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avi" ContentType="video/x-msvideo"/>
  <Default Extension="tif" ContentType="image/tiff"/>
  <Default Extension="jpg" ContentType="image/jpeg"/>
  <Default Extension="M1V" ContentType="video/m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9.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5" r:id="rId2"/>
    <p:sldMasterId id="2147483689" r:id="rId3"/>
    <p:sldMasterId id="2147483701" r:id="rId4"/>
    <p:sldMasterId id="2147483713" r:id="rId5"/>
  </p:sldMasterIdLst>
  <p:notesMasterIdLst>
    <p:notesMasterId r:id="rId74"/>
  </p:notesMasterIdLst>
  <p:handoutMasterIdLst>
    <p:handoutMasterId r:id="rId75"/>
  </p:handoutMasterIdLst>
  <p:sldIdLst>
    <p:sldId id="477" r:id="rId6"/>
    <p:sldId id="499" r:id="rId7"/>
    <p:sldId id="516" r:id="rId8"/>
    <p:sldId id="509" r:id="rId9"/>
    <p:sldId id="506" r:id="rId10"/>
    <p:sldId id="500" r:id="rId11"/>
    <p:sldId id="502" r:id="rId12"/>
    <p:sldId id="503" r:id="rId13"/>
    <p:sldId id="504" r:id="rId14"/>
    <p:sldId id="508" r:id="rId15"/>
    <p:sldId id="481" r:id="rId16"/>
    <p:sldId id="517" r:id="rId17"/>
    <p:sldId id="518" r:id="rId18"/>
    <p:sldId id="519" r:id="rId19"/>
    <p:sldId id="520" r:id="rId20"/>
    <p:sldId id="521" r:id="rId21"/>
    <p:sldId id="522" r:id="rId22"/>
    <p:sldId id="523" r:id="rId23"/>
    <p:sldId id="454" r:id="rId24"/>
    <p:sldId id="480" r:id="rId25"/>
    <p:sldId id="456" r:id="rId26"/>
    <p:sldId id="524" r:id="rId27"/>
    <p:sldId id="488" r:id="rId28"/>
    <p:sldId id="402" r:id="rId29"/>
    <p:sldId id="487" r:id="rId30"/>
    <p:sldId id="405" r:id="rId31"/>
    <p:sldId id="489" r:id="rId32"/>
    <p:sldId id="371" r:id="rId33"/>
    <p:sldId id="403" r:id="rId34"/>
    <p:sldId id="407" r:id="rId35"/>
    <p:sldId id="511" r:id="rId36"/>
    <p:sldId id="512" r:id="rId37"/>
    <p:sldId id="490" r:id="rId38"/>
    <p:sldId id="491" r:id="rId39"/>
    <p:sldId id="492" r:id="rId40"/>
    <p:sldId id="513" r:id="rId41"/>
    <p:sldId id="486" r:id="rId42"/>
    <p:sldId id="418" r:id="rId43"/>
    <p:sldId id="495" r:id="rId44"/>
    <p:sldId id="496" r:id="rId45"/>
    <p:sldId id="417" r:id="rId46"/>
    <p:sldId id="497" r:id="rId47"/>
    <p:sldId id="525" r:id="rId48"/>
    <p:sldId id="373" r:id="rId49"/>
    <p:sldId id="374" r:id="rId50"/>
    <p:sldId id="429" r:id="rId51"/>
    <p:sldId id="430" r:id="rId52"/>
    <p:sldId id="510" r:id="rId53"/>
    <p:sldId id="432" r:id="rId54"/>
    <p:sldId id="433" r:id="rId55"/>
    <p:sldId id="380" r:id="rId56"/>
    <p:sldId id="383" r:id="rId57"/>
    <p:sldId id="384" r:id="rId58"/>
    <p:sldId id="385" r:id="rId59"/>
    <p:sldId id="439" r:id="rId60"/>
    <p:sldId id="386" r:id="rId61"/>
    <p:sldId id="479" r:id="rId62"/>
    <p:sldId id="478" r:id="rId63"/>
    <p:sldId id="419" r:id="rId64"/>
    <p:sldId id="475" r:id="rId65"/>
    <p:sldId id="420" r:id="rId66"/>
    <p:sldId id="421" r:id="rId67"/>
    <p:sldId id="476" r:id="rId68"/>
    <p:sldId id="422" r:id="rId69"/>
    <p:sldId id="514" r:id="rId70"/>
    <p:sldId id="423" r:id="rId71"/>
    <p:sldId id="372" r:id="rId72"/>
    <p:sldId id="507" r:id="rId73"/>
  </p:sldIdLst>
  <p:sldSz cx="9144000" cy="5143500" type="screen16x9"/>
  <p:notesSz cx="6858000" cy="9144000"/>
  <p:defaultTex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p:defaultTextStyle>
  <p:extLst>
    <p:ext uri="{EFAFB233-063F-42B5-8137-9DF3F51BA10A}">
      <p15:sldGuideLst xmlns:p15="http://schemas.microsoft.com/office/powerpoint/2012/main">
        <p15:guide id="1" orient="horz" pos="164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00"/>
    <a:srgbClr val="FFFF99"/>
    <a:srgbClr val="FF9999"/>
    <a:srgbClr val="FFFFCC"/>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7970" autoAdjust="0"/>
    <p:restoredTop sz="90126" autoAdjust="0"/>
  </p:normalViewPr>
  <p:slideViewPr>
    <p:cSldViewPr>
      <p:cViewPr varScale="1">
        <p:scale>
          <a:sx n="111" d="100"/>
          <a:sy n="111" d="100"/>
        </p:scale>
        <p:origin x="451" y="82"/>
      </p:cViewPr>
      <p:guideLst>
        <p:guide orient="horz" pos="1642"/>
        <p:guide pos="2880"/>
      </p:guideLst>
    </p:cSldViewPr>
  </p:slideViewPr>
  <p:notesTextViewPr>
    <p:cViewPr>
      <p:scale>
        <a:sx n="1" d="1"/>
        <a:sy n="1" d="1"/>
      </p:scale>
      <p:origin x="0" y="0"/>
    </p:cViewPr>
  </p:notesTextViewPr>
  <p:sorterViewPr>
    <p:cViewPr varScale="1">
      <p:scale>
        <a:sx n="100" d="100"/>
        <a:sy n="100" d="100"/>
      </p:scale>
      <p:origin x="0" y="-11885"/>
    </p:cViewPr>
  </p:sorterViewPr>
  <p:gridSpacing cx="72006" cy="72006"/>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slideMaster" Target="slideMasters/slideMaster2.xml"/><Relationship Id="rId29" Type="http://schemas.openxmlformats.org/officeDocument/2006/relationships/slide" Target="slides/slide2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image" Target="../media/image18.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image" Target="../media/image21.e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40.wmf"/><Relationship Id="rId1" Type="http://schemas.openxmlformats.org/officeDocument/2006/relationships/image" Target="../media/image39.wmf"/></Relationships>
</file>

<file path=ppt/drawings/_rels/vmlDrawing6.vml.rels><?xml version="1.0" encoding="UTF-8" standalone="yes"?>
<Relationships xmlns="http://schemas.openxmlformats.org/package/2006/relationships"><Relationship Id="rId8" Type="http://schemas.openxmlformats.org/officeDocument/2006/relationships/image" Target="../media/image69.emf"/><Relationship Id="rId3" Type="http://schemas.openxmlformats.org/officeDocument/2006/relationships/image" Target="../media/image64.emf"/><Relationship Id="rId7" Type="http://schemas.openxmlformats.org/officeDocument/2006/relationships/image" Target="../media/image68.emf"/><Relationship Id="rId2" Type="http://schemas.openxmlformats.org/officeDocument/2006/relationships/image" Target="../media/image63.emf"/><Relationship Id="rId1" Type="http://schemas.openxmlformats.org/officeDocument/2006/relationships/image" Target="../media/image62.emf"/><Relationship Id="rId6" Type="http://schemas.openxmlformats.org/officeDocument/2006/relationships/image" Target="../media/image67.emf"/><Relationship Id="rId5" Type="http://schemas.openxmlformats.org/officeDocument/2006/relationships/image" Target="../media/image66.emf"/><Relationship Id="rId4" Type="http://schemas.openxmlformats.org/officeDocument/2006/relationships/image" Target="../media/image65.e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83.wmf"/><Relationship Id="rId2" Type="http://schemas.openxmlformats.org/officeDocument/2006/relationships/image" Target="../media/image82.wmf"/><Relationship Id="rId1" Type="http://schemas.openxmlformats.org/officeDocument/2006/relationships/image" Target="../media/image81.wmf"/><Relationship Id="rId4" Type="http://schemas.openxmlformats.org/officeDocument/2006/relationships/image" Target="../media/image84.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96.wmf"/><Relationship Id="rId1" Type="http://schemas.openxmlformats.org/officeDocument/2006/relationships/image" Target="../media/image95.w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100.wmf"/><Relationship Id="rId2" Type="http://schemas.openxmlformats.org/officeDocument/2006/relationships/image" Target="../media/image99.wmf"/><Relationship Id="rId1" Type="http://schemas.openxmlformats.org/officeDocument/2006/relationships/image" Target="../media/image98.wmf"/></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103.wmf"/><Relationship Id="rId2" Type="http://schemas.openxmlformats.org/officeDocument/2006/relationships/image" Target="../media/image102.wmf"/><Relationship Id="rId1" Type="http://schemas.openxmlformats.org/officeDocument/2006/relationships/image" Target="../media/image101.wmf"/><Relationship Id="rId6" Type="http://schemas.openxmlformats.org/officeDocument/2006/relationships/image" Target="../media/image106.wmf"/><Relationship Id="rId5" Type="http://schemas.openxmlformats.org/officeDocument/2006/relationships/image" Target="../media/image105.wmf"/><Relationship Id="rId4" Type="http://schemas.openxmlformats.org/officeDocument/2006/relationships/image" Target="../media/image104.wmf"/></Relationships>
</file>

<file path=ppt/drawings/_rels/vmlDrawing11.vml.rels><?xml version="1.0" encoding="UTF-8" standalone="yes"?>
<Relationships xmlns="http://schemas.openxmlformats.org/package/2006/relationships"><Relationship Id="rId2" Type="http://schemas.openxmlformats.org/officeDocument/2006/relationships/image" Target="../media/image112.wmf"/><Relationship Id="rId1" Type="http://schemas.openxmlformats.org/officeDocument/2006/relationships/image" Target="../media/image111.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21.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33.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38.wmf"/></Relationships>
</file>

<file path=ppt/drawings/_rels/vmlDrawing15.vml.rels><?xml version="1.0" encoding="UTF-8" standalone="yes"?>
<Relationships xmlns="http://schemas.openxmlformats.org/package/2006/relationships"><Relationship Id="rId3" Type="http://schemas.openxmlformats.org/officeDocument/2006/relationships/image" Target="../media/image142.wmf"/><Relationship Id="rId2" Type="http://schemas.openxmlformats.org/officeDocument/2006/relationships/image" Target="../media/image141.wmf"/><Relationship Id="rId1" Type="http://schemas.openxmlformats.org/officeDocument/2006/relationships/image" Target="../media/image140.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47.wmf"/></Relationships>
</file>

<file path=ppt/drawings/_rels/vmlDrawing17.vml.rels><?xml version="1.0" encoding="UTF-8" standalone="yes"?>
<Relationships xmlns="http://schemas.openxmlformats.org/package/2006/relationships"><Relationship Id="rId3" Type="http://schemas.openxmlformats.org/officeDocument/2006/relationships/image" Target="../media/image157.wmf"/><Relationship Id="rId2" Type="http://schemas.openxmlformats.org/officeDocument/2006/relationships/image" Target="../media/image156.wmf"/><Relationship Id="rId1" Type="http://schemas.openxmlformats.org/officeDocument/2006/relationships/image" Target="../media/image155.wmf"/><Relationship Id="rId6" Type="http://schemas.openxmlformats.org/officeDocument/2006/relationships/image" Target="../media/image160.wmf"/><Relationship Id="rId5" Type="http://schemas.openxmlformats.org/officeDocument/2006/relationships/image" Target="../media/image159.wmf"/><Relationship Id="rId4" Type="http://schemas.openxmlformats.org/officeDocument/2006/relationships/image" Target="../media/image158.wmf"/></Relationships>
</file>

<file path=ppt/drawings/_rels/vmlDrawing18.vml.rels><?xml version="1.0" encoding="UTF-8" standalone="yes"?>
<Relationships xmlns="http://schemas.openxmlformats.org/package/2006/relationships"><Relationship Id="rId3" Type="http://schemas.openxmlformats.org/officeDocument/2006/relationships/image" Target="../media/image164.wmf"/><Relationship Id="rId2" Type="http://schemas.openxmlformats.org/officeDocument/2006/relationships/image" Target="../media/image163.wmf"/><Relationship Id="rId1" Type="http://schemas.openxmlformats.org/officeDocument/2006/relationships/image" Target="../media/image162.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66.w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168.w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171.wmf"/></Relationships>
</file>

<file path=ppt/drawings/_rels/vmlDrawing22.vml.rels><?xml version="1.0" encoding="UTF-8" standalone="yes"?>
<Relationships xmlns="http://schemas.openxmlformats.org/package/2006/relationships"><Relationship Id="rId3" Type="http://schemas.openxmlformats.org/officeDocument/2006/relationships/image" Target="../media/image176.wmf"/><Relationship Id="rId2" Type="http://schemas.openxmlformats.org/officeDocument/2006/relationships/image" Target="../media/image175.wmf"/><Relationship Id="rId1" Type="http://schemas.openxmlformats.org/officeDocument/2006/relationships/image" Target="../media/image174.wmf"/><Relationship Id="rId4" Type="http://schemas.openxmlformats.org/officeDocument/2006/relationships/image" Target="../media/image177.w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178.wmf"/></Relationships>
</file>

<file path=ppt/drawings/_rels/vmlDrawing24.vml.rels><?xml version="1.0" encoding="UTF-8" standalone="yes"?>
<Relationships xmlns="http://schemas.openxmlformats.org/package/2006/relationships"><Relationship Id="rId2" Type="http://schemas.openxmlformats.org/officeDocument/2006/relationships/image" Target="../media/image192.wmf"/><Relationship Id="rId1" Type="http://schemas.openxmlformats.org/officeDocument/2006/relationships/image" Target="../media/image19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EB729B8-E760-4538-8F98-98D89450C492}" type="datetime1">
              <a:rPr lang="en-US" smtClean="0"/>
              <a:t>2/16/2016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DBA2AE-4B5D-4241-A34F-7CB51705BDC6}" type="slidenum">
              <a:rPr lang="en-US" smtClean="0"/>
              <a:t>‹#›</a:t>
            </a:fld>
            <a:endParaRPr lang="en-US"/>
          </a:p>
        </p:txBody>
      </p:sp>
    </p:spTree>
    <p:extLst>
      <p:ext uri="{BB962C8B-B14F-4D97-AF65-F5344CB8AC3E}">
        <p14:creationId xmlns:p14="http://schemas.microsoft.com/office/powerpoint/2010/main" val="398163139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2050" name="Header Placeholder 1"/>
          <p:cNvSpPr>
            <a:spLocks noGrp="1" noChangeArrowheads="1"/>
          </p:cNvSpPr>
          <p:nvPr>
            <p:ph type="hdr" sz="quarter" idx="4294967295"/>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2051" name="Date Placeholder 2"/>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a:lvl1pPr>
          </a:lstStyle>
          <a:p>
            <a:fld id="{B133BC4D-7EA7-45B0-8924-292F1E388D7D}" type="datetime1">
              <a:rPr lang="en-US" altLang="en-US" smtClean="0"/>
              <a:t>2/16/2016</a:t>
            </a:fld>
            <a:endParaRPr lang="en-US" altLang="en-US" sz="1200"/>
          </a:p>
        </p:txBody>
      </p:sp>
      <p:sp>
        <p:nvSpPr>
          <p:cNvPr id="2052" name="Slide Image Placeholder 3"/>
          <p:cNvSpPr>
            <a:spLocks noGrp="1" noRot="1" noChangeAspect="1" noChangeArrowheads="1"/>
          </p:cNvSpPr>
          <p:nvPr>
            <p:ph type="sldImg" idx="2"/>
          </p:nvPr>
        </p:nvSpPr>
        <p:spPr bwMode="auto">
          <a:xfrm>
            <a:off x="381000" y="685800"/>
            <a:ext cx="6096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sng">
                <a:solidFill>
                  <a:srgbClr val="000000"/>
                </a:solidFill>
                <a:bevel/>
                <a:headEnd/>
                <a:tailEnd/>
              </a14:hiddenLine>
            </a:ext>
          </a:extLst>
        </p:spPr>
      </p:sp>
      <p:sp>
        <p:nvSpPr>
          <p:cNvPr id="2053" name="Notes Placeholder 4"/>
          <p:cNvSpPr>
            <a:spLocks noGrp="1" noRot="1" noChangeAspect="1"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sng">
                <a:solidFill>
                  <a:srgbClr val="000000"/>
                </a:solidFill>
                <a:bevel/>
                <a:headEnd/>
                <a:tailEnd/>
              </a14:hiddenLine>
            </a:ext>
          </a:extLst>
        </p:spPr>
        <p:txBody>
          <a:bodyPr anchor="ctr"/>
          <a:lstStyle>
            <a:lvl1pPr defTabSz="0" eaLnBrk="0" hangingPunct="0">
              <a:spcBef>
                <a:spcPct val="30000"/>
              </a:spcBef>
              <a:defRPr sz="1200">
                <a:solidFill>
                  <a:schemeClr val="tx1"/>
                </a:solidFill>
                <a:latin typeface="Arial" panose="020B0604020202020204" pitchFamily="34" charset="0"/>
              </a:defRPr>
            </a:lvl1pPr>
            <a:lvl2pPr defTabSz="0" eaLnBrk="0" hangingPunct="0">
              <a:spcBef>
                <a:spcPct val="30000"/>
              </a:spcBef>
              <a:defRPr sz="1200">
                <a:solidFill>
                  <a:schemeClr val="tx1"/>
                </a:solidFill>
                <a:latin typeface="Arial" panose="020B0604020202020204" pitchFamily="34" charset="0"/>
              </a:defRPr>
            </a:lvl2pPr>
            <a:lvl3pPr defTabSz="0" eaLnBrk="0" hangingPunct="0">
              <a:spcBef>
                <a:spcPct val="30000"/>
              </a:spcBef>
              <a:defRPr sz="1200">
                <a:solidFill>
                  <a:schemeClr val="tx1"/>
                </a:solidFill>
                <a:latin typeface="Arial" panose="020B0604020202020204" pitchFamily="34" charset="0"/>
              </a:defRPr>
            </a:lvl3pPr>
            <a:lvl4pPr defTabSz="0" eaLnBrk="0" hangingPunct="0">
              <a:spcBef>
                <a:spcPct val="30000"/>
              </a:spcBef>
              <a:defRPr sz="1200">
                <a:solidFill>
                  <a:schemeClr val="tx1"/>
                </a:solidFill>
                <a:latin typeface="Arial" panose="020B0604020202020204" pitchFamily="34" charset="0"/>
              </a:defRPr>
            </a:lvl4pPr>
            <a:lvl5pPr defTabSz="0" eaLnBrk="0" hangingPunct="0">
              <a:spcBef>
                <a:spcPct val="30000"/>
              </a:spcBef>
              <a:defRPr sz="1200">
                <a:solidFill>
                  <a:schemeClr val="tx1"/>
                </a:solidFill>
                <a:latin typeface="Arial" panose="020B0604020202020204" pitchFamily="34" charset="0"/>
              </a:defRPr>
            </a:lvl5pPr>
            <a:lvl6pPr marL="457200" defTabSz="0" eaLnBrk="0" fontAlgn="base" hangingPunct="0">
              <a:spcBef>
                <a:spcPct val="30000"/>
              </a:spcBef>
              <a:spcAft>
                <a:spcPct val="0"/>
              </a:spcAft>
              <a:defRPr sz="1200">
                <a:solidFill>
                  <a:schemeClr val="tx1"/>
                </a:solidFill>
                <a:latin typeface="Arial" panose="020B0604020202020204" pitchFamily="34" charset="0"/>
              </a:defRPr>
            </a:lvl6pPr>
            <a:lvl7pPr marL="914400" defTabSz="0" eaLnBrk="0" fontAlgn="base" hangingPunct="0">
              <a:spcBef>
                <a:spcPct val="30000"/>
              </a:spcBef>
              <a:spcAft>
                <a:spcPct val="0"/>
              </a:spcAft>
              <a:defRPr sz="1200">
                <a:solidFill>
                  <a:schemeClr val="tx1"/>
                </a:solidFill>
                <a:latin typeface="Arial" panose="020B0604020202020204" pitchFamily="34" charset="0"/>
              </a:defRPr>
            </a:lvl7pPr>
            <a:lvl8pPr marL="1371600" defTabSz="0" eaLnBrk="0" fontAlgn="base" hangingPunct="0">
              <a:spcBef>
                <a:spcPct val="30000"/>
              </a:spcBef>
              <a:spcAft>
                <a:spcPct val="0"/>
              </a:spcAft>
              <a:defRPr sz="1200">
                <a:solidFill>
                  <a:schemeClr val="tx1"/>
                </a:solidFill>
                <a:latin typeface="Arial" panose="020B0604020202020204" pitchFamily="34" charset="0"/>
              </a:defRPr>
            </a:lvl8pPr>
            <a:lvl9pPr marL="1828800" defTabSz="0" eaLnBrk="0" fontAlgn="base" hangingPunct="0">
              <a:spcBef>
                <a:spcPct val="30000"/>
              </a:spcBef>
              <a:spcAft>
                <a:spcPct val="0"/>
              </a:spcAft>
              <a:defRPr sz="1200">
                <a:solidFill>
                  <a:schemeClr val="tx1"/>
                </a:solidFill>
                <a:latin typeface="Arial" panose="020B0604020202020204" pitchFamily="34" charset="0"/>
              </a:defRPr>
            </a:lvl9pPr>
          </a:lstStyle>
          <a:p>
            <a:pPr>
              <a:buFontTx/>
              <a:buNone/>
            </a:pPr>
            <a:r>
              <a:rPr lang="en-US" altLang="zh-CN"/>
              <a:t>Click to edit Master text styles</a:t>
            </a:r>
          </a:p>
          <a:p>
            <a:pPr>
              <a:buFontTx/>
              <a:buNone/>
            </a:pPr>
            <a:r>
              <a:rPr lang="en-US" altLang="zh-CN"/>
              <a:t>Second level</a:t>
            </a:r>
          </a:p>
          <a:p>
            <a:pPr>
              <a:buFontTx/>
              <a:buNone/>
            </a:pPr>
            <a:r>
              <a:rPr lang="en-US" altLang="zh-CN"/>
              <a:t>Third level</a:t>
            </a:r>
          </a:p>
          <a:p>
            <a:pPr>
              <a:buFontTx/>
              <a:buNone/>
            </a:pPr>
            <a:r>
              <a:rPr lang="en-US" altLang="zh-CN"/>
              <a:t>Fourth level</a:t>
            </a:r>
          </a:p>
          <a:p>
            <a:pPr>
              <a:buFontTx/>
              <a:buNone/>
            </a:pPr>
            <a:r>
              <a:rPr lang="en-US" altLang="zh-CN"/>
              <a:t>Fifth level</a:t>
            </a:r>
          </a:p>
        </p:txBody>
      </p:sp>
      <p:sp>
        <p:nvSpPr>
          <p:cNvPr id="2054" name="Footer Placeholder 5"/>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2055" name="Slide Number Placeholder 6"/>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a:lvl1pPr>
          </a:lstStyle>
          <a:p>
            <a:fld id="{DEDF1E4B-9F90-416B-A526-A1700627D6BE}" type="slidenum">
              <a:rPr lang="en-US" altLang="en-US"/>
              <a:pPr/>
              <a:t>‹#›</a:t>
            </a:fld>
            <a:endParaRPr lang="en-US" altLang="en-US" sz="1200"/>
          </a:p>
        </p:txBody>
      </p:sp>
    </p:spTree>
    <p:extLst>
      <p:ext uri="{BB962C8B-B14F-4D97-AF65-F5344CB8AC3E}">
        <p14:creationId xmlns:p14="http://schemas.microsoft.com/office/powerpoint/2010/main" val="876977248"/>
      </p:ext>
    </p:extLst>
  </p:cSld>
  <p:clrMap bg1="lt1" tx1="dk1" bg2="lt2" tx2="dk2" accent1="accent1" accent2="accent2" accent3="accent3" accent4="accent4" accent5="accent5" accent6="accent6" hlink="hlink" folHlink="folHlink"/>
  <p:hf hdr="0" ftr="0"/>
  <p:notesStyle>
    <a:lvl1pPr algn="l" defTabSz="0"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algn="l" defTabSz="0"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algn="l" defTabSz="0"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algn="l" defTabSz="0"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algn="l" defTabSz="0"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latin typeface="+mn-lt"/>
            </a:endParaRPr>
          </a:p>
        </p:txBody>
      </p:sp>
      <p:sp>
        <p:nvSpPr>
          <p:cNvPr id="4" name="Slide Number Placeholder 3"/>
          <p:cNvSpPr>
            <a:spLocks noGrp="1"/>
          </p:cNvSpPr>
          <p:nvPr>
            <p:ph type="sldNum" sz="quarter" idx="10"/>
          </p:nvPr>
        </p:nvSpPr>
        <p:spPr/>
        <p:txBody>
          <a:bodyPr/>
          <a:lstStyle/>
          <a:p>
            <a:fld id="{063D0F0E-E455-41B9-9DDB-87CF5C0D7826}"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2581887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D22AA6-6AAB-467B-944D-3D89F06FA954}" type="slidenum">
              <a:rPr lang="en-US" altLang="en-US"/>
              <a:pPr/>
              <a:t>10</a:t>
            </a:fld>
            <a:endParaRPr lang="en-US" altLang="en-US"/>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r>
              <a:rPr lang="en-US" altLang="en-US"/>
              <a:t>This slide shows the programmability and computer control of the pulse shaping process which will be critical in our experiments.</a:t>
            </a:r>
          </a:p>
          <a:p>
            <a:r>
              <a:rPr lang="en-US" altLang="en-US"/>
              <a:t>I developed and constructed such a UTOPS for the first time it as a graduate student and I currently have a modern version of it in my lab now. This is a completely programmable amplified pulse shaper and has a demonstrated operating capability at 20kHz and could in principle be operated up to a MHz.  Current repetition restriction in my system is due to my amplified laser system that is optimized for high power wide spectral tunability.  Let me show my current laser system.</a:t>
            </a:r>
          </a:p>
        </p:txBody>
      </p:sp>
    </p:spTree>
    <p:extLst>
      <p:ext uri="{BB962C8B-B14F-4D97-AF65-F5344CB8AC3E}">
        <p14:creationId xmlns:p14="http://schemas.microsoft.com/office/powerpoint/2010/main" val="811017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C4C6CB-D9A6-4C03-A872-7DB99BA4F6BF}" type="slidenum">
              <a:rPr lang="en-US" smtClean="0"/>
              <a:t>27</a:t>
            </a:fld>
            <a:endParaRPr lang="en-US"/>
          </a:p>
        </p:txBody>
      </p:sp>
    </p:spTree>
    <p:extLst>
      <p:ext uri="{BB962C8B-B14F-4D97-AF65-F5344CB8AC3E}">
        <p14:creationId xmlns:p14="http://schemas.microsoft.com/office/powerpoint/2010/main" val="415764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xfrm>
            <a:off x="685800" y="4400550"/>
            <a:ext cx="5486400" cy="3600450"/>
          </a:xfrm>
          <a:prstGeom prst="rect">
            <a:avLst/>
          </a:prstGeom>
          <a:noFill/>
        </p:spPr>
        <p:txBody>
          <a:bodyPr wrap="square" numCol="1" anchor="t" anchorCtr="0" compatLnSpc="1">
            <a:prstTxWarp prst="textNoShape">
              <a:avLst/>
            </a:prstTxWarp>
          </a:bodyPr>
          <a:lstStyle/>
          <a:p>
            <a:pPr eaLnBrk="1" hangingPunct="1">
              <a:spcBef>
                <a:spcPct val="0"/>
              </a:spcBef>
            </a:pPr>
            <a:endParaRPr lang="en-US" smtClean="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19401BC-2092-4685-B758-14A72944CDAF}" type="slidenum">
              <a:rPr lang="en-US" smtClean="0">
                <a:latin typeface="Arial" pitchFamily="34" charset="0"/>
                <a:cs typeface="Arial" pitchFamily="34" charset="0"/>
              </a:rPr>
              <a:pPr fontAlgn="base">
                <a:spcBef>
                  <a:spcPct val="0"/>
                </a:spcBef>
                <a:spcAft>
                  <a:spcPct val="0"/>
                </a:spcAft>
              </a:pPr>
              <a:t>30</a:t>
            </a:fld>
            <a:endParaRPr lang="en-US" smtClean="0">
              <a:latin typeface="Arial" pitchFamily="34" charset="0"/>
              <a:cs typeface="Arial" pitchFamily="34" charset="0"/>
            </a:endParaRPr>
          </a:p>
        </p:txBody>
      </p:sp>
    </p:spTree>
    <p:extLst>
      <p:ext uri="{BB962C8B-B14F-4D97-AF65-F5344CB8AC3E}">
        <p14:creationId xmlns:p14="http://schemas.microsoft.com/office/powerpoint/2010/main" val="389910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C4C6CB-D9A6-4C03-A872-7DB99BA4F6BF}" type="slidenum">
              <a:rPr lang="en-US" smtClean="0"/>
              <a:t>40</a:t>
            </a:fld>
            <a:endParaRPr lang="en-US" dirty="0"/>
          </a:p>
        </p:txBody>
      </p:sp>
    </p:spTree>
    <p:extLst>
      <p:ext uri="{BB962C8B-B14F-4D97-AF65-F5344CB8AC3E}">
        <p14:creationId xmlns:p14="http://schemas.microsoft.com/office/powerpoint/2010/main" val="1258108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Date Placeholder 3"/>
          <p:cNvSpPr>
            <a:spLocks noGrp="1"/>
          </p:cNvSpPr>
          <p:nvPr>
            <p:ph type="dt" idx="10"/>
          </p:nvPr>
        </p:nvSpPr>
        <p:spPr/>
        <p:txBody>
          <a:bodyPr/>
          <a:lstStyle/>
          <a:p>
            <a:fld id="{EF65ED76-E86F-4E1D-8555-93939947B4DC}" type="datetime1">
              <a:rPr lang="en-US" altLang="en-US" smtClean="0"/>
              <a:t>2/16/2016</a:t>
            </a:fld>
            <a:endParaRPr lang="en-US" altLang="en-US" sz="1200"/>
          </a:p>
        </p:txBody>
      </p:sp>
      <p:sp>
        <p:nvSpPr>
          <p:cNvPr id="5" name="Slide Number Placeholder 4"/>
          <p:cNvSpPr>
            <a:spLocks noGrp="1"/>
          </p:cNvSpPr>
          <p:nvPr>
            <p:ph type="sldNum" sz="quarter" idx="11"/>
          </p:nvPr>
        </p:nvSpPr>
        <p:spPr/>
        <p:txBody>
          <a:bodyPr/>
          <a:lstStyle/>
          <a:p>
            <a:fld id="{DEDF1E4B-9F90-416B-A526-A1700627D6BE}" type="slidenum">
              <a:rPr lang="en-US" altLang="en-US" smtClean="0"/>
              <a:pPr/>
              <a:t>45</a:t>
            </a:fld>
            <a:endParaRPr lang="en-US" altLang="en-US" sz="1200"/>
          </a:p>
        </p:txBody>
      </p:sp>
    </p:spTree>
    <p:extLst>
      <p:ext uri="{BB962C8B-B14F-4D97-AF65-F5344CB8AC3E}">
        <p14:creationId xmlns:p14="http://schemas.microsoft.com/office/powerpoint/2010/main" val="3291489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Date Placeholder 3"/>
          <p:cNvSpPr>
            <a:spLocks noGrp="1"/>
          </p:cNvSpPr>
          <p:nvPr>
            <p:ph type="dt" idx="10"/>
          </p:nvPr>
        </p:nvSpPr>
        <p:spPr/>
        <p:txBody>
          <a:bodyPr/>
          <a:lstStyle/>
          <a:p>
            <a:fld id="{F0689FB5-C7AB-4EFD-A5B7-1DC0E234F036}" type="datetime1">
              <a:rPr lang="en-US" altLang="en-US" smtClean="0"/>
              <a:t>2/16/2016</a:t>
            </a:fld>
            <a:endParaRPr lang="en-US" altLang="en-US" sz="1200"/>
          </a:p>
        </p:txBody>
      </p:sp>
      <p:sp>
        <p:nvSpPr>
          <p:cNvPr id="5" name="Slide Number Placeholder 4"/>
          <p:cNvSpPr>
            <a:spLocks noGrp="1"/>
          </p:cNvSpPr>
          <p:nvPr>
            <p:ph type="sldNum" sz="quarter" idx="11"/>
          </p:nvPr>
        </p:nvSpPr>
        <p:spPr/>
        <p:txBody>
          <a:bodyPr/>
          <a:lstStyle/>
          <a:p>
            <a:fld id="{DEDF1E4B-9F90-416B-A526-A1700627D6BE}" type="slidenum">
              <a:rPr lang="en-US" altLang="en-US" smtClean="0"/>
              <a:pPr/>
              <a:t>46</a:t>
            </a:fld>
            <a:endParaRPr lang="en-US" altLang="en-US" sz="1200"/>
          </a:p>
        </p:txBody>
      </p:sp>
    </p:spTree>
    <p:extLst>
      <p:ext uri="{BB962C8B-B14F-4D97-AF65-F5344CB8AC3E}">
        <p14:creationId xmlns:p14="http://schemas.microsoft.com/office/powerpoint/2010/main" val="923269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Date Placeholder 3"/>
          <p:cNvSpPr>
            <a:spLocks noGrp="1"/>
          </p:cNvSpPr>
          <p:nvPr>
            <p:ph type="dt" idx="10"/>
          </p:nvPr>
        </p:nvSpPr>
        <p:spPr/>
        <p:txBody>
          <a:bodyPr/>
          <a:lstStyle/>
          <a:p>
            <a:fld id="{3337E1DC-F4EF-4079-9011-A9779F68442D}" type="datetime1">
              <a:rPr lang="en-US" altLang="en-US" smtClean="0"/>
              <a:t>2/16/2016</a:t>
            </a:fld>
            <a:endParaRPr lang="en-US" altLang="en-US" sz="1200"/>
          </a:p>
        </p:txBody>
      </p:sp>
      <p:sp>
        <p:nvSpPr>
          <p:cNvPr id="5" name="Slide Number Placeholder 4"/>
          <p:cNvSpPr>
            <a:spLocks noGrp="1"/>
          </p:cNvSpPr>
          <p:nvPr>
            <p:ph type="sldNum" sz="quarter" idx="11"/>
          </p:nvPr>
        </p:nvSpPr>
        <p:spPr/>
        <p:txBody>
          <a:bodyPr/>
          <a:lstStyle/>
          <a:p>
            <a:fld id="{DEDF1E4B-9F90-416B-A526-A1700627D6BE}" type="slidenum">
              <a:rPr lang="en-US" altLang="en-US" smtClean="0"/>
              <a:pPr/>
              <a:t>47</a:t>
            </a:fld>
            <a:endParaRPr lang="en-US" altLang="en-US" sz="1200"/>
          </a:p>
        </p:txBody>
      </p:sp>
    </p:spTree>
    <p:extLst>
      <p:ext uri="{BB962C8B-B14F-4D97-AF65-F5344CB8AC3E}">
        <p14:creationId xmlns:p14="http://schemas.microsoft.com/office/powerpoint/2010/main" val="3458548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C40E71C-65B7-4458-B623-3DEED4A5991A}" type="slidenum">
              <a:rPr lang="en-IN" smtClean="0"/>
              <a:pPr/>
              <a:t>48</a:t>
            </a:fld>
            <a:endParaRPr lang="en-IN"/>
          </a:p>
        </p:txBody>
      </p:sp>
    </p:spTree>
    <p:extLst>
      <p:ext uri="{BB962C8B-B14F-4D97-AF65-F5344CB8AC3E}">
        <p14:creationId xmlns:p14="http://schemas.microsoft.com/office/powerpoint/2010/main" val="1397456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10"/>
          </p:nvPr>
        </p:nvSpPr>
        <p:spPr/>
        <p:txBody>
          <a:bodyPr/>
          <a:lstStyle/>
          <a:p>
            <a:fld id="{4FF80604-C54A-49AF-837F-F7006B674094}" type="slidenum">
              <a:rPr lang="en-IN" smtClean="0">
                <a:solidFill>
                  <a:prstClr val="black"/>
                </a:solidFill>
              </a:rPr>
              <a:pPr/>
              <a:t>49</a:t>
            </a:fld>
            <a:endParaRPr lang="en-IN">
              <a:solidFill>
                <a:prstClr val="black"/>
              </a:solidFill>
            </a:endParaRPr>
          </a:p>
        </p:txBody>
      </p:sp>
    </p:spTree>
    <p:extLst>
      <p:ext uri="{BB962C8B-B14F-4D97-AF65-F5344CB8AC3E}">
        <p14:creationId xmlns:p14="http://schemas.microsoft.com/office/powerpoint/2010/main" val="2268211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sz="1200" kern="1200" dirty="0" smtClean="0">
                <a:solidFill>
                  <a:schemeClr val="tx1"/>
                </a:solidFill>
                <a:effectLst/>
                <a:latin typeface="+mn-lt"/>
                <a:ea typeface="+mn-ea"/>
                <a:cs typeface="+mn-cs"/>
              </a:rPr>
              <a:t>Alcohols have a strong absorption band at 1560 nm wavelength. The vibrational combination states of “OH” group couples with femtosecond laser pulses centered at 1560nm. The absorption spectra of homologous series of primary alcohols is shown in figure. </a:t>
            </a:r>
          </a:p>
          <a:p>
            <a:r>
              <a:rPr lang="en-US" sz="1200" kern="1200" dirty="0" smtClean="0">
                <a:solidFill>
                  <a:schemeClr val="tx1"/>
                </a:solidFill>
                <a:effectLst/>
                <a:latin typeface="+mn-lt"/>
                <a:ea typeface="+mn-ea"/>
                <a:cs typeface="+mn-cs"/>
              </a:rPr>
              <a:t>Methanol has the highest absorption around 1560 nm wavelength compared to the rest of the series. Higher is the absorption of the pump beam, the higher will be thermal lens signal. </a:t>
            </a:r>
          </a:p>
          <a:p>
            <a:r>
              <a:rPr lang="en-US" sz="1200" kern="1200" dirty="0" smtClean="0">
                <a:solidFill>
                  <a:schemeClr val="tx1"/>
                </a:solidFill>
                <a:effectLst/>
                <a:latin typeface="+mn-lt"/>
                <a:ea typeface="+mn-ea"/>
                <a:cs typeface="+mn-cs"/>
              </a:rPr>
              <a:t>The amplitude of thermal lens signal, </a:t>
            </a:r>
            <a:r>
              <a:rPr lang="en-US" sz="1200" b="1" i="1" kern="1200" dirty="0" smtClean="0">
                <a:solidFill>
                  <a:schemeClr val="tx1"/>
                </a:solidFill>
                <a:effectLst/>
                <a:latin typeface="+mn-lt"/>
                <a:ea typeface="+mn-ea"/>
                <a:cs typeface="+mn-cs"/>
              </a:rPr>
              <a:t>S</a:t>
            </a:r>
            <a:r>
              <a:rPr lang="en-US" sz="1200" kern="1200" dirty="0" smtClean="0">
                <a:solidFill>
                  <a:schemeClr val="tx1"/>
                </a:solidFill>
                <a:effectLst/>
                <a:latin typeface="+mn-lt"/>
                <a:ea typeface="+mn-ea"/>
                <a:cs typeface="+mn-cs"/>
              </a:rPr>
              <a:t>, at various </a:t>
            </a:r>
            <a:r>
              <a:rPr lang="en-US" sz="1200" b="1" i="1" kern="1200" dirty="0" smtClean="0">
                <a:solidFill>
                  <a:schemeClr val="tx1"/>
                </a:solidFill>
                <a:effectLst/>
                <a:latin typeface="+mn-lt"/>
                <a:ea typeface="+mn-ea"/>
                <a:cs typeface="+mn-cs"/>
              </a:rPr>
              <a:t>z</a:t>
            </a:r>
            <a:r>
              <a:rPr lang="en-US" sz="1200" kern="1200" dirty="0" smtClean="0">
                <a:solidFill>
                  <a:schemeClr val="tx1"/>
                </a:solidFill>
                <a:effectLst/>
                <a:latin typeface="+mn-lt"/>
                <a:ea typeface="+mn-ea"/>
                <a:cs typeface="+mn-cs"/>
              </a:rPr>
              <a:t>-positions of the sample at a given time, </a:t>
            </a:r>
            <a:r>
              <a:rPr lang="en-US" sz="1200" b="1" i="1" kern="1200" dirty="0" smtClean="0">
                <a:solidFill>
                  <a:schemeClr val="tx1"/>
                </a:solidFill>
                <a:effectLst/>
                <a:latin typeface="+mn-lt"/>
                <a:ea typeface="+mn-ea"/>
                <a:cs typeface="+mn-cs"/>
              </a:rPr>
              <a:t>t</a:t>
            </a:r>
            <a:r>
              <a:rPr lang="en-US" sz="1200" kern="1200" dirty="0" smtClean="0">
                <a:solidFill>
                  <a:schemeClr val="tx1"/>
                </a:solidFill>
                <a:effectLst/>
                <a:latin typeface="+mn-lt"/>
                <a:ea typeface="+mn-ea"/>
                <a:cs typeface="+mn-cs"/>
              </a:rPr>
              <a:t>, is</a:t>
            </a:r>
            <a:r>
              <a:rPr lang="en-US" sz="1200" kern="1200" baseline="300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given in equation 4.1. The TL signal for various alcohol is given in the figure. For analysis, we have taken TL signal at the focal point. In spite of the fact that, methanol has the highest absorption of the pump beam, it has lesser TL signal compared to the adjacent member of the series. And propanol has the highest TL signal in the series.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8A1F35E-53E1-4B77-8B10-443DEEFDC776}" type="slidenum">
              <a:rPr lang="en-US" smtClean="0"/>
              <a:t>51</a:t>
            </a:fld>
            <a:endParaRPr lang="en-US"/>
          </a:p>
        </p:txBody>
      </p:sp>
    </p:spTree>
    <p:extLst>
      <p:ext uri="{BB962C8B-B14F-4D97-AF65-F5344CB8AC3E}">
        <p14:creationId xmlns:p14="http://schemas.microsoft.com/office/powerpoint/2010/main" val="1705336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sz="1200" kern="1200" dirty="0" smtClean="0">
                <a:solidFill>
                  <a:schemeClr val="tx1"/>
                </a:solidFill>
                <a:effectLst/>
                <a:latin typeface="+mn-lt"/>
                <a:ea typeface="+mn-ea"/>
                <a:cs typeface="+mn-cs"/>
              </a:rPr>
              <a:t>Similarly </a:t>
            </a:r>
            <a:r>
              <a:rPr lang="en-US" sz="1200" kern="1200" dirty="0" err="1" smtClean="0">
                <a:solidFill>
                  <a:schemeClr val="tx1"/>
                </a:solidFill>
                <a:effectLst/>
                <a:latin typeface="+mn-lt"/>
                <a:ea typeface="+mn-ea"/>
                <a:cs typeface="+mn-cs"/>
              </a:rPr>
              <a:t>Marcano</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model</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(eq. 4.8) can also be reduced for the stationary TL form at z = 0 as</a:t>
            </a:r>
          </a:p>
          <a:p>
            <a:r>
              <a:rPr lang="en-US" sz="1200" kern="1200" dirty="0" smtClean="0">
                <a:solidFill>
                  <a:schemeClr val="tx1"/>
                </a:solidFill>
                <a:effectLst/>
                <a:latin typeface="+mn-lt"/>
                <a:ea typeface="+mn-ea"/>
                <a:cs typeface="+mn-cs"/>
              </a:rPr>
              <a:t>So, we can relate both Shen and </a:t>
            </a:r>
            <a:r>
              <a:rPr lang="en-US" sz="1200" kern="1200" dirty="0" err="1" smtClean="0">
                <a:solidFill>
                  <a:schemeClr val="tx1"/>
                </a:solidFill>
                <a:effectLst/>
                <a:latin typeface="+mn-lt"/>
                <a:ea typeface="+mn-ea"/>
                <a:cs typeface="+mn-cs"/>
              </a:rPr>
              <a:t>Marcano’s</a:t>
            </a:r>
            <a:r>
              <a:rPr lang="en-US" sz="1200" kern="1200" dirty="0" smtClean="0">
                <a:solidFill>
                  <a:schemeClr val="tx1"/>
                </a:solidFill>
                <a:effectLst/>
                <a:latin typeface="+mn-lt"/>
                <a:ea typeface="+mn-ea"/>
                <a:cs typeface="+mn-cs"/>
              </a:rPr>
              <a:t> models for our particular experiments as follows:</a:t>
            </a:r>
          </a:p>
          <a:p>
            <a:r>
              <a:rPr lang="en-US" sz="1200" kern="1200" dirty="0" smtClean="0">
                <a:solidFill>
                  <a:schemeClr val="tx1"/>
                </a:solidFill>
                <a:effectLst/>
                <a:latin typeface="+mn-lt"/>
                <a:ea typeface="+mn-ea"/>
                <a:cs typeface="+mn-cs"/>
              </a:rPr>
              <a:t>The TL signal calculated from these two models is plotted with the experimental TL signal. Either of them, does not explain the behavior of TL signal in a series of alcohols.</a:t>
            </a:r>
          </a:p>
          <a:p>
            <a:endParaRPr lang="en-US" dirty="0"/>
          </a:p>
        </p:txBody>
      </p:sp>
      <p:sp>
        <p:nvSpPr>
          <p:cNvPr id="4" name="Slide Number Placeholder 3"/>
          <p:cNvSpPr>
            <a:spLocks noGrp="1"/>
          </p:cNvSpPr>
          <p:nvPr>
            <p:ph type="sldNum" sz="quarter" idx="10"/>
          </p:nvPr>
        </p:nvSpPr>
        <p:spPr/>
        <p:txBody>
          <a:bodyPr/>
          <a:lstStyle/>
          <a:p>
            <a:fld id="{58A1F35E-53E1-4B77-8B10-443DEEFDC776}" type="slidenum">
              <a:rPr lang="en-US" smtClean="0"/>
              <a:t>52</a:t>
            </a:fld>
            <a:endParaRPr lang="en-US"/>
          </a:p>
        </p:txBody>
      </p:sp>
    </p:spTree>
    <p:extLst>
      <p:ext uri="{BB962C8B-B14F-4D97-AF65-F5344CB8AC3E}">
        <p14:creationId xmlns:p14="http://schemas.microsoft.com/office/powerpoint/2010/main" val="580608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sz="1200" kern="1200" dirty="0" smtClean="0">
                <a:solidFill>
                  <a:schemeClr val="tx1"/>
                </a:solidFill>
                <a:effectLst/>
                <a:latin typeface="+mn-lt"/>
                <a:ea typeface="+mn-ea"/>
                <a:cs typeface="+mn-cs"/>
              </a:rPr>
              <a:t>We also measured the time resolved Thermal lens signal of the series at the focal point of the pump beam. </a:t>
            </a:r>
          </a:p>
          <a:p>
            <a:r>
              <a:rPr lang="en-US" sz="1200" kern="1200" dirty="0" smtClean="0">
                <a:solidFill>
                  <a:schemeClr val="tx1"/>
                </a:solidFill>
                <a:effectLst/>
                <a:latin typeface="+mn-lt"/>
                <a:ea typeface="+mn-ea"/>
                <a:cs typeface="+mn-cs"/>
              </a:rPr>
              <a:t>Time resolved TL signal for Methanol and ethanol passes through an inflection point. Similar inflection points were previously found in the case of photochemical reaction. But in our case, no such photochemical reaction is found. </a:t>
            </a:r>
          </a:p>
          <a:p>
            <a:r>
              <a:rPr lang="en-US" sz="1200" kern="1200" dirty="0" smtClean="0">
                <a:solidFill>
                  <a:schemeClr val="tx1"/>
                </a:solidFill>
                <a:effectLst/>
                <a:latin typeface="+mn-lt"/>
                <a:ea typeface="+mn-ea"/>
                <a:cs typeface="+mn-cs"/>
              </a:rPr>
              <a:t>We also compared the time resolved data with the Shen model given in equation 4.6. Which shows a completely mismatched between experimental TL signal and the model signal. </a:t>
            </a:r>
          </a:p>
          <a:p>
            <a:r>
              <a:rPr lang="en-US" sz="1200" kern="1200" dirty="0" smtClean="0">
                <a:solidFill>
                  <a:schemeClr val="tx1"/>
                </a:solidFill>
                <a:effectLst/>
                <a:latin typeface="+mn-lt"/>
                <a:ea typeface="+mn-ea"/>
                <a:cs typeface="+mn-cs"/>
              </a:rPr>
              <a:t>So we looked back at the starting equation of thermal lens model and proposed that for strong absorbing samples, equation 4.3 is to be solved for thermal lens model. However, the equation is not solvable. So we took the full solution as in equation 4.5 and made the appropriate changes in the equation. </a:t>
            </a:r>
          </a:p>
          <a:p>
            <a:r>
              <a:rPr lang="en-US" sz="1200" kern="1200" dirty="0" smtClean="0">
                <a:solidFill>
                  <a:schemeClr val="tx1"/>
                </a:solidFill>
                <a:effectLst/>
                <a:latin typeface="+mn-lt"/>
                <a:ea typeface="+mn-ea"/>
                <a:cs typeface="+mn-cs"/>
              </a:rPr>
              <a:t>On the argument that absorbed energy has two parts: one part of energy is transferred by conduction and the second part of energy is transferred by convection. Similar to thermal conductivity coefficient (k), we define h is the factor which defines the heat convection. With this model equation, we fit the experimental data, we extract important information.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8A1F35E-53E1-4B77-8B10-443DEEFDC776}" type="slidenum">
              <a:rPr lang="en-US" smtClean="0"/>
              <a:t>56</a:t>
            </a:fld>
            <a:endParaRPr lang="en-US"/>
          </a:p>
        </p:txBody>
      </p:sp>
    </p:spTree>
    <p:extLst>
      <p:ext uri="{BB962C8B-B14F-4D97-AF65-F5344CB8AC3E}">
        <p14:creationId xmlns:p14="http://schemas.microsoft.com/office/powerpoint/2010/main" val="1661359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xfrm>
            <a:off x="685800" y="4400550"/>
            <a:ext cx="5486400" cy="36004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BFDC2414-6926-4F1B-93C3-B8EECA0E8E2B}" type="slidenum">
              <a:rPr lang="en-US" smtClean="0"/>
              <a:pPr>
                <a:defRPr/>
              </a:pPr>
              <a:t>67</a:t>
            </a:fld>
            <a:endParaRPr lang="en-US"/>
          </a:p>
        </p:txBody>
      </p:sp>
    </p:spTree>
    <p:extLst>
      <p:ext uri="{BB962C8B-B14F-4D97-AF65-F5344CB8AC3E}">
        <p14:creationId xmlns:p14="http://schemas.microsoft.com/office/powerpoint/2010/main" val="964902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375"/>
            <a:ext cx="6858000" cy="17907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2701925"/>
            <a:ext cx="6858000" cy="12414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FF40C106-59F1-4464-92F9-C02BDE72E225}" type="datetime1">
              <a:rPr lang="en-US" altLang="en-US" smtClean="0"/>
              <a:t>2/16/2016</a:t>
            </a:fld>
            <a:endParaRPr lang="en-US" alt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B1160023-B419-4FAC-A9CB-0DF3E640045A}"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2206556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fld id="{A74A046C-8B3D-42D7-8C0E-49ABFA3713F8}" type="datetime1">
              <a:rPr lang="en-US" altLang="en-US" smtClean="0"/>
              <a:t>2/16/2016</a:t>
            </a:fld>
            <a:endParaRPr lang="en-US" alt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90AE224C-1152-4E36-AC9D-9CB0A01FDA4F}"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1589785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700"/>
            <a:ext cx="7886700" cy="2139950"/>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623888" y="3441700"/>
            <a:ext cx="7886700" cy="1125538"/>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5E46E04F-1E74-41E5-B595-ECC2B7AFCBEE}" type="datetime1">
              <a:rPr lang="en-US" altLang="en-US" smtClean="0"/>
              <a:t>2/16/2016</a:t>
            </a:fld>
            <a:endParaRPr lang="en-US" alt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805FE6C-5A9A-4833-BF22-A2A3445927A3}"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470083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0"/>
            <a:ext cx="4038600" cy="3394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0"/>
            <a:ext cx="4038600" cy="3394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fld id="{28E64ECD-2D80-455C-8255-9B2C17BB58E5}" type="datetime1">
              <a:rPr lang="en-US" altLang="en-US" smtClean="0"/>
              <a:t>2/16/2016</a:t>
            </a:fld>
            <a:endParaRPr lang="en-US" alt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A632099A-1140-4424-8588-6E3BC32D9381}"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3049162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274638"/>
            <a:ext cx="7886700" cy="993775"/>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30238" y="1260475"/>
            <a:ext cx="3868737"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1879600"/>
            <a:ext cx="3868737" cy="27622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260475"/>
            <a:ext cx="3887788"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1879600"/>
            <a:ext cx="3887788" cy="27622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fld id="{158D3B05-607C-4EA6-BA13-19A68B00315B}" type="datetime1">
              <a:rPr lang="en-US" altLang="en-US" smtClean="0"/>
              <a:t>2/16/2016</a:t>
            </a:fld>
            <a:endParaRPr lang="en-US" altLang="en-US" sz="1800">
              <a:solidFill>
                <a:schemeClr val="tx1"/>
              </a:solidFill>
            </a:endParaRPr>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9E4618A7-3614-4F72-8E4A-3B2C1E2D0328}"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194823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fld id="{1A9FD8AE-3890-479A-B319-E822A84B18ED}" type="datetime1">
              <a:rPr lang="en-US" altLang="en-US" smtClean="0"/>
              <a:t>2/16/2016</a:t>
            </a:fld>
            <a:endParaRPr lang="en-US" altLang="en-US" sz="1800">
              <a:solidFill>
                <a:schemeClr val="tx1"/>
              </a:solidFill>
            </a:endParaRPr>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54987B2A-39D5-4FCB-9AE2-6481AE63EEDD}"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2558144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54C293F9-791D-4C8F-A13D-51CF3BF3FB0D}" type="datetime1">
              <a:rPr lang="en-US" altLang="en-US" smtClean="0"/>
              <a:t>2/16/2016</a:t>
            </a:fld>
            <a:endParaRPr lang="en-US" altLang="en-US" sz="1800">
              <a:solidFill>
                <a:schemeClr val="tx1"/>
              </a:solidFill>
            </a:endParaRPr>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003D9D32-5F0F-440F-9F89-7309B1A47E03}"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4027155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342900"/>
            <a:ext cx="2949575" cy="120015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3887788" y="741363"/>
            <a:ext cx="4629150" cy="36544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9F5CC95F-364E-4DE0-93A3-EBA820DF6C19}" type="datetime1">
              <a:rPr lang="en-US" altLang="en-US" smtClean="0"/>
              <a:t>2/16/2016</a:t>
            </a:fld>
            <a:endParaRPr lang="en-US" alt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08B769E3-C568-4B8B-8831-B687C6249982}"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330652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342900"/>
            <a:ext cx="2949575" cy="120015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3887788" y="741363"/>
            <a:ext cx="4629150" cy="36544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12699EB-8DF3-497A-BA9C-3796C25DEA39}" type="datetime1">
              <a:rPr lang="en-US" altLang="en-US" smtClean="0"/>
              <a:t>2/16/2016</a:t>
            </a:fld>
            <a:endParaRPr lang="en-US" alt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217BC803-7C87-44E5-B556-29C69B16537F}"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2074214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fld id="{E94D1637-A34E-4EF0-97B9-8652DF669A75}" type="datetime1">
              <a:rPr lang="en-US" altLang="en-US" smtClean="0"/>
              <a:t>2/16/2016</a:t>
            </a:fld>
            <a:endParaRPr lang="en-US" alt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3C5102F9-704D-4355-B24B-B855A8EF1BBD}"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204929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06375"/>
            <a:ext cx="6019800" cy="43878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fld id="{D2464C1F-B195-4D90-99A4-0D31CFCA242A}" type="datetime1">
              <a:rPr lang="en-US" altLang="en-US" smtClean="0"/>
              <a:t>2/16/2016</a:t>
            </a:fld>
            <a:endParaRPr lang="en-US" alt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34CCC5BB-55D0-481D-85B1-A01F8C8731BB}" type="slidenum">
              <a:rPr lang="en-US" altLang="en-US"/>
              <a:pPr/>
              <a:t>‹#›</a:t>
            </a:fld>
            <a:endParaRPr lang="en-US" altLang="en-US" sz="1800">
              <a:solidFill>
                <a:schemeClr val="tx1"/>
              </a:solidFill>
            </a:endParaRPr>
          </a:p>
        </p:txBody>
      </p:sp>
    </p:spTree>
    <p:extLst>
      <p:ext uri="{BB962C8B-B14F-4D97-AF65-F5344CB8AC3E}">
        <p14:creationId xmlns:p14="http://schemas.microsoft.com/office/powerpoint/2010/main" val="41815689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07628" y="130368"/>
            <a:ext cx="8229600" cy="857250"/>
          </a:xfrm>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4767263"/>
            <a:ext cx="2133600" cy="274637"/>
          </a:xfrm>
        </p:spPr>
        <p:txBody>
          <a:bodyPr/>
          <a:lstStyle>
            <a:lvl1pPr>
              <a:defRPr/>
            </a:lvl1pPr>
          </a:lstStyle>
          <a:p>
            <a:fld id="{B2B97E91-75F5-45F6-8549-180405F39C79}" type="datetime1">
              <a:rPr lang="en-US" altLang="en-US" smtClean="0"/>
              <a:t>2/16/2016</a:t>
            </a:fld>
            <a:endParaRPr lang="en-US" altLang="en-US" sz="1800">
              <a:solidFill>
                <a:schemeClr val="tx1"/>
              </a:solidFill>
            </a:endParaRPr>
          </a:p>
        </p:txBody>
      </p:sp>
      <p:sp>
        <p:nvSpPr>
          <p:cNvPr id="4" name="Footer Placeholder 3"/>
          <p:cNvSpPr>
            <a:spLocks noGrp="1"/>
          </p:cNvSpPr>
          <p:nvPr>
            <p:ph type="ftr" sz="quarter" idx="11"/>
          </p:nvPr>
        </p:nvSpPr>
        <p:spPr>
          <a:xfrm>
            <a:off x="3124200" y="4767263"/>
            <a:ext cx="2895600" cy="274637"/>
          </a:xfrm>
        </p:spPr>
        <p:txBody>
          <a:bodyPr/>
          <a:lstStyle>
            <a:lvl1pPr>
              <a:defRPr/>
            </a:lvl1pPr>
          </a:lstStyle>
          <a:p>
            <a:endParaRPr lang="en-US" altLang="en-US"/>
          </a:p>
        </p:txBody>
      </p:sp>
      <p:sp>
        <p:nvSpPr>
          <p:cNvPr id="6" name="Flowchart: Off-page Connector 9"/>
          <p:cNvSpPr>
            <a:spLocks noChangeArrowheads="1"/>
          </p:cNvSpPr>
          <p:nvPr userDrawn="1"/>
        </p:nvSpPr>
        <p:spPr bwMode="auto">
          <a:xfrm>
            <a:off x="8545775" y="252782"/>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7" name="Slide Number Placeholder 4"/>
          <p:cNvSpPr>
            <a:spLocks noGrp="1"/>
          </p:cNvSpPr>
          <p:nvPr>
            <p:ph type="sldNum" sz="quarter" idx="12"/>
          </p:nvPr>
        </p:nvSpPr>
        <p:spPr>
          <a:xfrm>
            <a:off x="6804186" y="254250"/>
            <a:ext cx="2133600" cy="274637"/>
          </a:xfrm>
        </p:spPr>
        <p:txBody>
          <a:bodyPr/>
          <a:lstStyle>
            <a:lvl1pPr>
              <a:defRPr/>
            </a:lvl1pPr>
          </a:lstStyle>
          <a:p>
            <a:fld id="{983DF6BA-24AE-4608-9E0E-FE3E264D41DF}" type="slidenum">
              <a:rPr lang="en-US" altLang="en-US"/>
              <a:pPr/>
              <a:t>‹#›</a:t>
            </a:fld>
            <a:endParaRPr lang="en-US" altLang="en-US" sz="1800" dirty="0">
              <a:solidFill>
                <a:schemeClr val="tx1"/>
              </a:solidFill>
            </a:endParaRPr>
          </a:p>
        </p:txBody>
      </p:sp>
    </p:spTree>
    <p:extLst>
      <p:ext uri="{BB962C8B-B14F-4D97-AF65-F5344CB8AC3E}">
        <p14:creationId xmlns:p14="http://schemas.microsoft.com/office/powerpoint/2010/main" val="14001659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3_Section Header">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t="9530"/>
          <a:stretch/>
        </p:blipFill>
        <p:spPr>
          <a:xfrm>
            <a:off x="-1889" y="0"/>
            <a:ext cx="9147778" cy="5143500"/>
          </a:xfrm>
          <a:prstGeom prst="rect">
            <a:avLst/>
          </a:prstGeom>
        </p:spPr>
      </p:pic>
      <p:grpSp>
        <p:nvGrpSpPr>
          <p:cNvPr id="6" name="Group 5"/>
          <p:cNvGrpSpPr/>
          <p:nvPr userDrawn="1"/>
        </p:nvGrpSpPr>
        <p:grpSpPr>
          <a:xfrm>
            <a:off x="-1890" y="2383874"/>
            <a:ext cx="9638946" cy="2175030"/>
            <a:chOff x="-1890" y="1523999"/>
            <a:chExt cx="9638946" cy="2900040"/>
          </a:xfrm>
        </p:grpSpPr>
        <p:grpSp>
          <p:nvGrpSpPr>
            <p:cNvPr id="5" name="Group 4"/>
            <p:cNvGrpSpPr/>
            <p:nvPr userDrawn="1"/>
          </p:nvGrpSpPr>
          <p:grpSpPr>
            <a:xfrm>
              <a:off x="-1890" y="1648903"/>
              <a:ext cx="9638946" cy="2470337"/>
              <a:chOff x="-1890" y="1648903"/>
              <a:chExt cx="9638946" cy="2470337"/>
            </a:xfrm>
          </p:grpSpPr>
          <p:sp>
            <p:nvSpPr>
              <p:cNvPr id="14" name="Rectangle 13"/>
              <p:cNvSpPr/>
              <p:nvPr userDrawn="1"/>
            </p:nvSpPr>
            <p:spPr>
              <a:xfrm>
                <a:off x="-1" y="2057399"/>
                <a:ext cx="9144001" cy="1833241"/>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p:cNvGrpSpPr/>
              <p:nvPr userDrawn="1"/>
            </p:nvGrpSpPr>
            <p:grpSpPr>
              <a:xfrm>
                <a:off x="-1890" y="1648903"/>
                <a:ext cx="9638946" cy="2470337"/>
                <a:chOff x="797430" y="63679"/>
                <a:chExt cx="9638946" cy="2470337"/>
              </a:xfrm>
            </p:grpSpPr>
            <p:grpSp>
              <p:nvGrpSpPr>
                <p:cNvPr id="24" name="Group 23"/>
                <p:cNvGrpSpPr/>
                <p:nvPr userDrawn="1"/>
              </p:nvGrpSpPr>
              <p:grpSpPr>
                <a:xfrm>
                  <a:off x="5000466" y="63679"/>
                  <a:ext cx="5435910" cy="2470337"/>
                  <a:chOff x="5000466" y="63679"/>
                  <a:chExt cx="5435910" cy="2470337"/>
                </a:xfrm>
              </p:grpSpPr>
              <p:sp>
                <p:nvSpPr>
                  <p:cNvPr id="26" name="Freeform 25"/>
                  <p:cNvSpPr/>
                  <p:nvPr/>
                </p:nvSpPr>
                <p:spPr>
                  <a:xfrm rot="10800000">
                    <a:off x="5000466" y="63679"/>
                    <a:ext cx="1484158" cy="1213210"/>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7" name="Freeform 26"/>
                  <p:cNvSpPr/>
                  <p:nvPr/>
                </p:nvSpPr>
                <p:spPr>
                  <a:xfrm>
                    <a:off x="6718024" y="1408204"/>
                    <a:ext cx="1271161" cy="1039093"/>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8" name="Freeform 27"/>
                  <p:cNvSpPr/>
                  <p:nvPr/>
                </p:nvSpPr>
                <p:spPr>
                  <a:xfrm>
                    <a:off x="8239603" y="1337752"/>
                    <a:ext cx="648904" cy="530440"/>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9" name="Freeform 28"/>
                  <p:cNvSpPr/>
                  <p:nvPr/>
                </p:nvSpPr>
                <p:spPr>
                  <a:xfrm flipH="1">
                    <a:off x="7721319" y="1357925"/>
                    <a:ext cx="446768" cy="365206"/>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0" name="Freeform 29"/>
                  <p:cNvSpPr/>
                  <p:nvPr/>
                </p:nvSpPr>
                <p:spPr>
                  <a:xfrm rot="10800000" flipH="1">
                    <a:off x="7821504" y="1149957"/>
                    <a:ext cx="311623" cy="254733"/>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1" name="Freeform 30"/>
                  <p:cNvSpPr/>
                  <p:nvPr/>
                </p:nvSpPr>
                <p:spPr>
                  <a:xfrm rot="10800000">
                    <a:off x="7899162" y="1648903"/>
                    <a:ext cx="1082792" cy="885113"/>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2" name="Freeform 31"/>
                  <p:cNvSpPr/>
                  <p:nvPr/>
                </p:nvSpPr>
                <p:spPr>
                  <a:xfrm flipH="1">
                    <a:off x="5750083" y="1566629"/>
                    <a:ext cx="723909" cy="591752"/>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3" name="Freeform 32"/>
                  <p:cNvSpPr/>
                  <p:nvPr userDrawn="1"/>
                </p:nvSpPr>
                <p:spPr>
                  <a:xfrm flipH="1">
                    <a:off x="6957388" y="604890"/>
                    <a:ext cx="446768" cy="365206"/>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4" name="Freeform 33"/>
                  <p:cNvSpPr/>
                  <p:nvPr userDrawn="1"/>
                </p:nvSpPr>
                <p:spPr>
                  <a:xfrm>
                    <a:off x="6616804" y="128242"/>
                    <a:ext cx="882873" cy="721696"/>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5" name="Freeform 34"/>
                  <p:cNvSpPr/>
                  <p:nvPr userDrawn="1"/>
                </p:nvSpPr>
                <p:spPr>
                  <a:xfrm rot="10800000">
                    <a:off x="9043147" y="1199620"/>
                    <a:ext cx="1012775" cy="827878"/>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6" name="Freeform 35"/>
                  <p:cNvSpPr/>
                  <p:nvPr userDrawn="1"/>
                </p:nvSpPr>
                <p:spPr>
                  <a:xfrm>
                    <a:off x="9043147" y="366783"/>
                    <a:ext cx="1393229" cy="1138876"/>
                  </a:xfrm>
                  <a:custGeom>
                    <a:avLst/>
                    <a:gdLst>
                      <a:gd name="connsiteX0" fmla="*/ 0 w 892628"/>
                      <a:gd name="connsiteY0" fmla="*/ 0 h 732971"/>
                      <a:gd name="connsiteX1" fmla="*/ 3628 w 892628"/>
                      <a:gd name="connsiteY1" fmla="*/ 732971 h 732971"/>
                      <a:gd name="connsiteX2" fmla="*/ 892628 w 892628"/>
                      <a:gd name="connsiteY2" fmla="*/ 373743 h 732971"/>
                      <a:gd name="connsiteX3" fmla="*/ 0 w 892628"/>
                      <a:gd name="connsiteY3" fmla="*/ 0 h 732971"/>
                      <a:gd name="connsiteX0" fmla="*/ 2091 w 894719"/>
                      <a:gd name="connsiteY0" fmla="*/ 0 h 730770"/>
                      <a:gd name="connsiteX1" fmla="*/ 217 w 894719"/>
                      <a:gd name="connsiteY1" fmla="*/ 730770 h 730770"/>
                      <a:gd name="connsiteX2" fmla="*/ 894719 w 894719"/>
                      <a:gd name="connsiteY2" fmla="*/ 373743 h 730770"/>
                      <a:gd name="connsiteX3" fmla="*/ 2091 w 894719"/>
                      <a:gd name="connsiteY3" fmla="*/ 0 h 730770"/>
                      <a:gd name="connsiteX0" fmla="*/ 0 w 892628"/>
                      <a:gd name="connsiteY0" fmla="*/ 0 h 729669"/>
                      <a:gd name="connsiteX1" fmla="*/ 1428 w 892628"/>
                      <a:gd name="connsiteY1" fmla="*/ 729669 h 729669"/>
                      <a:gd name="connsiteX2" fmla="*/ 892628 w 892628"/>
                      <a:gd name="connsiteY2" fmla="*/ 373743 h 729669"/>
                      <a:gd name="connsiteX3" fmla="*/ 0 w 892628"/>
                      <a:gd name="connsiteY3" fmla="*/ 0 h 729669"/>
                    </a:gdLst>
                    <a:ahLst/>
                    <a:cxnLst>
                      <a:cxn ang="0">
                        <a:pos x="connsiteX0" y="connsiteY0"/>
                      </a:cxn>
                      <a:cxn ang="0">
                        <a:pos x="connsiteX1" y="connsiteY1"/>
                      </a:cxn>
                      <a:cxn ang="0">
                        <a:pos x="connsiteX2" y="connsiteY2"/>
                      </a:cxn>
                      <a:cxn ang="0">
                        <a:pos x="connsiteX3" y="connsiteY3"/>
                      </a:cxn>
                    </a:cxnLst>
                    <a:rect l="l" t="t" r="r" b="b"/>
                    <a:pathLst>
                      <a:path w="892628" h="729669">
                        <a:moveTo>
                          <a:pt x="0" y="0"/>
                        </a:moveTo>
                        <a:cubicBezTo>
                          <a:pt x="1209" y="244324"/>
                          <a:pt x="219" y="485345"/>
                          <a:pt x="1428" y="729669"/>
                        </a:cubicBezTo>
                        <a:lnTo>
                          <a:pt x="892628" y="373743"/>
                        </a:lnTo>
                        <a:lnTo>
                          <a:pt x="0" y="0"/>
                        </a:ln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grpSp>
            <p:sp>
              <p:nvSpPr>
                <p:cNvPr id="25" name="Freeform 24"/>
                <p:cNvSpPr/>
                <p:nvPr userDrawn="1"/>
              </p:nvSpPr>
              <p:spPr>
                <a:xfrm>
                  <a:off x="797430" y="343345"/>
                  <a:ext cx="5595243" cy="2090889"/>
                </a:xfrm>
                <a:custGeom>
                  <a:avLst/>
                  <a:gdLst>
                    <a:gd name="connsiteX0" fmla="*/ 808383 w 6392673"/>
                    <a:gd name="connsiteY0" fmla="*/ 0 h 2090889"/>
                    <a:gd name="connsiteX1" fmla="*/ 3851030 w 6392673"/>
                    <a:gd name="connsiteY1" fmla="*/ 13252 h 2090889"/>
                    <a:gd name="connsiteX2" fmla="*/ 4041996 w 6392673"/>
                    <a:gd name="connsiteY2" fmla="*/ 13252 h 2090889"/>
                    <a:gd name="connsiteX3" fmla="*/ 4041996 w 6392673"/>
                    <a:gd name="connsiteY3" fmla="*/ 93209 h 2090889"/>
                    <a:gd name="connsiteX4" fmla="*/ 6392673 w 6392673"/>
                    <a:gd name="connsiteY4" fmla="*/ 1077436 h 2090889"/>
                    <a:gd name="connsiteX5" fmla="*/ 4041996 w 6392673"/>
                    <a:gd name="connsiteY5" fmla="*/ 2016245 h 2090889"/>
                    <a:gd name="connsiteX6" fmla="*/ 4041996 w 6392673"/>
                    <a:gd name="connsiteY6" fmla="*/ 2090889 h 2090889"/>
                    <a:gd name="connsiteX7" fmla="*/ 3855096 w 6392673"/>
                    <a:gd name="connsiteY7" fmla="*/ 2090889 h 2090889"/>
                    <a:gd name="connsiteX8" fmla="*/ 0 w 6392673"/>
                    <a:gd name="connsiteY8" fmla="*/ 2090889 h 2090889"/>
                    <a:gd name="connsiteX9" fmla="*/ 808383 w 6392673"/>
                    <a:gd name="connsiteY9" fmla="*/ 0 h 2090889"/>
                    <a:gd name="connsiteX0" fmla="*/ 6626 w 5590916"/>
                    <a:gd name="connsiteY0" fmla="*/ 0 h 2090889"/>
                    <a:gd name="connsiteX1" fmla="*/ 3049273 w 5590916"/>
                    <a:gd name="connsiteY1" fmla="*/ 13252 h 2090889"/>
                    <a:gd name="connsiteX2" fmla="*/ 3240239 w 5590916"/>
                    <a:gd name="connsiteY2" fmla="*/ 13252 h 2090889"/>
                    <a:gd name="connsiteX3" fmla="*/ 3240239 w 5590916"/>
                    <a:gd name="connsiteY3" fmla="*/ 93209 h 2090889"/>
                    <a:gd name="connsiteX4" fmla="*/ 5590916 w 5590916"/>
                    <a:gd name="connsiteY4" fmla="*/ 1077436 h 2090889"/>
                    <a:gd name="connsiteX5" fmla="*/ 3240239 w 5590916"/>
                    <a:gd name="connsiteY5" fmla="*/ 2016245 h 2090889"/>
                    <a:gd name="connsiteX6" fmla="*/ 3240239 w 5590916"/>
                    <a:gd name="connsiteY6" fmla="*/ 2090889 h 2090889"/>
                    <a:gd name="connsiteX7" fmla="*/ 3053339 w 5590916"/>
                    <a:gd name="connsiteY7" fmla="*/ 2090889 h 2090889"/>
                    <a:gd name="connsiteX8" fmla="*/ 0 w 5590916"/>
                    <a:gd name="connsiteY8" fmla="*/ 2090889 h 2090889"/>
                    <a:gd name="connsiteX9" fmla="*/ 6626 w 5590916"/>
                    <a:gd name="connsiteY9" fmla="*/ 0 h 2090889"/>
                    <a:gd name="connsiteX0" fmla="*/ 10953 w 5595243"/>
                    <a:gd name="connsiteY0" fmla="*/ 0 h 2090889"/>
                    <a:gd name="connsiteX1" fmla="*/ 3053600 w 5595243"/>
                    <a:gd name="connsiteY1" fmla="*/ 13252 h 2090889"/>
                    <a:gd name="connsiteX2" fmla="*/ 3244566 w 5595243"/>
                    <a:gd name="connsiteY2" fmla="*/ 13252 h 2090889"/>
                    <a:gd name="connsiteX3" fmla="*/ 3244566 w 5595243"/>
                    <a:gd name="connsiteY3" fmla="*/ 93209 h 2090889"/>
                    <a:gd name="connsiteX4" fmla="*/ 5595243 w 5595243"/>
                    <a:gd name="connsiteY4" fmla="*/ 1077436 h 2090889"/>
                    <a:gd name="connsiteX5" fmla="*/ 3244566 w 5595243"/>
                    <a:gd name="connsiteY5" fmla="*/ 2016245 h 2090889"/>
                    <a:gd name="connsiteX6" fmla="*/ 3244566 w 5595243"/>
                    <a:gd name="connsiteY6" fmla="*/ 2090889 h 2090889"/>
                    <a:gd name="connsiteX7" fmla="*/ 3057666 w 5595243"/>
                    <a:gd name="connsiteY7" fmla="*/ 2090889 h 2090889"/>
                    <a:gd name="connsiteX8" fmla="*/ 4327 w 5595243"/>
                    <a:gd name="connsiteY8" fmla="*/ 2090889 h 2090889"/>
                    <a:gd name="connsiteX9" fmla="*/ 10953 w 5595243"/>
                    <a:gd name="connsiteY9" fmla="*/ 0 h 209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95243" h="2090889">
                      <a:moveTo>
                        <a:pt x="10953" y="0"/>
                      </a:moveTo>
                      <a:lnTo>
                        <a:pt x="3053600" y="13252"/>
                      </a:lnTo>
                      <a:lnTo>
                        <a:pt x="3244566" y="13252"/>
                      </a:lnTo>
                      <a:lnTo>
                        <a:pt x="3244566" y="93209"/>
                      </a:lnTo>
                      <a:lnTo>
                        <a:pt x="5595243" y="1077436"/>
                      </a:lnTo>
                      <a:lnTo>
                        <a:pt x="3244566" y="2016245"/>
                      </a:lnTo>
                      <a:lnTo>
                        <a:pt x="3244566" y="2090889"/>
                      </a:lnTo>
                      <a:lnTo>
                        <a:pt x="3057666" y="2090889"/>
                      </a:lnTo>
                      <a:lnTo>
                        <a:pt x="4327" y="2090889"/>
                      </a:lnTo>
                      <a:cubicBezTo>
                        <a:pt x="4327" y="1398343"/>
                        <a:pt x="-8925" y="699172"/>
                        <a:pt x="10953" y="0"/>
                      </a:cubicBezTo>
                      <a:close/>
                    </a:path>
                  </a:pathLst>
                </a:cu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grpSp>
        </p:grpSp>
        <p:sp>
          <p:nvSpPr>
            <p:cNvPr id="38" name="Rectangle 37"/>
            <p:cNvSpPr/>
            <p:nvPr userDrawn="1"/>
          </p:nvSpPr>
          <p:spPr>
            <a:xfrm>
              <a:off x="0" y="1523999"/>
              <a:ext cx="9144000" cy="533399"/>
            </a:xfrm>
            <a:prstGeom prst="rect">
              <a:avLst/>
            </a:prstGeom>
            <a:gradFill flip="none" rotWithShape="1">
              <a:gsLst>
                <a:gs pos="99000">
                  <a:schemeClr val="tx2"/>
                </a:gs>
                <a:gs pos="0">
                  <a:schemeClr val="tx2">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p:cNvSpPr/>
            <p:nvPr userDrawn="1"/>
          </p:nvSpPr>
          <p:spPr>
            <a:xfrm>
              <a:off x="0" y="3890640"/>
              <a:ext cx="9144000" cy="5333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p:cNvSpPr>
            <a:spLocks noGrp="1"/>
          </p:cNvSpPr>
          <p:nvPr userDrawn="1">
            <p:ph type="title" hasCustomPrompt="1"/>
          </p:nvPr>
        </p:nvSpPr>
        <p:spPr>
          <a:xfrm>
            <a:off x="722313" y="2990497"/>
            <a:ext cx="7772400" cy="1021556"/>
          </a:xfrm>
        </p:spPr>
        <p:txBody>
          <a:bodyPr anchor="ctr"/>
          <a:lstStyle>
            <a:lvl1pPr algn="l">
              <a:defRPr sz="3000" b="0" cap="none"/>
            </a:lvl1pPr>
          </a:lstStyle>
          <a:p>
            <a:r>
              <a:rPr lang="en-US" dirty="0" smtClean="0"/>
              <a:t>Click to edit master title style</a:t>
            </a:r>
            <a:endParaRPr lang="en-US" dirty="0"/>
          </a:p>
        </p:txBody>
      </p:sp>
      <p:sp>
        <p:nvSpPr>
          <p:cNvPr id="3" name="Text Placeholder 2"/>
          <p:cNvSpPr>
            <a:spLocks noGrp="1"/>
          </p:cNvSpPr>
          <p:nvPr userDrawn="1">
            <p:ph type="body" idx="1"/>
          </p:nvPr>
        </p:nvSpPr>
        <p:spPr>
          <a:xfrm>
            <a:off x="722313" y="4185755"/>
            <a:ext cx="7772400" cy="323165"/>
          </a:xfrm>
        </p:spPr>
        <p:txBody>
          <a:bodyPr anchor="b">
            <a:spAutoFit/>
          </a:bodyPr>
          <a:lstStyle>
            <a:lvl1pPr marL="0" indent="0">
              <a:buNone/>
              <a:defRPr sz="1500" b="0">
                <a:solidFill>
                  <a:schemeClr val="bg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22851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200151"/>
            <a:ext cx="4038600" cy="33944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4683919"/>
            <a:ext cx="2133600" cy="357188"/>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4683919"/>
            <a:ext cx="2895600" cy="357188"/>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4683919"/>
            <a:ext cx="2133600" cy="357188"/>
          </a:xfrm>
        </p:spPr>
        <p:txBody>
          <a:bodyPr/>
          <a:lstStyle>
            <a:lvl1pPr>
              <a:defRPr/>
            </a:lvl1pPr>
          </a:lstStyle>
          <a:p>
            <a:pPr>
              <a:defRPr/>
            </a:pPr>
            <a:fld id="{E21D7D78-57DD-4271-B377-5849091F7CEC}" type="slidenum">
              <a:rPr lang="en-US"/>
              <a:pPr>
                <a:defRPr/>
              </a:pPr>
              <a:t>‹#›</a:t>
            </a:fld>
            <a:endParaRPr lang="en-US"/>
          </a:p>
        </p:txBody>
      </p:sp>
    </p:spTree>
    <p:extLst>
      <p:ext uri="{BB962C8B-B14F-4D97-AF65-F5344CB8AC3E}">
        <p14:creationId xmlns:p14="http://schemas.microsoft.com/office/powerpoint/2010/main" val="4163840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0">
              <a:schemeClr val="accent3"/>
            </a:gs>
            <a:gs pos="0">
              <a:schemeClr val="accent1"/>
            </a:gs>
          </a:gsLst>
          <a:lin ang="1440000" scaled="0"/>
        </a:gradFill>
        <a:effectLst/>
      </p:bgPr>
    </p:bg>
    <p:spTree>
      <p:nvGrpSpPr>
        <p:cNvPr id="1" name=""/>
        <p:cNvGrpSpPr/>
        <p:nvPr/>
      </p:nvGrpSpPr>
      <p:grpSpPr>
        <a:xfrm>
          <a:off x="0" y="0"/>
          <a:ext cx="0" cy="0"/>
          <a:chOff x="0" y="0"/>
          <a:chExt cx="0" cy="0"/>
        </a:xfrm>
      </p:grpSpPr>
      <p:grpSp>
        <p:nvGrpSpPr>
          <p:cNvPr id="26" name="Group 25"/>
          <p:cNvGrpSpPr/>
          <p:nvPr userDrawn="1"/>
        </p:nvGrpSpPr>
        <p:grpSpPr>
          <a:xfrm>
            <a:off x="-1" y="1"/>
            <a:ext cx="9144001" cy="5143979"/>
            <a:chOff x="-1" y="-1"/>
            <a:chExt cx="12192001" cy="6858639"/>
          </a:xfrm>
        </p:grpSpPr>
        <p:sp>
          <p:nvSpPr>
            <p:cNvPr id="24" name="Freeform 19"/>
            <p:cNvSpPr>
              <a:spLocks/>
            </p:cNvSpPr>
            <p:nvPr userDrawn="1"/>
          </p:nvSpPr>
          <p:spPr bwMode="auto">
            <a:xfrm>
              <a:off x="831769" y="-1"/>
              <a:ext cx="10777861" cy="6858639"/>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Lst>
              <a:ahLst/>
              <a:cxnLst>
                <a:cxn ang="0">
                  <a:pos x="T0" y="T1"/>
                </a:cxn>
                <a:cxn ang="0">
                  <a:pos x="T2" y="T3"/>
                </a:cxn>
                <a:cxn ang="0">
                  <a:pos x="T4" y="T5"/>
                </a:cxn>
                <a:cxn ang="0">
                  <a:pos x="T6" y="T7"/>
                </a:cxn>
                <a:cxn ang="0">
                  <a:pos x="T8" y="T9"/>
                </a:cxn>
              </a:cxnLst>
              <a:rect l="0" t="0" r="r" b="b"/>
              <a:pathLst>
                <a:path w="8030" h="5110">
                  <a:moveTo>
                    <a:pt x="3840" y="0"/>
                  </a:moveTo>
                  <a:lnTo>
                    <a:pt x="0" y="0"/>
                  </a:lnTo>
                  <a:lnTo>
                    <a:pt x="6337" y="5110"/>
                  </a:lnTo>
                  <a:lnTo>
                    <a:pt x="8030" y="5110"/>
                  </a:lnTo>
                  <a:lnTo>
                    <a:pt x="3840" y="0"/>
                  </a:lnTo>
                  <a:close/>
                </a:path>
              </a:pathLst>
            </a:custGeom>
            <a:gradFill>
              <a:gsLst>
                <a:gs pos="100000">
                  <a:schemeClr val="accent3">
                    <a:lumMod val="50000"/>
                    <a:alpha val="20000"/>
                  </a:schemeClr>
                </a:gs>
                <a:gs pos="0">
                  <a:schemeClr val="accent2">
                    <a:alpha val="25000"/>
                  </a:schemeClr>
                </a:gs>
              </a:gsLst>
              <a:lin ang="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9" name="Freeform 14"/>
            <p:cNvSpPr>
              <a:spLocks/>
            </p:cNvSpPr>
            <p:nvPr userDrawn="1"/>
          </p:nvSpPr>
          <p:spPr bwMode="auto">
            <a:xfrm>
              <a:off x="347084" y="-1"/>
              <a:ext cx="10318828" cy="6858639"/>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close/>
                </a:path>
              </a:pathLst>
            </a:custGeom>
            <a:gradFill>
              <a:gsLst>
                <a:gs pos="100000">
                  <a:schemeClr val="accent1">
                    <a:lumMod val="75000"/>
                    <a:alpha val="30000"/>
                  </a:schemeClr>
                </a:gs>
                <a:gs pos="0">
                  <a:schemeClr val="accent2">
                    <a:alpha val="20000"/>
                  </a:schemeClr>
                </a:gs>
              </a:gsLst>
              <a:lin ang="19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4" name="Freeform 9"/>
            <p:cNvSpPr>
              <a:spLocks/>
            </p:cNvSpPr>
            <p:nvPr userDrawn="1"/>
          </p:nvSpPr>
          <p:spPr bwMode="auto">
            <a:xfrm>
              <a:off x="-1" y="398050"/>
              <a:ext cx="12192001" cy="5753528"/>
            </a:xfrm>
            <a:custGeom>
              <a:avLst/>
              <a:gdLst>
                <a:gd name="T0" fmla="*/ 0 w 9078"/>
                <a:gd name="T1" fmla="*/ 0 h 4284"/>
                <a:gd name="T2" fmla="*/ 0 w 9078"/>
                <a:gd name="T3" fmla="*/ 3607 h 4284"/>
                <a:gd name="T4" fmla="*/ 9078 w 9078"/>
                <a:gd name="T5" fmla="*/ 4284 h 4284"/>
                <a:gd name="T6" fmla="*/ 9078 w 9078"/>
                <a:gd name="T7" fmla="*/ 2703 h 4284"/>
                <a:gd name="T8" fmla="*/ 0 w 9078"/>
                <a:gd name="T9" fmla="*/ 0 h 4284"/>
              </a:gdLst>
              <a:ahLst/>
              <a:cxnLst>
                <a:cxn ang="0">
                  <a:pos x="T0" y="T1"/>
                </a:cxn>
                <a:cxn ang="0">
                  <a:pos x="T2" y="T3"/>
                </a:cxn>
                <a:cxn ang="0">
                  <a:pos x="T4" y="T5"/>
                </a:cxn>
                <a:cxn ang="0">
                  <a:pos x="T6" y="T7"/>
                </a:cxn>
                <a:cxn ang="0">
                  <a:pos x="T8" y="T9"/>
                </a:cxn>
              </a:cxnLst>
              <a:rect l="0" t="0" r="r" b="b"/>
              <a:pathLst>
                <a:path w="9078" h="4284">
                  <a:moveTo>
                    <a:pt x="0" y="0"/>
                  </a:moveTo>
                  <a:lnTo>
                    <a:pt x="0" y="3607"/>
                  </a:lnTo>
                  <a:lnTo>
                    <a:pt x="9078" y="4284"/>
                  </a:lnTo>
                  <a:lnTo>
                    <a:pt x="9078" y="2703"/>
                  </a:lnTo>
                  <a:lnTo>
                    <a:pt x="0" y="0"/>
                  </a:lnTo>
                  <a:close/>
                </a:path>
              </a:pathLst>
            </a:custGeom>
            <a:gradFill>
              <a:gsLst>
                <a:gs pos="51800">
                  <a:schemeClr val="accent3">
                    <a:alpha val="30000"/>
                  </a:schemeClr>
                </a:gs>
                <a:gs pos="100000">
                  <a:schemeClr val="accent2">
                    <a:alpha val="10000"/>
                  </a:schemeClr>
                </a:gs>
                <a:gs pos="0">
                  <a:schemeClr val="accent2">
                    <a:alpha val="20000"/>
                  </a:schemeClr>
                </a:gs>
              </a:gsLst>
              <a:lin ang="66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0" name="Freeform 5"/>
            <p:cNvSpPr>
              <a:spLocks/>
            </p:cNvSpPr>
            <p:nvPr userDrawn="1"/>
          </p:nvSpPr>
          <p:spPr bwMode="auto">
            <a:xfrm>
              <a:off x="1447222" y="475725"/>
              <a:ext cx="10744778" cy="6382913"/>
            </a:xfrm>
            <a:custGeom>
              <a:avLst/>
              <a:gdLst>
                <a:gd name="T0" fmla="*/ 7968 w 7968"/>
                <a:gd name="T1" fmla="*/ 0 h 4740"/>
                <a:gd name="T2" fmla="*/ 0 w 7968"/>
                <a:gd name="T3" fmla="*/ 4731 h 4740"/>
                <a:gd name="T4" fmla="*/ 5164 w 7968"/>
                <a:gd name="T5" fmla="*/ 4740 h 4740"/>
                <a:gd name="T6" fmla="*/ 7968 w 7968"/>
                <a:gd name="T7" fmla="*/ 1580 h 4740"/>
                <a:gd name="T8" fmla="*/ 7968 w 7968"/>
                <a:gd name="T9" fmla="*/ 0 h 4740"/>
                <a:gd name="connsiteX0" fmla="*/ 10015 w 10015"/>
                <a:gd name="connsiteY0" fmla="*/ 0 h 10001"/>
                <a:gd name="connsiteX1" fmla="*/ 0 w 10015"/>
                <a:gd name="connsiteY1" fmla="*/ 10001 h 10001"/>
                <a:gd name="connsiteX2" fmla="*/ 6496 w 10015"/>
                <a:gd name="connsiteY2" fmla="*/ 10000 h 10001"/>
                <a:gd name="connsiteX3" fmla="*/ 10015 w 10015"/>
                <a:gd name="connsiteY3" fmla="*/ 3333 h 10001"/>
                <a:gd name="connsiteX4" fmla="*/ 10015 w 10015"/>
                <a:gd name="connsiteY4" fmla="*/ 0 h 1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5" h="10001">
                  <a:moveTo>
                    <a:pt x="10015" y="0"/>
                  </a:moveTo>
                  <a:lnTo>
                    <a:pt x="0" y="10001"/>
                  </a:lnTo>
                  <a:lnTo>
                    <a:pt x="6496" y="10000"/>
                  </a:lnTo>
                  <a:lnTo>
                    <a:pt x="10015" y="3333"/>
                  </a:lnTo>
                  <a:lnTo>
                    <a:pt x="10015" y="0"/>
                  </a:lnTo>
                  <a:close/>
                </a:path>
              </a:pathLst>
            </a:custGeom>
            <a:gradFill>
              <a:gsLst>
                <a:gs pos="100000">
                  <a:schemeClr val="accent2">
                    <a:alpha val="10000"/>
                  </a:schemeClr>
                </a:gs>
                <a:gs pos="0">
                  <a:schemeClr val="accent2">
                    <a:alpha val="10000"/>
                  </a:schemeClr>
                </a:gs>
              </a:gsLst>
              <a:lin ang="144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grpSp>
      <p:grpSp>
        <p:nvGrpSpPr>
          <p:cNvPr id="29" name="Group 28" descr="abstract background design"/>
          <p:cNvGrpSpPr/>
          <p:nvPr userDrawn="1"/>
        </p:nvGrpSpPr>
        <p:grpSpPr>
          <a:xfrm>
            <a:off x="0" y="-479"/>
            <a:ext cx="9151145" cy="5143979"/>
            <a:chOff x="0" y="618575"/>
            <a:chExt cx="12201526" cy="6858638"/>
          </a:xfrm>
        </p:grpSpPr>
        <p:sp>
          <p:nvSpPr>
            <p:cNvPr id="27" name="Rectangle 26"/>
            <p:cNvSpPr/>
            <p:nvPr userDrawn="1"/>
          </p:nvSpPr>
          <p:spPr>
            <a:xfrm>
              <a:off x="0" y="618575"/>
              <a:ext cx="12192000" cy="6858638"/>
            </a:xfrm>
            <a:prstGeom prst="rect">
              <a:avLst/>
            </a:prstGeom>
            <a:gradFill>
              <a:gsLst>
                <a:gs pos="100000">
                  <a:schemeClr val="accent3">
                    <a:alpha val="0"/>
                  </a:schemeClr>
                </a:gs>
                <a:gs pos="0">
                  <a:schemeClr val="accent2">
                    <a:alpha val="5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sp>
          <p:nvSpPr>
            <p:cNvPr id="28" name="Rectangle 27"/>
            <p:cNvSpPr/>
            <p:nvPr userDrawn="1"/>
          </p:nvSpPr>
          <p:spPr>
            <a:xfrm>
              <a:off x="9526" y="618894"/>
              <a:ext cx="12192000" cy="6858001"/>
            </a:xfrm>
            <a:prstGeom prst="rect">
              <a:avLst/>
            </a:prstGeom>
            <a:gradFill>
              <a:gsLst>
                <a:gs pos="67000">
                  <a:schemeClr val="accent3">
                    <a:alpha val="0"/>
                  </a:schemeClr>
                </a:gs>
                <a:gs pos="0">
                  <a:schemeClr val="accent2">
                    <a:alpha val="2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grpSp>
      <p:sp>
        <p:nvSpPr>
          <p:cNvPr id="2" name="Title 1"/>
          <p:cNvSpPr>
            <a:spLocks noGrp="1"/>
          </p:cNvSpPr>
          <p:nvPr>
            <p:ph type="ctrTitle"/>
          </p:nvPr>
        </p:nvSpPr>
        <p:spPr>
          <a:xfrm>
            <a:off x="1628775" y="1789938"/>
            <a:ext cx="6881751" cy="2139696"/>
          </a:xfrm>
        </p:spPr>
        <p:txBody>
          <a:bodyPr anchor="b"/>
          <a:lstStyle>
            <a:lvl1pPr algn="l">
              <a:defRPr sz="450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628775" y="3972045"/>
            <a:ext cx="6881751" cy="1171217"/>
          </a:xfrm>
        </p:spPr>
        <p:txBody>
          <a:bodyPr/>
          <a:lstStyle>
            <a:lvl1pPr marL="0" indent="0" algn="l">
              <a:buNone/>
              <a:defRPr sz="1800" b="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5B75CC-D7ED-402D-A830-D52AE1165F45}" type="datetime1">
              <a:rPr lang="en-US" smtClean="0">
                <a:solidFill>
                  <a:prstClr val="white">
                    <a:lumMod val="50000"/>
                    <a:lumOff val="50000"/>
                  </a:prstClr>
                </a:solidFill>
              </a:rPr>
              <a:t>2/16/2016</a:t>
            </a:fld>
            <a:endParaRPr lang="en-US" dirty="0">
              <a:solidFill>
                <a:prstClr val="white">
                  <a:lumMod val="50000"/>
                  <a:lumOff val="50000"/>
                </a:prstClr>
              </a:solidFill>
            </a:endParaRPr>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solidFill>
                <a:srgbClr val="FCF5EF"/>
              </a:solidFill>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DBECBBC-B5FD-4F11-9AC2-5AED2BF7CA3D}" type="slidenum">
              <a:rPr lang="en-US" smtClean="0">
                <a:solidFill>
                  <a:srgbClr val="FCF5EF"/>
                </a:solidFill>
              </a:rPr>
              <a:pPr/>
              <a:t>‹#›</a:t>
            </a:fld>
            <a:endParaRPr lang="en-US" dirty="0">
              <a:solidFill>
                <a:srgbClr val="FCF5EF"/>
              </a:solidFill>
            </a:endParaRPr>
          </a:p>
        </p:txBody>
      </p:sp>
      <p:sp>
        <p:nvSpPr>
          <p:cNvPr id="15" name="Freeform 10"/>
          <p:cNvSpPr>
            <a:spLocks/>
          </p:cNvSpPr>
          <p:nvPr userDrawn="1"/>
        </p:nvSpPr>
        <p:spPr bwMode="auto">
          <a:xfrm>
            <a:off x="-832248" y="21431"/>
            <a:ext cx="10808495" cy="5100638"/>
          </a:xfrm>
          <a:custGeom>
            <a:avLst/>
            <a:gdLst>
              <a:gd name="T0" fmla="*/ 0 w 9078"/>
              <a:gd name="T1" fmla="*/ 0 h 4284"/>
              <a:gd name="T2" fmla="*/ 0 w 9078"/>
              <a:gd name="T3" fmla="*/ 3607 h 4284"/>
              <a:gd name="T4" fmla="*/ 9078 w 9078"/>
              <a:gd name="T5" fmla="*/ 4284 h 4284"/>
              <a:gd name="T6" fmla="*/ 9078 w 9078"/>
              <a:gd name="T7" fmla="*/ 2703 h 4284"/>
              <a:gd name="T8" fmla="*/ 0 w 9078"/>
              <a:gd name="T9" fmla="*/ 0 h 4284"/>
            </a:gdLst>
            <a:ahLst/>
            <a:cxnLst>
              <a:cxn ang="0">
                <a:pos x="T0" y="T1"/>
              </a:cxn>
              <a:cxn ang="0">
                <a:pos x="T2" y="T3"/>
              </a:cxn>
              <a:cxn ang="0">
                <a:pos x="T4" y="T5"/>
              </a:cxn>
              <a:cxn ang="0">
                <a:pos x="T6" y="T7"/>
              </a:cxn>
              <a:cxn ang="0">
                <a:pos x="T8" y="T9"/>
              </a:cxn>
            </a:cxnLst>
            <a:rect l="0" t="0" r="r" b="b"/>
            <a:pathLst>
              <a:path w="9078" h="4284">
                <a:moveTo>
                  <a:pt x="0" y="0"/>
                </a:moveTo>
                <a:lnTo>
                  <a:pt x="0" y="3607"/>
                </a:lnTo>
                <a:lnTo>
                  <a:pt x="9078" y="4284"/>
                </a:lnTo>
                <a:lnTo>
                  <a:pt x="9078" y="2703"/>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20" name="Freeform 15"/>
          <p:cNvSpPr>
            <a:spLocks/>
          </p:cNvSpPr>
          <p:nvPr userDrawn="1"/>
        </p:nvSpPr>
        <p:spPr bwMode="auto">
          <a:xfrm>
            <a:off x="-2381" y="-470298"/>
            <a:ext cx="9153525" cy="6084095"/>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pic>
        <p:nvPicPr>
          <p:cNvPr id="17" name="Picture 16" descr="Office Mix Logo"/>
          <p:cNvPicPr>
            <a:picLocks noChangeAspect="1"/>
          </p:cNvPicPr>
          <p:nvPr userDrawn="1"/>
        </p:nvPicPr>
        <p:blipFill rotWithShape="1">
          <a:blip r:embed="rId2" cstate="print">
            <a:extLst>
              <a:ext uri="{28A0092B-C50C-407E-A947-70E740481C1C}">
                <a14:useLocalDpi xmlns:a14="http://schemas.microsoft.com/office/drawing/2010/main" val="0"/>
              </a:ext>
            </a:extLst>
          </a:blip>
          <a:srcRect r="76197"/>
          <a:stretch/>
        </p:blipFill>
        <p:spPr>
          <a:xfrm>
            <a:off x="651385" y="3075291"/>
            <a:ext cx="930479" cy="1080320"/>
          </a:xfrm>
          <a:prstGeom prst="rect">
            <a:avLst/>
          </a:prstGeom>
        </p:spPr>
      </p:pic>
    </p:spTree>
    <p:extLst>
      <p:ext uri="{BB962C8B-B14F-4D97-AF65-F5344CB8AC3E}">
        <p14:creationId xmlns:p14="http://schemas.microsoft.com/office/powerpoint/2010/main" val="1850440101"/>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864046-3E3E-40B7-AC35-8C170FA9BB86}"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5" name="Footer Placeholder 4"/>
          <p:cNvSpPr>
            <a:spLocks noGrp="1"/>
          </p:cNvSpPr>
          <p:nvPr>
            <p:ph type="ftr" sz="quarter" idx="11"/>
          </p:nvPr>
        </p:nvSpPr>
        <p:spPr/>
        <p:txBody>
          <a:bodyPr/>
          <a:lstStyle/>
          <a:p>
            <a:endParaRPr lang="en-US" dirty="0">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1797173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No 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0" indent="0">
              <a:buNone/>
              <a:defRPr b="1"/>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C8011C-88B3-45D1-B4C4-45A374FA68CF}"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5" name="Footer Placeholder 4"/>
          <p:cNvSpPr>
            <a:spLocks noGrp="1"/>
          </p:cNvSpPr>
          <p:nvPr>
            <p:ph type="ftr" sz="quarter" idx="11"/>
          </p:nvPr>
        </p:nvSpPr>
        <p:spPr/>
        <p:txBody>
          <a:bodyPr/>
          <a:lstStyle/>
          <a:p>
            <a:endParaRPr lang="en-US" dirty="0">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25377018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0">
              <a:schemeClr val="accent1"/>
            </a:gs>
            <a:gs pos="0">
              <a:schemeClr val="accent3"/>
            </a:gs>
          </a:gsLst>
          <a:lin ang="19800000" scaled="0"/>
        </a:gradFill>
        <a:effectLst/>
      </p:bgPr>
    </p:bg>
    <p:spTree>
      <p:nvGrpSpPr>
        <p:cNvPr id="1" name=""/>
        <p:cNvGrpSpPr/>
        <p:nvPr/>
      </p:nvGrpSpPr>
      <p:grpSpPr>
        <a:xfrm>
          <a:off x="0" y="0"/>
          <a:ext cx="0" cy="0"/>
          <a:chOff x="0" y="0"/>
          <a:chExt cx="0" cy="0"/>
        </a:xfrm>
      </p:grpSpPr>
      <p:grpSp>
        <p:nvGrpSpPr>
          <p:cNvPr id="14" name="Group 13"/>
          <p:cNvGrpSpPr/>
          <p:nvPr userDrawn="1"/>
        </p:nvGrpSpPr>
        <p:grpSpPr>
          <a:xfrm flipH="1">
            <a:off x="-1" y="1"/>
            <a:ext cx="9144001" cy="5143979"/>
            <a:chOff x="-1" y="-1"/>
            <a:chExt cx="12192001" cy="6858639"/>
          </a:xfrm>
        </p:grpSpPr>
        <p:sp>
          <p:nvSpPr>
            <p:cNvPr id="15" name="Freeform 19"/>
            <p:cNvSpPr>
              <a:spLocks/>
            </p:cNvSpPr>
            <p:nvPr userDrawn="1"/>
          </p:nvSpPr>
          <p:spPr bwMode="auto">
            <a:xfrm>
              <a:off x="831769" y="-1"/>
              <a:ext cx="10777861" cy="6858639"/>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Lst>
              <a:ahLst/>
              <a:cxnLst>
                <a:cxn ang="0">
                  <a:pos x="T0" y="T1"/>
                </a:cxn>
                <a:cxn ang="0">
                  <a:pos x="T2" y="T3"/>
                </a:cxn>
                <a:cxn ang="0">
                  <a:pos x="T4" y="T5"/>
                </a:cxn>
                <a:cxn ang="0">
                  <a:pos x="T6" y="T7"/>
                </a:cxn>
                <a:cxn ang="0">
                  <a:pos x="T8" y="T9"/>
                </a:cxn>
              </a:cxnLst>
              <a:rect l="0" t="0" r="r" b="b"/>
              <a:pathLst>
                <a:path w="8030" h="5110">
                  <a:moveTo>
                    <a:pt x="3840" y="0"/>
                  </a:moveTo>
                  <a:lnTo>
                    <a:pt x="0" y="0"/>
                  </a:lnTo>
                  <a:lnTo>
                    <a:pt x="6337" y="5110"/>
                  </a:lnTo>
                  <a:lnTo>
                    <a:pt x="8030" y="5110"/>
                  </a:lnTo>
                  <a:lnTo>
                    <a:pt x="3840" y="0"/>
                  </a:lnTo>
                  <a:close/>
                </a:path>
              </a:pathLst>
            </a:custGeom>
            <a:gradFill>
              <a:gsLst>
                <a:gs pos="100000">
                  <a:schemeClr val="accent3">
                    <a:lumMod val="50000"/>
                    <a:alpha val="20000"/>
                  </a:schemeClr>
                </a:gs>
                <a:gs pos="0">
                  <a:schemeClr val="accent2">
                    <a:alpha val="25000"/>
                  </a:schemeClr>
                </a:gs>
              </a:gsLst>
              <a:lin ang="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6" name="Freeform 14"/>
            <p:cNvSpPr>
              <a:spLocks/>
            </p:cNvSpPr>
            <p:nvPr userDrawn="1"/>
          </p:nvSpPr>
          <p:spPr bwMode="auto">
            <a:xfrm>
              <a:off x="347084" y="-1"/>
              <a:ext cx="10318828" cy="6858639"/>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close/>
                </a:path>
              </a:pathLst>
            </a:custGeom>
            <a:gradFill>
              <a:gsLst>
                <a:gs pos="100000">
                  <a:schemeClr val="accent1">
                    <a:lumMod val="75000"/>
                    <a:alpha val="30000"/>
                  </a:schemeClr>
                </a:gs>
                <a:gs pos="0">
                  <a:schemeClr val="accent2">
                    <a:alpha val="20000"/>
                  </a:schemeClr>
                </a:gs>
              </a:gsLst>
              <a:lin ang="19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7" name="Freeform 9"/>
            <p:cNvSpPr>
              <a:spLocks/>
            </p:cNvSpPr>
            <p:nvPr userDrawn="1"/>
          </p:nvSpPr>
          <p:spPr bwMode="auto">
            <a:xfrm>
              <a:off x="-1" y="398050"/>
              <a:ext cx="12192001" cy="5753528"/>
            </a:xfrm>
            <a:custGeom>
              <a:avLst/>
              <a:gdLst>
                <a:gd name="T0" fmla="*/ 0 w 9078"/>
                <a:gd name="T1" fmla="*/ 0 h 4284"/>
                <a:gd name="T2" fmla="*/ 0 w 9078"/>
                <a:gd name="T3" fmla="*/ 3607 h 4284"/>
                <a:gd name="T4" fmla="*/ 9078 w 9078"/>
                <a:gd name="T5" fmla="*/ 4284 h 4284"/>
                <a:gd name="T6" fmla="*/ 9078 w 9078"/>
                <a:gd name="T7" fmla="*/ 2703 h 4284"/>
                <a:gd name="T8" fmla="*/ 0 w 9078"/>
                <a:gd name="T9" fmla="*/ 0 h 4284"/>
              </a:gdLst>
              <a:ahLst/>
              <a:cxnLst>
                <a:cxn ang="0">
                  <a:pos x="T0" y="T1"/>
                </a:cxn>
                <a:cxn ang="0">
                  <a:pos x="T2" y="T3"/>
                </a:cxn>
                <a:cxn ang="0">
                  <a:pos x="T4" y="T5"/>
                </a:cxn>
                <a:cxn ang="0">
                  <a:pos x="T6" y="T7"/>
                </a:cxn>
                <a:cxn ang="0">
                  <a:pos x="T8" y="T9"/>
                </a:cxn>
              </a:cxnLst>
              <a:rect l="0" t="0" r="r" b="b"/>
              <a:pathLst>
                <a:path w="9078" h="4284">
                  <a:moveTo>
                    <a:pt x="0" y="0"/>
                  </a:moveTo>
                  <a:lnTo>
                    <a:pt x="0" y="3607"/>
                  </a:lnTo>
                  <a:lnTo>
                    <a:pt x="9078" y="4284"/>
                  </a:lnTo>
                  <a:lnTo>
                    <a:pt x="9078" y="2703"/>
                  </a:lnTo>
                  <a:lnTo>
                    <a:pt x="0" y="0"/>
                  </a:lnTo>
                  <a:close/>
                </a:path>
              </a:pathLst>
            </a:custGeom>
            <a:gradFill>
              <a:gsLst>
                <a:gs pos="51800">
                  <a:schemeClr val="accent3">
                    <a:alpha val="30000"/>
                  </a:schemeClr>
                </a:gs>
                <a:gs pos="100000">
                  <a:schemeClr val="accent2">
                    <a:alpha val="10000"/>
                  </a:schemeClr>
                </a:gs>
                <a:gs pos="0">
                  <a:schemeClr val="accent2">
                    <a:alpha val="20000"/>
                  </a:schemeClr>
                </a:gs>
              </a:gsLst>
              <a:lin ang="66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8" name="Freeform 5"/>
            <p:cNvSpPr>
              <a:spLocks/>
            </p:cNvSpPr>
            <p:nvPr userDrawn="1"/>
          </p:nvSpPr>
          <p:spPr bwMode="auto">
            <a:xfrm>
              <a:off x="1447222" y="475725"/>
              <a:ext cx="10744778" cy="6382913"/>
            </a:xfrm>
            <a:custGeom>
              <a:avLst/>
              <a:gdLst>
                <a:gd name="T0" fmla="*/ 7968 w 7968"/>
                <a:gd name="T1" fmla="*/ 0 h 4740"/>
                <a:gd name="T2" fmla="*/ 0 w 7968"/>
                <a:gd name="T3" fmla="*/ 4731 h 4740"/>
                <a:gd name="T4" fmla="*/ 5164 w 7968"/>
                <a:gd name="T5" fmla="*/ 4740 h 4740"/>
                <a:gd name="T6" fmla="*/ 7968 w 7968"/>
                <a:gd name="T7" fmla="*/ 1580 h 4740"/>
                <a:gd name="T8" fmla="*/ 7968 w 7968"/>
                <a:gd name="T9" fmla="*/ 0 h 4740"/>
                <a:gd name="connsiteX0" fmla="*/ 10015 w 10015"/>
                <a:gd name="connsiteY0" fmla="*/ 0 h 10001"/>
                <a:gd name="connsiteX1" fmla="*/ 0 w 10015"/>
                <a:gd name="connsiteY1" fmla="*/ 10001 h 10001"/>
                <a:gd name="connsiteX2" fmla="*/ 6496 w 10015"/>
                <a:gd name="connsiteY2" fmla="*/ 10000 h 10001"/>
                <a:gd name="connsiteX3" fmla="*/ 10015 w 10015"/>
                <a:gd name="connsiteY3" fmla="*/ 3333 h 10001"/>
                <a:gd name="connsiteX4" fmla="*/ 10015 w 10015"/>
                <a:gd name="connsiteY4" fmla="*/ 0 h 1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5" h="10001">
                  <a:moveTo>
                    <a:pt x="10015" y="0"/>
                  </a:moveTo>
                  <a:lnTo>
                    <a:pt x="0" y="10001"/>
                  </a:lnTo>
                  <a:lnTo>
                    <a:pt x="6496" y="10000"/>
                  </a:lnTo>
                  <a:lnTo>
                    <a:pt x="10015" y="3333"/>
                  </a:lnTo>
                  <a:lnTo>
                    <a:pt x="10015" y="0"/>
                  </a:lnTo>
                  <a:close/>
                </a:path>
              </a:pathLst>
            </a:custGeom>
            <a:gradFill>
              <a:gsLst>
                <a:gs pos="100000">
                  <a:schemeClr val="accent2">
                    <a:alpha val="10000"/>
                  </a:schemeClr>
                </a:gs>
                <a:gs pos="0">
                  <a:schemeClr val="accent2">
                    <a:alpha val="10000"/>
                  </a:schemeClr>
                </a:gs>
              </a:gsLst>
              <a:lin ang="144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grpSp>
      <p:grpSp>
        <p:nvGrpSpPr>
          <p:cNvPr id="19" name="Group 18" descr="abstract background design"/>
          <p:cNvGrpSpPr/>
          <p:nvPr userDrawn="1"/>
        </p:nvGrpSpPr>
        <p:grpSpPr>
          <a:xfrm flipH="1">
            <a:off x="0" y="-479"/>
            <a:ext cx="9151145" cy="5143979"/>
            <a:chOff x="0" y="618575"/>
            <a:chExt cx="12201526" cy="6858638"/>
          </a:xfrm>
        </p:grpSpPr>
        <p:sp>
          <p:nvSpPr>
            <p:cNvPr id="20" name="Rectangle 19"/>
            <p:cNvSpPr/>
            <p:nvPr userDrawn="1"/>
          </p:nvSpPr>
          <p:spPr>
            <a:xfrm>
              <a:off x="0" y="618575"/>
              <a:ext cx="12192000" cy="6858638"/>
            </a:xfrm>
            <a:prstGeom prst="rect">
              <a:avLst/>
            </a:prstGeom>
            <a:gradFill>
              <a:gsLst>
                <a:gs pos="100000">
                  <a:schemeClr val="accent3">
                    <a:alpha val="0"/>
                  </a:schemeClr>
                </a:gs>
                <a:gs pos="0">
                  <a:schemeClr val="accent2">
                    <a:alpha val="5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sp>
          <p:nvSpPr>
            <p:cNvPr id="21" name="Rectangle 20"/>
            <p:cNvSpPr/>
            <p:nvPr userDrawn="1"/>
          </p:nvSpPr>
          <p:spPr>
            <a:xfrm>
              <a:off x="9526" y="618894"/>
              <a:ext cx="12192000" cy="6858001"/>
            </a:xfrm>
            <a:prstGeom prst="rect">
              <a:avLst/>
            </a:prstGeom>
            <a:gradFill>
              <a:gsLst>
                <a:gs pos="67000">
                  <a:schemeClr val="accent3">
                    <a:alpha val="0"/>
                  </a:schemeClr>
                </a:gs>
                <a:gs pos="0">
                  <a:schemeClr val="accent2">
                    <a:alpha val="2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grpSp>
      <p:sp>
        <p:nvSpPr>
          <p:cNvPr id="22" name="Freeform 15"/>
          <p:cNvSpPr>
            <a:spLocks/>
          </p:cNvSpPr>
          <p:nvPr userDrawn="1"/>
        </p:nvSpPr>
        <p:spPr bwMode="auto">
          <a:xfrm flipH="1">
            <a:off x="-2381" y="-470298"/>
            <a:ext cx="9153525" cy="6084095"/>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2" name="Title 1"/>
          <p:cNvSpPr>
            <a:spLocks noGrp="1"/>
          </p:cNvSpPr>
          <p:nvPr>
            <p:ph type="title"/>
          </p:nvPr>
        </p:nvSpPr>
        <p:spPr>
          <a:xfrm>
            <a:off x="1628775" y="1788273"/>
            <a:ext cx="6881751" cy="2139553"/>
          </a:xfrm>
        </p:spPr>
        <p:txBody>
          <a:bodyPr anchor="b"/>
          <a:lstStyle>
            <a:lvl1pPr>
              <a:defRPr sz="4500">
                <a:solidFill>
                  <a:schemeClr val="tx2"/>
                </a:solidFill>
              </a:defRPr>
            </a:lvl1pPr>
          </a:lstStyle>
          <a:p>
            <a:r>
              <a:rPr lang="en-US" smtClean="0"/>
              <a:t>Click to edit Master title style</a:t>
            </a:r>
            <a:endParaRPr lang="en-US" dirty="0"/>
          </a:p>
        </p:txBody>
      </p:sp>
      <p:sp>
        <p:nvSpPr>
          <p:cNvPr id="23" name="Rectangle 22"/>
          <p:cNvSpPr/>
          <p:nvPr userDrawn="1"/>
        </p:nvSpPr>
        <p:spPr>
          <a:xfrm>
            <a:off x="-2381" y="4114800"/>
            <a:ext cx="9153525" cy="10284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sp>
        <p:nvSpPr>
          <p:cNvPr id="3" name="Text Placeholder 2"/>
          <p:cNvSpPr>
            <a:spLocks noGrp="1"/>
          </p:cNvSpPr>
          <p:nvPr>
            <p:ph type="body" idx="1"/>
          </p:nvPr>
        </p:nvSpPr>
        <p:spPr>
          <a:xfrm>
            <a:off x="1628775" y="4215162"/>
            <a:ext cx="6881751" cy="928100"/>
          </a:xfrm>
        </p:spPr>
        <p:txBody>
          <a:bodyPr/>
          <a:lstStyle>
            <a:lvl1pPr marL="0" indent="0">
              <a:buNone/>
              <a:defRPr sz="1800" b="0">
                <a:solidFill>
                  <a:schemeClr val="bg1">
                    <a:lumMod val="65000"/>
                    <a:lumOff val="3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1310AFE-3A09-4A98-BA65-4FC96A8E3D4B}" type="datetime1">
              <a:rPr lang="en-US" smtClean="0">
                <a:solidFill>
                  <a:srgbClr val="FCF5EF"/>
                </a:solidFill>
              </a:rPr>
              <a:t>2/16/2016</a:t>
            </a:fld>
            <a:endParaRPr lang="en-US" dirty="0">
              <a:solidFill>
                <a:srgbClr val="FCF5EF"/>
              </a:solidFill>
            </a:endParaRPr>
          </a:p>
        </p:txBody>
      </p:sp>
      <p:sp>
        <p:nvSpPr>
          <p:cNvPr id="5" name="Footer Placeholder 4"/>
          <p:cNvSpPr>
            <a:spLocks noGrp="1"/>
          </p:cNvSpPr>
          <p:nvPr>
            <p:ph type="ftr" sz="quarter" idx="11"/>
          </p:nvPr>
        </p:nvSpPr>
        <p:spPr>
          <a:xfrm rot="5400000">
            <a:off x="7656261" y="2509200"/>
            <a:ext cx="2563412" cy="273844"/>
          </a:xfrm>
        </p:spPr>
        <p:txBody>
          <a:bodyPr/>
          <a:lstStyle>
            <a:lvl1pPr>
              <a:defRPr>
                <a:solidFill>
                  <a:schemeClr val="tx2"/>
                </a:solidFill>
              </a:defRPr>
            </a:lvl1pPr>
          </a:lstStyle>
          <a:p>
            <a:endParaRPr lang="en-US" dirty="0">
              <a:solidFill>
                <a:srgbClr val="FCF5EF"/>
              </a:solidFill>
            </a:endParaRPr>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7DBECBBC-B5FD-4F11-9AC2-5AED2BF7CA3D}" type="slidenum">
              <a:rPr lang="en-US" smtClean="0">
                <a:solidFill>
                  <a:srgbClr val="DD5900"/>
                </a:solidFill>
              </a:rPr>
              <a:pPr/>
              <a:t>‹#›</a:t>
            </a:fld>
            <a:endParaRPr lang="en-US" dirty="0">
              <a:solidFill>
                <a:srgbClr val="DD5900"/>
              </a:solidFill>
            </a:endParaRPr>
          </a:p>
        </p:txBody>
      </p:sp>
      <p:pic>
        <p:nvPicPr>
          <p:cNvPr id="25" name="Picture 24" descr="Office Mix Logo"/>
          <p:cNvPicPr>
            <a:picLocks noChangeAspect="1"/>
          </p:cNvPicPr>
          <p:nvPr userDrawn="1"/>
        </p:nvPicPr>
        <p:blipFill rotWithShape="1">
          <a:blip r:embed="rId2" cstate="print">
            <a:extLst>
              <a:ext uri="{28A0092B-C50C-407E-A947-70E740481C1C}">
                <a14:useLocalDpi xmlns:a14="http://schemas.microsoft.com/office/drawing/2010/main" val="0"/>
              </a:ext>
            </a:extLst>
          </a:blip>
          <a:srcRect r="76197"/>
          <a:stretch/>
        </p:blipFill>
        <p:spPr>
          <a:xfrm>
            <a:off x="651385" y="3075291"/>
            <a:ext cx="930479" cy="1080320"/>
          </a:xfrm>
          <a:prstGeom prst="rect">
            <a:avLst/>
          </a:prstGeom>
        </p:spPr>
      </p:pic>
    </p:spTree>
    <p:extLst>
      <p:ext uri="{BB962C8B-B14F-4D97-AF65-F5344CB8AC3E}">
        <p14:creationId xmlns:p14="http://schemas.microsoft.com/office/powerpoint/2010/main" val="3177883326"/>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2160">
          <p15:clr>
            <a:srgbClr val="FBAE40"/>
          </p15:clr>
        </p15:guide>
        <p15:guide id="2" pos="1369">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2395BC3-8E17-444C-B467-9C9335AF001B}"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6" name="Footer Placeholder 5"/>
          <p:cNvSpPr>
            <a:spLocks noGrp="1"/>
          </p:cNvSpPr>
          <p:nvPr>
            <p:ph type="ftr" sz="quarter" idx="11"/>
          </p:nvPr>
        </p:nvSpPr>
        <p:spPr/>
        <p:txBody>
          <a:bodyPr/>
          <a:lstStyle/>
          <a:p>
            <a:endParaRPr lang="en-US" dirty="0">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3571952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268016"/>
            <a:ext cx="3868340" cy="610790"/>
          </a:xfrm>
        </p:spPr>
        <p:txBody>
          <a:bodyPr anchor="b"/>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268016"/>
            <a:ext cx="3887391" cy="610790"/>
          </a:xfrm>
        </p:spPr>
        <p:txBody>
          <a:bodyPr anchor="b"/>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9973CA-4F5B-4B8A-8F10-C10E58577BCE}"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8" name="Footer Placeholder 7"/>
          <p:cNvSpPr>
            <a:spLocks noGrp="1"/>
          </p:cNvSpPr>
          <p:nvPr>
            <p:ph type="ftr" sz="quarter" idx="11"/>
          </p:nvPr>
        </p:nvSpPr>
        <p:spPr/>
        <p:txBody>
          <a:bodyPr/>
          <a:lstStyle/>
          <a:p>
            <a:endParaRPr lang="en-US" dirty="0">
              <a:solidFill>
                <a:prstClr val="black">
                  <a:lumMod val="50000"/>
                  <a:lumOff val="50000"/>
                </a:prstClr>
              </a:solidFill>
            </a:endParaRPr>
          </a:p>
        </p:txBody>
      </p:sp>
      <p:sp>
        <p:nvSpPr>
          <p:cNvPr id="9" name="Slide Number Placeholder 8"/>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19014473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534419B-3DBE-4BF6-997B-C15DAB004D12}"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4" name="Footer Placeholder 3"/>
          <p:cNvSpPr>
            <a:spLocks noGrp="1"/>
          </p:cNvSpPr>
          <p:nvPr>
            <p:ph type="ftr" sz="quarter" idx="11"/>
          </p:nvPr>
        </p:nvSpPr>
        <p:spPr/>
        <p:txBody>
          <a:bodyPr/>
          <a:lstStyle/>
          <a:p>
            <a:endParaRPr lang="en-US" dirty="0">
              <a:solidFill>
                <a:prstClr val="black">
                  <a:lumMod val="50000"/>
                  <a:lumOff val="50000"/>
                </a:prstClr>
              </a:solidFill>
            </a:endParaRPr>
          </a:p>
        </p:txBody>
      </p:sp>
      <p:sp>
        <p:nvSpPr>
          <p:cNvPr id="5" name="Slide Number Placeholder 4"/>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7286131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CF843-DEAC-4CE7-A7E5-F8F9C5443DED}"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3" name="Footer Placeholder 2"/>
          <p:cNvSpPr>
            <a:spLocks noGrp="1"/>
          </p:cNvSpPr>
          <p:nvPr>
            <p:ph type="ftr" sz="quarter" idx="11"/>
          </p:nvPr>
        </p:nvSpPr>
        <p:spPr/>
        <p:txBody>
          <a:bodyPr/>
          <a:lstStyle/>
          <a:p>
            <a:endParaRPr lang="en-US" dirty="0">
              <a:solidFill>
                <a:prstClr val="black">
                  <a:lumMod val="50000"/>
                  <a:lumOff val="50000"/>
                </a:prstClr>
              </a:solidFill>
            </a:endParaRPr>
          </a:p>
        </p:txBody>
      </p:sp>
      <p:sp>
        <p:nvSpPr>
          <p:cNvPr id="4" name="Slide Number Placeholder 3"/>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25252527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userDrawn="1"/>
        </p:nvGrpSpPr>
        <p:grpSpPr>
          <a:xfrm>
            <a:off x="-1" y="-2229"/>
            <a:ext cx="9144001" cy="5149547"/>
            <a:chOff x="-1" y="-2971"/>
            <a:chExt cx="12192001" cy="6866062"/>
          </a:xfrm>
        </p:grpSpPr>
        <p:sp>
          <p:nvSpPr>
            <p:cNvPr id="9" name="Freeform 37"/>
            <p:cNvSpPr>
              <a:spLocks/>
            </p:cNvSpPr>
            <p:nvPr userDrawn="1"/>
          </p:nvSpPr>
          <p:spPr bwMode="auto">
            <a:xfrm>
              <a:off x="0" y="-2971"/>
              <a:ext cx="10287000" cy="6866062"/>
            </a:xfrm>
            <a:custGeom>
              <a:avLst/>
              <a:gdLst>
                <a:gd name="T0" fmla="*/ 6663 w 7656"/>
                <a:gd name="T1" fmla="*/ 0 h 5110"/>
                <a:gd name="T2" fmla="*/ 0 w 7656"/>
                <a:gd name="T3" fmla="*/ 5110 h 5110"/>
                <a:gd name="T4" fmla="*/ 4772 w 7656"/>
                <a:gd name="T5" fmla="*/ 5110 h 5110"/>
                <a:gd name="T6" fmla="*/ 7656 w 7656"/>
                <a:gd name="T7" fmla="*/ 0 h 5110"/>
                <a:gd name="T8" fmla="*/ 6663 w 7656"/>
                <a:gd name="T9" fmla="*/ 0 h 5110"/>
              </a:gdLst>
              <a:ahLst/>
              <a:cxnLst>
                <a:cxn ang="0">
                  <a:pos x="T0" y="T1"/>
                </a:cxn>
                <a:cxn ang="0">
                  <a:pos x="T2" y="T3"/>
                </a:cxn>
                <a:cxn ang="0">
                  <a:pos x="T4" y="T5"/>
                </a:cxn>
                <a:cxn ang="0">
                  <a:pos x="T6" y="T7"/>
                </a:cxn>
                <a:cxn ang="0">
                  <a:pos x="T8" y="T9"/>
                </a:cxn>
              </a:cxnLst>
              <a:rect l="0" t="0" r="r" b="b"/>
              <a:pathLst>
                <a:path w="7656" h="5110">
                  <a:moveTo>
                    <a:pt x="6663" y="0"/>
                  </a:moveTo>
                  <a:lnTo>
                    <a:pt x="0" y="5110"/>
                  </a:lnTo>
                  <a:lnTo>
                    <a:pt x="4772" y="5110"/>
                  </a:lnTo>
                  <a:lnTo>
                    <a:pt x="7656" y="0"/>
                  </a:lnTo>
                  <a:lnTo>
                    <a:pt x="6663"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0" name="Freeform 33"/>
            <p:cNvSpPr>
              <a:spLocks/>
            </p:cNvSpPr>
            <p:nvPr userDrawn="1"/>
          </p:nvSpPr>
          <p:spPr bwMode="auto">
            <a:xfrm>
              <a:off x="-1" y="0"/>
              <a:ext cx="5430032" cy="6858000"/>
            </a:xfrm>
            <a:custGeom>
              <a:avLst/>
              <a:gdLst>
                <a:gd name="T0" fmla="*/ 0 w 4046"/>
                <a:gd name="T1" fmla="*/ 0 h 5110"/>
                <a:gd name="T2" fmla="*/ 2437 w 4046"/>
                <a:gd name="T3" fmla="*/ 0 h 5110"/>
                <a:gd name="T4" fmla="*/ 4046 w 4046"/>
                <a:gd name="T5" fmla="*/ 5110 h 5110"/>
                <a:gd name="T6" fmla="*/ 2664 w 4046"/>
                <a:gd name="T7" fmla="*/ 5110 h 5110"/>
                <a:gd name="T8" fmla="*/ 0 w 4046"/>
                <a:gd name="T9" fmla="*/ 0 h 5110"/>
              </a:gdLst>
              <a:ahLst/>
              <a:cxnLst>
                <a:cxn ang="0">
                  <a:pos x="T0" y="T1"/>
                </a:cxn>
                <a:cxn ang="0">
                  <a:pos x="T2" y="T3"/>
                </a:cxn>
                <a:cxn ang="0">
                  <a:pos x="T4" y="T5"/>
                </a:cxn>
                <a:cxn ang="0">
                  <a:pos x="T6" y="T7"/>
                </a:cxn>
                <a:cxn ang="0">
                  <a:pos x="T8" y="T9"/>
                </a:cxn>
              </a:cxnLst>
              <a:rect l="0" t="0" r="r" b="b"/>
              <a:pathLst>
                <a:path w="4046" h="5110">
                  <a:moveTo>
                    <a:pt x="0" y="0"/>
                  </a:moveTo>
                  <a:lnTo>
                    <a:pt x="2437" y="0"/>
                  </a:lnTo>
                  <a:lnTo>
                    <a:pt x="4046" y="5110"/>
                  </a:lnTo>
                  <a:lnTo>
                    <a:pt x="2664"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1" name="Freeform 29"/>
            <p:cNvSpPr>
              <a:spLocks/>
            </p:cNvSpPr>
            <p:nvPr userDrawn="1"/>
          </p:nvSpPr>
          <p:spPr bwMode="auto">
            <a:xfrm>
              <a:off x="1205778" y="-1"/>
              <a:ext cx="10986222" cy="6858001"/>
            </a:xfrm>
            <a:custGeom>
              <a:avLst/>
              <a:gdLst>
                <a:gd name="T0" fmla="*/ 0 w 8186"/>
                <a:gd name="T1" fmla="*/ 0 h 5110"/>
                <a:gd name="T2" fmla="*/ 5278 w 8186"/>
                <a:gd name="T3" fmla="*/ 0 h 5110"/>
                <a:gd name="T4" fmla="*/ 8186 w 8186"/>
                <a:gd name="T5" fmla="*/ 5110 h 5110"/>
                <a:gd name="T6" fmla="*/ 6479 w 8186"/>
                <a:gd name="T7" fmla="*/ 5110 h 5110"/>
                <a:gd name="T8" fmla="*/ 0 w 8186"/>
                <a:gd name="T9" fmla="*/ 0 h 5110"/>
              </a:gdLst>
              <a:ahLst/>
              <a:cxnLst>
                <a:cxn ang="0">
                  <a:pos x="T0" y="T1"/>
                </a:cxn>
                <a:cxn ang="0">
                  <a:pos x="T2" y="T3"/>
                </a:cxn>
                <a:cxn ang="0">
                  <a:pos x="T4" y="T5"/>
                </a:cxn>
                <a:cxn ang="0">
                  <a:pos x="T6" y="T7"/>
                </a:cxn>
                <a:cxn ang="0">
                  <a:pos x="T8" y="T9"/>
                </a:cxn>
              </a:cxnLst>
              <a:rect l="0" t="0" r="r" b="b"/>
              <a:pathLst>
                <a:path w="8186" h="5110">
                  <a:moveTo>
                    <a:pt x="0" y="0"/>
                  </a:moveTo>
                  <a:lnTo>
                    <a:pt x="5278" y="0"/>
                  </a:lnTo>
                  <a:lnTo>
                    <a:pt x="8186" y="5110"/>
                  </a:lnTo>
                  <a:lnTo>
                    <a:pt x="6479"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2" name="Freeform 25"/>
            <p:cNvSpPr>
              <a:spLocks/>
            </p:cNvSpPr>
            <p:nvPr userDrawn="1"/>
          </p:nvSpPr>
          <p:spPr bwMode="auto">
            <a:xfrm>
              <a:off x="6996758" y="0"/>
              <a:ext cx="4495800" cy="6858000"/>
            </a:xfrm>
            <a:custGeom>
              <a:avLst/>
              <a:gdLst>
                <a:gd name="T0" fmla="*/ 0 w 2832"/>
                <a:gd name="T1" fmla="*/ 0 h 4320"/>
                <a:gd name="T2" fmla="*/ 526 w 2832"/>
                <a:gd name="T3" fmla="*/ 4320 h 4320"/>
                <a:gd name="T4" fmla="*/ 2015 w 2832"/>
                <a:gd name="T5" fmla="*/ 4320 h 4320"/>
                <a:gd name="T6" fmla="*/ 2832 w 2832"/>
                <a:gd name="T7" fmla="*/ 0 h 4320"/>
                <a:gd name="T8" fmla="*/ 0 w 2832"/>
                <a:gd name="T9" fmla="*/ 0 h 4320"/>
              </a:gdLst>
              <a:ahLst/>
              <a:cxnLst>
                <a:cxn ang="0">
                  <a:pos x="T0" y="T1"/>
                </a:cxn>
                <a:cxn ang="0">
                  <a:pos x="T2" y="T3"/>
                </a:cxn>
                <a:cxn ang="0">
                  <a:pos x="T4" y="T5"/>
                </a:cxn>
                <a:cxn ang="0">
                  <a:pos x="T6" y="T7"/>
                </a:cxn>
                <a:cxn ang="0">
                  <a:pos x="T8" y="T9"/>
                </a:cxn>
              </a:cxnLst>
              <a:rect l="0" t="0" r="r" b="b"/>
              <a:pathLst>
                <a:path w="2832" h="4320">
                  <a:moveTo>
                    <a:pt x="0" y="0"/>
                  </a:moveTo>
                  <a:lnTo>
                    <a:pt x="526" y="4320"/>
                  </a:lnTo>
                  <a:lnTo>
                    <a:pt x="2015" y="4320"/>
                  </a:lnTo>
                  <a:lnTo>
                    <a:pt x="2832" y="0"/>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3" name="Freeform 21"/>
            <p:cNvSpPr>
              <a:spLocks/>
            </p:cNvSpPr>
            <p:nvPr userDrawn="1"/>
          </p:nvSpPr>
          <p:spPr bwMode="auto">
            <a:xfrm>
              <a:off x="2487614" y="-1"/>
              <a:ext cx="6095702" cy="6858001"/>
            </a:xfrm>
            <a:custGeom>
              <a:avLst/>
              <a:gdLst>
                <a:gd name="T0" fmla="*/ 2157 w 4542"/>
                <a:gd name="T1" fmla="*/ 0 h 5110"/>
                <a:gd name="T2" fmla="*/ 1183 w 4542"/>
                <a:gd name="T3" fmla="*/ 0 h 5110"/>
                <a:gd name="T4" fmla="*/ 0 w 4542"/>
                <a:gd name="T5" fmla="*/ 5110 h 5110"/>
                <a:gd name="T6" fmla="*/ 4542 w 4542"/>
                <a:gd name="T7" fmla="*/ 5110 h 5110"/>
                <a:gd name="T8" fmla="*/ 2157 w 4542"/>
                <a:gd name="T9" fmla="*/ 0 h 5110"/>
              </a:gdLst>
              <a:ahLst/>
              <a:cxnLst>
                <a:cxn ang="0">
                  <a:pos x="T0" y="T1"/>
                </a:cxn>
                <a:cxn ang="0">
                  <a:pos x="T2" y="T3"/>
                </a:cxn>
                <a:cxn ang="0">
                  <a:pos x="T4" y="T5"/>
                </a:cxn>
                <a:cxn ang="0">
                  <a:pos x="T6" y="T7"/>
                </a:cxn>
                <a:cxn ang="0">
                  <a:pos x="T8" y="T9"/>
                </a:cxn>
              </a:cxnLst>
              <a:rect l="0" t="0" r="r" b="b"/>
              <a:pathLst>
                <a:path w="4542" h="5110">
                  <a:moveTo>
                    <a:pt x="2157" y="0"/>
                  </a:moveTo>
                  <a:lnTo>
                    <a:pt x="1183" y="0"/>
                  </a:lnTo>
                  <a:lnTo>
                    <a:pt x="0" y="5110"/>
                  </a:lnTo>
                  <a:lnTo>
                    <a:pt x="4542" y="5110"/>
                  </a:lnTo>
                  <a:lnTo>
                    <a:pt x="2157"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4" name="Freeform 17"/>
            <p:cNvSpPr>
              <a:spLocks/>
            </p:cNvSpPr>
            <p:nvPr userDrawn="1"/>
          </p:nvSpPr>
          <p:spPr bwMode="auto">
            <a:xfrm>
              <a:off x="-1" y="798700"/>
              <a:ext cx="12192001" cy="4781176"/>
            </a:xfrm>
            <a:custGeom>
              <a:avLst/>
              <a:gdLst>
                <a:gd name="T0" fmla="*/ 0 w 9078"/>
                <a:gd name="T1" fmla="*/ 0 h 3560"/>
                <a:gd name="T2" fmla="*/ 9078 w 9078"/>
                <a:gd name="T3" fmla="*/ 672 h 3560"/>
                <a:gd name="T4" fmla="*/ 9078 w 9078"/>
                <a:gd name="T5" fmla="*/ 3560 h 3560"/>
                <a:gd name="T6" fmla="*/ 0 w 9078"/>
                <a:gd name="T7" fmla="*/ 985 h 3560"/>
                <a:gd name="T8" fmla="*/ 0 w 9078"/>
                <a:gd name="T9" fmla="*/ 0 h 3560"/>
              </a:gdLst>
              <a:ahLst/>
              <a:cxnLst>
                <a:cxn ang="0">
                  <a:pos x="T0" y="T1"/>
                </a:cxn>
                <a:cxn ang="0">
                  <a:pos x="T2" y="T3"/>
                </a:cxn>
                <a:cxn ang="0">
                  <a:pos x="T4" y="T5"/>
                </a:cxn>
                <a:cxn ang="0">
                  <a:pos x="T6" y="T7"/>
                </a:cxn>
                <a:cxn ang="0">
                  <a:pos x="T8" y="T9"/>
                </a:cxn>
              </a:cxnLst>
              <a:rect l="0" t="0" r="r" b="b"/>
              <a:pathLst>
                <a:path w="9078" h="3560">
                  <a:moveTo>
                    <a:pt x="0" y="0"/>
                  </a:moveTo>
                  <a:lnTo>
                    <a:pt x="9078" y="672"/>
                  </a:lnTo>
                  <a:lnTo>
                    <a:pt x="9078" y="3560"/>
                  </a:lnTo>
                  <a:lnTo>
                    <a:pt x="0" y="985"/>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grpSp>
      <p:sp>
        <p:nvSpPr>
          <p:cNvPr id="15" name="Rectangle 14"/>
          <p:cNvSpPr/>
          <p:nvPr userDrawn="1"/>
        </p:nvSpPr>
        <p:spPr>
          <a:xfrm>
            <a:off x="0" y="312"/>
            <a:ext cx="9144000" cy="5143500"/>
          </a:xfrm>
          <a:prstGeom prst="rect">
            <a:avLst/>
          </a:prstGeom>
          <a:gradFill>
            <a:gsLst>
              <a:gs pos="100000">
                <a:schemeClr val="bg1">
                  <a:alpha val="0"/>
                </a:schemeClr>
              </a:gs>
              <a:gs pos="0">
                <a:schemeClr val="bg1">
                  <a:lumMod val="75000"/>
                  <a:alpha val="2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grpSp>
        <p:nvGrpSpPr>
          <p:cNvPr id="20" name="Group 19" descr="abstract background design"/>
          <p:cNvGrpSpPr/>
          <p:nvPr userDrawn="1"/>
        </p:nvGrpSpPr>
        <p:grpSpPr>
          <a:xfrm>
            <a:off x="-1024" y="-3086"/>
            <a:ext cx="3776252" cy="5149376"/>
            <a:chOff x="-1366" y="-4114"/>
            <a:chExt cx="5035003" cy="6865834"/>
          </a:xfrm>
        </p:grpSpPr>
        <p:sp>
          <p:nvSpPr>
            <p:cNvPr id="16" name="Rectangle 1040"/>
            <p:cNvSpPr/>
            <p:nvPr userDrawn="1"/>
          </p:nvSpPr>
          <p:spPr>
            <a:xfrm>
              <a:off x="-1366" y="-2385"/>
              <a:ext cx="5035002" cy="6859550"/>
            </a:xfrm>
            <a:custGeom>
              <a:avLst/>
              <a:gdLst>
                <a:gd name="connsiteX0" fmla="*/ 0 w 12192000"/>
                <a:gd name="connsiteY0" fmla="*/ 0 h 556282"/>
                <a:gd name="connsiteX1" fmla="*/ 12192000 w 12192000"/>
                <a:gd name="connsiteY1" fmla="*/ 0 h 556282"/>
                <a:gd name="connsiteX2" fmla="*/ 12192000 w 12192000"/>
                <a:gd name="connsiteY2" fmla="*/ 556282 h 556282"/>
                <a:gd name="connsiteX3" fmla="*/ 0 w 12192000"/>
                <a:gd name="connsiteY3" fmla="*/ 556282 h 556282"/>
                <a:gd name="connsiteX4" fmla="*/ 0 w 12192000"/>
                <a:gd name="connsiteY4" fmla="*/ 0 h 556282"/>
                <a:gd name="connsiteX0" fmla="*/ 0 w 12206068"/>
                <a:gd name="connsiteY0" fmla="*/ 1026941 h 1583223"/>
                <a:gd name="connsiteX1" fmla="*/ 12206068 w 12206068"/>
                <a:gd name="connsiteY1" fmla="*/ 0 h 1583223"/>
                <a:gd name="connsiteX2" fmla="*/ 12192000 w 12206068"/>
                <a:gd name="connsiteY2" fmla="*/ 1583223 h 1583223"/>
                <a:gd name="connsiteX3" fmla="*/ 0 w 12206068"/>
                <a:gd name="connsiteY3" fmla="*/ 1583223 h 1583223"/>
                <a:gd name="connsiteX4" fmla="*/ 0 w 12206068"/>
                <a:gd name="connsiteY4" fmla="*/ 1026941 h 1583223"/>
                <a:gd name="connsiteX0" fmla="*/ 0 w 12192000"/>
                <a:gd name="connsiteY0" fmla="*/ 34281 h 590563"/>
                <a:gd name="connsiteX1" fmla="*/ 12086619 w 12192000"/>
                <a:gd name="connsiteY1" fmla="*/ 0 h 590563"/>
                <a:gd name="connsiteX2" fmla="*/ 12192000 w 12192000"/>
                <a:gd name="connsiteY2" fmla="*/ 590563 h 590563"/>
                <a:gd name="connsiteX3" fmla="*/ 0 w 12192000"/>
                <a:gd name="connsiteY3" fmla="*/ 590563 h 590563"/>
                <a:gd name="connsiteX4" fmla="*/ 0 w 12192000"/>
                <a:gd name="connsiteY4" fmla="*/ 34281 h 590563"/>
                <a:gd name="connsiteX0" fmla="*/ 0 w 12193711"/>
                <a:gd name="connsiteY0" fmla="*/ 244346 h 800628"/>
                <a:gd name="connsiteX1" fmla="*/ 12193711 w 12193711"/>
                <a:gd name="connsiteY1" fmla="*/ 0 h 800628"/>
                <a:gd name="connsiteX2" fmla="*/ 12192000 w 12193711"/>
                <a:gd name="connsiteY2" fmla="*/ 800628 h 800628"/>
                <a:gd name="connsiteX3" fmla="*/ 0 w 12193711"/>
                <a:gd name="connsiteY3" fmla="*/ 800628 h 800628"/>
                <a:gd name="connsiteX4" fmla="*/ 0 w 12193711"/>
                <a:gd name="connsiteY4" fmla="*/ 244346 h 800628"/>
                <a:gd name="connsiteX0" fmla="*/ 98854 w 12193711"/>
                <a:gd name="connsiteY0" fmla="*/ 577978 h 800628"/>
                <a:gd name="connsiteX1" fmla="*/ 12193711 w 12193711"/>
                <a:gd name="connsiteY1" fmla="*/ 0 h 800628"/>
                <a:gd name="connsiteX2" fmla="*/ 12192000 w 12193711"/>
                <a:gd name="connsiteY2" fmla="*/ 800628 h 800628"/>
                <a:gd name="connsiteX3" fmla="*/ 0 w 12193711"/>
                <a:gd name="connsiteY3" fmla="*/ 800628 h 800628"/>
                <a:gd name="connsiteX4" fmla="*/ 98854 w 12193711"/>
                <a:gd name="connsiteY4" fmla="*/ 577978 h 800628"/>
                <a:gd name="connsiteX0" fmla="*/ 4119 w 12193711"/>
                <a:gd name="connsiteY0" fmla="*/ 606811 h 800628"/>
                <a:gd name="connsiteX1" fmla="*/ 12193711 w 12193711"/>
                <a:gd name="connsiteY1" fmla="*/ 0 h 800628"/>
                <a:gd name="connsiteX2" fmla="*/ 12192000 w 12193711"/>
                <a:gd name="connsiteY2" fmla="*/ 800628 h 800628"/>
                <a:gd name="connsiteX3" fmla="*/ 0 w 12193711"/>
                <a:gd name="connsiteY3" fmla="*/ 800628 h 800628"/>
                <a:gd name="connsiteX4" fmla="*/ 4119 w 12193711"/>
                <a:gd name="connsiteY4" fmla="*/ 606811 h 800628"/>
                <a:gd name="connsiteX0" fmla="*/ 135924 w 12193711"/>
                <a:gd name="connsiteY0" fmla="*/ 590335 h 800628"/>
                <a:gd name="connsiteX1" fmla="*/ 12193711 w 12193711"/>
                <a:gd name="connsiteY1" fmla="*/ 0 h 800628"/>
                <a:gd name="connsiteX2" fmla="*/ 12192000 w 12193711"/>
                <a:gd name="connsiteY2" fmla="*/ 800628 h 800628"/>
                <a:gd name="connsiteX3" fmla="*/ 0 w 12193711"/>
                <a:gd name="connsiteY3" fmla="*/ 800628 h 800628"/>
                <a:gd name="connsiteX4" fmla="*/ 135924 w 12193711"/>
                <a:gd name="connsiteY4" fmla="*/ 590335 h 800628"/>
                <a:gd name="connsiteX0" fmla="*/ 0 w 12197830"/>
                <a:gd name="connsiteY0" fmla="*/ 577978 h 800628"/>
                <a:gd name="connsiteX1" fmla="*/ 12197830 w 12197830"/>
                <a:gd name="connsiteY1" fmla="*/ 0 h 800628"/>
                <a:gd name="connsiteX2" fmla="*/ 12196119 w 12197830"/>
                <a:gd name="connsiteY2" fmla="*/ 800628 h 800628"/>
                <a:gd name="connsiteX3" fmla="*/ 4119 w 12197830"/>
                <a:gd name="connsiteY3" fmla="*/ 800628 h 800628"/>
                <a:gd name="connsiteX4" fmla="*/ 0 w 12197830"/>
                <a:gd name="connsiteY4" fmla="*/ 577978 h 800628"/>
                <a:gd name="connsiteX0" fmla="*/ 0 w 12196127"/>
                <a:gd name="connsiteY0" fmla="*/ 414454 h 637104"/>
                <a:gd name="connsiteX1" fmla="*/ 12167795 w 12196127"/>
                <a:gd name="connsiteY1" fmla="*/ 0 h 637104"/>
                <a:gd name="connsiteX2" fmla="*/ 12196119 w 12196127"/>
                <a:gd name="connsiteY2" fmla="*/ 637104 h 637104"/>
                <a:gd name="connsiteX3" fmla="*/ 4119 w 12196127"/>
                <a:gd name="connsiteY3" fmla="*/ 637104 h 637104"/>
                <a:gd name="connsiteX4" fmla="*/ 0 w 12196127"/>
                <a:gd name="connsiteY4" fmla="*/ 414454 h 637104"/>
                <a:gd name="connsiteX0" fmla="*/ 0 w 12196196"/>
                <a:gd name="connsiteY0" fmla="*/ 411116 h 633766"/>
                <a:gd name="connsiteX1" fmla="*/ 12194493 w 12196196"/>
                <a:gd name="connsiteY1" fmla="*/ 0 h 633766"/>
                <a:gd name="connsiteX2" fmla="*/ 12196119 w 12196196"/>
                <a:gd name="connsiteY2" fmla="*/ 633766 h 633766"/>
                <a:gd name="connsiteX3" fmla="*/ 4119 w 12196196"/>
                <a:gd name="connsiteY3" fmla="*/ 633766 h 633766"/>
                <a:gd name="connsiteX4" fmla="*/ 0 w 12196196"/>
                <a:gd name="connsiteY4" fmla="*/ 411116 h 633766"/>
                <a:gd name="connsiteX0" fmla="*/ 0 w 12196123"/>
                <a:gd name="connsiteY0" fmla="*/ 374407 h 597057"/>
                <a:gd name="connsiteX1" fmla="*/ 12147772 w 12196123"/>
                <a:gd name="connsiteY1" fmla="*/ 0 h 597057"/>
                <a:gd name="connsiteX2" fmla="*/ 12196119 w 12196123"/>
                <a:gd name="connsiteY2" fmla="*/ 597057 h 597057"/>
                <a:gd name="connsiteX3" fmla="*/ 4119 w 12196123"/>
                <a:gd name="connsiteY3" fmla="*/ 597057 h 597057"/>
                <a:gd name="connsiteX4" fmla="*/ 0 w 12196123"/>
                <a:gd name="connsiteY4" fmla="*/ 374407 h 597057"/>
                <a:gd name="connsiteX0" fmla="*/ 0 w 12196196"/>
                <a:gd name="connsiteY0" fmla="*/ 404442 h 627092"/>
                <a:gd name="connsiteX1" fmla="*/ 12194493 w 12196196"/>
                <a:gd name="connsiteY1" fmla="*/ 0 h 627092"/>
                <a:gd name="connsiteX2" fmla="*/ 12196119 w 12196196"/>
                <a:gd name="connsiteY2" fmla="*/ 627092 h 627092"/>
                <a:gd name="connsiteX3" fmla="*/ 4119 w 12196196"/>
                <a:gd name="connsiteY3" fmla="*/ 627092 h 627092"/>
                <a:gd name="connsiteX4" fmla="*/ 0 w 12196196"/>
                <a:gd name="connsiteY4" fmla="*/ 404442 h 627092"/>
                <a:gd name="connsiteX0" fmla="*/ 0 w 12196123"/>
                <a:gd name="connsiteY0" fmla="*/ 391093 h 613743"/>
                <a:gd name="connsiteX1" fmla="*/ 12141097 w 12196123"/>
                <a:gd name="connsiteY1" fmla="*/ 0 h 613743"/>
                <a:gd name="connsiteX2" fmla="*/ 12196119 w 12196123"/>
                <a:gd name="connsiteY2" fmla="*/ 613743 h 613743"/>
                <a:gd name="connsiteX3" fmla="*/ 4119 w 12196123"/>
                <a:gd name="connsiteY3" fmla="*/ 613743 h 613743"/>
                <a:gd name="connsiteX4" fmla="*/ 0 w 12196123"/>
                <a:gd name="connsiteY4" fmla="*/ 391093 h 613743"/>
                <a:gd name="connsiteX0" fmla="*/ 0 w 12197830"/>
                <a:gd name="connsiteY0" fmla="*/ 407779 h 630429"/>
                <a:gd name="connsiteX1" fmla="*/ 12197830 w 12197830"/>
                <a:gd name="connsiteY1" fmla="*/ 0 h 630429"/>
                <a:gd name="connsiteX2" fmla="*/ 12196119 w 12197830"/>
                <a:gd name="connsiteY2" fmla="*/ 630429 h 630429"/>
                <a:gd name="connsiteX3" fmla="*/ 4119 w 12197830"/>
                <a:gd name="connsiteY3" fmla="*/ 630429 h 630429"/>
                <a:gd name="connsiteX4" fmla="*/ 0 w 12197830"/>
                <a:gd name="connsiteY4" fmla="*/ 407779 h 630429"/>
                <a:gd name="connsiteX0" fmla="*/ 0 w 12197830"/>
                <a:gd name="connsiteY0" fmla="*/ 0 h 6877450"/>
                <a:gd name="connsiteX1" fmla="*/ 12197830 w 12197830"/>
                <a:gd name="connsiteY1" fmla="*/ 6247021 h 6877450"/>
                <a:gd name="connsiteX2" fmla="*/ 12196119 w 12197830"/>
                <a:gd name="connsiteY2" fmla="*/ 6877450 h 6877450"/>
                <a:gd name="connsiteX3" fmla="*/ 4119 w 12197830"/>
                <a:gd name="connsiteY3" fmla="*/ 6877450 h 6877450"/>
                <a:gd name="connsiteX4" fmla="*/ 0 w 12197830"/>
                <a:gd name="connsiteY4" fmla="*/ 0 h 6877450"/>
                <a:gd name="connsiteX0" fmla="*/ 0 w 12196119"/>
                <a:gd name="connsiteY0" fmla="*/ 1379 h 6878829"/>
                <a:gd name="connsiteX1" fmla="*/ 4996930 w 12196119"/>
                <a:gd name="connsiteY1" fmla="*/ 0 h 6878829"/>
                <a:gd name="connsiteX2" fmla="*/ 12196119 w 12196119"/>
                <a:gd name="connsiteY2" fmla="*/ 6878829 h 6878829"/>
                <a:gd name="connsiteX3" fmla="*/ 4119 w 12196119"/>
                <a:gd name="connsiteY3" fmla="*/ 6878829 h 6878829"/>
                <a:gd name="connsiteX4" fmla="*/ 0 w 12196119"/>
                <a:gd name="connsiteY4" fmla="*/ 1379 h 6878829"/>
                <a:gd name="connsiteX0" fmla="*/ 0 w 5350819"/>
                <a:gd name="connsiteY0" fmla="*/ 1379 h 6878829"/>
                <a:gd name="connsiteX1" fmla="*/ 4996930 w 5350819"/>
                <a:gd name="connsiteY1" fmla="*/ 0 h 6878829"/>
                <a:gd name="connsiteX2" fmla="*/ 5350819 w 5350819"/>
                <a:gd name="connsiteY2" fmla="*/ 6878829 h 6878829"/>
                <a:gd name="connsiteX3" fmla="*/ 4119 w 5350819"/>
                <a:gd name="connsiteY3" fmla="*/ 6878829 h 6878829"/>
                <a:gd name="connsiteX4" fmla="*/ 0 w 5350819"/>
                <a:gd name="connsiteY4" fmla="*/ 1379 h 6878829"/>
                <a:gd name="connsiteX0" fmla="*/ 0 w 5350819"/>
                <a:gd name="connsiteY0" fmla="*/ 1379 h 6878829"/>
                <a:gd name="connsiteX1" fmla="*/ 4044430 w 5350819"/>
                <a:gd name="connsiteY1" fmla="*/ 0 h 6878829"/>
                <a:gd name="connsiteX2" fmla="*/ 5350819 w 5350819"/>
                <a:gd name="connsiteY2" fmla="*/ 6878829 h 6878829"/>
                <a:gd name="connsiteX3" fmla="*/ 4119 w 5350819"/>
                <a:gd name="connsiteY3" fmla="*/ 6878829 h 6878829"/>
                <a:gd name="connsiteX4" fmla="*/ 0 w 5350819"/>
                <a:gd name="connsiteY4" fmla="*/ 1379 h 6878829"/>
                <a:gd name="connsiteX0" fmla="*/ 0 w 5046019"/>
                <a:gd name="connsiteY0" fmla="*/ 1379 h 6878829"/>
                <a:gd name="connsiteX1" fmla="*/ 4044430 w 5046019"/>
                <a:gd name="connsiteY1" fmla="*/ 0 h 6878829"/>
                <a:gd name="connsiteX2" fmla="*/ 5046019 w 5046019"/>
                <a:gd name="connsiteY2" fmla="*/ 6878829 h 6878829"/>
                <a:gd name="connsiteX3" fmla="*/ 4119 w 5046019"/>
                <a:gd name="connsiteY3" fmla="*/ 6878829 h 6878829"/>
                <a:gd name="connsiteX4" fmla="*/ 0 w 5046019"/>
                <a:gd name="connsiteY4" fmla="*/ 1379 h 6878829"/>
                <a:gd name="connsiteX0" fmla="*/ 0 w 5046019"/>
                <a:gd name="connsiteY0" fmla="*/ 0 h 6877450"/>
                <a:gd name="connsiteX1" fmla="*/ 4052693 w 5046019"/>
                <a:gd name="connsiteY1" fmla="*/ 72985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47185 w 5046019"/>
                <a:gd name="connsiteY1" fmla="*/ 9638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58202 w 5046019"/>
                <a:gd name="connsiteY1" fmla="*/ 64722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52694 w 5046019"/>
                <a:gd name="connsiteY1" fmla="*/ 6884 h 6877450"/>
                <a:gd name="connsiteX2" fmla="*/ 5046019 w 5046019"/>
                <a:gd name="connsiteY2" fmla="*/ 6877450 h 6877450"/>
                <a:gd name="connsiteX3" fmla="*/ 4119 w 5046019"/>
                <a:gd name="connsiteY3" fmla="*/ 6877450 h 6877450"/>
                <a:gd name="connsiteX4" fmla="*/ 0 w 5046019"/>
                <a:gd name="connsiteY4" fmla="*/ 0 h 6877450"/>
                <a:gd name="connsiteX0" fmla="*/ 0 w 5043265"/>
                <a:gd name="connsiteY0" fmla="*/ 31675 h 6870566"/>
                <a:gd name="connsiteX1" fmla="*/ 4049940 w 5043265"/>
                <a:gd name="connsiteY1" fmla="*/ 0 h 6870566"/>
                <a:gd name="connsiteX2" fmla="*/ 5043265 w 5043265"/>
                <a:gd name="connsiteY2" fmla="*/ 6870566 h 6870566"/>
                <a:gd name="connsiteX3" fmla="*/ 1365 w 5043265"/>
                <a:gd name="connsiteY3" fmla="*/ 6870566 h 6870566"/>
                <a:gd name="connsiteX4" fmla="*/ 0 w 5043265"/>
                <a:gd name="connsiteY4" fmla="*/ 31675 h 6870566"/>
                <a:gd name="connsiteX0" fmla="*/ 0 w 5043265"/>
                <a:gd name="connsiteY0" fmla="*/ 1379 h 6870566"/>
                <a:gd name="connsiteX1" fmla="*/ 4049940 w 5043265"/>
                <a:gd name="connsiteY1" fmla="*/ 0 h 6870566"/>
                <a:gd name="connsiteX2" fmla="*/ 5043265 w 5043265"/>
                <a:gd name="connsiteY2" fmla="*/ 6870566 h 6870566"/>
                <a:gd name="connsiteX3" fmla="*/ 1365 w 5043265"/>
                <a:gd name="connsiteY3" fmla="*/ 6870566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83992 w 5043265"/>
                <a:gd name="connsiteY3" fmla="*/ 6843024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4120 w 5043265"/>
                <a:gd name="connsiteY3" fmla="*/ 6859550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1366 w 5043265"/>
                <a:gd name="connsiteY3" fmla="*/ 6859550 h 6870566"/>
                <a:gd name="connsiteX4" fmla="*/ 0 w 5043265"/>
                <a:gd name="connsiteY4" fmla="*/ 1379 h 6870566"/>
                <a:gd name="connsiteX0" fmla="*/ 0 w 5037757"/>
                <a:gd name="connsiteY0" fmla="*/ 1379 h 6859550"/>
                <a:gd name="connsiteX1" fmla="*/ 4049940 w 5037757"/>
                <a:gd name="connsiteY1" fmla="*/ 0 h 6859550"/>
                <a:gd name="connsiteX2" fmla="*/ 5037757 w 5037757"/>
                <a:gd name="connsiteY2" fmla="*/ 6837515 h 6859550"/>
                <a:gd name="connsiteX3" fmla="*/ 1366 w 5037757"/>
                <a:gd name="connsiteY3" fmla="*/ 6859550 h 6859550"/>
                <a:gd name="connsiteX4" fmla="*/ 0 w 5037757"/>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5002" h="6859550">
                  <a:moveTo>
                    <a:pt x="0" y="1379"/>
                  </a:moveTo>
                  <a:lnTo>
                    <a:pt x="4049940" y="0"/>
                  </a:lnTo>
                  <a:lnTo>
                    <a:pt x="5035002" y="6859549"/>
                  </a:lnTo>
                  <a:lnTo>
                    <a:pt x="1366" y="6859550"/>
                  </a:lnTo>
                  <a:cubicBezTo>
                    <a:pt x="-7" y="4573493"/>
                    <a:pt x="1373" y="2287436"/>
                    <a:pt x="0" y="1379"/>
                  </a:cubicBezTo>
                  <a:close/>
                </a:path>
              </a:pathLst>
            </a:custGeom>
            <a:gradFill>
              <a:gsLst>
                <a:gs pos="100000">
                  <a:schemeClr val="accent3">
                    <a:alpha val="95000"/>
                  </a:schemeClr>
                </a:gs>
                <a:gs pos="0">
                  <a:schemeClr val="accent1">
                    <a:alpha val="8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baseline="-25000" dirty="0">
                <a:solidFill>
                  <a:prstClr val="white"/>
                </a:solidFill>
              </a:endParaRPr>
            </a:p>
          </p:txBody>
        </p:sp>
        <p:sp>
          <p:nvSpPr>
            <p:cNvPr id="18" name="Freeform 19"/>
            <p:cNvSpPr>
              <a:spLocks/>
            </p:cNvSpPr>
            <p:nvPr userDrawn="1"/>
          </p:nvSpPr>
          <p:spPr bwMode="auto">
            <a:xfrm>
              <a:off x="1" y="-4114"/>
              <a:ext cx="5033636" cy="6862754"/>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 name="connsiteX0" fmla="*/ 8033 w 10000"/>
                <a:gd name="connsiteY0" fmla="*/ 0 h 10000"/>
                <a:gd name="connsiteX1" fmla="*/ 0 w 10000"/>
                <a:gd name="connsiteY1" fmla="*/ 0 h 10000"/>
                <a:gd name="connsiteX2" fmla="*/ 7892 w 10000"/>
                <a:gd name="connsiteY2" fmla="*/ 10000 h 10000"/>
                <a:gd name="connsiteX3" fmla="*/ 10000 w 10000"/>
                <a:gd name="connsiteY3" fmla="*/ 10000 h 10000"/>
                <a:gd name="connsiteX4" fmla="*/ 8033 w 10000"/>
                <a:gd name="connsiteY4" fmla="*/ 0 h 10000"/>
                <a:gd name="connsiteX0" fmla="*/ 7837 w 10000"/>
                <a:gd name="connsiteY0" fmla="*/ 192 h 10000"/>
                <a:gd name="connsiteX1" fmla="*/ 0 w 10000"/>
                <a:gd name="connsiteY1" fmla="*/ 0 h 10000"/>
                <a:gd name="connsiteX2" fmla="*/ 7892 w 10000"/>
                <a:gd name="connsiteY2" fmla="*/ 10000 h 10000"/>
                <a:gd name="connsiteX3" fmla="*/ 10000 w 10000"/>
                <a:gd name="connsiteY3" fmla="*/ 10000 h 10000"/>
                <a:gd name="connsiteX4" fmla="*/ 7837 w 10000"/>
                <a:gd name="connsiteY4" fmla="*/ 192 h 10000"/>
                <a:gd name="connsiteX0" fmla="*/ 8033 w 10000"/>
                <a:gd name="connsiteY0" fmla="*/ 0 h 10012"/>
                <a:gd name="connsiteX1" fmla="*/ 0 w 10000"/>
                <a:gd name="connsiteY1" fmla="*/ 12 h 10012"/>
                <a:gd name="connsiteX2" fmla="*/ 7892 w 10000"/>
                <a:gd name="connsiteY2" fmla="*/ 10012 h 10012"/>
                <a:gd name="connsiteX3" fmla="*/ 10000 w 10000"/>
                <a:gd name="connsiteY3" fmla="*/ 10012 h 10012"/>
                <a:gd name="connsiteX4" fmla="*/ 8033 w 10000"/>
                <a:gd name="connsiteY4" fmla="*/ 0 h 10012"/>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6">
                  <a:moveTo>
                    <a:pt x="8033" y="0"/>
                  </a:moveTo>
                  <a:lnTo>
                    <a:pt x="0" y="6"/>
                  </a:lnTo>
                  <a:lnTo>
                    <a:pt x="7892" y="10006"/>
                  </a:lnTo>
                  <a:lnTo>
                    <a:pt x="10000" y="10006"/>
                  </a:lnTo>
                  <a:lnTo>
                    <a:pt x="8033" y="0"/>
                  </a:lnTo>
                  <a:close/>
                </a:path>
              </a:pathLst>
            </a:custGeom>
            <a:gradFill>
              <a:gsLst>
                <a:gs pos="100000">
                  <a:schemeClr val="accent3">
                    <a:alpha val="24000"/>
                  </a:schemeClr>
                </a:gs>
                <a:gs pos="38000">
                  <a:schemeClr val="accent2">
                    <a:alpha val="25000"/>
                  </a:schemeClr>
                </a:gs>
              </a:gsLst>
              <a:lin ang="4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9" name="Freeform 19"/>
            <p:cNvSpPr>
              <a:spLocks/>
            </p:cNvSpPr>
            <p:nvPr userDrawn="1"/>
          </p:nvSpPr>
          <p:spPr bwMode="auto">
            <a:xfrm flipV="1">
              <a:off x="199" y="-686"/>
              <a:ext cx="3432693" cy="6862406"/>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 name="connsiteX0" fmla="*/ 8033 w 10000"/>
                <a:gd name="connsiteY0" fmla="*/ 0 h 10000"/>
                <a:gd name="connsiteX1" fmla="*/ 0 w 10000"/>
                <a:gd name="connsiteY1" fmla="*/ 0 h 10000"/>
                <a:gd name="connsiteX2" fmla="*/ 7892 w 10000"/>
                <a:gd name="connsiteY2" fmla="*/ 10000 h 10000"/>
                <a:gd name="connsiteX3" fmla="*/ 10000 w 10000"/>
                <a:gd name="connsiteY3" fmla="*/ 10000 h 10000"/>
                <a:gd name="connsiteX4" fmla="*/ 8033 w 10000"/>
                <a:gd name="connsiteY4" fmla="*/ 0 h 10000"/>
                <a:gd name="connsiteX0" fmla="*/ 7837 w 10000"/>
                <a:gd name="connsiteY0" fmla="*/ 192 h 10000"/>
                <a:gd name="connsiteX1" fmla="*/ 0 w 10000"/>
                <a:gd name="connsiteY1" fmla="*/ 0 h 10000"/>
                <a:gd name="connsiteX2" fmla="*/ 7892 w 10000"/>
                <a:gd name="connsiteY2" fmla="*/ 10000 h 10000"/>
                <a:gd name="connsiteX3" fmla="*/ 10000 w 10000"/>
                <a:gd name="connsiteY3" fmla="*/ 10000 h 10000"/>
                <a:gd name="connsiteX4" fmla="*/ 7837 w 10000"/>
                <a:gd name="connsiteY4" fmla="*/ 192 h 10000"/>
                <a:gd name="connsiteX0" fmla="*/ 8033 w 10000"/>
                <a:gd name="connsiteY0" fmla="*/ 0 h 10012"/>
                <a:gd name="connsiteX1" fmla="*/ 0 w 10000"/>
                <a:gd name="connsiteY1" fmla="*/ 12 h 10012"/>
                <a:gd name="connsiteX2" fmla="*/ 7892 w 10000"/>
                <a:gd name="connsiteY2" fmla="*/ 10012 h 10012"/>
                <a:gd name="connsiteX3" fmla="*/ 10000 w 10000"/>
                <a:gd name="connsiteY3" fmla="*/ 10012 h 10012"/>
                <a:gd name="connsiteX4" fmla="*/ 8033 w 10000"/>
                <a:gd name="connsiteY4" fmla="*/ 0 h 10012"/>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4757 w 10000"/>
                <a:gd name="connsiteY2" fmla="*/ 10006 h 10006"/>
                <a:gd name="connsiteX3" fmla="*/ 10000 w 10000"/>
                <a:gd name="connsiteY3" fmla="*/ 10006 h 10006"/>
                <a:gd name="connsiteX4" fmla="*/ 8033 w 10000"/>
                <a:gd name="connsiteY4" fmla="*/ 0 h 10006"/>
                <a:gd name="connsiteX0" fmla="*/ 8033 w 8033"/>
                <a:gd name="connsiteY0" fmla="*/ 0 h 10006"/>
                <a:gd name="connsiteX1" fmla="*/ 0 w 8033"/>
                <a:gd name="connsiteY1" fmla="*/ 6 h 10006"/>
                <a:gd name="connsiteX2" fmla="*/ 4757 w 8033"/>
                <a:gd name="connsiteY2" fmla="*/ 10006 h 10006"/>
                <a:gd name="connsiteX3" fmla="*/ 7415 w 8033"/>
                <a:gd name="connsiteY3" fmla="*/ 10006 h 10006"/>
                <a:gd name="connsiteX4" fmla="*/ 8033 w 8033"/>
                <a:gd name="connsiteY4" fmla="*/ 0 h 10006"/>
                <a:gd name="connsiteX0" fmla="*/ 5710 w 9231"/>
                <a:gd name="connsiteY0" fmla="*/ 12 h 9994"/>
                <a:gd name="connsiteX1" fmla="*/ 0 w 9231"/>
                <a:gd name="connsiteY1" fmla="*/ 0 h 9994"/>
                <a:gd name="connsiteX2" fmla="*/ 5922 w 9231"/>
                <a:gd name="connsiteY2" fmla="*/ 9994 h 9994"/>
                <a:gd name="connsiteX3" fmla="*/ 9231 w 9231"/>
                <a:gd name="connsiteY3" fmla="*/ 9994 h 9994"/>
                <a:gd name="connsiteX4" fmla="*/ 5710 w 9231"/>
                <a:gd name="connsiteY4" fmla="*/ 12 h 9994"/>
                <a:gd name="connsiteX0" fmla="*/ 6186 w 10000"/>
                <a:gd name="connsiteY0" fmla="*/ 12 h 10000"/>
                <a:gd name="connsiteX1" fmla="*/ 0 w 10000"/>
                <a:gd name="connsiteY1" fmla="*/ 0 h 10000"/>
                <a:gd name="connsiteX2" fmla="*/ 4575 w 10000"/>
                <a:gd name="connsiteY2" fmla="*/ 10000 h 10000"/>
                <a:gd name="connsiteX3" fmla="*/ 10000 w 10000"/>
                <a:gd name="connsiteY3" fmla="*/ 10000 h 10000"/>
                <a:gd name="connsiteX4" fmla="*/ 6186 w 10000"/>
                <a:gd name="connsiteY4" fmla="*/ 12 h 10000"/>
                <a:gd name="connsiteX0" fmla="*/ 6186 w 7838"/>
                <a:gd name="connsiteY0" fmla="*/ 12 h 10000"/>
                <a:gd name="connsiteX1" fmla="*/ 0 w 7838"/>
                <a:gd name="connsiteY1" fmla="*/ 0 h 10000"/>
                <a:gd name="connsiteX2" fmla="*/ 4575 w 7838"/>
                <a:gd name="connsiteY2" fmla="*/ 10000 h 10000"/>
                <a:gd name="connsiteX3" fmla="*/ 7838 w 7838"/>
                <a:gd name="connsiteY3" fmla="*/ 10000 h 10000"/>
                <a:gd name="connsiteX4" fmla="*/ 6186 w 7838"/>
                <a:gd name="connsiteY4" fmla="*/ 12 h 10000"/>
                <a:gd name="connsiteX0" fmla="*/ 9745 w 10000"/>
                <a:gd name="connsiteY0" fmla="*/ 0 h 10023"/>
                <a:gd name="connsiteX1" fmla="*/ 0 w 10000"/>
                <a:gd name="connsiteY1" fmla="*/ 23 h 10023"/>
                <a:gd name="connsiteX2" fmla="*/ 5837 w 10000"/>
                <a:gd name="connsiteY2" fmla="*/ 10023 h 10023"/>
                <a:gd name="connsiteX3" fmla="*/ 10000 w 10000"/>
                <a:gd name="connsiteY3" fmla="*/ 10023 h 10023"/>
                <a:gd name="connsiteX4" fmla="*/ 9745 w 10000"/>
                <a:gd name="connsiteY4" fmla="*/ 0 h 10023"/>
                <a:gd name="connsiteX0" fmla="*/ 9745 w 11688"/>
                <a:gd name="connsiteY0" fmla="*/ 0 h 10041"/>
                <a:gd name="connsiteX1" fmla="*/ 0 w 11688"/>
                <a:gd name="connsiteY1" fmla="*/ 23 h 10041"/>
                <a:gd name="connsiteX2" fmla="*/ 5837 w 11688"/>
                <a:gd name="connsiteY2" fmla="*/ 10023 h 10041"/>
                <a:gd name="connsiteX3" fmla="*/ 11688 w 11688"/>
                <a:gd name="connsiteY3" fmla="*/ 10041 h 10041"/>
                <a:gd name="connsiteX4" fmla="*/ 9745 w 11688"/>
                <a:gd name="connsiteY4" fmla="*/ 0 h 10041"/>
                <a:gd name="connsiteX0" fmla="*/ 9745 w 11688"/>
                <a:gd name="connsiteY0" fmla="*/ 0 h 10041"/>
                <a:gd name="connsiteX1" fmla="*/ 0 w 11688"/>
                <a:gd name="connsiteY1" fmla="*/ 23 h 10041"/>
                <a:gd name="connsiteX2" fmla="*/ 6990 w 11688"/>
                <a:gd name="connsiteY2" fmla="*/ 10023 h 10041"/>
                <a:gd name="connsiteX3" fmla="*/ 11688 w 11688"/>
                <a:gd name="connsiteY3" fmla="*/ 10041 h 10041"/>
                <a:gd name="connsiteX4" fmla="*/ 9745 w 11688"/>
                <a:gd name="connsiteY4" fmla="*/ 0 h 10041"/>
                <a:gd name="connsiteX0" fmla="*/ 9745 w 11675"/>
                <a:gd name="connsiteY0" fmla="*/ 0 h 10023"/>
                <a:gd name="connsiteX1" fmla="*/ 0 w 11675"/>
                <a:gd name="connsiteY1" fmla="*/ 23 h 10023"/>
                <a:gd name="connsiteX2" fmla="*/ 6990 w 11675"/>
                <a:gd name="connsiteY2" fmla="*/ 10023 h 10023"/>
                <a:gd name="connsiteX3" fmla="*/ 11675 w 11675"/>
                <a:gd name="connsiteY3" fmla="*/ 9950 h 10023"/>
                <a:gd name="connsiteX4" fmla="*/ 9745 w 11675"/>
                <a:gd name="connsiteY4" fmla="*/ 0 h 10023"/>
                <a:gd name="connsiteX0" fmla="*/ 9745 w 11702"/>
                <a:gd name="connsiteY0" fmla="*/ 0 h 10024"/>
                <a:gd name="connsiteX1" fmla="*/ 0 w 11702"/>
                <a:gd name="connsiteY1" fmla="*/ 23 h 10024"/>
                <a:gd name="connsiteX2" fmla="*/ 6990 w 11702"/>
                <a:gd name="connsiteY2" fmla="*/ 10023 h 10024"/>
                <a:gd name="connsiteX3" fmla="*/ 11702 w 11702"/>
                <a:gd name="connsiteY3" fmla="*/ 10024 h 10024"/>
                <a:gd name="connsiteX4" fmla="*/ 9745 w 11702"/>
                <a:gd name="connsiteY4" fmla="*/ 0 h 10024"/>
                <a:gd name="connsiteX0" fmla="*/ 9558 w 11515"/>
                <a:gd name="connsiteY0" fmla="*/ 0 h 10024"/>
                <a:gd name="connsiteX1" fmla="*/ 0 w 11515"/>
                <a:gd name="connsiteY1" fmla="*/ 303 h 10024"/>
                <a:gd name="connsiteX2" fmla="*/ 6803 w 11515"/>
                <a:gd name="connsiteY2" fmla="*/ 10023 h 10024"/>
                <a:gd name="connsiteX3" fmla="*/ 11515 w 11515"/>
                <a:gd name="connsiteY3" fmla="*/ 10024 h 10024"/>
                <a:gd name="connsiteX4" fmla="*/ 9558 w 11515"/>
                <a:gd name="connsiteY4" fmla="*/ 0 h 10024"/>
                <a:gd name="connsiteX0" fmla="*/ 9772 w 11729"/>
                <a:gd name="connsiteY0" fmla="*/ 0 h 10024"/>
                <a:gd name="connsiteX1" fmla="*/ 0 w 11729"/>
                <a:gd name="connsiteY1" fmla="*/ 6 h 10024"/>
                <a:gd name="connsiteX2" fmla="*/ 7017 w 11729"/>
                <a:gd name="connsiteY2" fmla="*/ 10023 h 10024"/>
                <a:gd name="connsiteX3" fmla="*/ 11729 w 11729"/>
                <a:gd name="connsiteY3" fmla="*/ 10024 h 10024"/>
                <a:gd name="connsiteX4" fmla="*/ 9772 w 11729"/>
                <a:gd name="connsiteY4" fmla="*/ 0 h 10024"/>
                <a:gd name="connsiteX0" fmla="*/ 9785 w 11729"/>
                <a:gd name="connsiteY0" fmla="*/ 62 h 10018"/>
                <a:gd name="connsiteX1" fmla="*/ 0 w 11729"/>
                <a:gd name="connsiteY1" fmla="*/ 0 h 10018"/>
                <a:gd name="connsiteX2" fmla="*/ 7017 w 11729"/>
                <a:gd name="connsiteY2" fmla="*/ 10017 h 10018"/>
                <a:gd name="connsiteX3" fmla="*/ 11729 w 11729"/>
                <a:gd name="connsiteY3" fmla="*/ 10018 h 10018"/>
                <a:gd name="connsiteX4" fmla="*/ 9785 w 11729"/>
                <a:gd name="connsiteY4" fmla="*/ 62 h 10018"/>
                <a:gd name="connsiteX0" fmla="*/ 9772 w 11729"/>
                <a:gd name="connsiteY0" fmla="*/ 5 h 10018"/>
                <a:gd name="connsiteX1" fmla="*/ 0 w 11729"/>
                <a:gd name="connsiteY1" fmla="*/ 0 h 10018"/>
                <a:gd name="connsiteX2" fmla="*/ 7017 w 11729"/>
                <a:gd name="connsiteY2" fmla="*/ 10017 h 10018"/>
                <a:gd name="connsiteX3" fmla="*/ 11729 w 11729"/>
                <a:gd name="connsiteY3" fmla="*/ 10018 h 10018"/>
                <a:gd name="connsiteX4" fmla="*/ 9772 w 11729"/>
                <a:gd name="connsiteY4" fmla="*/ 5 h 10018"/>
                <a:gd name="connsiteX0" fmla="*/ 9772 w 11729"/>
                <a:gd name="connsiteY0" fmla="*/ 5 h 10018"/>
                <a:gd name="connsiteX1" fmla="*/ 0 w 11729"/>
                <a:gd name="connsiteY1" fmla="*/ 0 h 10018"/>
                <a:gd name="connsiteX2" fmla="*/ 1064 w 11729"/>
                <a:gd name="connsiteY2" fmla="*/ 1494 h 10018"/>
                <a:gd name="connsiteX3" fmla="*/ 7017 w 11729"/>
                <a:gd name="connsiteY3" fmla="*/ 10017 h 10018"/>
                <a:gd name="connsiteX4" fmla="*/ 11729 w 11729"/>
                <a:gd name="connsiteY4" fmla="*/ 10018 h 10018"/>
                <a:gd name="connsiteX5" fmla="*/ 9772 w 11729"/>
                <a:gd name="connsiteY5" fmla="*/ 5 h 10018"/>
                <a:gd name="connsiteX0" fmla="*/ 9791 w 11748"/>
                <a:gd name="connsiteY0" fmla="*/ 5 h 10018"/>
                <a:gd name="connsiteX1" fmla="*/ 19 w 11748"/>
                <a:gd name="connsiteY1" fmla="*/ 0 h 10018"/>
                <a:gd name="connsiteX2" fmla="*/ 0 w 11748"/>
                <a:gd name="connsiteY2" fmla="*/ 2481 h 10018"/>
                <a:gd name="connsiteX3" fmla="*/ 7036 w 11748"/>
                <a:gd name="connsiteY3" fmla="*/ 10017 h 10018"/>
                <a:gd name="connsiteX4" fmla="*/ 11748 w 11748"/>
                <a:gd name="connsiteY4" fmla="*/ 10018 h 10018"/>
                <a:gd name="connsiteX5" fmla="*/ 9791 w 11748"/>
                <a:gd name="connsiteY5" fmla="*/ 5 h 1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48" h="10018">
                  <a:moveTo>
                    <a:pt x="9791" y="5"/>
                  </a:moveTo>
                  <a:lnTo>
                    <a:pt x="19" y="0"/>
                  </a:lnTo>
                  <a:cubicBezTo>
                    <a:pt x="13" y="827"/>
                    <a:pt x="6" y="1654"/>
                    <a:pt x="0" y="2481"/>
                  </a:cubicBezTo>
                  <a:lnTo>
                    <a:pt x="7036" y="10017"/>
                  </a:lnTo>
                  <a:lnTo>
                    <a:pt x="11748" y="10018"/>
                  </a:lnTo>
                  <a:lnTo>
                    <a:pt x="9791" y="5"/>
                  </a:lnTo>
                  <a:close/>
                </a:path>
              </a:pathLst>
            </a:custGeom>
            <a:gradFill>
              <a:gsLst>
                <a:gs pos="100000">
                  <a:schemeClr val="accent3">
                    <a:alpha val="17000"/>
                  </a:schemeClr>
                </a:gs>
                <a:gs pos="38000">
                  <a:schemeClr val="accent2">
                    <a:alpha val="18000"/>
                  </a:schemeClr>
                </a:gs>
              </a:gsLst>
              <a:lin ang="1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grpSp>
      <p:sp>
        <p:nvSpPr>
          <p:cNvPr id="2" name="Title 1"/>
          <p:cNvSpPr>
            <a:spLocks noGrp="1"/>
          </p:cNvSpPr>
          <p:nvPr>
            <p:ph type="title"/>
          </p:nvPr>
        </p:nvSpPr>
        <p:spPr>
          <a:xfrm>
            <a:off x="310541" y="342900"/>
            <a:ext cx="2611738" cy="1200150"/>
          </a:xfrm>
        </p:spPr>
        <p:txBody>
          <a:bodyPr anchor="b">
            <a:noAutofit/>
          </a:bodyPr>
          <a:lstStyle>
            <a:lvl1pPr>
              <a:defRPr sz="3300">
                <a:solidFill>
                  <a:schemeClr val="bg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887391" y="342900"/>
            <a:ext cx="4629150" cy="4285019"/>
          </a:xfrm>
        </p:spPr>
        <p:txBody>
          <a:bodyPr/>
          <a:lstStyle>
            <a:lvl1pPr>
              <a:defRPr sz="1800"/>
            </a:lvl1pPr>
            <a:lvl2pPr>
              <a:defRPr sz="1650"/>
            </a:lvl2pPr>
            <a:lvl3pPr>
              <a:defRPr sz="1500"/>
            </a:lvl3pPr>
            <a:lvl4pPr>
              <a:defRPr sz="1350"/>
            </a:lvl4pPr>
            <a:lvl5pPr>
              <a:defRPr sz="135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10541" y="1885638"/>
            <a:ext cx="2777490" cy="2743511"/>
          </a:xfrm>
        </p:spPr>
        <p:txBody>
          <a:bodyPr/>
          <a:lstStyle>
            <a:lvl1pPr marL="0" indent="0">
              <a:buNone/>
              <a:defRPr sz="1200" b="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0B97E0-BDEF-464B-AFA2-5B6BE604D128}"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6" name="Footer Placeholder 5"/>
          <p:cNvSpPr>
            <a:spLocks noGrp="1"/>
          </p:cNvSpPr>
          <p:nvPr>
            <p:ph type="ftr" sz="quarter" idx="11"/>
          </p:nvPr>
        </p:nvSpPr>
        <p:spPr/>
        <p:txBody>
          <a:bodyPr/>
          <a:lstStyle/>
          <a:p>
            <a:endParaRPr lang="en-US" dirty="0">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7DBECBBC-B5FD-4F11-9AC2-5AED2BF7CA3D}" type="slidenum">
              <a:rPr lang="en-US" smtClean="0">
                <a:solidFill>
                  <a:srgbClr val="DD5900"/>
                </a:solidFill>
              </a:rPr>
              <a:pPr/>
              <a:t>‹#›</a:t>
            </a:fld>
            <a:endParaRPr lang="en-US" dirty="0">
              <a:solidFill>
                <a:srgbClr val="DD5900"/>
              </a:solidFill>
            </a:endParaRPr>
          </a:p>
        </p:txBody>
      </p:sp>
    </p:spTree>
    <p:extLst>
      <p:ext uri="{BB962C8B-B14F-4D97-AF65-F5344CB8AC3E}">
        <p14:creationId xmlns:p14="http://schemas.microsoft.com/office/powerpoint/2010/main" val="4078512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3" name="Group 12"/>
          <p:cNvGrpSpPr/>
          <p:nvPr userDrawn="1"/>
        </p:nvGrpSpPr>
        <p:grpSpPr>
          <a:xfrm>
            <a:off x="-1" y="-2229"/>
            <a:ext cx="9144001" cy="5149547"/>
            <a:chOff x="-1" y="-2971"/>
            <a:chExt cx="12192001" cy="6866062"/>
          </a:xfrm>
        </p:grpSpPr>
        <p:sp>
          <p:nvSpPr>
            <p:cNvPr id="14" name="Freeform 37"/>
            <p:cNvSpPr>
              <a:spLocks/>
            </p:cNvSpPr>
            <p:nvPr userDrawn="1"/>
          </p:nvSpPr>
          <p:spPr bwMode="auto">
            <a:xfrm>
              <a:off x="0" y="-2971"/>
              <a:ext cx="10287000" cy="6866062"/>
            </a:xfrm>
            <a:custGeom>
              <a:avLst/>
              <a:gdLst>
                <a:gd name="T0" fmla="*/ 6663 w 7656"/>
                <a:gd name="T1" fmla="*/ 0 h 5110"/>
                <a:gd name="T2" fmla="*/ 0 w 7656"/>
                <a:gd name="T3" fmla="*/ 5110 h 5110"/>
                <a:gd name="T4" fmla="*/ 4772 w 7656"/>
                <a:gd name="T5" fmla="*/ 5110 h 5110"/>
                <a:gd name="T6" fmla="*/ 7656 w 7656"/>
                <a:gd name="T7" fmla="*/ 0 h 5110"/>
                <a:gd name="T8" fmla="*/ 6663 w 7656"/>
                <a:gd name="T9" fmla="*/ 0 h 5110"/>
              </a:gdLst>
              <a:ahLst/>
              <a:cxnLst>
                <a:cxn ang="0">
                  <a:pos x="T0" y="T1"/>
                </a:cxn>
                <a:cxn ang="0">
                  <a:pos x="T2" y="T3"/>
                </a:cxn>
                <a:cxn ang="0">
                  <a:pos x="T4" y="T5"/>
                </a:cxn>
                <a:cxn ang="0">
                  <a:pos x="T6" y="T7"/>
                </a:cxn>
                <a:cxn ang="0">
                  <a:pos x="T8" y="T9"/>
                </a:cxn>
              </a:cxnLst>
              <a:rect l="0" t="0" r="r" b="b"/>
              <a:pathLst>
                <a:path w="7656" h="5110">
                  <a:moveTo>
                    <a:pt x="6663" y="0"/>
                  </a:moveTo>
                  <a:lnTo>
                    <a:pt x="0" y="5110"/>
                  </a:lnTo>
                  <a:lnTo>
                    <a:pt x="4772" y="5110"/>
                  </a:lnTo>
                  <a:lnTo>
                    <a:pt x="7656" y="0"/>
                  </a:lnTo>
                  <a:lnTo>
                    <a:pt x="6663"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5" name="Freeform 33"/>
            <p:cNvSpPr>
              <a:spLocks/>
            </p:cNvSpPr>
            <p:nvPr userDrawn="1"/>
          </p:nvSpPr>
          <p:spPr bwMode="auto">
            <a:xfrm>
              <a:off x="-1" y="0"/>
              <a:ext cx="5430032" cy="6858000"/>
            </a:xfrm>
            <a:custGeom>
              <a:avLst/>
              <a:gdLst>
                <a:gd name="T0" fmla="*/ 0 w 4046"/>
                <a:gd name="T1" fmla="*/ 0 h 5110"/>
                <a:gd name="T2" fmla="*/ 2437 w 4046"/>
                <a:gd name="T3" fmla="*/ 0 h 5110"/>
                <a:gd name="T4" fmla="*/ 4046 w 4046"/>
                <a:gd name="T5" fmla="*/ 5110 h 5110"/>
                <a:gd name="T6" fmla="*/ 2664 w 4046"/>
                <a:gd name="T7" fmla="*/ 5110 h 5110"/>
                <a:gd name="T8" fmla="*/ 0 w 4046"/>
                <a:gd name="T9" fmla="*/ 0 h 5110"/>
              </a:gdLst>
              <a:ahLst/>
              <a:cxnLst>
                <a:cxn ang="0">
                  <a:pos x="T0" y="T1"/>
                </a:cxn>
                <a:cxn ang="0">
                  <a:pos x="T2" y="T3"/>
                </a:cxn>
                <a:cxn ang="0">
                  <a:pos x="T4" y="T5"/>
                </a:cxn>
                <a:cxn ang="0">
                  <a:pos x="T6" y="T7"/>
                </a:cxn>
                <a:cxn ang="0">
                  <a:pos x="T8" y="T9"/>
                </a:cxn>
              </a:cxnLst>
              <a:rect l="0" t="0" r="r" b="b"/>
              <a:pathLst>
                <a:path w="4046" h="5110">
                  <a:moveTo>
                    <a:pt x="0" y="0"/>
                  </a:moveTo>
                  <a:lnTo>
                    <a:pt x="2437" y="0"/>
                  </a:lnTo>
                  <a:lnTo>
                    <a:pt x="4046" y="5110"/>
                  </a:lnTo>
                  <a:lnTo>
                    <a:pt x="2664"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6" name="Freeform 29"/>
            <p:cNvSpPr>
              <a:spLocks/>
            </p:cNvSpPr>
            <p:nvPr userDrawn="1"/>
          </p:nvSpPr>
          <p:spPr bwMode="auto">
            <a:xfrm>
              <a:off x="1205778" y="-1"/>
              <a:ext cx="10986222" cy="6858001"/>
            </a:xfrm>
            <a:custGeom>
              <a:avLst/>
              <a:gdLst>
                <a:gd name="T0" fmla="*/ 0 w 8186"/>
                <a:gd name="T1" fmla="*/ 0 h 5110"/>
                <a:gd name="T2" fmla="*/ 5278 w 8186"/>
                <a:gd name="T3" fmla="*/ 0 h 5110"/>
                <a:gd name="T4" fmla="*/ 8186 w 8186"/>
                <a:gd name="T5" fmla="*/ 5110 h 5110"/>
                <a:gd name="T6" fmla="*/ 6479 w 8186"/>
                <a:gd name="T7" fmla="*/ 5110 h 5110"/>
                <a:gd name="T8" fmla="*/ 0 w 8186"/>
                <a:gd name="T9" fmla="*/ 0 h 5110"/>
              </a:gdLst>
              <a:ahLst/>
              <a:cxnLst>
                <a:cxn ang="0">
                  <a:pos x="T0" y="T1"/>
                </a:cxn>
                <a:cxn ang="0">
                  <a:pos x="T2" y="T3"/>
                </a:cxn>
                <a:cxn ang="0">
                  <a:pos x="T4" y="T5"/>
                </a:cxn>
                <a:cxn ang="0">
                  <a:pos x="T6" y="T7"/>
                </a:cxn>
                <a:cxn ang="0">
                  <a:pos x="T8" y="T9"/>
                </a:cxn>
              </a:cxnLst>
              <a:rect l="0" t="0" r="r" b="b"/>
              <a:pathLst>
                <a:path w="8186" h="5110">
                  <a:moveTo>
                    <a:pt x="0" y="0"/>
                  </a:moveTo>
                  <a:lnTo>
                    <a:pt x="5278" y="0"/>
                  </a:lnTo>
                  <a:lnTo>
                    <a:pt x="8186" y="5110"/>
                  </a:lnTo>
                  <a:lnTo>
                    <a:pt x="6479"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7" name="Freeform 25"/>
            <p:cNvSpPr>
              <a:spLocks/>
            </p:cNvSpPr>
            <p:nvPr userDrawn="1"/>
          </p:nvSpPr>
          <p:spPr bwMode="auto">
            <a:xfrm>
              <a:off x="6996758" y="0"/>
              <a:ext cx="4495800" cy="6858000"/>
            </a:xfrm>
            <a:custGeom>
              <a:avLst/>
              <a:gdLst>
                <a:gd name="T0" fmla="*/ 0 w 2832"/>
                <a:gd name="T1" fmla="*/ 0 h 4320"/>
                <a:gd name="T2" fmla="*/ 526 w 2832"/>
                <a:gd name="T3" fmla="*/ 4320 h 4320"/>
                <a:gd name="T4" fmla="*/ 2015 w 2832"/>
                <a:gd name="T5" fmla="*/ 4320 h 4320"/>
                <a:gd name="T6" fmla="*/ 2832 w 2832"/>
                <a:gd name="T7" fmla="*/ 0 h 4320"/>
                <a:gd name="T8" fmla="*/ 0 w 2832"/>
                <a:gd name="T9" fmla="*/ 0 h 4320"/>
              </a:gdLst>
              <a:ahLst/>
              <a:cxnLst>
                <a:cxn ang="0">
                  <a:pos x="T0" y="T1"/>
                </a:cxn>
                <a:cxn ang="0">
                  <a:pos x="T2" y="T3"/>
                </a:cxn>
                <a:cxn ang="0">
                  <a:pos x="T4" y="T5"/>
                </a:cxn>
                <a:cxn ang="0">
                  <a:pos x="T6" y="T7"/>
                </a:cxn>
                <a:cxn ang="0">
                  <a:pos x="T8" y="T9"/>
                </a:cxn>
              </a:cxnLst>
              <a:rect l="0" t="0" r="r" b="b"/>
              <a:pathLst>
                <a:path w="2832" h="4320">
                  <a:moveTo>
                    <a:pt x="0" y="0"/>
                  </a:moveTo>
                  <a:lnTo>
                    <a:pt x="526" y="4320"/>
                  </a:lnTo>
                  <a:lnTo>
                    <a:pt x="2015" y="4320"/>
                  </a:lnTo>
                  <a:lnTo>
                    <a:pt x="2832" y="0"/>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8" name="Freeform 21"/>
            <p:cNvSpPr>
              <a:spLocks/>
            </p:cNvSpPr>
            <p:nvPr userDrawn="1"/>
          </p:nvSpPr>
          <p:spPr bwMode="auto">
            <a:xfrm>
              <a:off x="2487614" y="-1"/>
              <a:ext cx="6095702" cy="6858001"/>
            </a:xfrm>
            <a:custGeom>
              <a:avLst/>
              <a:gdLst>
                <a:gd name="T0" fmla="*/ 2157 w 4542"/>
                <a:gd name="T1" fmla="*/ 0 h 5110"/>
                <a:gd name="T2" fmla="*/ 1183 w 4542"/>
                <a:gd name="T3" fmla="*/ 0 h 5110"/>
                <a:gd name="T4" fmla="*/ 0 w 4542"/>
                <a:gd name="T5" fmla="*/ 5110 h 5110"/>
                <a:gd name="T6" fmla="*/ 4542 w 4542"/>
                <a:gd name="T7" fmla="*/ 5110 h 5110"/>
                <a:gd name="T8" fmla="*/ 2157 w 4542"/>
                <a:gd name="T9" fmla="*/ 0 h 5110"/>
              </a:gdLst>
              <a:ahLst/>
              <a:cxnLst>
                <a:cxn ang="0">
                  <a:pos x="T0" y="T1"/>
                </a:cxn>
                <a:cxn ang="0">
                  <a:pos x="T2" y="T3"/>
                </a:cxn>
                <a:cxn ang="0">
                  <a:pos x="T4" y="T5"/>
                </a:cxn>
                <a:cxn ang="0">
                  <a:pos x="T6" y="T7"/>
                </a:cxn>
                <a:cxn ang="0">
                  <a:pos x="T8" y="T9"/>
                </a:cxn>
              </a:cxnLst>
              <a:rect l="0" t="0" r="r" b="b"/>
              <a:pathLst>
                <a:path w="4542" h="5110">
                  <a:moveTo>
                    <a:pt x="2157" y="0"/>
                  </a:moveTo>
                  <a:lnTo>
                    <a:pt x="1183" y="0"/>
                  </a:lnTo>
                  <a:lnTo>
                    <a:pt x="0" y="5110"/>
                  </a:lnTo>
                  <a:lnTo>
                    <a:pt x="4542" y="5110"/>
                  </a:lnTo>
                  <a:lnTo>
                    <a:pt x="2157"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9" name="Freeform 17"/>
            <p:cNvSpPr>
              <a:spLocks/>
            </p:cNvSpPr>
            <p:nvPr userDrawn="1"/>
          </p:nvSpPr>
          <p:spPr bwMode="auto">
            <a:xfrm>
              <a:off x="-1" y="798700"/>
              <a:ext cx="12192001" cy="4781176"/>
            </a:xfrm>
            <a:custGeom>
              <a:avLst/>
              <a:gdLst>
                <a:gd name="T0" fmla="*/ 0 w 9078"/>
                <a:gd name="T1" fmla="*/ 0 h 3560"/>
                <a:gd name="T2" fmla="*/ 9078 w 9078"/>
                <a:gd name="T3" fmla="*/ 672 h 3560"/>
                <a:gd name="T4" fmla="*/ 9078 w 9078"/>
                <a:gd name="T5" fmla="*/ 3560 h 3560"/>
                <a:gd name="T6" fmla="*/ 0 w 9078"/>
                <a:gd name="T7" fmla="*/ 985 h 3560"/>
                <a:gd name="T8" fmla="*/ 0 w 9078"/>
                <a:gd name="T9" fmla="*/ 0 h 3560"/>
              </a:gdLst>
              <a:ahLst/>
              <a:cxnLst>
                <a:cxn ang="0">
                  <a:pos x="T0" y="T1"/>
                </a:cxn>
                <a:cxn ang="0">
                  <a:pos x="T2" y="T3"/>
                </a:cxn>
                <a:cxn ang="0">
                  <a:pos x="T4" y="T5"/>
                </a:cxn>
                <a:cxn ang="0">
                  <a:pos x="T6" y="T7"/>
                </a:cxn>
                <a:cxn ang="0">
                  <a:pos x="T8" y="T9"/>
                </a:cxn>
              </a:cxnLst>
              <a:rect l="0" t="0" r="r" b="b"/>
              <a:pathLst>
                <a:path w="9078" h="3560">
                  <a:moveTo>
                    <a:pt x="0" y="0"/>
                  </a:moveTo>
                  <a:lnTo>
                    <a:pt x="9078" y="672"/>
                  </a:lnTo>
                  <a:lnTo>
                    <a:pt x="9078" y="3560"/>
                  </a:lnTo>
                  <a:lnTo>
                    <a:pt x="0" y="985"/>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grpSp>
      <p:sp>
        <p:nvSpPr>
          <p:cNvPr id="20" name="Rectangle 19"/>
          <p:cNvSpPr/>
          <p:nvPr userDrawn="1"/>
        </p:nvSpPr>
        <p:spPr>
          <a:xfrm>
            <a:off x="0" y="312"/>
            <a:ext cx="9144000" cy="5143500"/>
          </a:xfrm>
          <a:prstGeom prst="rect">
            <a:avLst/>
          </a:prstGeom>
          <a:gradFill>
            <a:gsLst>
              <a:gs pos="100000">
                <a:schemeClr val="bg1">
                  <a:alpha val="0"/>
                </a:schemeClr>
              </a:gs>
              <a:gs pos="0">
                <a:schemeClr val="bg1">
                  <a:lumMod val="75000"/>
                  <a:alpha val="2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grpSp>
        <p:nvGrpSpPr>
          <p:cNvPr id="8" name="Group 7" descr="abstract background design"/>
          <p:cNvGrpSpPr/>
          <p:nvPr userDrawn="1"/>
        </p:nvGrpSpPr>
        <p:grpSpPr>
          <a:xfrm>
            <a:off x="-1024" y="-3086"/>
            <a:ext cx="3776252" cy="5149376"/>
            <a:chOff x="-1366" y="-4114"/>
            <a:chExt cx="5035003" cy="6865834"/>
          </a:xfrm>
        </p:grpSpPr>
        <p:sp>
          <p:nvSpPr>
            <p:cNvPr id="9" name="Rectangle 1040"/>
            <p:cNvSpPr/>
            <p:nvPr userDrawn="1"/>
          </p:nvSpPr>
          <p:spPr>
            <a:xfrm>
              <a:off x="-1366" y="-2385"/>
              <a:ext cx="5035002" cy="6859550"/>
            </a:xfrm>
            <a:custGeom>
              <a:avLst/>
              <a:gdLst>
                <a:gd name="connsiteX0" fmla="*/ 0 w 12192000"/>
                <a:gd name="connsiteY0" fmla="*/ 0 h 556282"/>
                <a:gd name="connsiteX1" fmla="*/ 12192000 w 12192000"/>
                <a:gd name="connsiteY1" fmla="*/ 0 h 556282"/>
                <a:gd name="connsiteX2" fmla="*/ 12192000 w 12192000"/>
                <a:gd name="connsiteY2" fmla="*/ 556282 h 556282"/>
                <a:gd name="connsiteX3" fmla="*/ 0 w 12192000"/>
                <a:gd name="connsiteY3" fmla="*/ 556282 h 556282"/>
                <a:gd name="connsiteX4" fmla="*/ 0 w 12192000"/>
                <a:gd name="connsiteY4" fmla="*/ 0 h 556282"/>
                <a:gd name="connsiteX0" fmla="*/ 0 w 12206068"/>
                <a:gd name="connsiteY0" fmla="*/ 1026941 h 1583223"/>
                <a:gd name="connsiteX1" fmla="*/ 12206068 w 12206068"/>
                <a:gd name="connsiteY1" fmla="*/ 0 h 1583223"/>
                <a:gd name="connsiteX2" fmla="*/ 12192000 w 12206068"/>
                <a:gd name="connsiteY2" fmla="*/ 1583223 h 1583223"/>
                <a:gd name="connsiteX3" fmla="*/ 0 w 12206068"/>
                <a:gd name="connsiteY3" fmla="*/ 1583223 h 1583223"/>
                <a:gd name="connsiteX4" fmla="*/ 0 w 12206068"/>
                <a:gd name="connsiteY4" fmla="*/ 1026941 h 1583223"/>
                <a:gd name="connsiteX0" fmla="*/ 0 w 12192000"/>
                <a:gd name="connsiteY0" fmla="*/ 34281 h 590563"/>
                <a:gd name="connsiteX1" fmla="*/ 12086619 w 12192000"/>
                <a:gd name="connsiteY1" fmla="*/ 0 h 590563"/>
                <a:gd name="connsiteX2" fmla="*/ 12192000 w 12192000"/>
                <a:gd name="connsiteY2" fmla="*/ 590563 h 590563"/>
                <a:gd name="connsiteX3" fmla="*/ 0 w 12192000"/>
                <a:gd name="connsiteY3" fmla="*/ 590563 h 590563"/>
                <a:gd name="connsiteX4" fmla="*/ 0 w 12192000"/>
                <a:gd name="connsiteY4" fmla="*/ 34281 h 590563"/>
                <a:gd name="connsiteX0" fmla="*/ 0 w 12193711"/>
                <a:gd name="connsiteY0" fmla="*/ 244346 h 800628"/>
                <a:gd name="connsiteX1" fmla="*/ 12193711 w 12193711"/>
                <a:gd name="connsiteY1" fmla="*/ 0 h 800628"/>
                <a:gd name="connsiteX2" fmla="*/ 12192000 w 12193711"/>
                <a:gd name="connsiteY2" fmla="*/ 800628 h 800628"/>
                <a:gd name="connsiteX3" fmla="*/ 0 w 12193711"/>
                <a:gd name="connsiteY3" fmla="*/ 800628 h 800628"/>
                <a:gd name="connsiteX4" fmla="*/ 0 w 12193711"/>
                <a:gd name="connsiteY4" fmla="*/ 244346 h 800628"/>
                <a:gd name="connsiteX0" fmla="*/ 98854 w 12193711"/>
                <a:gd name="connsiteY0" fmla="*/ 577978 h 800628"/>
                <a:gd name="connsiteX1" fmla="*/ 12193711 w 12193711"/>
                <a:gd name="connsiteY1" fmla="*/ 0 h 800628"/>
                <a:gd name="connsiteX2" fmla="*/ 12192000 w 12193711"/>
                <a:gd name="connsiteY2" fmla="*/ 800628 h 800628"/>
                <a:gd name="connsiteX3" fmla="*/ 0 w 12193711"/>
                <a:gd name="connsiteY3" fmla="*/ 800628 h 800628"/>
                <a:gd name="connsiteX4" fmla="*/ 98854 w 12193711"/>
                <a:gd name="connsiteY4" fmla="*/ 577978 h 800628"/>
                <a:gd name="connsiteX0" fmla="*/ 4119 w 12193711"/>
                <a:gd name="connsiteY0" fmla="*/ 606811 h 800628"/>
                <a:gd name="connsiteX1" fmla="*/ 12193711 w 12193711"/>
                <a:gd name="connsiteY1" fmla="*/ 0 h 800628"/>
                <a:gd name="connsiteX2" fmla="*/ 12192000 w 12193711"/>
                <a:gd name="connsiteY2" fmla="*/ 800628 h 800628"/>
                <a:gd name="connsiteX3" fmla="*/ 0 w 12193711"/>
                <a:gd name="connsiteY3" fmla="*/ 800628 h 800628"/>
                <a:gd name="connsiteX4" fmla="*/ 4119 w 12193711"/>
                <a:gd name="connsiteY4" fmla="*/ 606811 h 800628"/>
                <a:gd name="connsiteX0" fmla="*/ 135924 w 12193711"/>
                <a:gd name="connsiteY0" fmla="*/ 590335 h 800628"/>
                <a:gd name="connsiteX1" fmla="*/ 12193711 w 12193711"/>
                <a:gd name="connsiteY1" fmla="*/ 0 h 800628"/>
                <a:gd name="connsiteX2" fmla="*/ 12192000 w 12193711"/>
                <a:gd name="connsiteY2" fmla="*/ 800628 h 800628"/>
                <a:gd name="connsiteX3" fmla="*/ 0 w 12193711"/>
                <a:gd name="connsiteY3" fmla="*/ 800628 h 800628"/>
                <a:gd name="connsiteX4" fmla="*/ 135924 w 12193711"/>
                <a:gd name="connsiteY4" fmla="*/ 590335 h 800628"/>
                <a:gd name="connsiteX0" fmla="*/ 0 w 12197830"/>
                <a:gd name="connsiteY0" fmla="*/ 577978 h 800628"/>
                <a:gd name="connsiteX1" fmla="*/ 12197830 w 12197830"/>
                <a:gd name="connsiteY1" fmla="*/ 0 h 800628"/>
                <a:gd name="connsiteX2" fmla="*/ 12196119 w 12197830"/>
                <a:gd name="connsiteY2" fmla="*/ 800628 h 800628"/>
                <a:gd name="connsiteX3" fmla="*/ 4119 w 12197830"/>
                <a:gd name="connsiteY3" fmla="*/ 800628 h 800628"/>
                <a:gd name="connsiteX4" fmla="*/ 0 w 12197830"/>
                <a:gd name="connsiteY4" fmla="*/ 577978 h 800628"/>
                <a:gd name="connsiteX0" fmla="*/ 0 w 12196127"/>
                <a:gd name="connsiteY0" fmla="*/ 414454 h 637104"/>
                <a:gd name="connsiteX1" fmla="*/ 12167795 w 12196127"/>
                <a:gd name="connsiteY1" fmla="*/ 0 h 637104"/>
                <a:gd name="connsiteX2" fmla="*/ 12196119 w 12196127"/>
                <a:gd name="connsiteY2" fmla="*/ 637104 h 637104"/>
                <a:gd name="connsiteX3" fmla="*/ 4119 w 12196127"/>
                <a:gd name="connsiteY3" fmla="*/ 637104 h 637104"/>
                <a:gd name="connsiteX4" fmla="*/ 0 w 12196127"/>
                <a:gd name="connsiteY4" fmla="*/ 414454 h 637104"/>
                <a:gd name="connsiteX0" fmla="*/ 0 w 12196196"/>
                <a:gd name="connsiteY0" fmla="*/ 411116 h 633766"/>
                <a:gd name="connsiteX1" fmla="*/ 12194493 w 12196196"/>
                <a:gd name="connsiteY1" fmla="*/ 0 h 633766"/>
                <a:gd name="connsiteX2" fmla="*/ 12196119 w 12196196"/>
                <a:gd name="connsiteY2" fmla="*/ 633766 h 633766"/>
                <a:gd name="connsiteX3" fmla="*/ 4119 w 12196196"/>
                <a:gd name="connsiteY3" fmla="*/ 633766 h 633766"/>
                <a:gd name="connsiteX4" fmla="*/ 0 w 12196196"/>
                <a:gd name="connsiteY4" fmla="*/ 411116 h 633766"/>
                <a:gd name="connsiteX0" fmla="*/ 0 w 12196123"/>
                <a:gd name="connsiteY0" fmla="*/ 374407 h 597057"/>
                <a:gd name="connsiteX1" fmla="*/ 12147772 w 12196123"/>
                <a:gd name="connsiteY1" fmla="*/ 0 h 597057"/>
                <a:gd name="connsiteX2" fmla="*/ 12196119 w 12196123"/>
                <a:gd name="connsiteY2" fmla="*/ 597057 h 597057"/>
                <a:gd name="connsiteX3" fmla="*/ 4119 w 12196123"/>
                <a:gd name="connsiteY3" fmla="*/ 597057 h 597057"/>
                <a:gd name="connsiteX4" fmla="*/ 0 w 12196123"/>
                <a:gd name="connsiteY4" fmla="*/ 374407 h 597057"/>
                <a:gd name="connsiteX0" fmla="*/ 0 w 12196196"/>
                <a:gd name="connsiteY0" fmla="*/ 404442 h 627092"/>
                <a:gd name="connsiteX1" fmla="*/ 12194493 w 12196196"/>
                <a:gd name="connsiteY1" fmla="*/ 0 h 627092"/>
                <a:gd name="connsiteX2" fmla="*/ 12196119 w 12196196"/>
                <a:gd name="connsiteY2" fmla="*/ 627092 h 627092"/>
                <a:gd name="connsiteX3" fmla="*/ 4119 w 12196196"/>
                <a:gd name="connsiteY3" fmla="*/ 627092 h 627092"/>
                <a:gd name="connsiteX4" fmla="*/ 0 w 12196196"/>
                <a:gd name="connsiteY4" fmla="*/ 404442 h 627092"/>
                <a:gd name="connsiteX0" fmla="*/ 0 w 12196123"/>
                <a:gd name="connsiteY0" fmla="*/ 391093 h 613743"/>
                <a:gd name="connsiteX1" fmla="*/ 12141097 w 12196123"/>
                <a:gd name="connsiteY1" fmla="*/ 0 h 613743"/>
                <a:gd name="connsiteX2" fmla="*/ 12196119 w 12196123"/>
                <a:gd name="connsiteY2" fmla="*/ 613743 h 613743"/>
                <a:gd name="connsiteX3" fmla="*/ 4119 w 12196123"/>
                <a:gd name="connsiteY3" fmla="*/ 613743 h 613743"/>
                <a:gd name="connsiteX4" fmla="*/ 0 w 12196123"/>
                <a:gd name="connsiteY4" fmla="*/ 391093 h 613743"/>
                <a:gd name="connsiteX0" fmla="*/ 0 w 12197830"/>
                <a:gd name="connsiteY0" fmla="*/ 407779 h 630429"/>
                <a:gd name="connsiteX1" fmla="*/ 12197830 w 12197830"/>
                <a:gd name="connsiteY1" fmla="*/ 0 h 630429"/>
                <a:gd name="connsiteX2" fmla="*/ 12196119 w 12197830"/>
                <a:gd name="connsiteY2" fmla="*/ 630429 h 630429"/>
                <a:gd name="connsiteX3" fmla="*/ 4119 w 12197830"/>
                <a:gd name="connsiteY3" fmla="*/ 630429 h 630429"/>
                <a:gd name="connsiteX4" fmla="*/ 0 w 12197830"/>
                <a:gd name="connsiteY4" fmla="*/ 407779 h 630429"/>
                <a:gd name="connsiteX0" fmla="*/ 0 w 12197830"/>
                <a:gd name="connsiteY0" fmla="*/ 0 h 6877450"/>
                <a:gd name="connsiteX1" fmla="*/ 12197830 w 12197830"/>
                <a:gd name="connsiteY1" fmla="*/ 6247021 h 6877450"/>
                <a:gd name="connsiteX2" fmla="*/ 12196119 w 12197830"/>
                <a:gd name="connsiteY2" fmla="*/ 6877450 h 6877450"/>
                <a:gd name="connsiteX3" fmla="*/ 4119 w 12197830"/>
                <a:gd name="connsiteY3" fmla="*/ 6877450 h 6877450"/>
                <a:gd name="connsiteX4" fmla="*/ 0 w 12197830"/>
                <a:gd name="connsiteY4" fmla="*/ 0 h 6877450"/>
                <a:gd name="connsiteX0" fmla="*/ 0 w 12196119"/>
                <a:gd name="connsiteY0" fmla="*/ 1379 h 6878829"/>
                <a:gd name="connsiteX1" fmla="*/ 4996930 w 12196119"/>
                <a:gd name="connsiteY1" fmla="*/ 0 h 6878829"/>
                <a:gd name="connsiteX2" fmla="*/ 12196119 w 12196119"/>
                <a:gd name="connsiteY2" fmla="*/ 6878829 h 6878829"/>
                <a:gd name="connsiteX3" fmla="*/ 4119 w 12196119"/>
                <a:gd name="connsiteY3" fmla="*/ 6878829 h 6878829"/>
                <a:gd name="connsiteX4" fmla="*/ 0 w 12196119"/>
                <a:gd name="connsiteY4" fmla="*/ 1379 h 6878829"/>
                <a:gd name="connsiteX0" fmla="*/ 0 w 5350819"/>
                <a:gd name="connsiteY0" fmla="*/ 1379 h 6878829"/>
                <a:gd name="connsiteX1" fmla="*/ 4996930 w 5350819"/>
                <a:gd name="connsiteY1" fmla="*/ 0 h 6878829"/>
                <a:gd name="connsiteX2" fmla="*/ 5350819 w 5350819"/>
                <a:gd name="connsiteY2" fmla="*/ 6878829 h 6878829"/>
                <a:gd name="connsiteX3" fmla="*/ 4119 w 5350819"/>
                <a:gd name="connsiteY3" fmla="*/ 6878829 h 6878829"/>
                <a:gd name="connsiteX4" fmla="*/ 0 w 5350819"/>
                <a:gd name="connsiteY4" fmla="*/ 1379 h 6878829"/>
                <a:gd name="connsiteX0" fmla="*/ 0 w 5350819"/>
                <a:gd name="connsiteY0" fmla="*/ 1379 h 6878829"/>
                <a:gd name="connsiteX1" fmla="*/ 4044430 w 5350819"/>
                <a:gd name="connsiteY1" fmla="*/ 0 h 6878829"/>
                <a:gd name="connsiteX2" fmla="*/ 5350819 w 5350819"/>
                <a:gd name="connsiteY2" fmla="*/ 6878829 h 6878829"/>
                <a:gd name="connsiteX3" fmla="*/ 4119 w 5350819"/>
                <a:gd name="connsiteY3" fmla="*/ 6878829 h 6878829"/>
                <a:gd name="connsiteX4" fmla="*/ 0 w 5350819"/>
                <a:gd name="connsiteY4" fmla="*/ 1379 h 6878829"/>
                <a:gd name="connsiteX0" fmla="*/ 0 w 5046019"/>
                <a:gd name="connsiteY0" fmla="*/ 1379 h 6878829"/>
                <a:gd name="connsiteX1" fmla="*/ 4044430 w 5046019"/>
                <a:gd name="connsiteY1" fmla="*/ 0 h 6878829"/>
                <a:gd name="connsiteX2" fmla="*/ 5046019 w 5046019"/>
                <a:gd name="connsiteY2" fmla="*/ 6878829 h 6878829"/>
                <a:gd name="connsiteX3" fmla="*/ 4119 w 5046019"/>
                <a:gd name="connsiteY3" fmla="*/ 6878829 h 6878829"/>
                <a:gd name="connsiteX4" fmla="*/ 0 w 5046019"/>
                <a:gd name="connsiteY4" fmla="*/ 1379 h 6878829"/>
                <a:gd name="connsiteX0" fmla="*/ 0 w 5046019"/>
                <a:gd name="connsiteY0" fmla="*/ 0 h 6877450"/>
                <a:gd name="connsiteX1" fmla="*/ 4052693 w 5046019"/>
                <a:gd name="connsiteY1" fmla="*/ 72985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47185 w 5046019"/>
                <a:gd name="connsiteY1" fmla="*/ 9638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58202 w 5046019"/>
                <a:gd name="connsiteY1" fmla="*/ 64722 h 6877450"/>
                <a:gd name="connsiteX2" fmla="*/ 5046019 w 5046019"/>
                <a:gd name="connsiteY2" fmla="*/ 6877450 h 6877450"/>
                <a:gd name="connsiteX3" fmla="*/ 4119 w 5046019"/>
                <a:gd name="connsiteY3" fmla="*/ 6877450 h 6877450"/>
                <a:gd name="connsiteX4" fmla="*/ 0 w 5046019"/>
                <a:gd name="connsiteY4" fmla="*/ 0 h 6877450"/>
                <a:gd name="connsiteX0" fmla="*/ 0 w 5046019"/>
                <a:gd name="connsiteY0" fmla="*/ 0 h 6877450"/>
                <a:gd name="connsiteX1" fmla="*/ 4052694 w 5046019"/>
                <a:gd name="connsiteY1" fmla="*/ 6884 h 6877450"/>
                <a:gd name="connsiteX2" fmla="*/ 5046019 w 5046019"/>
                <a:gd name="connsiteY2" fmla="*/ 6877450 h 6877450"/>
                <a:gd name="connsiteX3" fmla="*/ 4119 w 5046019"/>
                <a:gd name="connsiteY3" fmla="*/ 6877450 h 6877450"/>
                <a:gd name="connsiteX4" fmla="*/ 0 w 5046019"/>
                <a:gd name="connsiteY4" fmla="*/ 0 h 6877450"/>
                <a:gd name="connsiteX0" fmla="*/ 0 w 5043265"/>
                <a:gd name="connsiteY0" fmla="*/ 31675 h 6870566"/>
                <a:gd name="connsiteX1" fmla="*/ 4049940 w 5043265"/>
                <a:gd name="connsiteY1" fmla="*/ 0 h 6870566"/>
                <a:gd name="connsiteX2" fmla="*/ 5043265 w 5043265"/>
                <a:gd name="connsiteY2" fmla="*/ 6870566 h 6870566"/>
                <a:gd name="connsiteX3" fmla="*/ 1365 w 5043265"/>
                <a:gd name="connsiteY3" fmla="*/ 6870566 h 6870566"/>
                <a:gd name="connsiteX4" fmla="*/ 0 w 5043265"/>
                <a:gd name="connsiteY4" fmla="*/ 31675 h 6870566"/>
                <a:gd name="connsiteX0" fmla="*/ 0 w 5043265"/>
                <a:gd name="connsiteY0" fmla="*/ 1379 h 6870566"/>
                <a:gd name="connsiteX1" fmla="*/ 4049940 w 5043265"/>
                <a:gd name="connsiteY1" fmla="*/ 0 h 6870566"/>
                <a:gd name="connsiteX2" fmla="*/ 5043265 w 5043265"/>
                <a:gd name="connsiteY2" fmla="*/ 6870566 h 6870566"/>
                <a:gd name="connsiteX3" fmla="*/ 1365 w 5043265"/>
                <a:gd name="connsiteY3" fmla="*/ 6870566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83992 w 5043265"/>
                <a:gd name="connsiteY3" fmla="*/ 6843024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4120 w 5043265"/>
                <a:gd name="connsiteY3" fmla="*/ 6859550 h 6870566"/>
                <a:gd name="connsiteX4" fmla="*/ 0 w 5043265"/>
                <a:gd name="connsiteY4" fmla="*/ 1379 h 6870566"/>
                <a:gd name="connsiteX0" fmla="*/ 0 w 5043265"/>
                <a:gd name="connsiteY0" fmla="*/ 1379 h 6870566"/>
                <a:gd name="connsiteX1" fmla="*/ 4049940 w 5043265"/>
                <a:gd name="connsiteY1" fmla="*/ 0 h 6870566"/>
                <a:gd name="connsiteX2" fmla="*/ 5043265 w 5043265"/>
                <a:gd name="connsiteY2" fmla="*/ 6870566 h 6870566"/>
                <a:gd name="connsiteX3" fmla="*/ 1366 w 5043265"/>
                <a:gd name="connsiteY3" fmla="*/ 6859550 h 6870566"/>
                <a:gd name="connsiteX4" fmla="*/ 0 w 5043265"/>
                <a:gd name="connsiteY4" fmla="*/ 1379 h 6870566"/>
                <a:gd name="connsiteX0" fmla="*/ 0 w 5037757"/>
                <a:gd name="connsiteY0" fmla="*/ 1379 h 6859550"/>
                <a:gd name="connsiteX1" fmla="*/ 4049940 w 5037757"/>
                <a:gd name="connsiteY1" fmla="*/ 0 h 6859550"/>
                <a:gd name="connsiteX2" fmla="*/ 5037757 w 5037757"/>
                <a:gd name="connsiteY2" fmla="*/ 6837515 h 6859550"/>
                <a:gd name="connsiteX3" fmla="*/ 1366 w 5037757"/>
                <a:gd name="connsiteY3" fmla="*/ 6859550 h 6859550"/>
                <a:gd name="connsiteX4" fmla="*/ 0 w 5037757"/>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 name="connsiteX0" fmla="*/ 0 w 5035002"/>
                <a:gd name="connsiteY0" fmla="*/ 1379 h 6859550"/>
                <a:gd name="connsiteX1" fmla="*/ 4049940 w 5035002"/>
                <a:gd name="connsiteY1" fmla="*/ 0 h 6859550"/>
                <a:gd name="connsiteX2" fmla="*/ 5035002 w 5035002"/>
                <a:gd name="connsiteY2" fmla="*/ 6859549 h 6859550"/>
                <a:gd name="connsiteX3" fmla="*/ 1366 w 5035002"/>
                <a:gd name="connsiteY3" fmla="*/ 6859550 h 6859550"/>
                <a:gd name="connsiteX4" fmla="*/ 0 w 5035002"/>
                <a:gd name="connsiteY4" fmla="*/ 1379 h 6859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5002" h="6859550">
                  <a:moveTo>
                    <a:pt x="0" y="1379"/>
                  </a:moveTo>
                  <a:lnTo>
                    <a:pt x="4049940" y="0"/>
                  </a:lnTo>
                  <a:lnTo>
                    <a:pt x="5035002" y="6859549"/>
                  </a:lnTo>
                  <a:lnTo>
                    <a:pt x="1366" y="6859550"/>
                  </a:lnTo>
                  <a:cubicBezTo>
                    <a:pt x="-7" y="4573493"/>
                    <a:pt x="1373" y="2287436"/>
                    <a:pt x="0" y="1379"/>
                  </a:cubicBezTo>
                  <a:close/>
                </a:path>
              </a:pathLst>
            </a:custGeom>
            <a:gradFill>
              <a:gsLst>
                <a:gs pos="100000">
                  <a:schemeClr val="accent3">
                    <a:alpha val="95000"/>
                  </a:schemeClr>
                </a:gs>
                <a:gs pos="0">
                  <a:schemeClr val="accent1">
                    <a:alpha val="8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baseline="-25000" dirty="0">
                <a:solidFill>
                  <a:prstClr val="white"/>
                </a:solidFill>
              </a:endParaRPr>
            </a:p>
          </p:txBody>
        </p:sp>
        <p:sp>
          <p:nvSpPr>
            <p:cNvPr id="10" name="Freeform 19"/>
            <p:cNvSpPr>
              <a:spLocks/>
            </p:cNvSpPr>
            <p:nvPr userDrawn="1"/>
          </p:nvSpPr>
          <p:spPr bwMode="auto">
            <a:xfrm>
              <a:off x="1" y="-4114"/>
              <a:ext cx="5033636" cy="6862754"/>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 name="connsiteX0" fmla="*/ 8033 w 10000"/>
                <a:gd name="connsiteY0" fmla="*/ 0 h 10000"/>
                <a:gd name="connsiteX1" fmla="*/ 0 w 10000"/>
                <a:gd name="connsiteY1" fmla="*/ 0 h 10000"/>
                <a:gd name="connsiteX2" fmla="*/ 7892 w 10000"/>
                <a:gd name="connsiteY2" fmla="*/ 10000 h 10000"/>
                <a:gd name="connsiteX3" fmla="*/ 10000 w 10000"/>
                <a:gd name="connsiteY3" fmla="*/ 10000 h 10000"/>
                <a:gd name="connsiteX4" fmla="*/ 8033 w 10000"/>
                <a:gd name="connsiteY4" fmla="*/ 0 h 10000"/>
                <a:gd name="connsiteX0" fmla="*/ 7837 w 10000"/>
                <a:gd name="connsiteY0" fmla="*/ 192 h 10000"/>
                <a:gd name="connsiteX1" fmla="*/ 0 w 10000"/>
                <a:gd name="connsiteY1" fmla="*/ 0 h 10000"/>
                <a:gd name="connsiteX2" fmla="*/ 7892 w 10000"/>
                <a:gd name="connsiteY2" fmla="*/ 10000 h 10000"/>
                <a:gd name="connsiteX3" fmla="*/ 10000 w 10000"/>
                <a:gd name="connsiteY3" fmla="*/ 10000 h 10000"/>
                <a:gd name="connsiteX4" fmla="*/ 7837 w 10000"/>
                <a:gd name="connsiteY4" fmla="*/ 192 h 10000"/>
                <a:gd name="connsiteX0" fmla="*/ 8033 w 10000"/>
                <a:gd name="connsiteY0" fmla="*/ 0 h 10012"/>
                <a:gd name="connsiteX1" fmla="*/ 0 w 10000"/>
                <a:gd name="connsiteY1" fmla="*/ 12 h 10012"/>
                <a:gd name="connsiteX2" fmla="*/ 7892 w 10000"/>
                <a:gd name="connsiteY2" fmla="*/ 10012 h 10012"/>
                <a:gd name="connsiteX3" fmla="*/ 10000 w 10000"/>
                <a:gd name="connsiteY3" fmla="*/ 10012 h 10012"/>
                <a:gd name="connsiteX4" fmla="*/ 8033 w 10000"/>
                <a:gd name="connsiteY4" fmla="*/ 0 h 10012"/>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6">
                  <a:moveTo>
                    <a:pt x="8033" y="0"/>
                  </a:moveTo>
                  <a:lnTo>
                    <a:pt x="0" y="6"/>
                  </a:lnTo>
                  <a:lnTo>
                    <a:pt x="7892" y="10006"/>
                  </a:lnTo>
                  <a:lnTo>
                    <a:pt x="10000" y="10006"/>
                  </a:lnTo>
                  <a:lnTo>
                    <a:pt x="8033" y="0"/>
                  </a:lnTo>
                  <a:close/>
                </a:path>
              </a:pathLst>
            </a:custGeom>
            <a:gradFill>
              <a:gsLst>
                <a:gs pos="100000">
                  <a:schemeClr val="accent3">
                    <a:alpha val="24000"/>
                  </a:schemeClr>
                </a:gs>
                <a:gs pos="38000">
                  <a:schemeClr val="accent2">
                    <a:alpha val="25000"/>
                  </a:schemeClr>
                </a:gs>
              </a:gsLst>
              <a:lin ang="4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1" name="Freeform 19"/>
            <p:cNvSpPr>
              <a:spLocks/>
            </p:cNvSpPr>
            <p:nvPr userDrawn="1"/>
          </p:nvSpPr>
          <p:spPr bwMode="auto">
            <a:xfrm flipV="1">
              <a:off x="199" y="-686"/>
              <a:ext cx="3432693" cy="6862406"/>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 name="connsiteX0" fmla="*/ 8033 w 10000"/>
                <a:gd name="connsiteY0" fmla="*/ 0 h 10000"/>
                <a:gd name="connsiteX1" fmla="*/ 0 w 10000"/>
                <a:gd name="connsiteY1" fmla="*/ 0 h 10000"/>
                <a:gd name="connsiteX2" fmla="*/ 7892 w 10000"/>
                <a:gd name="connsiteY2" fmla="*/ 10000 h 10000"/>
                <a:gd name="connsiteX3" fmla="*/ 10000 w 10000"/>
                <a:gd name="connsiteY3" fmla="*/ 10000 h 10000"/>
                <a:gd name="connsiteX4" fmla="*/ 8033 w 10000"/>
                <a:gd name="connsiteY4" fmla="*/ 0 h 10000"/>
                <a:gd name="connsiteX0" fmla="*/ 7837 w 10000"/>
                <a:gd name="connsiteY0" fmla="*/ 192 h 10000"/>
                <a:gd name="connsiteX1" fmla="*/ 0 w 10000"/>
                <a:gd name="connsiteY1" fmla="*/ 0 h 10000"/>
                <a:gd name="connsiteX2" fmla="*/ 7892 w 10000"/>
                <a:gd name="connsiteY2" fmla="*/ 10000 h 10000"/>
                <a:gd name="connsiteX3" fmla="*/ 10000 w 10000"/>
                <a:gd name="connsiteY3" fmla="*/ 10000 h 10000"/>
                <a:gd name="connsiteX4" fmla="*/ 7837 w 10000"/>
                <a:gd name="connsiteY4" fmla="*/ 192 h 10000"/>
                <a:gd name="connsiteX0" fmla="*/ 8033 w 10000"/>
                <a:gd name="connsiteY0" fmla="*/ 0 h 10012"/>
                <a:gd name="connsiteX1" fmla="*/ 0 w 10000"/>
                <a:gd name="connsiteY1" fmla="*/ 12 h 10012"/>
                <a:gd name="connsiteX2" fmla="*/ 7892 w 10000"/>
                <a:gd name="connsiteY2" fmla="*/ 10012 h 10012"/>
                <a:gd name="connsiteX3" fmla="*/ 10000 w 10000"/>
                <a:gd name="connsiteY3" fmla="*/ 10012 h 10012"/>
                <a:gd name="connsiteX4" fmla="*/ 8033 w 10000"/>
                <a:gd name="connsiteY4" fmla="*/ 0 h 10012"/>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7892 w 10000"/>
                <a:gd name="connsiteY2" fmla="*/ 10006 h 10006"/>
                <a:gd name="connsiteX3" fmla="*/ 10000 w 10000"/>
                <a:gd name="connsiteY3" fmla="*/ 10006 h 10006"/>
                <a:gd name="connsiteX4" fmla="*/ 8033 w 10000"/>
                <a:gd name="connsiteY4" fmla="*/ 0 h 10006"/>
                <a:gd name="connsiteX0" fmla="*/ 8033 w 10000"/>
                <a:gd name="connsiteY0" fmla="*/ 0 h 10006"/>
                <a:gd name="connsiteX1" fmla="*/ 0 w 10000"/>
                <a:gd name="connsiteY1" fmla="*/ 6 h 10006"/>
                <a:gd name="connsiteX2" fmla="*/ 4757 w 10000"/>
                <a:gd name="connsiteY2" fmla="*/ 10006 h 10006"/>
                <a:gd name="connsiteX3" fmla="*/ 10000 w 10000"/>
                <a:gd name="connsiteY3" fmla="*/ 10006 h 10006"/>
                <a:gd name="connsiteX4" fmla="*/ 8033 w 10000"/>
                <a:gd name="connsiteY4" fmla="*/ 0 h 10006"/>
                <a:gd name="connsiteX0" fmla="*/ 8033 w 8033"/>
                <a:gd name="connsiteY0" fmla="*/ 0 h 10006"/>
                <a:gd name="connsiteX1" fmla="*/ 0 w 8033"/>
                <a:gd name="connsiteY1" fmla="*/ 6 h 10006"/>
                <a:gd name="connsiteX2" fmla="*/ 4757 w 8033"/>
                <a:gd name="connsiteY2" fmla="*/ 10006 h 10006"/>
                <a:gd name="connsiteX3" fmla="*/ 7415 w 8033"/>
                <a:gd name="connsiteY3" fmla="*/ 10006 h 10006"/>
                <a:gd name="connsiteX4" fmla="*/ 8033 w 8033"/>
                <a:gd name="connsiteY4" fmla="*/ 0 h 10006"/>
                <a:gd name="connsiteX0" fmla="*/ 5710 w 9231"/>
                <a:gd name="connsiteY0" fmla="*/ 12 h 9994"/>
                <a:gd name="connsiteX1" fmla="*/ 0 w 9231"/>
                <a:gd name="connsiteY1" fmla="*/ 0 h 9994"/>
                <a:gd name="connsiteX2" fmla="*/ 5922 w 9231"/>
                <a:gd name="connsiteY2" fmla="*/ 9994 h 9994"/>
                <a:gd name="connsiteX3" fmla="*/ 9231 w 9231"/>
                <a:gd name="connsiteY3" fmla="*/ 9994 h 9994"/>
                <a:gd name="connsiteX4" fmla="*/ 5710 w 9231"/>
                <a:gd name="connsiteY4" fmla="*/ 12 h 9994"/>
                <a:gd name="connsiteX0" fmla="*/ 6186 w 10000"/>
                <a:gd name="connsiteY0" fmla="*/ 12 h 10000"/>
                <a:gd name="connsiteX1" fmla="*/ 0 w 10000"/>
                <a:gd name="connsiteY1" fmla="*/ 0 h 10000"/>
                <a:gd name="connsiteX2" fmla="*/ 4575 w 10000"/>
                <a:gd name="connsiteY2" fmla="*/ 10000 h 10000"/>
                <a:gd name="connsiteX3" fmla="*/ 10000 w 10000"/>
                <a:gd name="connsiteY3" fmla="*/ 10000 h 10000"/>
                <a:gd name="connsiteX4" fmla="*/ 6186 w 10000"/>
                <a:gd name="connsiteY4" fmla="*/ 12 h 10000"/>
                <a:gd name="connsiteX0" fmla="*/ 6186 w 7838"/>
                <a:gd name="connsiteY0" fmla="*/ 12 h 10000"/>
                <a:gd name="connsiteX1" fmla="*/ 0 w 7838"/>
                <a:gd name="connsiteY1" fmla="*/ 0 h 10000"/>
                <a:gd name="connsiteX2" fmla="*/ 4575 w 7838"/>
                <a:gd name="connsiteY2" fmla="*/ 10000 h 10000"/>
                <a:gd name="connsiteX3" fmla="*/ 7838 w 7838"/>
                <a:gd name="connsiteY3" fmla="*/ 10000 h 10000"/>
                <a:gd name="connsiteX4" fmla="*/ 6186 w 7838"/>
                <a:gd name="connsiteY4" fmla="*/ 12 h 10000"/>
                <a:gd name="connsiteX0" fmla="*/ 9745 w 10000"/>
                <a:gd name="connsiteY0" fmla="*/ 0 h 10023"/>
                <a:gd name="connsiteX1" fmla="*/ 0 w 10000"/>
                <a:gd name="connsiteY1" fmla="*/ 23 h 10023"/>
                <a:gd name="connsiteX2" fmla="*/ 5837 w 10000"/>
                <a:gd name="connsiteY2" fmla="*/ 10023 h 10023"/>
                <a:gd name="connsiteX3" fmla="*/ 10000 w 10000"/>
                <a:gd name="connsiteY3" fmla="*/ 10023 h 10023"/>
                <a:gd name="connsiteX4" fmla="*/ 9745 w 10000"/>
                <a:gd name="connsiteY4" fmla="*/ 0 h 10023"/>
                <a:gd name="connsiteX0" fmla="*/ 9745 w 11688"/>
                <a:gd name="connsiteY0" fmla="*/ 0 h 10041"/>
                <a:gd name="connsiteX1" fmla="*/ 0 w 11688"/>
                <a:gd name="connsiteY1" fmla="*/ 23 h 10041"/>
                <a:gd name="connsiteX2" fmla="*/ 5837 w 11688"/>
                <a:gd name="connsiteY2" fmla="*/ 10023 h 10041"/>
                <a:gd name="connsiteX3" fmla="*/ 11688 w 11688"/>
                <a:gd name="connsiteY3" fmla="*/ 10041 h 10041"/>
                <a:gd name="connsiteX4" fmla="*/ 9745 w 11688"/>
                <a:gd name="connsiteY4" fmla="*/ 0 h 10041"/>
                <a:gd name="connsiteX0" fmla="*/ 9745 w 11688"/>
                <a:gd name="connsiteY0" fmla="*/ 0 h 10041"/>
                <a:gd name="connsiteX1" fmla="*/ 0 w 11688"/>
                <a:gd name="connsiteY1" fmla="*/ 23 h 10041"/>
                <a:gd name="connsiteX2" fmla="*/ 6990 w 11688"/>
                <a:gd name="connsiteY2" fmla="*/ 10023 h 10041"/>
                <a:gd name="connsiteX3" fmla="*/ 11688 w 11688"/>
                <a:gd name="connsiteY3" fmla="*/ 10041 h 10041"/>
                <a:gd name="connsiteX4" fmla="*/ 9745 w 11688"/>
                <a:gd name="connsiteY4" fmla="*/ 0 h 10041"/>
                <a:gd name="connsiteX0" fmla="*/ 9745 w 11675"/>
                <a:gd name="connsiteY0" fmla="*/ 0 h 10023"/>
                <a:gd name="connsiteX1" fmla="*/ 0 w 11675"/>
                <a:gd name="connsiteY1" fmla="*/ 23 h 10023"/>
                <a:gd name="connsiteX2" fmla="*/ 6990 w 11675"/>
                <a:gd name="connsiteY2" fmla="*/ 10023 h 10023"/>
                <a:gd name="connsiteX3" fmla="*/ 11675 w 11675"/>
                <a:gd name="connsiteY3" fmla="*/ 9950 h 10023"/>
                <a:gd name="connsiteX4" fmla="*/ 9745 w 11675"/>
                <a:gd name="connsiteY4" fmla="*/ 0 h 10023"/>
                <a:gd name="connsiteX0" fmla="*/ 9745 w 11702"/>
                <a:gd name="connsiteY0" fmla="*/ 0 h 10024"/>
                <a:gd name="connsiteX1" fmla="*/ 0 w 11702"/>
                <a:gd name="connsiteY1" fmla="*/ 23 h 10024"/>
                <a:gd name="connsiteX2" fmla="*/ 6990 w 11702"/>
                <a:gd name="connsiteY2" fmla="*/ 10023 h 10024"/>
                <a:gd name="connsiteX3" fmla="*/ 11702 w 11702"/>
                <a:gd name="connsiteY3" fmla="*/ 10024 h 10024"/>
                <a:gd name="connsiteX4" fmla="*/ 9745 w 11702"/>
                <a:gd name="connsiteY4" fmla="*/ 0 h 10024"/>
                <a:gd name="connsiteX0" fmla="*/ 9558 w 11515"/>
                <a:gd name="connsiteY0" fmla="*/ 0 h 10024"/>
                <a:gd name="connsiteX1" fmla="*/ 0 w 11515"/>
                <a:gd name="connsiteY1" fmla="*/ 303 h 10024"/>
                <a:gd name="connsiteX2" fmla="*/ 6803 w 11515"/>
                <a:gd name="connsiteY2" fmla="*/ 10023 h 10024"/>
                <a:gd name="connsiteX3" fmla="*/ 11515 w 11515"/>
                <a:gd name="connsiteY3" fmla="*/ 10024 h 10024"/>
                <a:gd name="connsiteX4" fmla="*/ 9558 w 11515"/>
                <a:gd name="connsiteY4" fmla="*/ 0 h 10024"/>
                <a:gd name="connsiteX0" fmla="*/ 9772 w 11729"/>
                <a:gd name="connsiteY0" fmla="*/ 0 h 10024"/>
                <a:gd name="connsiteX1" fmla="*/ 0 w 11729"/>
                <a:gd name="connsiteY1" fmla="*/ 6 h 10024"/>
                <a:gd name="connsiteX2" fmla="*/ 7017 w 11729"/>
                <a:gd name="connsiteY2" fmla="*/ 10023 h 10024"/>
                <a:gd name="connsiteX3" fmla="*/ 11729 w 11729"/>
                <a:gd name="connsiteY3" fmla="*/ 10024 h 10024"/>
                <a:gd name="connsiteX4" fmla="*/ 9772 w 11729"/>
                <a:gd name="connsiteY4" fmla="*/ 0 h 10024"/>
                <a:gd name="connsiteX0" fmla="*/ 9785 w 11729"/>
                <a:gd name="connsiteY0" fmla="*/ 62 h 10018"/>
                <a:gd name="connsiteX1" fmla="*/ 0 w 11729"/>
                <a:gd name="connsiteY1" fmla="*/ 0 h 10018"/>
                <a:gd name="connsiteX2" fmla="*/ 7017 w 11729"/>
                <a:gd name="connsiteY2" fmla="*/ 10017 h 10018"/>
                <a:gd name="connsiteX3" fmla="*/ 11729 w 11729"/>
                <a:gd name="connsiteY3" fmla="*/ 10018 h 10018"/>
                <a:gd name="connsiteX4" fmla="*/ 9785 w 11729"/>
                <a:gd name="connsiteY4" fmla="*/ 62 h 10018"/>
                <a:gd name="connsiteX0" fmla="*/ 9772 w 11729"/>
                <a:gd name="connsiteY0" fmla="*/ 5 h 10018"/>
                <a:gd name="connsiteX1" fmla="*/ 0 w 11729"/>
                <a:gd name="connsiteY1" fmla="*/ 0 h 10018"/>
                <a:gd name="connsiteX2" fmla="*/ 7017 w 11729"/>
                <a:gd name="connsiteY2" fmla="*/ 10017 h 10018"/>
                <a:gd name="connsiteX3" fmla="*/ 11729 w 11729"/>
                <a:gd name="connsiteY3" fmla="*/ 10018 h 10018"/>
                <a:gd name="connsiteX4" fmla="*/ 9772 w 11729"/>
                <a:gd name="connsiteY4" fmla="*/ 5 h 10018"/>
                <a:gd name="connsiteX0" fmla="*/ 9772 w 11729"/>
                <a:gd name="connsiteY0" fmla="*/ 5 h 10018"/>
                <a:gd name="connsiteX1" fmla="*/ 0 w 11729"/>
                <a:gd name="connsiteY1" fmla="*/ 0 h 10018"/>
                <a:gd name="connsiteX2" fmla="*/ 1064 w 11729"/>
                <a:gd name="connsiteY2" fmla="*/ 1494 h 10018"/>
                <a:gd name="connsiteX3" fmla="*/ 7017 w 11729"/>
                <a:gd name="connsiteY3" fmla="*/ 10017 h 10018"/>
                <a:gd name="connsiteX4" fmla="*/ 11729 w 11729"/>
                <a:gd name="connsiteY4" fmla="*/ 10018 h 10018"/>
                <a:gd name="connsiteX5" fmla="*/ 9772 w 11729"/>
                <a:gd name="connsiteY5" fmla="*/ 5 h 10018"/>
                <a:gd name="connsiteX0" fmla="*/ 9791 w 11748"/>
                <a:gd name="connsiteY0" fmla="*/ 5 h 10018"/>
                <a:gd name="connsiteX1" fmla="*/ 19 w 11748"/>
                <a:gd name="connsiteY1" fmla="*/ 0 h 10018"/>
                <a:gd name="connsiteX2" fmla="*/ 0 w 11748"/>
                <a:gd name="connsiteY2" fmla="*/ 2481 h 10018"/>
                <a:gd name="connsiteX3" fmla="*/ 7036 w 11748"/>
                <a:gd name="connsiteY3" fmla="*/ 10017 h 10018"/>
                <a:gd name="connsiteX4" fmla="*/ 11748 w 11748"/>
                <a:gd name="connsiteY4" fmla="*/ 10018 h 10018"/>
                <a:gd name="connsiteX5" fmla="*/ 9791 w 11748"/>
                <a:gd name="connsiteY5" fmla="*/ 5 h 1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48" h="10018">
                  <a:moveTo>
                    <a:pt x="9791" y="5"/>
                  </a:moveTo>
                  <a:lnTo>
                    <a:pt x="19" y="0"/>
                  </a:lnTo>
                  <a:cubicBezTo>
                    <a:pt x="13" y="827"/>
                    <a:pt x="6" y="1654"/>
                    <a:pt x="0" y="2481"/>
                  </a:cubicBezTo>
                  <a:lnTo>
                    <a:pt x="7036" y="10017"/>
                  </a:lnTo>
                  <a:lnTo>
                    <a:pt x="11748" y="10018"/>
                  </a:lnTo>
                  <a:lnTo>
                    <a:pt x="9791" y="5"/>
                  </a:lnTo>
                  <a:close/>
                </a:path>
              </a:pathLst>
            </a:custGeom>
            <a:gradFill>
              <a:gsLst>
                <a:gs pos="100000">
                  <a:schemeClr val="accent3">
                    <a:alpha val="17000"/>
                  </a:schemeClr>
                </a:gs>
                <a:gs pos="38000">
                  <a:schemeClr val="accent2">
                    <a:alpha val="18000"/>
                  </a:schemeClr>
                </a:gs>
              </a:gsLst>
              <a:lin ang="1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grpSp>
      <p:sp>
        <p:nvSpPr>
          <p:cNvPr id="2" name="Title 1"/>
          <p:cNvSpPr>
            <a:spLocks noGrp="1"/>
          </p:cNvSpPr>
          <p:nvPr>
            <p:ph type="title"/>
          </p:nvPr>
        </p:nvSpPr>
        <p:spPr>
          <a:xfrm>
            <a:off x="308610" y="342900"/>
            <a:ext cx="2612898" cy="1200150"/>
          </a:xfrm>
        </p:spPr>
        <p:txBody>
          <a:bodyPr anchor="b">
            <a:noAutofit/>
          </a:bodyPr>
          <a:lstStyle>
            <a:lvl1pPr>
              <a:defRPr sz="3300">
                <a:solidFill>
                  <a:schemeClr val="bg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3887391" y="342900"/>
            <a:ext cx="4629150" cy="42850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308610" y="1885638"/>
            <a:ext cx="2777490" cy="2743512"/>
          </a:xfrm>
        </p:spPr>
        <p:txBody>
          <a:bodyPr>
            <a:normAutofit/>
          </a:bodyPr>
          <a:lstStyle>
            <a:lvl1pPr marL="0" indent="0">
              <a:buNone/>
              <a:defRPr sz="1050" b="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5AF02A-426D-4FB8-8060-6493CB063E4D}"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6" name="Footer Placeholder 5"/>
          <p:cNvSpPr>
            <a:spLocks noGrp="1"/>
          </p:cNvSpPr>
          <p:nvPr>
            <p:ph type="ftr" sz="quarter" idx="11"/>
          </p:nvPr>
        </p:nvSpPr>
        <p:spPr/>
        <p:txBody>
          <a:bodyPr/>
          <a:lstStyle/>
          <a:p>
            <a:endParaRPr lang="en-US" dirty="0">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7DBECBBC-B5FD-4F11-9AC2-5AED2BF7CA3D}" type="slidenum">
              <a:rPr lang="en-US" smtClean="0">
                <a:solidFill>
                  <a:srgbClr val="DD5900"/>
                </a:solidFill>
              </a:rPr>
              <a:pPr/>
              <a:t>‹#›</a:t>
            </a:fld>
            <a:endParaRPr lang="en-US" dirty="0">
              <a:solidFill>
                <a:srgbClr val="DD5900"/>
              </a:solidFill>
            </a:endParaRPr>
          </a:p>
        </p:txBody>
      </p:sp>
    </p:spTree>
    <p:extLst>
      <p:ext uri="{BB962C8B-B14F-4D97-AF65-F5344CB8AC3E}">
        <p14:creationId xmlns:p14="http://schemas.microsoft.com/office/powerpoint/2010/main" val="25602775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Closing Slide">
    <p:bg>
      <p:bgPr>
        <a:gradFill>
          <a:gsLst>
            <a:gs pos="100000">
              <a:schemeClr val="accent3"/>
            </a:gs>
            <a:gs pos="0">
              <a:schemeClr val="accent1"/>
            </a:gs>
          </a:gsLst>
          <a:lin ang="1440000" scaled="0"/>
        </a:gradFill>
        <a:effectLst/>
      </p:bgPr>
    </p:bg>
    <p:spTree>
      <p:nvGrpSpPr>
        <p:cNvPr id="1" name=""/>
        <p:cNvGrpSpPr/>
        <p:nvPr/>
      </p:nvGrpSpPr>
      <p:grpSpPr>
        <a:xfrm>
          <a:off x="0" y="0"/>
          <a:ext cx="0" cy="0"/>
          <a:chOff x="0" y="0"/>
          <a:chExt cx="0" cy="0"/>
        </a:xfrm>
      </p:grpSpPr>
      <p:grpSp>
        <p:nvGrpSpPr>
          <p:cNvPr id="26" name="Group 25"/>
          <p:cNvGrpSpPr/>
          <p:nvPr userDrawn="1"/>
        </p:nvGrpSpPr>
        <p:grpSpPr>
          <a:xfrm>
            <a:off x="-1" y="1"/>
            <a:ext cx="9144001" cy="5143979"/>
            <a:chOff x="-1" y="-1"/>
            <a:chExt cx="12192001" cy="6858639"/>
          </a:xfrm>
        </p:grpSpPr>
        <p:sp>
          <p:nvSpPr>
            <p:cNvPr id="24" name="Freeform 19"/>
            <p:cNvSpPr>
              <a:spLocks/>
            </p:cNvSpPr>
            <p:nvPr userDrawn="1"/>
          </p:nvSpPr>
          <p:spPr bwMode="auto">
            <a:xfrm>
              <a:off x="831769" y="-1"/>
              <a:ext cx="10777861" cy="6858639"/>
            </a:xfrm>
            <a:custGeom>
              <a:avLst/>
              <a:gdLst>
                <a:gd name="T0" fmla="*/ 3840 w 8030"/>
                <a:gd name="T1" fmla="*/ 0 h 5110"/>
                <a:gd name="T2" fmla="*/ 0 w 8030"/>
                <a:gd name="T3" fmla="*/ 0 h 5110"/>
                <a:gd name="T4" fmla="*/ 6337 w 8030"/>
                <a:gd name="T5" fmla="*/ 5110 h 5110"/>
                <a:gd name="T6" fmla="*/ 8030 w 8030"/>
                <a:gd name="T7" fmla="*/ 5110 h 5110"/>
                <a:gd name="T8" fmla="*/ 3840 w 8030"/>
                <a:gd name="T9" fmla="*/ 0 h 5110"/>
              </a:gdLst>
              <a:ahLst/>
              <a:cxnLst>
                <a:cxn ang="0">
                  <a:pos x="T0" y="T1"/>
                </a:cxn>
                <a:cxn ang="0">
                  <a:pos x="T2" y="T3"/>
                </a:cxn>
                <a:cxn ang="0">
                  <a:pos x="T4" y="T5"/>
                </a:cxn>
                <a:cxn ang="0">
                  <a:pos x="T6" y="T7"/>
                </a:cxn>
                <a:cxn ang="0">
                  <a:pos x="T8" y="T9"/>
                </a:cxn>
              </a:cxnLst>
              <a:rect l="0" t="0" r="r" b="b"/>
              <a:pathLst>
                <a:path w="8030" h="5110">
                  <a:moveTo>
                    <a:pt x="3840" y="0"/>
                  </a:moveTo>
                  <a:lnTo>
                    <a:pt x="0" y="0"/>
                  </a:lnTo>
                  <a:lnTo>
                    <a:pt x="6337" y="5110"/>
                  </a:lnTo>
                  <a:lnTo>
                    <a:pt x="8030" y="5110"/>
                  </a:lnTo>
                  <a:lnTo>
                    <a:pt x="3840" y="0"/>
                  </a:lnTo>
                  <a:close/>
                </a:path>
              </a:pathLst>
            </a:custGeom>
            <a:gradFill>
              <a:gsLst>
                <a:gs pos="100000">
                  <a:schemeClr val="accent3">
                    <a:lumMod val="50000"/>
                    <a:alpha val="20000"/>
                  </a:schemeClr>
                </a:gs>
                <a:gs pos="0">
                  <a:schemeClr val="accent2">
                    <a:alpha val="25000"/>
                  </a:schemeClr>
                </a:gs>
              </a:gsLst>
              <a:lin ang="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9" name="Freeform 14"/>
            <p:cNvSpPr>
              <a:spLocks/>
            </p:cNvSpPr>
            <p:nvPr userDrawn="1"/>
          </p:nvSpPr>
          <p:spPr bwMode="auto">
            <a:xfrm>
              <a:off x="347084" y="-1"/>
              <a:ext cx="10318828" cy="6858639"/>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close/>
                </a:path>
              </a:pathLst>
            </a:custGeom>
            <a:gradFill>
              <a:gsLst>
                <a:gs pos="100000">
                  <a:schemeClr val="accent1">
                    <a:lumMod val="75000"/>
                    <a:alpha val="30000"/>
                  </a:schemeClr>
                </a:gs>
                <a:gs pos="0">
                  <a:schemeClr val="accent2">
                    <a:alpha val="20000"/>
                  </a:schemeClr>
                </a:gs>
              </a:gsLst>
              <a:lin ang="198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4" name="Freeform 9"/>
            <p:cNvSpPr>
              <a:spLocks/>
            </p:cNvSpPr>
            <p:nvPr userDrawn="1"/>
          </p:nvSpPr>
          <p:spPr bwMode="auto">
            <a:xfrm>
              <a:off x="-1" y="398050"/>
              <a:ext cx="12192001" cy="5753528"/>
            </a:xfrm>
            <a:custGeom>
              <a:avLst/>
              <a:gdLst>
                <a:gd name="T0" fmla="*/ 0 w 9078"/>
                <a:gd name="T1" fmla="*/ 0 h 4284"/>
                <a:gd name="T2" fmla="*/ 0 w 9078"/>
                <a:gd name="T3" fmla="*/ 3607 h 4284"/>
                <a:gd name="T4" fmla="*/ 9078 w 9078"/>
                <a:gd name="T5" fmla="*/ 4284 h 4284"/>
                <a:gd name="T6" fmla="*/ 9078 w 9078"/>
                <a:gd name="T7" fmla="*/ 2703 h 4284"/>
                <a:gd name="T8" fmla="*/ 0 w 9078"/>
                <a:gd name="T9" fmla="*/ 0 h 4284"/>
              </a:gdLst>
              <a:ahLst/>
              <a:cxnLst>
                <a:cxn ang="0">
                  <a:pos x="T0" y="T1"/>
                </a:cxn>
                <a:cxn ang="0">
                  <a:pos x="T2" y="T3"/>
                </a:cxn>
                <a:cxn ang="0">
                  <a:pos x="T4" y="T5"/>
                </a:cxn>
                <a:cxn ang="0">
                  <a:pos x="T6" y="T7"/>
                </a:cxn>
                <a:cxn ang="0">
                  <a:pos x="T8" y="T9"/>
                </a:cxn>
              </a:cxnLst>
              <a:rect l="0" t="0" r="r" b="b"/>
              <a:pathLst>
                <a:path w="9078" h="4284">
                  <a:moveTo>
                    <a:pt x="0" y="0"/>
                  </a:moveTo>
                  <a:lnTo>
                    <a:pt x="0" y="3607"/>
                  </a:lnTo>
                  <a:lnTo>
                    <a:pt x="9078" y="4284"/>
                  </a:lnTo>
                  <a:lnTo>
                    <a:pt x="9078" y="2703"/>
                  </a:lnTo>
                  <a:lnTo>
                    <a:pt x="0" y="0"/>
                  </a:lnTo>
                  <a:close/>
                </a:path>
              </a:pathLst>
            </a:custGeom>
            <a:gradFill>
              <a:gsLst>
                <a:gs pos="51800">
                  <a:schemeClr val="accent3">
                    <a:alpha val="30000"/>
                  </a:schemeClr>
                </a:gs>
                <a:gs pos="100000">
                  <a:schemeClr val="accent2">
                    <a:alpha val="10000"/>
                  </a:schemeClr>
                </a:gs>
                <a:gs pos="0">
                  <a:schemeClr val="accent2">
                    <a:alpha val="20000"/>
                  </a:schemeClr>
                </a:gs>
              </a:gsLst>
              <a:lin ang="66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10" name="Freeform 5"/>
            <p:cNvSpPr>
              <a:spLocks/>
            </p:cNvSpPr>
            <p:nvPr userDrawn="1"/>
          </p:nvSpPr>
          <p:spPr bwMode="auto">
            <a:xfrm>
              <a:off x="1447222" y="475725"/>
              <a:ext cx="10744778" cy="6382913"/>
            </a:xfrm>
            <a:custGeom>
              <a:avLst/>
              <a:gdLst>
                <a:gd name="T0" fmla="*/ 7968 w 7968"/>
                <a:gd name="T1" fmla="*/ 0 h 4740"/>
                <a:gd name="T2" fmla="*/ 0 w 7968"/>
                <a:gd name="T3" fmla="*/ 4731 h 4740"/>
                <a:gd name="T4" fmla="*/ 5164 w 7968"/>
                <a:gd name="T5" fmla="*/ 4740 h 4740"/>
                <a:gd name="T6" fmla="*/ 7968 w 7968"/>
                <a:gd name="T7" fmla="*/ 1580 h 4740"/>
                <a:gd name="T8" fmla="*/ 7968 w 7968"/>
                <a:gd name="T9" fmla="*/ 0 h 4740"/>
                <a:gd name="connsiteX0" fmla="*/ 10015 w 10015"/>
                <a:gd name="connsiteY0" fmla="*/ 0 h 10001"/>
                <a:gd name="connsiteX1" fmla="*/ 0 w 10015"/>
                <a:gd name="connsiteY1" fmla="*/ 10001 h 10001"/>
                <a:gd name="connsiteX2" fmla="*/ 6496 w 10015"/>
                <a:gd name="connsiteY2" fmla="*/ 10000 h 10001"/>
                <a:gd name="connsiteX3" fmla="*/ 10015 w 10015"/>
                <a:gd name="connsiteY3" fmla="*/ 3333 h 10001"/>
                <a:gd name="connsiteX4" fmla="*/ 10015 w 10015"/>
                <a:gd name="connsiteY4" fmla="*/ 0 h 1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5" h="10001">
                  <a:moveTo>
                    <a:pt x="10015" y="0"/>
                  </a:moveTo>
                  <a:lnTo>
                    <a:pt x="0" y="10001"/>
                  </a:lnTo>
                  <a:lnTo>
                    <a:pt x="6496" y="10000"/>
                  </a:lnTo>
                  <a:lnTo>
                    <a:pt x="10015" y="3333"/>
                  </a:lnTo>
                  <a:lnTo>
                    <a:pt x="10015" y="0"/>
                  </a:lnTo>
                  <a:close/>
                </a:path>
              </a:pathLst>
            </a:custGeom>
            <a:gradFill>
              <a:gsLst>
                <a:gs pos="100000">
                  <a:schemeClr val="accent2">
                    <a:alpha val="10000"/>
                  </a:schemeClr>
                </a:gs>
                <a:gs pos="0">
                  <a:schemeClr val="accent2">
                    <a:alpha val="10000"/>
                  </a:schemeClr>
                </a:gs>
              </a:gsLst>
              <a:lin ang="144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grpSp>
      <p:grpSp>
        <p:nvGrpSpPr>
          <p:cNvPr id="29" name="Group 28" descr="abstract background design"/>
          <p:cNvGrpSpPr/>
          <p:nvPr userDrawn="1"/>
        </p:nvGrpSpPr>
        <p:grpSpPr>
          <a:xfrm>
            <a:off x="3571" y="0"/>
            <a:ext cx="9151145" cy="5143979"/>
            <a:chOff x="0" y="618575"/>
            <a:chExt cx="12201526" cy="6858638"/>
          </a:xfrm>
        </p:grpSpPr>
        <p:sp>
          <p:nvSpPr>
            <p:cNvPr id="27" name="Rectangle 26"/>
            <p:cNvSpPr/>
            <p:nvPr userDrawn="1"/>
          </p:nvSpPr>
          <p:spPr>
            <a:xfrm>
              <a:off x="0" y="618575"/>
              <a:ext cx="12192000" cy="6858638"/>
            </a:xfrm>
            <a:prstGeom prst="rect">
              <a:avLst/>
            </a:prstGeom>
            <a:gradFill>
              <a:gsLst>
                <a:gs pos="100000">
                  <a:schemeClr val="accent3">
                    <a:alpha val="0"/>
                  </a:schemeClr>
                </a:gs>
                <a:gs pos="0">
                  <a:schemeClr val="accent2">
                    <a:alpha val="5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sp>
          <p:nvSpPr>
            <p:cNvPr id="28" name="Rectangle 27"/>
            <p:cNvSpPr/>
            <p:nvPr userDrawn="1"/>
          </p:nvSpPr>
          <p:spPr>
            <a:xfrm>
              <a:off x="9526" y="618894"/>
              <a:ext cx="12192000" cy="6858001"/>
            </a:xfrm>
            <a:prstGeom prst="rect">
              <a:avLst/>
            </a:prstGeom>
            <a:gradFill>
              <a:gsLst>
                <a:gs pos="67000">
                  <a:schemeClr val="accent3">
                    <a:alpha val="0"/>
                  </a:schemeClr>
                </a:gs>
                <a:gs pos="0">
                  <a:schemeClr val="accent2">
                    <a:alpha val="2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grpSp>
      <p:sp>
        <p:nvSpPr>
          <p:cNvPr id="4" name="Date Placeholder 3"/>
          <p:cNvSpPr>
            <a:spLocks noGrp="1"/>
          </p:cNvSpPr>
          <p:nvPr>
            <p:ph type="dt" sz="half" idx="10"/>
          </p:nvPr>
        </p:nvSpPr>
        <p:spPr/>
        <p:txBody>
          <a:bodyPr/>
          <a:lstStyle/>
          <a:p>
            <a:fld id="{7756E7F8-DEDF-4308-9B34-32728C9CDA8E}" type="datetime1">
              <a:rPr lang="en-US" smtClean="0">
                <a:solidFill>
                  <a:prstClr val="white">
                    <a:lumMod val="50000"/>
                    <a:lumOff val="50000"/>
                  </a:prstClr>
                </a:solidFill>
              </a:rPr>
              <a:t>2/16/2016</a:t>
            </a:fld>
            <a:endParaRPr lang="en-US" dirty="0">
              <a:solidFill>
                <a:prstClr val="white">
                  <a:lumMod val="50000"/>
                  <a:lumOff val="50000"/>
                </a:prstClr>
              </a:solidFill>
            </a:endParaRPr>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solidFill>
                <a:srgbClr val="FCF5EF"/>
              </a:solidFill>
            </a:endParaRPr>
          </a:p>
        </p:txBody>
      </p:sp>
      <p:sp>
        <p:nvSpPr>
          <p:cNvPr id="15" name="Freeform 10"/>
          <p:cNvSpPr>
            <a:spLocks/>
          </p:cNvSpPr>
          <p:nvPr userDrawn="1"/>
        </p:nvSpPr>
        <p:spPr bwMode="auto">
          <a:xfrm>
            <a:off x="-832248" y="21431"/>
            <a:ext cx="10808495" cy="5100638"/>
          </a:xfrm>
          <a:custGeom>
            <a:avLst/>
            <a:gdLst>
              <a:gd name="T0" fmla="*/ 0 w 9078"/>
              <a:gd name="T1" fmla="*/ 0 h 4284"/>
              <a:gd name="T2" fmla="*/ 0 w 9078"/>
              <a:gd name="T3" fmla="*/ 3607 h 4284"/>
              <a:gd name="T4" fmla="*/ 9078 w 9078"/>
              <a:gd name="T5" fmla="*/ 4284 h 4284"/>
              <a:gd name="T6" fmla="*/ 9078 w 9078"/>
              <a:gd name="T7" fmla="*/ 2703 h 4284"/>
              <a:gd name="T8" fmla="*/ 0 w 9078"/>
              <a:gd name="T9" fmla="*/ 0 h 4284"/>
            </a:gdLst>
            <a:ahLst/>
            <a:cxnLst>
              <a:cxn ang="0">
                <a:pos x="T0" y="T1"/>
              </a:cxn>
              <a:cxn ang="0">
                <a:pos x="T2" y="T3"/>
              </a:cxn>
              <a:cxn ang="0">
                <a:pos x="T4" y="T5"/>
              </a:cxn>
              <a:cxn ang="0">
                <a:pos x="T6" y="T7"/>
              </a:cxn>
              <a:cxn ang="0">
                <a:pos x="T8" y="T9"/>
              </a:cxn>
            </a:cxnLst>
            <a:rect l="0" t="0" r="r" b="b"/>
            <a:pathLst>
              <a:path w="9078" h="4284">
                <a:moveTo>
                  <a:pt x="0" y="0"/>
                </a:moveTo>
                <a:lnTo>
                  <a:pt x="0" y="3607"/>
                </a:lnTo>
                <a:lnTo>
                  <a:pt x="9078" y="4284"/>
                </a:lnTo>
                <a:lnTo>
                  <a:pt x="9078" y="2703"/>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20" name="Freeform 15"/>
          <p:cNvSpPr>
            <a:spLocks/>
          </p:cNvSpPr>
          <p:nvPr userDrawn="1"/>
        </p:nvSpPr>
        <p:spPr bwMode="auto">
          <a:xfrm>
            <a:off x="-2381" y="-470298"/>
            <a:ext cx="9153525" cy="6084095"/>
          </a:xfrm>
          <a:custGeom>
            <a:avLst/>
            <a:gdLst>
              <a:gd name="T0" fmla="*/ 7688 w 7688"/>
              <a:gd name="T1" fmla="*/ 0 h 5110"/>
              <a:gd name="T2" fmla="*/ 5495 w 7688"/>
              <a:gd name="T3" fmla="*/ 0 h 5110"/>
              <a:gd name="T4" fmla="*/ 0 w 7688"/>
              <a:gd name="T5" fmla="*/ 5110 h 5110"/>
              <a:gd name="T6" fmla="*/ 5050 w 7688"/>
              <a:gd name="T7" fmla="*/ 5110 h 5110"/>
              <a:gd name="T8" fmla="*/ 7495 w 7688"/>
              <a:gd name="T9" fmla="*/ 376 h 5110"/>
              <a:gd name="T10" fmla="*/ 7688 w 7688"/>
              <a:gd name="T11" fmla="*/ 0 h 5110"/>
            </a:gdLst>
            <a:ahLst/>
            <a:cxnLst>
              <a:cxn ang="0">
                <a:pos x="T0" y="T1"/>
              </a:cxn>
              <a:cxn ang="0">
                <a:pos x="T2" y="T3"/>
              </a:cxn>
              <a:cxn ang="0">
                <a:pos x="T4" y="T5"/>
              </a:cxn>
              <a:cxn ang="0">
                <a:pos x="T6" y="T7"/>
              </a:cxn>
              <a:cxn ang="0">
                <a:pos x="T8" y="T9"/>
              </a:cxn>
              <a:cxn ang="0">
                <a:pos x="T10" y="T11"/>
              </a:cxn>
            </a:cxnLst>
            <a:rect l="0" t="0" r="r" b="b"/>
            <a:pathLst>
              <a:path w="7688" h="5110">
                <a:moveTo>
                  <a:pt x="7688" y="0"/>
                </a:moveTo>
                <a:lnTo>
                  <a:pt x="5495" y="0"/>
                </a:lnTo>
                <a:lnTo>
                  <a:pt x="0" y="5110"/>
                </a:lnTo>
                <a:lnTo>
                  <a:pt x="5050" y="5110"/>
                </a:lnTo>
                <a:lnTo>
                  <a:pt x="7495" y="376"/>
                </a:lnTo>
                <a:lnTo>
                  <a:pt x="768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pic>
        <p:nvPicPr>
          <p:cNvPr id="7" name="Picture 6" descr="photo of man sitting on an outdoor bench, using a tablet"/>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322"/>
            <a:ext cx="6657143" cy="5142857"/>
          </a:xfrm>
          <a:prstGeom prst="rect">
            <a:avLst/>
          </a:prstGeom>
        </p:spPr>
      </p:pic>
      <p:sp>
        <p:nvSpPr>
          <p:cNvPr id="23" name="Freeform 5" descr="Callout shape"/>
          <p:cNvSpPr>
            <a:spLocks/>
          </p:cNvSpPr>
          <p:nvPr userDrawn="1"/>
        </p:nvSpPr>
        <p:spPr bwMode="auto">
          <a:xfrm>
            <a:off x="5084008" y="267509"/>
            <a:ext cx="3717036" cy="2256282"/>
          </a:xfrm>
          <a:custGeom>
            <a:avLst/>
            <a:gdLst>
              <a:gd name="T0" fmla="*/ 0 w 4338"/>
              <a:gd name="T1" fmla="*/ 0 h 2582"/>
              <a:gd name="T2" fmla="*/ 0 w 4338"/>
              <a:gd name="T3" fmla="*/ 2353 h 2582"/>
              <a:gd name="T4" fmla="*/ 921 w 4338"/>
              <a:gd name="T5" fmla="*/ 2353 h 2582"/>
              <a:gd name="T6" fmla="*/ 1101 w 4338"/>
              <a:gd name="T7" fmla="*/ 2582 h 2582"/>
              <a:gd name="T8" fmla="*/ 1278 w 4338"/>
              <a:gd name="T9" fmla="*/ 2353 h 2582"/>
              <a:gd name="T10" fmla="*/ 4338 w 4338"/>
              <a:gd name="T11" fmla="*/ 2353 h 2582"/>
              <a:gd name="T12" fmla="*/ 4338 w 4338"/>
              <a:gd name="T13" fmla="*/ 0 h 2582"/>
              <a:gd name="T14" fmla="*/ 0 w 4338"/>
              <a:gd name="T15" fmla="*/ 0 h 258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38" h="2582">
                <a:moveTo>
                  <a:pt x="0" y="0"/>
                </a:moveTo>
                <a:lnTo>
                  <a:pt x="0" y="2353"/>
                </a:lnTo>
                <a:lnTo>
                  <a:pt x="921" y="2353"/>
                </a:lnTo>
                <a:lnTo>
                  <a:pt x="1101" y="2582"/>
                </a:lnTo>
                <a:lnTo>
                  <a:pt x="1278" y="2353"/>
                </a:lnTo>
                <a:lnTo>
                  <a:pt x="4338" y="2353"/>
                </a:lnTo>
                <a:lnTo>
                  <a:pt x="4338" y="0"/>
                </a:lnTo>
                <a:lnTo>
                  <a:pt x="0" y="0"/>
                </a:lnTo>
                <a:close/>
              </a:path>
            </a:pathLst>
          </a:custGeom>
          <a:solidFill>
            <a:srgbClr val="FDF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auto">
              <a:spcBef>
                <a:spcPts val="0"/>
              </a:spcBef>
              <a:spcAft>
                <a:spcPts val="0"/>
              </a:spcAft>
              <a:buFontTx/>
              <a:buNone/>
            </a:pPr>
            <a:endParaRPr lang="en-US" dirty="0">
              <a:solidFill>
                <a:prstClr val="white"/>
              </a:solidFill>
              <a:latin typeface="Segoe UI"/>
              <a:ea typeface="+mn-ea"/>
            </a:endParaRPr>
          </a:p>
        </p:txBody>
      </p:sp>
      <p:sp>
        <p:nvSpPr>
          <p:cNvPr id="2" name="Title 1"/>
          <p:cNvSpPr>
            <a:spLocks noGrp="1"/>
          </p:cNvSpPr>
          <p:nvPr>
            <p:ph type="ctrTitle"/>
          </p:nvPr>
        </p:nvSpPr>
        <p:spPr>
          <a:xfrm>
            <a:off x="5208795" y="1036763"/>
            <a:ext cx="3209576" cy="512840"/>
          </a:xfrm>
        </p:spPr>
        <p:txBody>
          <a:bodyPr anchor="b">
            <a:normAutofit/>
          </a:bodyPr>
          <a:lstStyle>
            <a:lvl1pPr algn="l">
              <a:defRPr sz="1500">
                <a:solidFill>
                  <a:schemeClr val="accent1"/>
                </a:solidFill>
                <a:latin typeface="+mj-lt"/>
              </a:defRPr>
            </a:lvl1pPr>
          </a:lstStyle>
          <a:p>
            <a:r>
              <a:rPr lang="en-US" smtClean="0"/>
              <a:t>Click to edit Master title style</a:t>
            </a:r>
            <a:endParaRPr lang="en-US" dirty="0"/>
          </a:p>
        </p:txBody>
      </p:sp>
      <p:sp>
        <p:nvSpPr>
          <p:cNvPr id="34" name="Text Placeholder 33"/>
          <p:cNvSpPr>
            <a:spLocks noGrp="1"/>
          </p:cNvSpPr>
          <p:nvPr>
            <p:ph type="body" sz="quarter" idx="13" hasCustomPrompt="1"/>
          </p:nvPr>
        </p:nvSpPr>
        <p:spPr>
          <a:xfrm>
            <a:off x="5836487" y="1550472"/>
            <a:ext cx="2662042" cy="716750"/>
          </a:xfrm>
        </p:spPr>
        <p:txBody>
          <a:bodyPr vert="horz" lIns="91440" tIns="45720" rIns="91440" bIns="45720" rtlCol="0" anchor="b">
            <a:noAutofit/>
          </a:bodyPr>
          <a:lstStyle>
            <a:lvl1pPr>
              <a:defRPr lang="en-US" sz="3825" smtClean="0">
                <a:solidFill>
                  <a:schemeClr val="accent1"/>
                </a:solidFill>
                <a:latin typeface="+mj-lt"/>
                <a:ea typeface="+mj-ea"/>
              </a:defRPr>
            </a:lvl1pPr>
            <a:lvl2pPr>
              <a:defRPr lang="en-US" sz="5100" smtClean="0">
                <a:solidFill>
                  <a:schemeClr val="accent1"/>
                </a:solidFill>
                <a:cs typeface="+mn-cs"/>
              </a:defRPr>
            </a:lvl2pPr>
            <a:lvl3pPr>
              <a:defRPr lang="en-US" sz="5100" smtClean="0">
                <a:solidFill>
                  <a:schemeClr val="accent1"/>
                </a:solidFill>
                <a:cs typeface="+mn-cs"/>
              </a:defRPr>
            </a:lvl3pPr>
            <a:lvl4pPr>
              <a:defRPr lang="en-US" sz="5100" smtClean="0">
                <a:solidFill>
                  <a:schemeClr val="accent1"/>
                </a:solidFill>
                <a:cs typeface="+mn-cs"/>
              </a:defRPr>
            </a:lvl4pPr>
            <a:lvl5pPr>
              <a:defRPr lang="en-US" sz="5100">
                <a:solidFill>
                  <a:schemeClr val="accent1"/>
                </a:solidFill>
                <a:cs typeface="+mn-cs"/>
              </a:defRPr>
            </a:lvl5pPr>
          </a:lstStyle>
          <a:p>
            <a:pPr lvl="0">
              <a:spcBef>
                <a:spcPct val="0"/>
              </a:spcBef>
            </a:pPr>
            <a:r>
              <a:rPr lang="en-US" dirty="0" smtClean="0"/>
              <a:t>Slide Title</a:t>
            </a:r>
            <a:endParaRPr lang="en-US" dirty="0"/>
          </a:p>
        </p:txBody>
      </p:sp>
      <p:sp>
        <p:nvSpPr>
          <p:cNvPr id="3" name="Subtitle 2"/>
          <p:cNvSpPr>
            <a:spLocks noGrp="1"/>
          </p:cNvSpPr>
          <p:nvPr>
            <p:ph type="subTitle" idx="1"/>
          </p:nvPr>
        </p:nvSpPr>
        <p:spPr>
          <a:xfrm>
            <a:off x="5178172" y="4657031"/>
            <a:ext cx="3745505" cy="252470"/>
          </a:xfrm>
        </p:spPr>
        <p:txBody>
          <a:bodyPr>
            <a:noAutofit/>
          </a:bodyPr>
          <a:lstStyle>
            <a:lvl1pPr marL="0" indent="0" algn="l">
              <a:buNone/>
              <a:defRPr sz="1350" b="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Tree>
    <p:extLst>
      <p:ext uri="{BB962C8B-B14F-4D97-AF65-F5344CB8AC3E}">
        <p14:creationId xmlns:p14="http://schemas.microsoft.com/office/powerpoint/2010/main" val="85630773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216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4E69890-FBBC-4147-92FF-B1F71F1C3914}"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5" name="Footer Placeholder 4"/>
          <p:cNvSpPr>
            <a:spLocks noGrp="1"/>
          </p:cNvSpPr>
          <p:nvPr>
            <p:ph type="ftr" sz="quarter" idx="11"/>
          </p:nvPr>
        </p:nvSpPr>
        <p:spPr/>
        <p:txBody>
          <a:bodyPr/>
          <a:lstStyle/>
          <a:p>
            <a:endParaRPr lang="en-US" dirty="0">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26913604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25E0CB-8E27-4B9F-852D-828C5F944333}" type="datetime1">
              <a:rPr lang="en-US" smtClean="0">
                <a:solidFill>
                  <a:prstClr val="black">
                    <a:lumMod val="50000"/>
                    <a:lumOff val="50000"/>
                  </a:prstClr>
                </a:solidFill>
              </a:rPr>
              <a:t>2/16/2016</a:t>
            </a:fld>
            <a:endParaRPr lang="en-US" dirty="0">
              <a:solidFill>
                <a:prstClr val="black">
                  <a:lumMod val="50000"/>
                  <a:lumOff val="50000"/>
                </a:prstClr>
              </a:solidFill>
            </a:endParaRPr>
          </a:p>
        </p:txBody>
      </p:sp>
      <p:sp>
        <p:nvSpPr>
          <p:cNvPr id="5" name="Footer Placeholder 4"/>
          <p:cNvSpPr>
            <a:spLocks noGrp="1"/>
          </p:cNvSpPr>
          <p:nvPr>
            <p:ph type="ftr" sz="quarter" idx="11"/>
          </p:nvPr>
        </p:nvSpPr>
        <p:spPr/>
        <p:txBody>
          <a:bodyPr/>
          <a:lstStyle/>
          <a:p>
            <a:endParaRPr lang="en-US" dirty="0">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7DBECBBC-B5FD-4F11-9AC2-5AED2BF7CA3D}" type="slidenum">
              <a:rPr lang="en-US" smtClean="0">
                <a:solidFill>
                  <a:srgbClr val="FCF5EF"/>
                </a:solidFill>
              </a:rPr>
              <a:pPr/>
              <a:t>‹#›</a:t>
            </a:fld>
            <a:endParaRPr lang="en-US" dirty="0">
              <a:solidFill>
                <a:srgbClr val="FCF5EF"/>
              </a:solidFill>
            </a:endParaRPr>
          </a:p>
        </p:txBody>
      </p:sp>
    </p:spTree>
    <p:extLst>
      <p:ext uri="{BB962C8B-B14F-4D97-AF65-F5344CB8AC3E}">
        <p14:creationId xmlns:p14="http://schemas.microsoft.com/office/powerpoint/2010/main" val="10336337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6279CC-783F-4184-BEF2-A642ACC219AC}"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27683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9E416D-6884-4E6F-9AAF-5ACB9176EF26}"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42472868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C156ED-66D5-476A-A309-B6413710D622}"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3208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08D7AF2-2763-4213-A524-EDBEBE956EA3}" type="datetime1">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2200045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5325DFE-0851-4FC9-9F58-4561E0D5D6B8}" type="datetime1">
              <a:rPr lang="en-US" smtClean="0"/>
              <a:t>2/16/2016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3078197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D1A8486-5E16-4CF3-B660-2E0C34053922}" type="datetime1">
              <a:rPr lang="en-US" smtClean="0"/>
              <a:t>2/16/2016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34026264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02F4329-8F5E-463B-8A29-16D0D4E3C039}" type="datetime1">
              <a:rPr lang="en-US" smtClean="0"/>
              <a:t>2/16/2016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33176270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B8AD5B6C-42E1-4ECE-9DE3-6AED9CAFFBB0}" type="datetime1">
              <a:rPr lang="en-US" smtClean="0"/>
              <a:t>2/16/2016</a:t>
            </a:fld>
            <a:endParaRPr lang="en-US"/>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endParaRPr lang="en-US">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D4AE615-ED12-4FB0-B384-A6B02CDD7E41}" type="slidenum">
              <a:rPr lang="en-US" smtClean="0">
                <a:solidFill>
                  <a:srgbClr val="637052"/>
                </a:solidFill>
              </a:rPr>
              <a:pPr/>
              <a:t>‹#›</a:t>
            </a:fld>
            <a:endParaRPr lang="en-US">
              <a:solidFill>
                <a:srgbClr val="637052"/>
              </a:solidFill>
            </a:endParaRPr>
          </a:p>
        </p:txBody>
      </p:sp>
    </p:spTree>
    <p:extLst>
      <p:ext uri="{BB962C8B-B14F-4D97-AF65-F5344CB8AC3E}">
        <p14:creationId xmlns:p14="http://schemas.microsoft.com/office/powerpoint/2010/main" val="32120702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851EE4-E645-431D-B3E7-14C199D607BE}" type="datetime1">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9265241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DE627F-44A2-48BD-A00D-AE12E25056B6}"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4979805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1BC337-A34A-4FD9-8464-EFD2BB4707FC}"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21781239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7515EEB-200A-4918-821B-DFAAC9D1A544}"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3265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7DE3A5-FAA3-4F79-AE39-039DCA9E5B87}"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552253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6A1CA9-EC39-41DC-9E22-AC7540DBBF86}"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653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82CEBA-8F4C-440A-9D29-624FB6D43EDD}" type="datetime1">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25486690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3E32E4-1811-4EE6-B2D2-FBB29CC1EA76}" type="datetime1">
              <a:rPr lang="en-US" smtClean="0"/>
              <a:t>2/16/2016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74961725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E43B512-797D-4DD5-91A5-57B5233F2A9D}" type="datetime1">
              <a:rPr lang="en-US" smtClean="0"/>
              <a:t>2/16/2016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7027786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0A47E4F-0FC5-4F2A-A268-4A19FB05BC36}" type="datetime1">
              <a:rPr lang="en-US" smtClean="0"/>
              <a:t>2/16/2016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9277482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4F7C793F-B08A-4AD4-9E60-F04080B4CB62}" type="datetime1">
              <a:rPr lang="en-US" smtClean="0"/>
              <a:t>2/16/2016</a:t>
            </a:fld>
            <a:endParaRPr lang="en-US"/>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endParaRPr lang="en-US">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D4AE615-ED12-4FB0-B384-A6B02CDD7E41}" type="slidenum">
              <a:rPr lang="en-US" smtClean="0">
                <a:solidFill>
                  <a:srgbClr val="637052"/>
                </a:solidFill>
              </a:rPr>
              <a:pPr/>
              <a:t>‹#›</a:t>
            </a:fld>
            <a:endParaRPr lang="en-US">
              <a:solidFill>
                <a:srgbClr val="637052"/>
              </a:solidFill>
            </a:endParaRPr>
          </a:p>
        </p:txBody>
      </p:sp>
    </p:spTree>
    <p:extLst>
      <p:ext uri="{BB962C8B-B14F-4D97-AF65-F5344CB8AC3E}">
        <p14:creationId xmlns:p14="http://schemas.microsoft.com/office/powerpoint/2010/main" val="1111611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89DC7A-CE5B-41BC-936F-4570EDCB1920}" type="datetime1">
              <a:rPr lang="en-US" smtClean="0"/>
              <a:t>2/16/2016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4166870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15C901-91E2-4086-A678-A90F1F76B9D3}"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10790491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528138-2BAC-4647-ADD6-D8AE9A6A9BF5}" type="datetime1">
              <a:rPr lang="en-US" smtClean="0"/>
              <a:t>2/16/2016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AE615-ED12-4FB0-B384-A6B02CDD7E41}" type="slidenum">
              <a:rPr lang="en-US" smtClean="0"/>
              <a:pPr/>
              <a:t>‹#›</a:t>
            </a:fld>
            <a:endParaRPr lang="en-US"/>
          </a:p>
        </p:txBody>
      </p:sp>
    </p:spTree>
    <p:extLst>
      <p:ext uri="{BB962C8B-B14F-4D97-AF65-F5344CB8AC3E}">
        <p14:creationId xmlns:p14="http://schemas.microsoft.com/office/powerpoint/2010/main" val="35470590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6035B15-762C-4191-8B04-94EC8C4D6C74}" type="datetime1">
              <a:rPr lang="en-US" smtClean="0">
                <a:solidFill>
                  <a:prstClr val="black">
                    <a:tint val="75000"/>
                  </a:prstClr>
                </a:solidFill>
              </a:rPr>
              <a:t>2/16/2016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333351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7E27B-EF37-45C0-A2FD-016FFF50DBCF}" type="datetime1">
              <a:rPr lang="en-US" smtClean="0">
                <a:solidFill>
                  <a:prstClr val="black">
                    <a:tint val="75000"/>
                  </a:prstClr>
                </a:solidFill>
              </a:rPr>
              <a:t>2/16/2016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146939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3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52CB42-B659-478B-9960-E9C4C9A9F8AF}" type="datetime1">
              <a:rPr lang="en-US" smtClean="0">
                <a:solidFill>
                  <a:prstClr val="black">
                    <a:tint val="75000"/>
                  </a:prstClr>
                </a:solidFill>
              </a:rPr>
              <a:t>2/16/2016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759822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3014D39-F971-41EA-AC27-9BE3220760CE}" type="datetime1">
              <a:rPr lang="en-US" smtClean="0">
                <a:solidFill>
                  <a:prstClr val="black">
                    <a:tint val="75000"/>
                  </a:prstClr>
                </a:solidFill>
              </a:rPr>
              <a:t>2/16/2016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2295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CE481A-D329-4A13-91C9-096C2A0663DD}" type="datetime1">
              <a:rPr lang="en-US" smtClean="0">
                <a:solidFill>
                  <a:prstClr val="black">
                    <a:tint val="75000"/>
                  </a:prstClr>
                </a:solidFill>
              </a:rPr>
              <a:t>2/16/2016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313090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6F9B05-31CA-4E5B-B561-744052FAB185}" type="datetime1">
              <a:rPr lang="en-US" smtClean="0">
                <a:solidFill>
                  <a:prstClr val="black">
                    <a:tint val="75000"/>
                  </a:prstClr>
                </a:solidFill>
              </a:rPr>
              <a:t>2/16/2016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4303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8ABF5B-A6D5-4CC8-874B-B49751C08B5F}" type="datetime1">
              <a:rPr lang="en-US" smtClean="0">
                <a:solidFill>
                  <a:prstClr val="black">
                    <a:tint val="75000"/>
                  </a:prstClr>
                </a:solidFill>
              </a:rPr>
              <a:t>2/16/2016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00845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smtClean="0"/>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2CBFF8-E221-459D-BB56-FE18557F096B}" type="datetime1">
              <a:rPr lang="en-US" smtClean="0">
                <a:solidFill>
                  <a:prstClr val="black">
                    <a:tint val="75000"/>
                  </a:prstClr>
                </a:solidFill>
              </a:rPr>
              <a:t>2/16/2016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07639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1500" b="1"/>
            </a:lvl1pPr>
          </a:lstStyle>
          <a:p>
            <a:r>
              <a:rPr lang="en-US"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69D465-3415-4993-A69F-6E5235EBB7FF}" type="datetime1">
              <a:rPr lang="en-US" smtClean="0">
                <a:solidFill>
                  <a:prstClr val="black">
                    <a:tint val="75000"/>
                  </a:prstClr>
                </a:solidFill>
              </a:rPr>
              <a:t>2/16/2016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748873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33073D6-03EA-4B78-A2ED-71BDAD400448}" type="datetime1">
              <a:rPr lang="en-US" smtClean="0">
                <a:solidFill>
                  <a:prstClr val="black">
                    <a:tint val="75000"/>
                  </a:prstClr>
                </a:solidFill>
              </a:rPr>
              <a:t>2/16/2016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436598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3785ED-9972-43B6-BD9B-F6D0E5463AFA}" type="datetime1">
              <a:rPr lang="en-US" smtClean="0">
                <a:solidFill>
                  <a:prstClr val="black">
                    <a:tint val="75000"/>
                  </a:prstClr>
                </a:solidFill>
              </a:rPr>
              <a:t>2/16/2016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87050E6-B42A-498C-A7A4-4658E44B73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81484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noChangeArrowheads="1"/>
          </p:cNvSpPr>
          <p:nvPr>
            <p:ph type="title" idx="4294967295"/>
          </p:nvPr>
        </p:nvSpPr>
        <p:spPr bwMode="auto">
          <a:xfrm>
            <a:off x="457200" y="206375"/>
            <a:ext cx="822960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smtClean="0">
                <a:sym typeface="Calibri" panose="020F0502020204030204" pitchFamily="34" charset="0"/>
              </a:rPr>
              <a:t>Click to edit Master title style</a:t>
            </a:r>
          </a:p>
        </p:txBody>
      </p:sp>
      <p:sp>
        <p:nvSpPr>
          <p:cNvPr id="1027" name="Text Placeholder 2"/>
          <p:cNvSpPr>
            <a:spLocks noGrp="1" noChangeArrowheads="1"/>
          </p:cNvSpPr>
          <p:nvPr>
            <p:ph type="body" idx="1"/>
          </p:nvPr>
        </p:nvSpPr>
        <p:spPr bwMode="auto">
          <a:xfrm>
            <a:off x="457200" y="1200150"/>
            <a:ext cx="82296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smtClean="0">
                <a:sym typeface="Calibri" panose="020F0502020204030204" pitchFamily="34" charset="0"/>
              </a:rPr>
              <a:t>Click to edit Master text styles</a:t>
            </a:r>
          </a:p>
          <a:p>
            <a:pPr lvl="1"/>
            <a:r>
              <a:rPr lang="en-US" altLang="zh-CN" smtClean="0">
                <a:sym typeface="Calibri" panose="020F0502020204030204" pitchFamily="34" charset="0"/>
              </a:rPr>
              <a:t>Second level</a:t>
            </a:r>
          </a:p>
          <a:p>
            <a:pPr lvl="2"/>
            <a:r>
              <a:rPr lang="en-US" altLang="zh-CN" smtClean="0">
                <a:sym typeface="Calibri" panose="020F0502020204030204" pitchFamily="34" charset="0"/>
              </a:rPr>
              <a:t>Third level</a:t>
            </a:r>
          </a:p>
          <a:p>
            <a:pPr lvl="3"/>
            <a:r>
              <a:rPr lang="en-US" altLang="zh-CN" smtClean="0">
                <a:sym typeface="Calibri" panose="020F0502020204030204" pitchFamily="34" charset="0"/>
              </a:rPr>
              <a:t>Fourth level</a:t>
            </a:r>
          </a:p>
          <a:p>
            <a:pPr lvl="4"/>
            <a:r>
              <a:rPr lang="en-US" altLang="zh-CN" smtClean="0">
                <a:sym typeface="Calibri" panose="020F0502020204030204" pitchFamily="34" charset="0"/>
              </a:rPr>
              <a:t>Fifth level</a:t>
            </a:r>
          </a:p>
        </p:txBody>
      </p:sp>
      <p:sp>
        <p:nvSpPr>
          <p:cNvPr id="1028" name="Date Placeholder 3"/>
          <p:cNvSpPr>
            <a:spLocks noGrp="1" noChangeArrowheads="1"/>
          </p:cNvSpPr>
          <p:nvPr>
            <p:ph type="dt" sz="half" idx="2"/>
          </p:nvPr>
        </p:nvSpPr>
        <p:spPr bwMode="auto">
          <a:xfrm>
            <a:off x="457200" y="4767263"/>
            <a:ext cx="2133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fld id="{6C8C22D4-A7EB-4EDA-9FF6-F4F2F2925144}" type="datetime1">
              <a:rPr lang="en-US" altLang="en-US" smtClean="0"/>
              <a:t>2/16/2016</a:t>
            </a:fld>
            <a:endParaRPr lang="en-US" altLang="en-US" sz="1800">
              <a:solidFill>
                <a:schemeClr val="tx1"/>
              </a:solidFill>
            </a:endParaRPr>
          </a:p>
        </p:txBody>
      </p:sp>
      <p:sp>
        <p:nvSpPr>
          <p:cNvPr id="1029" name="Footer Placeholder 4"/>
          <p:cNvSpPr>
            <a:spLocks noGrp="1" noChangeArrowheads="1"/>
          </p:cNvSpPr>
          <p:nvPr>
            <p:ph type="ftr" sz="quarter" idx="3"/>
          </p:nvPr>
        </p:nvSpPr>
        <p:spPr bwMode="auto">
          <a:xfrm>
            <a:off x="3124200" y="4767263"/>
            <a:ext cx="2895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endParaRPr lang="en-US" altLang="en-US"/>
          </a:p>
        </p:txBody>
      </p:sp>
      <p:sp>
        <p:nvSpPr>
          <p:cNvPr id="1030" name="Slide Number Placeholder 5"/>
          <p:cNvSpPr>
            <a:spLocks noGrp="1" noChangeArrowheads="1"/>
          </p:cNvSpPr>
          <p:nvPr>
            <p:ph type="sldNum" sz="quarter" idx="4"/>
          </p:nvPr>
        </p:nvSpPr>
        <p:spPr bwMode="auto">
          <a:xfrm>
            <a:off x="6553200" y="4767263"/>
            <a:ext cx="2133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DC9C25D0-1FF0-4CA1-AFC3-F4FF0CD81630}" type="slidenum">
              <a:rPr lang="en-US" altLang="en-US"/>
              <a:pPr/>
              <a:t>‹#›</a:t>
            </a:fld>
            <a:endParaRPr lang="en-US" altLang="en-US" sz="1800">
              <a:solidFill>
                <a:schemeClr val="tx1"/>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725" r:id="rId13"/>
    <p:sldLayoutId id="2147483726" r:id="rId14"/>
  </p:sldLayoutIdLst>
  <p:hf hdr="0" ftr="0" dt="0"/>
  <p:txStyles>
    <p:titleStyle>
      <a:lvl1pPr marL="914400" indent="-914400" algn="ctr" rtl="0" fontAlgn="base">
        <a:spcBef>
          <a:spcPct val="0"/>
        </a:spcBef>
        <a:spcAft>
          <a:spcPct val="0"/>
        </a:spcAft>
        <a:defRPr sz="4400" kern="1200">
          <a:solidFill>
            <a:schemeClr val="tx1"/>
          </a:solidFill>
          <a:latin typeface="+mj-lt"/>
          <a:ea typeface="+mj-ea"/>
          <a:cs typeface="+mj-cs"/>
          <a:sym typeface="Calibri" panose="020F0502020204030204" pitchFamily="34" charset="0"/>
        </a:defRPr>
      </a:lvl1pPr>
      <a:lvl2pPr marL="9144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2pPr>
      <a:lvl3pPr marL="9144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3pPr>
      <a:lvl4pPr marL="9144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4pPr>
      <a:lvl5pPr marL="9144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5pPr>
      <a:lvl6pPr marL="13716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6pPr>
      <a:lvl7pPr marL="18288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7pPr>
      <a:lvl8pPr marL="22860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8pPr>
      <a:lvl9pPr marL="2743200" indent="-914400" algn="ctr" rtl="0" fontAlgn="base">
        <a:spcBef>
          <a:spcPct val="0"/>
        </a:spcBef>
        <a:spcAft>
          <a:spcPct val="0"/>
        </a:spcAft>
        <a:defRPr sz="4400">
          <a:solidFill>
            <a:schemeClr val="tx1"/>
          </a:solidFill>
          <a:latin typeface="Calibri" panose="020F0502020204030204" pitchFamily="34" charset="0"/>
          <a:ea typeface="SimSun" panose="02010600030101010101" pitchFamily="2" charset="-122"/>
          <a:sym typeface="Calibri" panose="020F0502020204030204"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sym typeface="Calibri" panose="020F0502020204030204" pitchFamily="34" charset="0"/>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sym typeface="Calibri" panose="020F0502020204030204" pitchFamily="34" charset="0"/>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sym typeface="Calibri" panose="020F0502020204030204" pitchFamily="34" charset="0"/>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sym typeface="Calibri" panose="020F0502020204030204" pitchFamily="34" charset="0"/>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sym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100000">
              <a:schemeClr val="bg2"/>
            </a:gs>
            <a:gs pos="0">
              <a:schemeClr val="bg1">
                <a:lumMod val="85000"/>
                <a:alpha val="50000"/>
              </a:schemeClr>
            </a:gs>
          </a:gsLst>
          <a:lin ang="5400000" scaled="0"/>
        </a:gradFill>
        <a:effectLst/>
      </p:bgPr>
    </p:bg>
    <p:spTree>
      <p:nvGrpSpPr>
        <p:cNvPr id="1" name=""/>
        <p:cNvGrpSpPr/>
        <p:nvPr/>
      </p:nvGrpSpPr>
      <p:grpSpPr>
        <a:xfrm>
          <a:off x="0" y="0"/>
          <a:ext cx="0" cy="0"/>
          <a:chOff x="0" y="0"/>
          <a:chExt cx="0" cy="0"/>
        </a:xfrm>
      </p:grpSpPr>
      <p:grpSp>
        <p:nvGrpSpPr>
          <p:cNvPr id="1039" name="Group 1038"/>
          <p:cNvGrpSpPr/>
          <p:nvPr userDrawn="1"/>
        </p:nvGrpSpPr>
        <p:grpSpPr>
          <a:xfrm>
            <a:off x="-1" y="-2229"/>
            <a:ext cx="9144001" cy="5149547"/>
            <a:chOff x="-1" y="-2971"/>
            <a:chExt cx="12192001" cy="6866062"/>
          </a:xfrm>
        </p:grpSpPr>
        <p:sp>
          <p:nvSpPr>
            <p:cNvPr id="1028" name="Freeform 37"/>
            <p:cNvSpPr>
              <a:spLocks/>
            </p:cNvSpPr>
            <p:nvPr userDrawn="1"/>
          </p:nvSpPr>
          <p:spPr bwMode="auto">
            <a:xfrm>
              <a:off x="0" y="-2971"/>
              <a:ext cx="10287000" cy="6866062"/>
            </a:xfrm>
            <a:custGeom>
              <a:avLst/>
              <a:gdLst>
                <a:gd name="T0" fmla="*/ 6663 w 7656"/>
                <a:gd name="T1" fmla="*/ 0 h 5110"/>
                <a:gd name="T2" fmla="*/ 0 w 7656"/>
                <a:gd name="T3" fmla="*/ 5110 h 5110"/>
                <a:gd name="T4" fmla="*/ 4772 w 7656"/>
                <a:gd name="T5" fmla="*/ 5110 h 5110"/>
                <a:gd name="T6" fmla="*/ 7656 w 7656"/>
                <a:gd name="T7" fmla="*/ 0 h 5110"/>
                <a:gd name="T8" fmla="*/ 6663 w 7656"/>
                <a:gd name="T9" fmla="*/ 0 h 5110"/>
              </a:gdLst>
              <a:ahLst/>
              <a:cxnLst>
                <a:cxn ang="0">
                  <a:pos x="T0" y="T1"/>
                </a:cxn>
                <a:cxn ang="0">
                  <a:pos x="T2" y="T3"/>
                </a:cxn>
                <a:cxn ang="0">
                  <a:pos x="T4" y="T5"/>
                </a:cxn>
                <a:cxn ang="0">
                  <a:pos x="T6" y="T7"/>
                </a:cxn>
                <a:cxn ang="0">
                  <a:pos x="T8" y="T9"/>
                </a:cxn>
              </a:cxnLst>
              <a:rect l="0" t="0" r="r" b="b"/>
              <a:pathLst>
                <a:path w="7656" h="5110">
                  <a:moveTo>
                    <a:pt x="6663" y="0"/>
                  </a:moveTo>
                  <a:lnTo>
                    <a:pt x="0" y="5110"/>
                  </a:lnTo>
                  <a:lnTo>
                    <a:pt x="4772" y="5110"/>
                  </a:lnTo>
                  <a:lnTo>
                    <a:pt x="7656" y="0"/>
                  </a:lnTo>
                  <a:lnTo>
                    <a:pt x="6663"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024" name="Freeform 33"/>
            <p:cNvSpPr>
              <a:spLocks/>
            </p:cNvSpPr>
            <p:nvPr userDrawn="1"/>
          </p:nvSpPr>
          <p:spPr bwMode="auto">
            <a:xfrm>
              <a:off x="-1" y="0"/>
              <a:ext cx="5430032" cy="6858000"/>
            </a:xfrm>
            <a:custGeom>
              <a:avLst/>
              <a:gdLst>
                <a:gd name="T0" fmla="*/ 0 w 4046"/>
                <a:gd name="T1" fmla="*/ 0 h 5110"/>
                <a:gd name="T2" fmla="*/ 2437 w 4046"/>
                <a:gd name="T3" fmla="*/ 0 h 5110"/>
                <a:gd name="T4" fmla="*/ 4046 w 4046"/>
                <a:gd name="T5" fmla="*/ 5110 h 5110"/>
                <a:gd name="T6" fmla="*/ 2664 w 4046"/>
                <a:gd name="T7" fmla="*/ 5110 h 5110"/>
                <a:gd name="T8" fmla="*/ 0 w 4046"/>
                <a:gd name="T9" fmla="*/ 0 h 5110"/>
              </a:gdLst>
              <a:ahLst/>
              <a:cxnLst>
                <a:cxn ang="0">
                  <a:pos x="T0" y="T1"/>
                </a:cxn>
                <a:cxn ang="0">
                  <a:pos x="T2" y="T3"/>
                </a:cxn>
                <a:cxn ang="0">
                  <a:pos x="T4" y="T5"/>
                </a:cxn>
                <a:cxn ang="0">
                  <a:pos x="T6" y="T7"/>
                </a:cxn>
                <a:cxn ang="0">
                  <a:pos x="T8" y="T9"/>
                </a:cxn>
              </a:cxnLst>
              <a:rect l="0" t="0" r="r" b="b"/>
              <a:pathLst>
                <a:path w="4046" h="5110">
                  <a:moveTo>
                    <a:pt x="0" y="0"/>
                  </a:moveTo>
                  <a:lnTo>
                    <a:pt x="2437" y="0"/>
                  </a:lnTo>
                  <a:lnTo>
                    <a:pt x="4046" y="5110"/>
                  </a:lnTo>
                  <a:lnTo>
                    <a:pt x="2664"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27" name="Freeform 29"/>
            <p:cNvSpPr>
              <a:spLocks/>
            </p:cNvSpPr>
            <p:nvPr userDrawn="1"/>
          </p:nvSpPr>
          <p:spPr bwMode="auto">
            <a:xfrm>
              <a:off x="1205778" y="-1"/>
              <a:ext cx="10986222" cy="6858001"/>
            </a:xfrm>
            <a:custGeom>
              <a:avLst/>
              <a:gdLst>
                <a:gd name="T0" fmla="*/ 0 w 8186"/>
                <a:gd name="T1" fmla="*/ 0 h 5110"/>
                <a:gd name="T2" fmla="*/ 5278 w 8186"/>
                <a:gd name="T3" fmla="*/ 0 h 5110"/>
                <a:gd name="T4" fmla="*/ 8186 w 8186"/>
                <a:gd name="T5" fmla="*/ 5110 h 5110"/>
                <a:gd name="T6" fmla="*/ 6479 w 8186"/>
                <a:gd name="T7" fmla="*/ 5110 h 5110"/>
                <a:gd name="T8" fmla="*/ 0 w 8186"/>
                <a:gd name="T9" fmla="*/ 0 h 5110"/>
              </a:gdLst>
              <a:ahLst/>
              <a:cxnLst>
                <a:cxn ang="0">
                  <a:pos x="T0" y="T1"/>
                </a:cxn>
                <a:cxn ang="0">
                  <a:pos x="T2" y="T3"/>
                </a:cxn>
                <a:cxn ang="0">
                  <a:pos x="T4" y="T5"/>
                </a:cxn>
                <a:cxn ang="0">
                  <a:pos x="T6" y="T7"/>
                </a:cxn>
                <a:cxn ang="0">
                  <a:pos x="T8" y="T9"/>
                </a:cxn>
              </a:cxnLst>
              <a:rect l="0" t="0" r="r" b="b"/>
              <a:pathLst>
                <a:path w="8186" h="5110">
                  <a:moveTo>
                    <a:pt x="0" y="0"/>
                  </a:moveTo>
                  <a:lnTo>
                    <a:pt x="5278" y="0"/>
                  </a:lnTo>
                  <a:lnTo>
                    <a:pt x="8186" y="5110"/>
                  </a:lnTo>
                  <a:lnTo>
                    <a:pt x="6479" y="5110"/>
                  </a:lnTo>
                  <a:lnTo>
                    <a:pt x="0"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23" name="Freeform 25"/>
            <p:cNvSpPr>
              <a:spLocks/>
            </p:cNvSpPr>
            <p:nvPr userDrawn="1"/>
          </p:nvSpPr>
          <p:spPr bwMode="auto">
            <a:xfrm>
              <a:off x="6996758" y="0"/>
              <a:ext cx="4495800" cy="6858000"/>
            </a:xfrm>
            <a:custGeom>
              <a:avLst/>
              <a:gdLst>
                <a:gd name="T0" fmla="*/ 0 w 2832"/>
                <a:gd name="T1" fmla="*/ 0 h 4320"/>
                <a:gd name="T2" fmla="*/ 526 w 2832"/>
                <a:gd name="T3" fmla="*/ 4320 h 4320"/>
                <a:gd name="T4" fmla="*/ 2015 w 2832"/>
                <a:gd name="T5" fmla="*/ 4320 h 4320"/>
                <a:gd name="T6" fmla="*/ 2832 w 2832"/>
                <a:gd name="T7" fmla="*/ 0 h 4320"/>
                <a:gd name="T8" fmla="*/ 0 w 2832"/>
                <a:gd name="T9" fmla="*/ 0 h 4320"/>
              </a:gdLst>
              <a:ahLst/>
              <a:cxnLst>
                <a:cxn ang="0">
                  <a:pos x="T0" y="T1"/>
                </a:cxn>
                <a:cxn ang="0">
                  <a:pos x="T2" y="T3"/>
                </a:cxn>
                <a:cxn ang="0">
                  <a:pos x="T4" y="T5"/>
                </a:cxn>
                <a:cxn ang="0">
                  <a:pos x="T6" y="T7"/>
                </a:cxn>
                <a:cxn ang="0">
                  <a:pos x="T8" y="T9"/>
                </a:cxn>
              </a:cxnLst>
              <a:rect l="0" t="0" r="r" b="b"/>
              <a:pathLst>
                <a:path w="2832" h="4320">
                  <a:moveTo>
                    <a:pt x="0" y="0"/>
                  </a:moveTo>
                  <a:lnTo>
                    <a:pt x="526" y="4320"/>
                  </a:lnTo>
                  <a:lnTo>
                    <a:pt x="2015" y="4320"/>
                  </a:lnTo>
                  <a:lnTo>
                    <a:pt x="2832" y="0"/>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8" name="Freeform 21"/>
            <p:cNvSpPr>
              <a:spLocks/>
            </p:cNvSpPr>
            <p:nvPr userDrawn="1"/>
          </p:nvSpPr>
          <p:spPr bwMode="auto">
            <a:xfrm>
              <a:off x="2487614" y="-1"/>
              <a:ext cx="6095702" cy="6858001"/>
            </a:xfrm>
            <a:custGeom>
              <a:avLst/>
              <a:gdLst>
                <a:gd name="T0" fmla="*/ 2157 w 4542"/>
                <a:gd name="T1" fmla="*/ 0 h 5110"/>
                <a:gd name="T2" fmla="*/ 1183 w 4542"/>
                <a:gd name="T3" fmla="*/ 0 h 5110"/>
                <a:gd name="T4" fmla="*/ 0 w 4542"/>
                <a:gd name="T5" fmla="*/ 5110 h 5110"/>
                <a:gd name="T6" fmla="*/ 4542 w 4542"/>
                <a:gd name="T7" fmla="*/ 5110 h 5110"/>
                <a:gd name="T8" fmla="*/ 2157 w 4542"/>
                <a:gd name="T9" fmla="*/ 0 h 5110"/>
              </a:gdLst>
              <a:ahLst/>
              <a:cxnLst>
                <a:cxn ang="0">
                  <a:pos x="T0" y="T1"/>
                </a:cxn>
                <a:cxn ang="0">
                  <a:pos x="T2" y="T3"/>
                </a:cxn>
                <a:cxn ang="0">
                  <a:pos x="T4" y="T5"/>
                </a:cxn>
                <a:cxn ang="0">
                  <a:pos x="T6" y="T7"/>
                </a:cxn>
                <a:cxn ang="0">
                  <a:pos x="T8" y="T9"/>
                </a:cxn>
              </a:cxnLst>
              <a:rect l="0" t="0" r="r" b="b"/>
              <a:pathLst>
                <a:path w="4542" h="5110">
                  <a:moveTo>
                    <a:pt x="2157" y="0"/>
                  </a:moveTo>
                  <a:lnTo>
                    <a:pt x="1183" y="0"/>
                  </a:lnTo>
                  <a:lnTo>
                    <a:pt x="0" y="5110"/>
                  </a:lnTo>
                  <a:lnTo>
                    <a:pt x="4542" y="5110"/>
                  </a:lnTo>
                  <a:lnTo>
                    <a:pt x="2157" y="0"/>
                  </a:lnTo>
                  <a:close/>
                </a:path>
              </a:pathLst>
            </a:custGeom>
            <a:gradFill>
              <a:gsLst>
                <a:gs pos="100000">
                  <a:schemeClr val="bg1">
                    <a:alpha val="0"/>
                  </a:schemeClr>
                </a:gs>
                <a:gs pos="0">
                  <a:schemeClr val="bg1">
                    <a:alpha val="5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sp>
          <p:nvSpPr>
            <p:cNvPr id="13" name="Freeform 17"/>
            <p:cNvSpPr>
              <a:spLocks/>
            </p:cNvSpPr>
            <p:nvPr userDrawn="1"/>
          </p:nvSpPr>
          <p:spPr bwMode="auto">
            <a:xfrm>
              <a:off x="-1" y="798700"/>
              <a:ext cx="12192001" cy="4781176"/>
            </a:xfrm>
            <a:custGeom>
              <a:avLst/>
              <a:gdLst>
                <a:gd name="T0" fmla="*/ 0 w 9078"/>
                <a:gd name="T1" fmla="*/ 0 h 3560"/>
                <a:gd name="T2" fmla="*/ 9078 w 9078"/>
                <a:gd name="T3" fmla="*/ 672 h 3560"/>
                <a:gd name="T4" fmla="*/ 9078 w 9078"/>
                <a:gd name="T5" fmla="*/ 3560 h 3560"/>
                <a:gd name="T6" fmla="*/ 0 w 9078"/>
                <a:gd name="T7" fmla="*/ 985 h 3560"/>
                <a:gd name="T8" fmla="*/ 0 w 9078"/>
                <a:gd name="T9" fmla="*/ 0 h 3560"/>
              </a:gdLst>
              <a:ahLst/>
              <a:cxnLst>
                <a:cxn ang="0">
                  <a:pos x="T0" y="T1"/>
                </a:cxn>
                <a:cxn ang="0">
                  <a:pos x="T2" y="T3"/>
                </a:cxn>
                <a:cxn ang="0">
                  <a:pos x="T4" y="T5"/>
                </a:cxn>
                <a:cxn ang="0">
                  <a:pos x="T6" y="T7"/>
                </a:cxn>
                <a:cxn ang="0">
                  <a:pos x="T8" y="T9"/>
                </a:cxn>
              </a:cxnLst>
              <a:rect l="0" t="0" r="r" b="b"/>
              <a:pathLst>
                <a:path w="9078" h="3560">
                  <a:moveTo>
                    <a:pt x="0" y="0"/>
                  </a:moveTo>
                  <a:lnTo>
                    <a:pt x="9078" y="672"/>
                  </a:lnTo>
                  <a:lnTo>
                    <a:pt x="9078" y="3560"/>
                  </a:lnTo>
                  <a:lnTo>
                    <a:pt x="0" y="985"/>
                  </a:lnTo>
                  <a:lnTo>
                    <a:pt x="0" y="0"/>
                  </a:lnTo>
                  <a:close/>
                </a:path>
              </a:pathLst>
            </a:custGeom>
            <a:gradFill>
              <a:gsLst>
                <a:gs pos="100000">
                  <a:schemeClr val="bg1">
                    <a:alpha val="0"/>
                  </a:schemeClr>
                </a:gs>
                <a:gs pos="0">
                  <a:schemeClr val="bg1">
                    <a:alpha val="40000"/>
                  </a:schemeClr>
                </a:gs>
              </a:gsLst>
              <a:lin ang="5400000" scaled="0"/>
            </a:gradFill>
            <a:ln>
              <a:noFill/>
            </a:ln>
          </p:spPr>
          <p:txBody>
            <a:bodyPr vert="horz" wrap="square" lIns="91440" tIns="45720" rIns="91440" bIns="45720" numCol="1" anchor="t" anchorCtr="0" compatLnSpc="1">
              <a:prstTxWarp prst="textNoShape">
                <a:avLst/>
              </a:prstTxWarp>
            </a:bodyPr>
            <a:lstStyle/>
            <a:p>
              <a:pPr fontAlgn="auto">
                <a:spcBef>
                  <a:spcPts val="0"/>
                </a:spcBef>
                <a:spcAft>
                  <a:spcPts val="0"/>
                </a:spcAft>
                <a:buFontTx/>
                <a:buNone/>
              </a:pPr>
              <a:endParaRPr lang="en-US" dirty="0">
                <a:solidFill>
                  <a:prstClr val="black"/>
                </a:solidFill>
                <a:latin typeface="Segoe UI"/>
                <a:ea typeface="+mn-ea"/>
              </a:endParaRPr>
            </a:p>
          </p:txBody>
        </p:sp>
      </p:grpSp>
      <p:sp>
        <p:nvSpPr>
          <p:cNvPr id="1038" name="Rectangle 1037"/>
          <p:cNvSpPr/>
          <p:nvPr userDrawn="1"/>
        </p:nvSpPr>
        <p:spPr>
          <a:xfrm>
            <a:off x="0" y="-3819"/>
            <a:ext cx="9144000" cy="5143500"/>
          </a:xfrm>
          <a:prstGeom prst="rect">
            <a:avLst/>
          </a:prstGeom>
          <a:gradFill>
            <a:gsLst>
              <a:gs pos="100000">
                <a:schemeClr val="bg1">
                  <a:alpha val="0"/>
                </a:schemeClr>
              </a:gs>
              <a:gs pos="0">
                <a:schemeClr val="bg1">
                  <a:lumMod val="75000"/>
                  <a:alpha val="2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dirty="0">
              <a:solidFill>
                <a:prstClr val="white"/>
              </a:solidFill>
            </a:endParaRPr>
          </a:p>
        </p:txBody>
      </p:sp>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1" name="Rectangle 1040" descr="background shape"/>
          <p:cNvSpPr/>
          <p:nvPr userDrawn="1"/>
        </p:nvSpPr>
        <p:spPr>
          <a:xfrm>
            <a:off x="-3090" y="4678314"/>
            <a:ext cx="9148373" cy="472822"/>
          </a:xfrm>
          <a:custGeom>
            <a:avLst/>
            <a:gdLst>
              <a:gd name="connsiteX0" fmla="*/ 0 w 12192000"/>
              <a:gd name="connsiteY0" fmla="*/ 0 h 556282"/>
              <a:gd name="connsiteX1" fmla="*/ 12192000 w 12192000"/>
              <a:gd name="connsiteY1" fmla="*/ 0 h 556282"/>
              <a:gd name="connsiteX2" fmla="*/ 12192000 w 12192000"/>
              <a:gd name="connsiteY2" fmla="*/ 556282 h 556282"/>
              <a:gd name="connsiteX3" fmla="*/ 0 w 12192000"/>
              <a:gd name="connsiteY3" fmla="*/ 556282 h 556282"/>
              <a:gd name="connsiteX4" fmla="*/ 0 w 12192000"/>
              <a:gd name="connsiteY4" fmla="*/ 0 h 556282"/>
              <a:gd name="connsiteX0" fmla="*/ 0 w 12206068"/>
              <a:gd name="connsiteY0" fmla="*/ 1026941 h 1583223"/>
              <a:gd name="connsiteX1" fmla="*/ 12206068 w 12206068"/>
              <a:gd name="connsiteY1" fmla="*/ 0 h 1583223"/>
              <a:gd name="connsiteX2" fmla="*/ 12192000 w 12206068"/>
              <a:gd name="connsiteY2" fmla="*/ 1583223 h 1583223"/>
              <a:gd name="connsiteX3" fmla="*/ 0 w 12206068"/>
              <a:gd name="connsiteY3" fmla="*/ 1583223 h 1583223"/>
              <a:gd name="connsiteX4" fmla="*/ 0 w 12206068"/>
              <a:gd name="connsiteY4" fmla="*/ 1026941 h 1583223"/>
              <a:gd name="connsiteX0" fmla="*/ 0 w 12192000"/>
              <a:gd name="connsiteY0" fmla="*/ 34281 h 590563"/>
              <a:gd name="connsiteX1" fmla="*/ 12086619 w 12192000"/>
              <a:gd name="connsiteY1" fmla="*/ 0 h 590563"/>
              <a:gd name="connsiteX2" fmla="*/ 12192000 w 12192000"/>
              <a:gd name="connsiteY2" fmla="*/ 590563 h 590563"/>
              <a:gd name="connsiteX3" fmla="*/ 0 w 12192000"/>
              <a:gd name="connsiteY3" fmla="*/ 590563 h 590563"/>
              <a:gd name="connsiteX4" fmla="*/ 0 w 12192000"/>
              <a:gd name="connsiteY4" fmla="*/ 34281 h 590563"/>
              <a:gd name="connsiteX0" fmla="*/ 0 w 12193711"/>
              <a:gd name="connsiteY0" fmla="*/ 244346 h 800628"/>
              <a:gd name="connsiteX1" fmla="*/ 12193711 w 12193711"/>
              <a:gd name="connsiteY1" fmla="*/ 0 h 800628"/>
              <a:gd name="connsiteX2" fmla="*/ 12192000 w 12193711"/>
              <a:gd name="connsiteY2" fmla="*/ 800628 h 800628"/>
              <a:gd name="connsiteX3" fmla="*/ 0 w 12193711"/>
              <a:gd name="connsiteY3" fmla="*/ 800628 h 800628"/>
              <a:gd name="connsiteX4" fmla="*/ 0 w 12193711"/>
              <a:gd name="connsiteY4" fmla="*/ 244346 h 800628"/>
              <a:gd name="connsiteX0" fmla="*/ 98854 w 12193711"/>
              <a:gd name="connsiteY0" fmla="*/ 577978 h 800628"/>
              <a:gd name="connsiteX1" fmla="*/ 12193711 w 12193711"/>
              <a:gd name="connsiteY1" fmla="*/ 0 h 800628"/>
              <a:gd name="connsiteX2" fmla="*/ 12192000 w 12193711"/>
              <a:gd name="connsiteY2" fmla="*/ 800628 h 800628"/>
              <a:gd name="connsiteX3" fmla="*/ 0 w 12193711"/>
              <a:gd name="connsiteY3" fmla="*/ 800628 h 800628"/>
              <a:gd name="connsiteX4" fmla="*/ 98854 w 12193711"/>
              <a:gd name="connsiteY4" fmla="*/ 577978 h 800628"/>
              <a:gd name="connsiteX0" fmla="*/ 4119 w 12193711"/>
              <a:gd name="connsiteY0" fmla="*/ 606811 h 800628"/>
              <a:gd name="connsiteX1" fmla="*/ 12193711 w 12193711"/>
              <a:gd name="connsiteY1" fmla="*/ 0 h 800628"/>
              <a:gd name="connsiteX2" fmla="*/ 12192000 w 12193711"/>
              <a:gd name="connsiteY2" fmla="*/ 800628 h 800628"/>
              <a:gd name="connsiteX3" fmla="*/ 0 w 12193711"/>
              <a:gd name="connsiteY3" fmla="*/ 800628 h 800628"/>
              <a:gd name="connsiteX4" fmla="*/ 4119 w 12193711"/>
              <a:gd name="connsiteY4" fmla="*/ 606811 h 800628"/>
              <a:gd name="connsiteX0" fmla="*/ 135924 w 12193711"/>
              <a:gd name="connsiteY0" fmla="*/ 590335 h 800628"/>
              <a:gd name="connsiteX1" fmla="*/ 12193711 w 12193711"/>
              <a:gd name="connsiteY1" fmla="*/ 0 h 800628"/>
              <a:gd name="connsiteX2" fmla="*/ 12192000 w 12193711"/>
              <a:gd name="connsiteY2" fmla="*/ 800628 h 800628"/>
              <a:gd name="connsiteX3" fmla="*/ 0 w 12193711"/>
              <a:gd name="connsiteY3" fmla="*/ 800628 h 800628"/>
              <a:gd name="connsiteX4" fmla="*/ 135924 w 12193711"/>
              <a:gd name="connsiteY4" fmla="*/ 590335 h 800628"/>
              <a:gd name="connsiteX0" fmla="*/ 0 w 12197830"/>
              <a:gd name="connsiteY0" fmla="*/ 577978 h 800628"/>
              <a:gd name="connsiteX1" fmla="*/ 12197830 w 12197830"/>
              <a:gd name="connsiteY1" fmla="*/ 0 h 800628"/>
              <a:gd name="connsiteX2" fmla="*/ 12196119 w 12197830"/>
              <a:gd name="connsiteY2" fmla="*/ 800628 h 800628"/>
              <a:gd name="connsiteX3" fmla="*/ 4119 w 12197830"/>
              <a:gd name="connsiteY3" fmla="*/ 800628 h 800628"/>
              <a:gd name="connsiteX4" fmla="*/ 0 w 12197830"/>
              <a:gd name="connsiteY4" fmla="*/ 577978 h 800628"/>
              <a:gd name="connsiteX0" fmla="*/ 0 w 12196127"/>
              <a:gd name="connsiteY0" fmla="*/ 414454 h 637104"/>
              <a:gd name="connsiteX1" fmla="*/ 12167795 w 12196127"/>
              <a:gd name="connsiteY1" fmla="*/ 0 h 637104"/>
              <a:gd name="connsiteX2" fmla="*/ 12196119 w 12196127"/>
              <a:gd name="connsiteY2" fmla="*/ 637104 h 637104"/>
              <a:gd name="connsiteX3" fmla="*/ 4119 w 12196127"/>
              <a:gd name="connsiteY3" fmla="*/ 637104 h 637104"/>
              <a:gd name="connsiteX4" fmla="*/ 0 w 12196127"/>
              <a:gd name="connsiteY4" fmla="*/ 414454 h 637104"/>
              <a:gd name="connsiteX0" fmla="*/ 0 w 12196196"/>
              <a:gd name="connsiteY0" fmla="*/ 411116 h 633766"/>
              <a:gd name="connsiteX1" fmla="*/ 12194493 w 12196196"/>
              <a:gd name="connsiteY1" fmla="*/ 0 h 633766"/>
              <a:gd name="connsiteX2" fmla="*/ 12196119 w 12196196"/>
              <a:gd name="connsiteY2" fmla="*/ 633766 h 633766"/>
              <a:gd name="connsiteX3" fmla="*/ 4119 w 12196196"/>
              <a:gd name="connsiteY3" fmla="*/ 633766 h 633766"/>
              <a:gd name="connsiteX4" fmla="*/ 0 w 12196196"/>
              <a:gd name="connsiteY4" fmla="*/ 411116 h 633766"/>
              <a:gd name="connsiteX0" fmla="*/ 0 w 12196123"/>
              <a:gd name="connsiteY0" fmla="*/ 374407 h 597057"/>
              <a:gd name="connsiteX1" fmla="*/ 12147772 w 12196123"/>
              <a:gd name="connsiteY1" fmla="*/ 0 h 597057"/>
              <a:gd name="connsiteX2" fmla="*/ 12196119 w 12196123"/>
              <a:gd name="connsiteY2" fmla="*/ 597057 h 597057"/>
              <a:gd name="connsiteX3" fmla="*/ 4119 w 12196123"/>
              <a:gd name="connsiteY3" fmla="*/ 597057 h 597057"/>
              <a:gd name="connsiteX4" fmla="*/ 0 w 12196123"/>
              <a:gd name="connsiteY4" fmla="*/ 374407 h 597057"/>
              <a:gd name="connsiteX0" fmla="*/ 0 w 12196196"/>
              <a:gd name="connsiteY0" fmla="*/ 404442 h 627092"/>
              <a:gd name="connsiteX1" fmla="*/ 12194493 w 12196196"/>
              <a:gd name="connsiteY1" fmla="*/ 0 h 627092"/>
              <a:gd name="connsiteX2" fmla="*/ 12196119 w 12196196"/>
              <a:gd name="connsiteY2" fmla="*/ 627092 h 627092"/>
              <a:gd name="connsiteX3" fmla="*/ 4119 w 12196196"/>
              <a:gd name="connsiteY3" fmla="*/ 627092 h 627092"/>
              <a:gd name="connsiteX4" fmla="*/ 0 w 12196196"/>
              <a:gd name="connsiteY4" fmla="*/ 404442 h 627092"/>
              <a:gd name="connsiteX0" fmla="*/ 0 w 12196123"/>
              <a:gd name="connsiteY0" fmla="*/ 391093 h 613743"/>
              <a:gd name="connsiteX1" fmla="*/ 12141097 w 12196123"/>
              <a:gd name="connsiteY1" fmla="*/ 0 h 613743"/>
              <a:gd name="connsiteX2" fmla="*/ 12196119 w 12196123"/>
              <a:gd name="connsiteY2" fmla="*/ 613743 h 613743"/>
              <a:gd name="connsiteX3" fmla="*/ 4119 w 12196123"/>
              <a:gd name="connsiteY3" fmla="*/ 613743 h 613743"/>
              <a:gd name="connsiteX4" fmla="*/ 0 w 12196123"/>
              <a:gd name="connsiteY4" fmla="*/ 391093 h 613743"/>
              <a:gd name="connsiteX0" fmla="*/ 0 w 12197830"/>
              <a:gd name="connsiteY0" fmla="*/ 407779 h 630429"/>
              <a:gd name="connsiteX1" fmla="*/ 12197830 w 12197830"/>
              <a:gd name="connsiteY1" fmla="*/ 0 h 630429"/>
              <a:gd name="connsiteX2" fmla="*/ 12196119 w 12197830"/>
              <a:gd name="connsiteY2" fmla="*/ 630429 h 630429"/>
              <a:gd name="connsiteX3" fmla="*/ 4119 w 12197830"/>
              <a:gd name="connsiteY3" fmla="*/ 630429 h 630429"/>
              <a:gd name="connsiteX4" fmla="*/ 0 w 12197830"/>
              <a:gd name="connsiteY4" fmla="*/ 407779 h 6304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7830" h="630429">
                <a:moveTo>
                  <a:pt x="0" y="407779"/>
                </a:moveTo>
                <a:lnTo>
                  <a:pt x="12197830" y="0"/>
                </a:lnTo>
                <a:cubicBezTo>
                  <a:pt x="12197260" y="266876"/>
                  <a:pt x="12196689" y="363553"/>
                  <a:pt x="12196119" y="630429"/>
                </a:cubicBezTo>
                <a:lnTo>
                  <a:pt x="4119" y="630429"/>
                </a:lnTo>
                <a:lnTo>
                  <a:pt x="0" y="407779"/>
                </a:lnTo>
                <a:close/>
              </a:path>
            </a:pathLst>
          </a:custGeom>
          <a:gradFill>
            <a:gsLst>
              <a:gs pos="100000">
                <a:schemeClr val="accent3">
                  <a:alpha val="95000"/>
                </a:schemeClr>
              </a:gs>
              <a:gs pos="0">
                <a:schemeClr val="accent1">
                  <a:alpha val="8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en-US" baseline="-25000" dirty="0">
              <a:solidFill>
                <a:prstClr val="white"/>
              </a:solidFill>
            </a:endParaRPr>
          </a:p>
        </p:txBody>
      </p:sp>
      <p:sp>
        <p:nvSpPr>
          <p:cNvPr id="4" name="Date Placeholder 3"/>
          <p:cNvSpPr>
            <a:spLocks noGrp="1"/>
          </p:cNvSpPr>
          <p:nvPr>
            <p:ph type="dt" sz="half" idx="2"/>
          </p:nvPr>
        </p:nvSpPr>
        <p:spPr>
          <a:xfrm rot="5400000">
            <a:off x="8426823" y="632784"/>
            <a:ext cx="996622" cy="273844"/>
          </a:xfrm>
          <a:prstGeom prst="rect">
            <a:avLst/>
          </a:prstGeom>
        </p:spPr>
        <p:txBody>
          <a:bodyPr vert="horz" lIns="91440" tIns="45720" rIns="91440" bIns="45720" rtlCol="0" anchor="t"/>
          <a:lstStyle>
            <a:lvl1pPr algn="l">
              <a:defRPr sz="900">
                <a:solidFill>
                  <a:schemeClr val="tx1">
                    <a:lumMod val="50000"/>
                    <a:lumOff val="50000"/>
                  </a:schemeClr>
                </a:solidFill>
                <a:latin typeface="Segoe UI" panose="020B0502040204020203" pitchFamily="34" charset="0"/>
                <a:cs typeface="Segoe UI" panose="020B0502040204020203" pitchFamily="34" charset="0"/>
              </a:defRPr>
            </a:lvl1pPr>
          </a:lstStyle>
          <a:p>
            <a:pPr fontAlgn="auto">
              <a:spcBef>
                <a:spcPts val="0"/>
              </a:spcBef>
              <a:spcAft>
                <a:spcPts val="0"/>
              </a:spcAft>
            </a:pPr>
            <a:fld id="{FC59314E-AC34-473C-B472-E7564D5B541E}" type="datetime1">
              <a:rPr lang="en-US" smtClean="0">
                <a:solidFill>
                  <a:prstClr val="black">
                    <a:lumMod val="50000"/>
                    <a:lumOff val="50000"/>
                  </a:prstClr>
                </a:solidFill>
                <a:ea typeface="+mn-ea"/>
              </a:rPr>
              <a:t>2/16/2016</a:t>
            </a:fld>
            <a:endParaRPr lang="en-US" dirty="0">
              <a:solidFill>
                <a:prstClr val="black">
                  <a:lumMod val="50000"/>
                  <a:lumOff val="50000"/>
                </a:prstClr>
              </a:solidFill>
              <a:ea typeface="+mn-ea"/>
            </a:endParaRPr>
          </a:p>
        </p:txBody>
      </p:sp>
      <p:sp>
        <p:nvSpPr>
          <p:cNvPr id="5" name="Footer Placeholder 4"/>
          <p:cNvSpPr>
            <a:spLocks noGrp="1"/>
          </p:cNvSpPr>
          <p:nvPr>
            <p:ph type="ftr" sz="quarter" idx="3"/>
          </p:nvPr>
        </p:nvSpPr>
        <p:spPr>
          <a:xfrm rot="5400000">
            <a:off x="7306215" y="2859246"/>
            <a:ext cx="3263504" cy="273844"/>
          </a:xfrm>
          <a:prstGeom prst="rect">
            <a:avLst/>
          </a:prstGeom>
        </p:spPr>
        <p:txBody>
          <a:bodyPr vert="horz" lIns="91440" tIns="45720" rIns="91440" bIns="45720" rtlCol="0" anchor="t"/>
          <a:lstStyle>
            <a:lvl1pPr algn="l">
              <a:defRPr sz="900">
                <a:solidFill>
                  <a:schemeClr val="tx1">
                    <a:lumMod val="50000"/>
                    <a:lumOff val="50000"/>
                  </a:schemeClr>
                </a:solidFill>
                <a:latin typeface="Segoe UI" panose="020B0502040204020203" pitchFamily="34" charset="0"/>
                <a:cs typeface="Segoe UI" panose="020B0502040204020203" pitchFamily="34" charset="0"/>
              </a:defRPr>
            </a:lvl1pPr>
          </a:lstStyle>
          <a:p>
            <a:pPr fontAlgn="auto">
              <a:spcBef>
                <a:spcPts val="0"/>
              </a:spcBef>
              <a:spcAft>
                <a:spcPts val="0"/>
              </a:spcAft>
            </a:pPr>
            <a:endParaRPr lang="en-US" dirty="0">
              <a:solidFill>
                <a:prstClr val="black">
                  <a:lumMod val="50000"/>
                  <a:lumOff val="50000"/>
                </a:prstClr>
              </a:solidFill>
              <a:ea typeface="+mn-ea"/>
            </a:endParaRPr>
          </a:p>
        </p:txBody>
      </p:sp>
      <p:sp>
        <p:nvSpPr>
          <p:cNvPr id="6" name="Slide Number Placeholder 5"/>
          <p:cNvSpPr>
            <a:spLocks noGrp="1"/>
          </p:cNvSpPr>
          <p:nvPr>
            <p:ph type="sldNum" sz="quarter" idx="4"/>
          </p:nvPr>
        </p:nvSpPr>
        <p:spPr>
          <a:xfrm>
            <a:off x="8338762" y="4777856"/>
            <a:ext cx="736127" cy="273844"/>
          </a:xfrm>
          <a:prstGeom prst="rect">
            <a:avLst/>
          </a:prstGeom>
        </p:spPr>
        <p:txBody>
          <a:bodyPr vert="horz" lIns="91440" tIns="45720" rIns="91440" bIns="45720" rtlCol="0" anchor="ctr"/>
          <a:lstStyle>
            <a:lvl1pPr algn="r">
              <a:defRPr sz="1500">
                <a:solidFill>
                  <a:schemeClr val="bg2"/>
                </a:solidFill>
                <a:latin typeface="Segoe UI" panose="020B0502040204020203" pitchFamily="34" charset="0"/>
                <a:cs typeface="Segoe UI" panose="020B0502040204020203" pitchFamily="34" charset="0"/>
              </a:defRPr>
            </a:lvl1pPr>
          </a:lstStyle>
          <a:p>
            <a:pPr fontAlgn="auto">
              <a:spcBef>
                <a:spcPts val="0"/>
              </a:spcBef>
              <a:spcAft>
                <a:spcPts val="0"/>
              </a:spcAft>
            </a:pPr>
            <a:fld id="{7DBECBBC-B5FD-4F11-9AC2-5AED2BF7CA3D}" type="slidenum">
              <a:rPr lang="en-US" smtClean="0">
                <a:solidFill>
                  <a:srgbClr val="FCF5EF"/>
                </a:solidFill>
                <a:ea typeface="+mn-ea"/>
              </a:rPr>
              <a:pPr fontAlgn="auto">
                <a:spcBef>
                  <a:spcPts val="0"/>
                </a:spcBef>
                <a:spcAft>
                  <a:spcPts val="0"/>
                </a:spcAft>
              </a:pPr>
              <a:t>‹#›</a:t>
            </a:fld>
            <a:endParaRPr lang="en-US" dirty="0">
              <a:solidFill>
                <a:srgbClr val="FCF5EF"/>
              </a:solidFill>
              <a:ea typeface="+mn-ea"/>
            </a:endParaRPr>
          </a:p>
        </p:txBody>
      </p:sp>
    </p:spTree>
    <p:extLst>
      <p:ext uri="{BB962C8B-B14F-4D97-AF65-F5344CB8AC3E}">
        <p14:creationId xmlns:p14="http://schemas.microsoft.com/office/powerpoint/2010/main" val="166592441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Lst>
  <p:hf hdr="0" ftr="0" dt="0"/>
  <p:txStyles>
    <p:titleStyle>
      <a:lvl1pPr algn="l" defTabSz="685800" rtl="0" eaLnBrk="1" latinLnBrk="0" hangingPunct="1">
        <a:lnSpc>
          <a:spcPct val="90000"/>
        </a:lnSpc>
        <a:spcBef>
          <a:spcPct val="0"/>
        </a:spcBef>
        <a:buNone/>
        <a:defRPr sz="3300" kern="1200">
          <a:solidFill>
            <a:schemeClr val="tx1">
              <a:lumMod val="75000"/>
              <a:lumOff val="25000"/>
            </a:schemeClr>
          </a:solidFill>
          <a:latin typeface="+mj-lt"/>
          <a:ea typeface="+mj-ea"/>
          <a:cs typeface="Segoe UI" panose="020B0502040204020203" pitchFamily="34" charset="0"/>
        </a:defRPr>
      </a:lvl1pPr>
    </p:titleStyle>
    <p:bodyStyle>
      <a:lvl1pPr marL="0" indent="0" algn="l" defTabSz="685800" rtl="0" eaLnBrk="1" latinLnBrk="0" hangingPunct="1">
        <a:lnSpc>
          <a:spcPct val="90000"/>
        </a:lnSpc>
        <a:spcBef>
          <a:spcPts val="750"/>
        </a:spcBef>
        <a:buClr>
          <a:schemeClr val="tx1">
            <a:lumMod val="75000"/>
            <a:lumOff val="25000"/>
          </a:schemeClr>
        </a:buClr>
        <a:buFont typeface="Arial" panose="020B0604020202020204" pitchFamily="34" charset="0"/>
        <a:buNone/>
        <a:defRPr sz="1800" b="1" kern="1200">
          <a:solidFill>
            <a:schemeClr val="tx1">
              <a:lumMod val="75000"/>
              <a:lumOff val="25000"/>
            </a:schemeClr>
          </a:solidFill>
          <a:latin typeface="+mn-lt"/>
          <a:ea typeface="+mn-ea"/>
          <a:cs typeface="Segoe UI" panose="020B0502040204020203" pitchFamily="34" charset="0"/>
        </a:defRPr>
      </a:lvl1pPr>
      <a:lvl2pPr marL="175022" indent="0" algn="l" defTabSz="685800" rtl="0" eaLnBrk="1" latinLnBrk="0" hangingPunct="1">
        <a:lnSpc>
          <a:spcPct val="90000"/>
        </a:lnSpc>
        <a:spcBef>
          <a:spcPts val="750"/>
        </a:spcBef>
        <a:buClr>
          <a:schemeClr val="tx1">
            <a:lumMod val="75000"/>
            <a:lumOff val="25000"/>
          </a:schemeClr>
        </a:buClr>
        <a:buFont typeface="Arial" panose="020B0604020202020204" pitchFamily="34" charset="0"/>
        <a:buNone/>
        <a:tabLst/>
        <a:defRPr sz="1650" kern="1200">
          <a:solidFill>
            <a:schemeClr val="tx1">
              <a:lumMod val="50000"/>
              <a:lumOff val="50000"/>
            </a:schemeClr>
          </a:solidFill>
          <a:latin typeface="+mn-lt"/>
          <a:ea typeface="+mn-ea"/>
          <a:cs typeface="Segoe UI" panose="020B0502040204020203" pitchFamily="34" charset="0"/>
        </a:defRPr>
      </a:lvl2pPr>
      <a:lvl3pPr marL="515541"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sz="1500" kern="1200">
          <a:solidFill>
            <a:schemeClr val="tx1">
              <a:lumMod val="50000"/>
              <a:lumOff val="50000"/>
            </a:schemeClr>
          </a:solidFill>
          <a:latin typeface="+mn-lt"/>
          <a:ea typeface="+mn-ea"/>
          <a:cs typeface="Segoe UI" panose="020B0502040204020203" pitchFamily="34" charset="0"/>
        </a:defRPr>
      </a:lvl3pPr>
      <a:lvl4pPr marL="68580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sz="1350" kern="1200">
          <a:solidFill>
            <a:schemeClr val="tx1">
              <a:lumMod val="50000"/>
              <a:lumOff val="50000"/>
            </a:schemeClr>
          </a:solidFill>
          <a:latin typeface="+mn-lt"/>
          <a:ea typeface="+mn-ea"/>
          <a:cs typeface="Segoe UI" panose="020B0502040204020203" pitchFamily="34" charset="0"/>
        </a:defRPr>
      </a:lvl4pPr>
      <a:lvl5pPr marL="85606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sz="1350" kern="1200">
          <a:solidFill>
            <a:schemeClr val="tx1">
              <a:lumMod val="50000"/>
              <a:lumOff val="50000"/>
            </a:schemeClr>
          </a:solidFill>
          <a:latin typeface="+mn-lt"/>
          <a:ea typeface="+mn-ea"/>
          <a:cs typeface="Segoe UI" panose="020B0502040204020203" pitchFamily="34" charset="0"/>
        </a:defRPr>
      </a:lvl5pPr>
      <a:lvl6pPr marL="85606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lang="en-US" sz="1350" kern="1200" dirty="0" smtClean="0">
          <a:solidFill>
            <a:schemeClr val="tx1">
              <a:lumMod val="50000"/>
              <a:lumOff val="50000"/>
            </a:schemeClr>
          </a:solidFill>
          <a:latin typeface="+mn-lt"/>
          <a:ea typeface="+mn-ea"/>
          <a:cs typeface="Segoe UI" panose="020B0502040204020203" pitchFamily="34" charset="0"/>
        </a:defRPr>
      </a:lvl6pPr>
      <a:lvl7pPr marL="85606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lang="en-US" sz="1350" kern="1200" dirty="0" smtClean="0">
          <a:solidFill>
            <a:schemeClr val="tx1">
              <a:lumMod val="50000"/>
              <a:lumOff val="50000"/>
            </a:schemeClr>
          </a:solidFill>
          <a:latin typeface="+mn-lt"/>
          <a:ea typeface="+mn-ea"/>
          <a:cs typeface="Segoe UI" panose="020B0502040204020203" pitchFamily="34" charset="0"/>
        </a:defRPr>
      </a:lvl7pPr>
      <a:lvl8pPr marL="85606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lang="en-US" sz="1350" kern="1200" baseline="0" dirty="0" smtClean="0">
          <a:solidFill>
            <a:schemeClr val="tx1">
              <a:lumMod val="50000"/>
              <a:lumOff val="50000"/>
            </a:schemeClr>
          </a:solidFill>
          <a:latin typeface="+mn-lt"/>
          <a:ea typeface="+mn-ea"/>
          <a:cs typeface="Segoe UI" panose="020B0502040204020203" pitchFamily="34" charset="0"/>
        </a:defRPr>
      </a:lvl8pPr>
      <a:lvl9pPr marL="856060" indent="-171450" algn="l" defTabSz="685800" rtl="0" eaLnBrk="1" latinLnBrk="0" hangingPunct="1">
        <a:lnSpc>
          <a:spcPct val="90000"/>
        </a:lnSpc>
        <a:spcBef>
          <a:spcPts val="750"/>
        </a:spcBef>
        <a:buClr>
          <a:schemeClr val="tx1">
            <a:lumMod val="75000"/>
            <a:lumOff val="25000"/>
          </a:schemeClr>
        </a:buClr>
        <a:buFont typeface="Arial" panose="020B0604020202020204" pitchFamily="34" charset="0"/>
        <a:buChar char="•"/>
        <a:tabLst/>
        <a:defRPr lang="en-US" sz="1350" kern="1200" baseline="0" dirty="0">
          <a:solidFill>
            <a:schemeClr val="tx1">
              <a:lumMod val="50000"/>
              <a:lumOff val="50000"/>
            </a:schemeClr>
          </a:solidFill>
          <a:latin typeface="+mn-lt"/>
          <a:ea typeface="+mn-ea"/>
          <a:cs typeface="Segoe UI" panose="020B0502040204020203" pitchFamily="34" charset="0"/>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pPr fontAlgn="auto">
              <a:spcBef>
                <a:spcPts val="0"/>
              </a:spcBef>
              <a:spcAft>
                <a:spcPts val="0"/>
              </a:spcAft>
            </a:pPr>
            <a:fld id="{EDD5FCB1-6369-46C3-B43E-00A4B6240399}" type="datetime1">
              <a:rPr lang="en-US" smtClean="0">
                <a:latin typeface="Calibri" panose="020F0502020204030204"/>
                <a:ea typeface="+mn-ea"/>
              </a:rPr>
              <a:t>2/16/2016</a:t>
            </a:fld>
            <a:endParaRPr lang="en-US">
              <a:latin typeface="Calibri" panose="020F0502020204030204"/>
              <a:ea typeface="+mn-ea"/>
            </a:endParaRPr>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pPr fontAlgn="auto">
              <a:spcBef>
                <a:spcPts val="0"/>
              </a:spcBef>
              <a:spcAft>
                <a:spcPts val="0"/>
              </a:spcAft>
            </a:pPr>
            <a:endParaRPr lang="en-US">
              <a:latin typeface="Calibri" panose="020F0502020204030204"/>
              <a:ea typeface="+mn-ea"/>
            </a:endParaRPr>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pPr fontAlgn="auto">
              <a:spcBef>
                <a:spcPts val="0"/>
              </a:spcBef>
              <a:spcAft>
                <a:spcPts val="0"/>
              </a:spcAft>
            </a:pPr>
            <a:fld id="{BD4AE615-ED12-4FB0-B384-A6B02CDD7E41}" type="slidenum">
              <a:rPr lang="en-US" smtClean="0">
                <a:latin typeface="Calibri" panose="020F0502020204030204"/>
                <a:ea typeface="+mn-ea"/>
              </a:rPr>
              <a:pPr fontAlgn="auto">
                <a:spcBef>
                  <a:spcPts val="0"/>
                </a:spcBef>
                <a:spcAft>
                  <a:spcPts val="0"/>
                </a:spcAft>
              </a:pPr>
              <a:t>‹#›</a:t>
            </a:fld>
            <a:endParaRPr lang="en-US">
              <a:latin typeface="Calibri" panose="020F0502020204030204"/>
              <a:ea typeface="+mn-ea"/>
            </a:endParaRPr>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884844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hdr="0" ftr="0" dt="0"/>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pPr fontAlgn="auto">
              <a:spcBef>
                <a:spcPts val="0"/>
              </a:spcBef>
              <a:spcAft>
                <a:spcPts val="0"/>
              </a:spcAft>
            </a:pPr>
            <a:fld id="{A47BDA9A-E6A7-4F45-8384-BF52E808B183}" type="datetime1">
              <a:rPr lang="en-US" smtClean="0">
                <a:latin typeface="Calibri" panose="020F0502020204030204"/>
                <a:ea typeface="+mn-ea"/>
              </a:rPr>
              <a:t>2/16/2016</a:t>
            </a:fld>
            <a:endParaRPr lang="en-US">
              <a:latin typeface="Calibri" panose="020F0502020204030204"/>
              <a:ea typeface="+mn-ea"/>
            </a:endParaRPr>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pPr fontAlgn="auto">
              <a:spcBef>
                <a:spcPts val="0"/>
              </a:spcBef>
              <a:spcAft>
                <a:spcPts val="0"/>
              </a:spcAft>
            </a:pPr>
            <a:endParaRPr lang="en-US">
              <a:latin typeface="Calibri" panose="020F0502020204030204"/>
              <a:ea typeface="+mn-ea"/>
            </a:endParaRPr>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pPr fontAlgn="auto">
              <a:spcBef>
                <a:spcPts val="0"/>
              </a:spcBef>
              <a:spcAft>
                <a:spcPts val="0"/>
              </a:spcAft>
            </a:pPr>
            <a:fld id="{BD4AE615-ED12-4FB0-B384-A6B02CDD7E41}" type="slidenum">
              <a:rPr lang="en-US" smtClean="0">
                <a:latin typeface="Calibri" panose="020F0502020204030204"/>
                <a:ea typeface="+mn-ea"/>
              </a:rPr>
              <a:pPr fontAlgn="auto">
                <a:spcBef>
                  <a:spcPts val="0"/>
                </a:spcBef>
                <a:spcAft>
                  <a:spcPts val="0"/>
                </a:spcAft>
              </a:pPr>
              <a:t>‹#›</a:t>
            </a:fld>
            <a:endParaRPr lang="en-US">
              <a:latin typeface="Calibri" panose="020F0502020204030204"/>
              <a:ea typeface="+mn-ea"/>
            </a:endParaRPr>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323361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hdr="0" ftr="0" dt="0"/>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900">
                <a:solidFill>
                  <a:schemeClr val="tx1">
                    <a:tint val="75000"/>
                  </a:schemeClr>
                </a:solidFill>
              </a:defRPr>
            </a:lvl1pPr>
          </a:lstStyle>
          <a:p>
            <a:pPr fontAlgn="auto">
              <a:spcBef>
                <a:spcPts val="0"/>
              </a:spcBef>
              <a:spcAft>
                <a:spcPts val="0"/>
              </a:spcAft>
            </a:pPr>
            <a:fld id="{6F377360-6798-4AA7-9A25-DE531CAFE229}" type="datetime1">
              <a:rPr lang="en-US" smtClean="0">
                <a:solidFill>
                  <a:prstClr val="black">
                    <a:tint val="75000"/>
                  </a:prstClr>
                </a:solidFill>
                <a:latin typeface="Calibri"/>
                <a:ea typeface="+mn-ea"/>
              </a:rPr>
              <a:t>2/16/2016</a:t>
            </a:fld>
            <a:endParaRPr lang="en-US">
              <a:solidFill>
                <a:prstClr val="black">
                  <a:tint val="75000"/>
                </a:prstClr>
              </a:solidFill>
              <a:latin typeface="Calibri"/>
              <a:ea typeface="+mn-ea"/>
            </a:endParaRPr>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pPr fontAlgn="auto">
              <a:spcBef>
                <a:spcPts val="0"/>
              </a:spcBef>
              <a:spcAft>
                <a:spcPts val="0"/>
              </a:spcAft>
            </a:pPr>
            <a:endParaRPr lang="en-US">
              <a:solidFill>
                <a:prstClr val="black">
                  <a:tint val="75000"/>
                </a:prstClr>
              </a:solidFill>
              <a:latin typeface="Calibri"/>
              <a:ea typeface="+mn-ea"/>
            </a:endParaRP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fontAlgn="auto">
              <a:spcBef>
                <a:spcPts val="0"/>
              </a:spcBef>
              <a:spcAft>
                <a:spcPts val="0"/>
              </a:spcAft>
            </a:pPr>
            <a:fld id="{987050E6-B42A-498C-A7A4-4658E44B739B}" type="slidenum">
              <a:rPr lang="en-US" smtClean="0">
                <a:solidFill>
                  <a:prstClr val="black">
                    <a:tint val="75000"/>
                  </a:prstClr>
                </a:solidFill>
                <a:latin typeface="Calibri"/>
                <a:ea typeface="+mn-ea"/>
              </a:rPr>
              <a:pPr fontAlgn="auto">
                <a:spcBef>
                  <a:spcPts val="0"/>
                </a:spcBef>
                <a:spcAft>
                  <a:spcPts val="0"/>
                </a:spcAft>
              </a:pPr>
              <a:t>‹#›</a:t>
            </a:fld>
            <a:endParaRPr lang="en-US">
              <a:solidFill>
                <a:prstClr val="black">
                  <a:tint val="75000"/>
                </a:prstClr>
              </a:solidFill>
              <a:latin typeface="Calibri"/>
              <a:ea typeface="+mn-ea"/>
            </a:endParaRPr>
          </a:p>
        </p:txBody>
      </p:sp>
    </p:spTree>
    <p:extLst>
      <p:ext uri="{BB962C8B-B14F-4D97-AF65-F5344CB8AC3E}">
        <p14:creationId xmlns:p14="http://schemas.microsoft.com/office/powerpoint/2010/main" val="370259006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tiff"/><Relationship Id="rId9" Type="http://schemas.openxmlformats.org/officeDocument/2006/relationships/image" Target="../media/image1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14.wmf"/><Relationship Id="rId4" Type="http://schemas.openxmlformats.org/officeDocument/2006/relationships/oleObject" Target="../embeddings/oleObject1.bin"/></Relationships>
</file>

<file path=ppt/slides/_rels/slide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16.wmf"/><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3.bin"/><Relationship Id="rId7" Type="http://schemas.openxmlformats.org/officeDocument/2006/relationships/image" Target="../media/image20.emf"/><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9.emf"/><Relationship Id="rId5" Type="http://schemas.openxmlformats.org/officeDocument/2006/relationships/oleObject" Target="../embeddings/oleObject4.bin"/><Relationship Id="rId4" Type="http://schemas.openxmlformats.org/officeDocument/2006/relationships/image" Target="../media/image18.emf"/></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22.emf"/><Relationship Id="rId5" Type="http://schemas.openxmlformats.org/officeDocument/2006/relationships/oleObject" Target="../embeddings/oleObject6.bin"/><Relationship Id="rId4" Type="http://schemas.openxmlformats.org/officeDocument/2006/relationships/image" Target="../media/image21.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1.emf"/></Relationships>
</file>

<file path=ppt/slides/_rels/slide13.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1.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8" Type="http://schemas.openxmlformats.org/officeDocument/2006/relationships/image" Target="../media/image40.wmf"/><Relationship Id="rId3" Type="http://schemas.openxmlformats.org/officeDocument/2006/relationships/image" Target="../media/image41.png"/><Relationship Id="rId7" Type="http://schemas.openxmlformats.org/officeDocument/2006/relationships/oleObject" Target="../embeddings/oleObject8.bin"/><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image" Target="../media/image42.png"/><Relationship Id="rId5" Type="http://schemas.openxmlformats.org/officeDocument/2006/relationships/image" Target="../media/image39.wmf"/><Relationship Id="rId4" Type="http://schemas.openxmlformats.org/officeDocument/2006/relationships/oleObject" Target="../embeddings/oleObject7.bin"/></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 Id="rId5" Type="http://schemas.openxmlformats.org/officeDocument/2006/relationships/image" Target="../media/image46.png"/><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image" Target="../media/image55.png"/></Relationships>
</file>

<file path=ppt/slides/_rels/slide1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57.png"/><Relationship Id="rId1" Type="http://schemas.openxmlformats.org/officeDocument/2006/relationships/slideLayout" Target="../slideLayouts/slideLayout1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tiff"/></Relationships>
</file>

<file path=ppt/slides/_rels/slide23.xml.rels><?xml version="1.0" encoding="UTF-8" standalone="yes"?>
<Relationships xmlns="http://schemas.openxmlformats.org/package/2006/relationships"><Relationship Id="rId8" Type="http://schemas.openxmlformats.org/officeDocument/2006/relationships/image" Target="../media/image63.emf"/><Relationship Id="rId13" Type="http://schemas.openxmlformats.org/officeDocument/2006/relationships/image" Target="../media/image67.emf"/><Relationship Id="rId3" Type="http://schemas.openxmlformats.org/officeDocument/2006/relationships/oleObject" Target="file:///C:\Users\Dipankar\Desktop\YSF%20Abstract\Document1!OLE_LINK1" TargetMode="External"/><Relationship Id="rId7" Type="http://schemas.openxmlformats.org/officeDocument/2006/relationships/image" Target="../media/image72.jpeg"/><Relationship Id="rId12" Type="http://schemas.openxmlformats.org/officeDocument/2006/relationships/image" Target="../media/image66.emf"/><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71.jpeg"/><Relationship Id="rId11" Type="http://schemas.openxmlformats.org/officeDocument/2006/relationships/image" Target="../media/image65.emf"/><Relationship Id="rId5" Type="http://schemas.openxmlformats.org/officeDocument/2006/relationships/image" Target="../media/image70.jpeg"/><Relationship Id="rId15" Type="http://schemas.openxmlformats.org/officeDocument/2006/relationships/image" Target="../media/image69.emf"/><Relationship Id="rId10" Type="http://schemas.openxmlformats.org/officeDocument/2006/relationships/oleObject" Target="file:///C:\Users\Dipankar\Desktop\YSF%20Abstract\Document1!OLE_LINK2" TargetMode="External"/><Relationship Id="rId4" Type="http://schemas.openxmlformats.org/officeDocument/2006/relationships/image" Target="../media/image62.emf"/><Relationship Id="rId9" Type="http://schemas.openxmlformats.org/officeDocument/2006/relationships/image" Target="../media/image64.emf"/><Relationship Id="rId14" Type="http://schemas.openxmlformats.org/officeDocument/2006/relationships/image" Target="../media/image68.emf"/></Relationships>
</file>

<file path=ppt/slides/_rels/slide2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video" Target="../media/media4.avi"/><Relationship Id="rId13" Type="http://schemas.openxmlformats.org/officeDocument/2006/relationships/slideLayout" Target="../slideLayouts/slideLayout7.xml"/><Relationship Id="rId18" Type="http://schemas.openxmlformats.org/officeDocument/2006/relationships/image" Target="../media/image78.png"/><Relationship Id="rId3" Type="http://schemas.microsoft.com/office/2007/relationships/media" Target="../media/media2.avi"/><Relationship Id="rId7" Type="http://schemas.microsoft.com/office/2007/relationships/media" Target="../media/media4.avi"/><Relationship Id="rId12" Type="http://schemas.openxmlformats.org/officeDocument/2006/relationships/video" Target="../media/media6.avi"/><Relationship Id="rId17" Type="http://schemas.openxmlformats.org/officeDocument/2006/relationships/image" Target="../media/image77.png"/><Relationship Id="rId2" Type="http://schemas.openxmlformats.org/officeDocument/2006/relationships/video" Target="../media/media1.avi"/><Relationship Id="rId16" Type="http://schemas.openxmlformats.org/officeDocument/2006/relationships/image" Target="../media/image76.png"/><Relationship Id="rId1" Type="http://schemas.microsoft.com/office/2007/relationships/media" Target="../media/media1.avi"/><Relationship Id="rId6" Type="http://schemas.openxmlformats.org/officeDocument/2006/relationships/video" Target="../media/media3.M1V"/><Relationship Id="rId11" Type="http://schemas.microsoft.com/office/2007/relationships/media" Target="../media/media6.avi"/><Relationship Id="rId5" Type="http://schemas.microsoft.com/office/2007/relationships/media" Target="../media/media3.M1V"/><Relationship Id="rId15" Type="http://schemas.openxmlformats.org/officeDocument/2006/relationships/image" Target="../media/image75.png"/><Relationship Id="rId10" Type="http://schemas.openxmlformats.org/officeDocument/2006/relationships/video" Target="../media/media5.wmv"/><Relationship Id="rId19" Type="http://schemas.openxmlformats.org/officeDocument/2006/relationships/image" Target="../media/image79.png"/><Relationship Id="rId4" Type="http://schemas.openxmlformats.org/officeDocument/2006/relationships/video" Target="../media/media2.avi"/><Relationship Id="rId9" Type="http://schemas.microsoft.com/office/2007/relationships/media" Target="../media/media5.wmv"/><Relationship Id="rId14" Type="http://schemas.openxmlformats.org/officeDocument/2006/relationships/image" Target="../media/image74.png"/></Relationships>
</file>

<file path=ppt/slides/_rels/slide26.xml.rels><?xml version="1.0" encoding="UTF-8" standalone="yes"?>
<Relationships xmlns="http://schemas.openxmlformats.org/package/2006/relationships"><Relationship Id="rId2" Type="http://schemas.openxmlformats.org/officeDocument/2006/relationships/image" Target="../media/image80.ti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11.bin"/><Relationship Id="rId13" Type="http://schemas.openxmlformats.org/officeDocument/2006/relationships/image" Target="../media/image86.png"/><Relationship Id="rId3" Type="http://schemas.openxmlformats.org/officeDocument/2006/relationships/notesSlide" Target="../notesSlides/notesSlide3.xml"/><Relationship Id="rId7" Type="http://schemas.openxmlformats.org/officeDocument/2006/relationships/image" Target="../media/image82.wmf"/><Relationship Id="rId12" Type="http://schemas.openxmlformats.org/officeDocument/2006/relationships/image" Target="../media/image84.wmf"/><Relationship Id="rId2" Type="http://schemas.openxmlformats.org/officeDocument/2006/relationships/slideLayout" Target="../slideLayouts/slideLayout7.xml"/><Relationship Id="rId1" Type="http://schemas.openxmlformats.org/officeDocument/2006/relationships/vmlDrawing" Target="../drawings/vmlDrawing7.vml"/><Relationship Id="rId6" Type="http://schemas.openxmlformats.org/officeDocument/2006/relationships/oleObject" Target="../embeddings/oleObject10.bin"/><Relationship Id="rId11" Type="http://schemas.openxmlformats.org/officeDocument/2006/relationships/oleObject" Target="../embeddings/oleObject12.bin"/><Relationship Id="rId5" Type="http://schemas.openxmlformats.org/officeDocument/2006/relationships/image" Target="../media/image81.wmf"/><Relationship Id="rId10" Type="http://schemas.openxmlformats.org/officeDocument/2006/relationships/image" Target="../media/image85.png"/><Relationship Id="rId4" Type="http://schemas.openxmlformats.org/officeDocument/2006/relationships/oleObject" Target="../embeddings/oleObject9.bin"/><Relationship Id="rId9" Type="http://schemas.openxmlformats.org/officeDocument/2006/relationships/image" Target="../media/image83.wmf"/></Relationships>
</file>

<file path=ppt/slides/_rels/slide2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tif"/><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94.jpeg"/><Relationship Id="rId2" Type="http://schemas.openxmlformats.org/officeDocument/2006/relationships/image" Target="../media/image89.jpeg"/><Relationship Id="rId1" Type="http://schemas.openxmlformats.org/officeDocument/2006/relationships/slideLayout" Target="../slideLayouts/slideLayout7.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jpeg"/></Relationships>
</file>

<file path=ppt/slides/_rels/slide30.xml.rels><?xml version="1.0" encoding="UTF-8" standalone="yes"?>
<Relationships xmlns="http://schemas.openxmlformats.org/package/2006/relationships"><Relationship Id="rId8" Type="http://schemas.openxmlformats.org/officeDocument/2006/relationships/image" Target="../media/image96.wmf"/><Relationship Id="rId3" Type="http://schemas.openxmlformats.org/officeDocument/2006/relationships/notesSlide" Target="../notesSlides/notesSlide4.xml"/><Relationship Id="rId7" Type="http://schemas.openxmlformats.org/officeDocument/2006/relationships/oleObject" Target="../embeddings/oleObject14.bin"/><Relationship Id="rId2" Type="http://schemas.openxmlformats.org/officeDocument/2006/relationships/slideLayout" Target="../slideLayouts/slideLayout7.xml"/><Relationship Id="rId1" Type="http://schemas.openxmlformats.org/officeDocument/2006/relationships/vmlDrawing" Target="../drawings/vmlDrawing8.vml"/><Relationship Id="rId6" Type="http://schemas.openxmlformats.org/officeDocument/2006/relationships/image" Target="../media/image95.wmf"/><Relationship Id="rId5" Type="http://schemas.openxmlformats.org/officeDocument/2006/relationships/oleObject" Target="../embeddings/oleObject13.bin"/><Relationship Id="rId4" Type="http://schemas.openxmlformats.org/officeDocument/2006/relationships/image" Target="../media/image97.png"/></Relationships>
</file>

<file path=ppt/slides/_rels/slide31.xml.rels><?xml version="1.0" encoding="UTF-8" standalone="yes"?>
<Relationships xmlns="http://schemas.openxmlformats.org/package/2006/relationships"><Relationship Id="rId8" Type="http://schemas.openxmlformats.org/officeDocument/2006/relationships/image" Target="../media/image100.wmf"/><Relationship Id="rId3" Type="http://schemas.openxmlformats.org/officeDocument/2006/relationships/oleObject" Target="../embeddings/oleObject15.bin"/><Relationship Id="rId7" Type="http://schemas.openxmlformats.org/officeDocument/2006/relationships/oleObject" Target="../embeddings/oleObject17.bin"/><Relationship Id="rId2" Type="http://schemas.openxmlformats.org/officeDocument/2006/relationships/slideLayout" Target="../slideLayouts/slideLayout7.xml"/><Relationship Id="rId1" Type="http://schemas.openxmlformats.org/officeDocument/2006/relationships/vmlDrawing" Target="../drawings/vmlDrawing9.vml"/><Relationship Id="rId6" Type="http://schemas.openxmlformats.org/officeDocument/2006/relationships/image" Target="../media/image99.wmf"/><Relationship Id="rId5" Type="http://schemas.openxmlformats.org/officeDocument/2006/relationships/oleObject" Target="../embeddings/oleObject16.bin"/><Relationship Id="rId4" Type="http://schemas.openxmlformats.org/officeDocument/2006/relationships/image" Target="../media/image98.wmf"/></Relationships>
</file>

<file path=ppt/slides/_rels/slide32.xml.rels><?xml version="1.0" encoding="UTF-8" standalone="yes"?>
<Relationships xmlns="http://schemas.openxmlformats.org/package/2006/relationships"><Relationship Id="rId8" Type="http://schemas.openxmlformats.org/officeDocument/2006/relationships/image" Target="../media/image103.wmf"/><Relationship Id="rId13" Type="http://schemas.openxmlformats.org/officeDocument/2006/relationships/oleObject" Target="../embeddings/oleObject23.bin"/><Relationship Id="rId3" Type="http://schemas.openxmlformats.org/officeDocument/2006/relationships/oleObject" Target="../embeddings/oleObject18.bin"/><Relationship Id="rId7" Type="http://schemas.openxmlformats.org/officeDocument/2006/relationships/oleObject" Target="../embeddings/oleObject20.bin"/><Relationship Id="rId12" Type="http://schemas.openxmlformats.org/officeDocument/2006/relationships/image" Target="../media/image105.wmf"/><Relationship Id="rId2" Type="http://schemas.openxmlformats.org/officeDocument/2006/relationships/slideLayout" Target="../slideLayouts/slideLayout7.xml"/><Relationship Id="rId1" Type="http://schemas.openxmlformats.org/officeDocument/2006/relationships/vmlDrawing" Target="../drawings/vmlDrawing10.vml"/><Relationship Id="rId6" Type="http://schemas.openxmlformats.org/officeDocument/2006/relationships/image" Target="../media/image102.wmf"/><Relationship Id="rId11" Type="http://schemas.openxmlformats.org/officeDocument/2006/relationships/oleObject" Target="../embeddings/oleObject22.bin"/><Relationship Id="rId5" Type="http://schemas.openxmlformats.org/officeDocument/2006/relationships/oleObject" Target="../embeddings/oleObject19.bin"/><Relationship Id="rId10" Type="http://schemas.openxmlformats.org/officeDocument/2006/relationships/image" Target="../media/image104.wmf"/><Relationship Id="rId4" Type="http://schemas.openxmlformats.org/officeDocument/2006/relationships/image" Target="../media/image101.wmf"/><Relationship Id="rId9" Type="http://schemas.openxmlformats.org/officeDocument/2006/relationships/oleObject" Target="../embeddings/oleObject21.bin"/><Relationship Id="rId14" Type="http://schemas.openxmlformats.org/officeDocument/2006/relationships/image" Target="../media/image106.wmf"/></Relationships>
</file>

<file path=ppt/slides/_rels/slide33.xml.rels><?xml version="1.0" encoding="UTF-8" standalone="yes"?>
<Relationships xmlns="http://schemas.openxmlformats.org/package/2006/relationships"><Relationship Id="rId3" Type="http://schemas.openxmlformats.org/officeDocument/2006/relationships/image" Target="../media/image108.tiff"/><Relationship Id="rId2" Type="http://schemas.openxmlformats.org/officeDocument/2006/relationships/image" Target="../media/image107.tiff"/><Relationship Id="rId1" Type="http://schemas.openxmlformats.org/officeDocument/2006/relationships/slideLayout" Target="../slideLayouts/slideLayout7.xml"/><Relationship Id="rId5" Type="http://schemas.openxmlformats.org/officeDocument/2006/relationships/image" Target="../media/image110.tiff"/><Relationship Id="rId4" Type="http://schemas.openxmlformats.org/officeDocument/2006/relationships/image" Target="../media/image109.tiff"/></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Layout" Target="../slideLayouts/slideLayout7.xml"/><Relationship Id="rId1" Type="http://schemas.openxmlformats.org/officeDocument/2006/relationships/vmlDrawing" Target="../drawings/vmlDrawing11.vml"/><Relationship Id="rId6" Type="http://schemas.openxmlformats.org/officeDocument/2006/relationships/image" Target="../media/image112.wmf"/><Relationship Id="rId5" Type="http://schemas.openxmlformats.org/officeDocument/2006/relationships/oleObject" Target="../embeddings/oleObject25.bin"/><Relationship Id="rId4" Type="http://schemas.openxmlformats.org/officeDocument/2006/relationships/image" Target="../media/image111.wmf"/></Relationships>
</file>

<file path=ppt/slides/_rels/slide3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image" Target="../media/image87.tif"/><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38.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slideLayout" Target="../slideLayouts/slideLayout7.xml"/><Relationship Id="rId1" Type="http://schemas.openxmlformats.org/officeDocument/2006/relationships/vmlDrawing" Target="../drawings/vmlDrawing12.vml"/><Relationship Id="rId5" Type="http://schemas.openxmlformats.org/officeDocument/2006/relationships/image" Target="../media/image121.wmf"/><Relationship Id="rId4" Type="http://schemas.openxmlformats.org/officeDocument/2006/relationships/oleObject" Target="../embeddings/oleObject26.bin"/></Relationships>
</file>

<file path=ppt/slides/_rels/slide3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tiff"/><Relationship Id="rId1" Type="http://schemas.openxmlformats.org/officeDocument/2006/relationships/slideLayout" Target="../slideLayouts/slideLayout7.xml"/><Relationship Id="rId5" Type="http://schemas.openxmlformats.org/officeDocument/2006/relationships/image" Target="../media/image125.png"/><Relationship Id="rId4" Type="http://schemas.openxmlformats.org/officeDocument/2006/relationships/image" Target="../media/image124.png"/></Relationships>
</file>

<file path=ppt/slides/_rels/slide40.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 Id="rId9" Type="http://schemas.openxmlformats.org/officeDocument/2006/relationships/image" Target="../media/image132.png"/></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27.bin"/><Relationship Id="rId2" Type="http://schemas.openxmlformats.org/officeDocument/2006/relationships/slideLayout" Target="../slideLayouts/slideLayout2.xml"/><Relationship Id="rId1" Type="http://schemas.openxmlformats.org/officeDocument/2006/relationships/vmlDrawing" Target="../drawings/vmlDrawing13.vml"/><Relationship Id="rId5" Type="http://schemas.openxmlformats.org/officeDocument/2006/relationships/image" Target="../media/image134.emf"/><Relationship Id="rId4" Type="http://schemas.openxmlformats.org/officeDocument/2006/relationships/image" Target="../media/image133.wmf"/></Relationships>
</file>

<file path=ppt/slides/_rels/slide4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tiff"/><Relationship Id="rId1" Type="http://schemas.openxmlformats.org/officeDocument/2006/relationships/slideLayout" Target="../slideLayouts/slideLayout7.xml"/><Relationship Id="rId4" Type="http://schemas.openxmlformats.org/officeDocument/2006/relationships/image" Target="../media/image137.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29.xml"/><Relationship Id="rId5" Type="http://schemas.openxmlformats.org/officeDocument/2006/relationships/tags" Target="../tags/tag5.xml"/><Relationship Id="rId4" Type="http://schemas.openxmlformats.org/officeDocument/2006/relationships/tags" Target="../tags/tag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46.xml.rels><?xml version="1.0" encoding="UTF-8" standalone="yes"?>
<Relationships xmlns="http://schemas.openxmlformats.org/package/2006/relationships"><Relationship Id="rId8" Type="http://schemas.openxmlformats.org/officeDocument/2006/relationships/oleObject" Target="../embeddings/oleObject28.bin"/><Relationship Id="rId3" Type="http://schemas.openxmlformats.org/officeDocument/2006/relationships/tags" Target="../tags/tag7.xml"/><Relationship Id="rId7" Type="http://schemas.openxmlformats.org/officeDocument/2006/relationships/notesSlide" Target="../notesSlides/notesSlide7.xml"/><Relationship Id="rId2" Type="http://schemas.openxmlformats.org/officeDocument/2006/relationships/tags" Target="../tags/tag6.xml"/><Relationship Id="rId1" Type="http://schemas.openxmlformats.org/officeDocument/2006/relationships/vmlDrawing" Target="../drawings/vmlDrawing14.vml"/><Relationship Id="rId6" Type="http://schemas.openxmlformats.org/officeDocument/2006/relationships/slideLayout" Target="../slideLayouts/slideLayout12.xml"/><Relationship Id="rId11" Type="http://schemas.openxmlformats.org/officeDocument/2006/relationships/hyperlink" Target="file:///C:\Users\Pardeep\Desktop\Presentation1.pptx" TargetMode="External"/><Relationship Id="rId5" Type="http://schemas.openxmlformats.org/officeDocument/2006/relationships/tags" Target="../tags/tag9.xml"/><Relationship Id="rId10" Type="http://schemas.openxmlformats.org/officeDocument/2006/relationships/image" Target="../media/image139.png"/><Relationship Id="rId4" Type="http://schemas.openxmlformats.org/officeDocument/2006/relationships/tags" Target="../tags/tag8.xml"/><Relationship Id="rId9" Type="http://schemas.openxmlformats.org/officeDocument/2006/relationships/image" Target="../media/image138.wmf"/></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3" Type="http://schemas.openxmlformats.org/officeDocument/2006/relationships/tags" Target="../tags/tag21.xml"/><Relationship Id="rId18" Type="http://schemas.openxmlformats.org/officeDocument/2006/relationships/tags" Target="../tags/tag26.xml"/><Relationship Id="rId26" Type="http://schemas.openxmlformats.org/officeDocument/2006/relationships/tags" Target="../tags/tag34.xml"/><Relationship Id="rId39" Type="http://schemas.openxmlformats.org/officeDocument/2006/relationships/image" Target="../media/image144.jpeg"/><Relationship Id="rId21" Type="http://schemas.openxmlformats.org/officeDocument/2006/relationships/tags" Target="../tags/tag29.xml"/><Relationship Id="rId34" Type="http://schemas.openxmlformats.org/officeDocument/2006/relationships/tags" Target="../tags/tag42.xml"/><Relationship Id="rId42" Type="http://schemas.openxmlformats.org/officeDocument/2006/relationships/oleObject" Target="../embeddings/oleObject29.bin"/><Relationship Id="rId47" Type="http://schemas.openxmlformats.org/officeDocument/2006/relationships/image" Target="../media/image142.wmf"/><Relationship Id="rId7" Type="http://schemas.openxmlformats.org/officeDocument/2006/relationships/tags" Target="../tags/tag15.xml"/><Relationship Id="rId2" Type="http://schemas.openxmlformats.org/officeDocument/2006/relationships/tags" Target="../tags/tag10.xml"/><Relationship Id="rId16" Type="http://schemas.openxmlformats.org/officeDocument/2006/relationships/tags" Target="../tags/tag24.xml"/><Relationship Id="rId29" Type="http://schemas.openxmlformats.org/officeDocument/2006/relationships/tags" Target="../tags/tag37.xml"/><Relationship Id="rId1" Type="http://schemas.openxmlformats.org/officeDocument/2006/relationships/vmlDrawing" Target="../drawings/vmlDrawing15.vml"/><Relationship Id="rId6" Type="http://schemas.openxmlformats.org/officeDocument/2006/relationships/tags" Target="../tags/tag14.xml"/><Relationship Id="rId11" Type="http://schemas.openxmlformats.org/officeDocument/2006/relationships/tags" Target="../tags/tag19.xml"/><Relationship Id="rId24" Type="http://schemas.openxmlformats.org/officeDocument/2006/relationships/tags" Target="../tags/tag32.xml"/><Relationship Id="rId32" Type="http://schemas.openxmlformats.org/officeDocument/2006/relationships/tags" Target="../tags/tag40.xml"/><Relationship Id="rId37" Type="http://schemas.openxmlformats.org/officeDocument/2006/relationships/notesSlide" Target="../notesSlides/notesSlide9.xml"/><Relationship Id="rId40" Type="http://schemas.openxmlformats.org/officeDocument/2006/relationships/image" Target="../media/image145.png"/><Relationship Id="rId45" Type="http://schemas.openxmlformats.org/officeDocument/2006/relationships/image" Target="../media/image141.wmf"/><Relationship Id="rId5" Type="http://schemas.openxmlformats.org/officeDocument/2006/relationships/tags" Target="../tags/tag13.xml"/><Relationship Id="rId15" Type="http://schemas.openxmlformats.org/officeDocument/2006/relationships/tags" Target="../tags/tag23.xml"/><Relationship Id="rId23" Type="http://schemas.openxmlformats.org/officeDocument/2006/relationships/tags" Target="../tags/tag31.xml"/><Relationship Id="rId28" Type="http://schemas.openxmlformats.org/officeDocument/2006/relationships/tags" Target="../tags/tag36.xml"/><Relationship Id="rId36" Type="http://schemas.openxmlformats.org/officeDocument/2006/relationships/slideLayout" Target="../slideLayouts/slideLayout7.xml"/><Relationship Id="rId10" Type="http://schemas.openxmlformats.org/officeDocument/2006/relationships/tags" Target="../tags/tag18.xml"/><Relationship Id="rId19" Type="http://schemas.openxmlformats.org/officeDocument/2006/relationships/tags" Target="../tags/tag27.xml"/><Relationship Id="rId31" Type="http://schemas.openxmlformats.org/officeDocument/2006/relationships/tags" Target="../tags/tag39.xml"/><Relationship Id="rId44" Type="http://schemas.openxmlformats.org/officeDocument/2006/relationships/oleObject" Target="../embeddings/oleObject30.bin"/><Relationship Id="rId4" Type="http://schemas.openxmlformats.org/officeDocument/2006/relationships/tags" Target="../tags/tag12.xml"/><Relationship Id="rId9" Type="http://schemas.openxmlformats.org/officeDocument/2006/relationships/tags" Target="../tags/tag17.xml"/><Relationship Id="rId14" Type="http://schemas.openxmlformats.org/officeDocument/2006/relationships/tags" Target="../tags/tag22.xml"/><Relationship Id="rId22" Type="http://schemas.openxmlformats.org/officeDocument/2006/relationships/tags" Target="../tags/tag30.xml"/><Relationship Id="rId27" Type="http://schemas.openxmlformats.org/officeDocument/2006/relationships/tags" Target="../tags/tag35.xml"/><Relationship Id="rId30" Type="http://schemas.openxmlformats.org/officeDocument/2006/relationships/tags" Target="../tags/tag38.xml"/><Relationship Id="rId35" Type="http://schemas.openxmlformats.org/officeDocument/2006/relationships/tags" Target="../tags/tag43.xml"/><Relationship Id="rId43" Type="http://schemas.openxmlformats.org/officeDocument/2006/relationships/image" Target="../media/image140.wmf"/><Relationship Id="rId8" Type="http://schemas.openxmlformats.org/officeDocument/2006/relationships/tags" Target="../tags/tag16.xml"/><Relationship Id="rId3" Type="http://schemas.openxmlformats.org/officeDocument/2006/relationships/tags" Target="../tags/tag11.xml"/><Relationship Id="rId12" Type="http://schemas.openxmlformats.org/officeDocument/2006/relationships/tags" Target="../tags/tag20.xml"/><Relationship Id="rId17" Type="http://schemas.openxmlformats.org/officeDocument/2006/relationships/tags" Target="../tags/tag25.xml"/><Relationship Id="rId25" Type="http://schemas.openxmlformats.org/officeDocument/2006/relationships/tags" Target="../tags/tag33.xml"/><Relationship Id="rId33" Type="http://schemas.openxmlformats.org/officeDocument/2006/relationships/tags" Target="../tags/tag41.xml"/><Relationship Id="rId38" Type="http://schemas.openxmlformats.org/officeDocument/2006/relationships/image" Target="../media/image143.jpeg"/><Relationship Id="rId46" Type="http://schemas.openxmlformats.org/officeDocument/2006/relationships/oleObject" Target="../embeddings/oleObject31.bin"/><Relationship Id="rId20" Type="http://schemas.openxmlformats.org/officeDocument/2006/relationships/tags" Target="../tags/tag28.xml"/><Relationship Id="rId41" Type="http://schemas.openxmlformats.org/officeDocument/2006/relationships/image" Target="../media/image146.png"/></Relationships>
</file>

<file path=ppt/slides/_rels/slide49.xml.rels><?xml version="1.0" encoding="UTF-8" standalone="yes"?>
<Relationships xmlns="http://schemas.openxmlformats.org/package/2006/relationships"><Relationship Id="rId13" Type="http://schemas.openxmlformats.org/officeDocument/2006/relationships/tags" Target="../tags/tag55.xml"/><Relationship Id="rId18" Type="http://schemas.openxmlformats.org/officeDocument/2006/relationships/tags" Target="../tags/tag60.xml"/><Relationship Id="rId26" Type="http://schemas.openxmlformats.org/officeDocument/2006/relationships/tags" Target="../tags/tag68.xml"/><Relationship Id="rId39" Type="http://schemas.openxmlformats.org/officeDocument/2006/relationships/image" Target="../media/image149.png"/><Relationship Id="rId21" Type="http://schemas.openxmlformats.org/officeDocument/2006/relationships/tags" Target="../tags/tag63.xml"/><Relationship Id="rId34" Type="http://schemas.openxmlformats.org/officeDocument/2006/relationships/image" Target="../media/image143.jpeg"/><Relationship Id="rId42" Type="http://schemas.openxmlformats.org/officeDocument/2006/relationships/image" Target="../media/image152.png"/><Relationship Id="rId47" Type="http://schemas.openxmlformats.org/officeDocument/2006/relationships/slide" Target="slide20.xml"/><Relationship Id="rId7" Type="http://schemas.openxmlformats.org/officeDocument/2006/relationships/tags" Target="../tags/tag49.xml"/><Relationship Id="rId2" Type="http://schemas.openxmlformats.org/officeDocument/2006/relationships/tags" Target="../tags/tag44.xml"/><Relationship Id="rId16" Type="http://schemas.openxmlformats.org/officeDocument/2006/relationships/tags" Target="../tags/tag58.xml"/><Relationship Id="rId29" Type="http://schemas.openxmlformats.org/officeDocument/2006/relationships/tags" Target="../tags/tag71.xml"/><Relationship Id="rId11" Type="http://schemas.openxmlformats.org/officeDocument/2006/relationships/tags" Target="../tags/tag53.xml"/><Relationship Id="rId24" Type="http://schemas.openxmlformats.org/officeDocument/2006/relationships/tags" Target="../tags/tag66.xml"/><Relationship Id="rId32" Type="http://schemas.openxmlformats.org/officeDocument/2006/relationships/slideLayout" Target="../slideLayouts/slideLayout56.xml"/><Relationship Id="rId37" Type="http://schemas.openxmlformats.org/officeDocument/2006/relationships/image" Target="../media/image145.png"/><Relationship Id="rId40" Type="http://schemas.openxmlformats.org/officeDocument/2006/relationships/image" Target="../media/image150.png"/><Relationship Id="rId45" Type="http://schemas.openxmlformats.org/officeDocument/2006/relationships/hyperlink" Target="http://dx.doi.org/10.1039/1463-9084/1999" TargetMode="External"/><Relationship Id="rId5" Type="http://schemas.openxmlformats.org/officeDocument/2006/relationships/tags" Target="../tags/tag47.xml"/><Relationship Id="rId15" Type="http://schemas.openxmlformats.org/officeDocument/2006/relationships/tags" Target="../tags/tag57.xml"/><Relationship Id="rId23" Type="http://schemas.openxmlformats.org/officeDocument/2006/relationships/tags" Target="../tags/tag65.xml"/><Relationship Id="rId28" Type="http://schemas.openxmlformats.org/officeDocument/2006/relationships/tags" Target="../tags/tag70.xml"/><Relationship Id="rId36" Type="http://schemas.openxmlformats.org/officeDocument/2006/relationships/image" Target="../media/image148.png"/><Relationship Id="rId49" Type="http://schemas.openxmlformats.org/officeDocument/2006/relationships/image" Target="../media/image147.wmf"/><Relationship Id="rId10" Type="http://schemas.openxmlformats.org/officeDocument/2006/relationships/tags" Target="../tags/tag52.xml"/><Relationship Id="rId19" Type="http://schemas.openxmlformats.org/officeDocument/2006/relationships/tags" Target="../tags/tag61.xml"/><Relationship Id="rId31" Type="http://schemas.openxmlformats.org/officeDocument/2006/relationships/tags" Target="../tags/tag73.xml"/><Relationship Id="rId44" Type="http://schemas.openxmlformats.org/officeDocument/2006/relationships/image" Target="../media/image61.png"/><Relationship Id="rId4" Type="http://schemas.openxmlformats.org/officeDocument/2006/relationships/tags" Target="../tags/tag46.xml"/><Relationship Id="rId9" Type="http://schemas.openxmlformats.org/officeDocument/2006/relationships/tags" Target="../tags/tag51.xml"/><Relationship Id="rId14" Type="http://schemas.openxmlformats.org/officeDocument/2006/relationships/tags" Target="../tags/tag56.xml"/><Relationship Id="rId22" Type="http://schemas.openxmlformats.org/officeDocument/2006/relationships/tags" Target="../tags/tag64.xml"/><Relationship Id="rId27" Type="http://schemas.openxmlformats.org/officeDocument/2006/relationships/tags" Target="../tags/tag69.xml"/><Relationship Id="rId30" Type="http://schemas.openxmlformats.org/officeDocument/2006/relationships/tags" Target="../tags/tag72.xml"/><Relationship Id="rId35" Type="http://schemas.openxmlformats.org/officeDocument/2006/relationships/image" Target="../media/image144.jpeg"/><Relationship Id="rId43" Type="http://schemas.openxmlformats.org/officeDocument/2006/relationships/image" Target="../media/image153.png"/><Relationship Id="rId48" Type="http://schemas.openxmlformats.org/officeDocument/2006/relationships/oleObject" Target="../embeddings/oleObject32.bin"/><Relationship Id="rId8" Type="http://schemas.openxmlformats.org/officeDocument/2006/relationships/tags" Target="../tags/tag50.xml"/><Relationship Id="rId3" Type="http://schemas.openxmlformats.org/officeDocument/2006/relationships/tags" Target="../tags/tag45.xml"/><Relationship Id="rId12" Type="http://schemas.openxmlformats.org/officeDocument/2006/relationships/tags" Target="../tags/tag54.xml"/><Relationship Id="rId17" Type="http://schemas.openxmlformats.org/officeDocument/2006/relationships/tags" Target="../tags/tag59.xml"/><Relationship Id="rId25" Type="http://schemas.openxmlformats.org/officeDocument/2006/relationships/tags" Target="../tags/tag67.xml"/><Relationship Id="rId33" Type="http://schemas.openxmlformats.org/officeDocument/2006/relationships/notesSlide" Target="../notesSlides/notesSlide10.xml"/><Relationship Id="rId38" Type="http://schemas.openxmlformats.org/officeDocument/2006/relationships/image" Target="../media/image146.png"/><Relationship Id="rId46" Type="http://schemas.openxmlformats.org/officeDocument/2006/relationships/image" Target="../media/image154.jpeg"/><Relationship Id="rId20" Type="http://schemas.openxmlformats.org/officeDocument/2006/relationships/tags" Target="../tags/tag62.xml"/><Relationship Id="rId41" Type="http://schemas.openxmlformats.org/officeDocument/2006/relationships/image" Target="../media/image151.png"/><Relationship Id="rId1" Type="http://schemas.openxmlformats.org/officeDocument/2006/relationships/vmlDrawing" Target="../drawings/vmlDrawing16.vml"/><Relationship Id="rId6" Type="http://schemas.openxmlformats.org/officeDocument/2006/relationships/tags" Target="../tags/tag48.xml"/></Relationships>
</file>

<file path=ppt/slides/_rels/slide50.xml.rels><?xml version="1.0" encoding="UTF-8" standalone="yes"?>
<Relationships xmlns="http://schemas.openxmlformats.org/package/2006/relationships"><Relationship Id="rId8" Type="http://schemas.openxmlformats.org/officeDocument/2006/relationships/slide" Target="slide20.xml"/><Relationship Id="rId13" Type="http://schemas.openxmlformats.org/officeDocument/2006/relationships/oleObject" Target="../embeddings/oleObject37.bin"/><Relationship Id="rId3" Type="http://schemas.openxmlformats.org/officeDocument/2006/relationships/oleObject" Target="../embeddings/oleObject33.bin"/><Relationship Id="rId7" Type="http://schemas.openxmlformats.org/officeDocument/2006/relationships/image" Target="../media/image161.png"/><Relationship Id="rId12" Type="http://schemas.openxmlformats.org/officeDocument/2006/relationships/image" Target="../media/image158.wmf"/><Relationship Id="rId2" Type="http://schemas.openxmlformats.org/officeDocument/2006/relationships/slideLayout" Target="../slideLayouts/slideLayout56.xml"/><Relationship Id="rId16" Type="http://schemas.openxmlformats.org/officeDocument/2006/relationships/image" Target="../media/image160.wmf"/><Relationship Id="rId1" Type="http://schemas.openxmlformats.org/officeDocument/2006/relationships/vmlDrawing" Target="../drawings/vmlDrawing17.vml"/><Relationship Id="rId6" Type="http://schemas.openxmlformats.org/officeDocument/2006/relationships/image" Target="../media/image156.wmf"/><Relationship Id="rId11" Type="http://schemas.openxmlformats.org/officeDocument/2006/relationships/oleObject" Target="../embeddings/oleObject36.bin"/><Relationship Id="rId5" Type="http://schemas.openxmlformats.org/officeDocument/2006/relationships/oleObject" Target="../embeddings/oleObject34.bin"/><Relationship Id="rId15" Type="http://schemas.openxmlformats.org/officeDocument/2006/relationships/oleObject" Target="../embeddings/oleObject38.bin"/><Relationship Id="rId10" Type="http://schemas.openxmlformats.org/officeDocument/2006/relationships/image" Target="../media/image157.wmf"/><Relationship Id="rId4" Type="http://schemas.openxmlformats.org/officeDocument/2006/relationships/image" Target="../media/image155.wmf"/><Relationship Id="rId9" Type="http://schemas.openxmlformats.org/officeDocument/2006/relationships/oleObject" Target="../embeddings/oleObject35.bin"/><Relationship Id="rId14" Type="http://schemas.openxmlformats.org/officeDocument/2006/relationships/image" Target="../media/image159.wmf"/></Relationships>
</file>

<file path=ppt/slides/_rels/slide51.xml.rels><?xml version="1.0" encoding="UTF-8" standalone="yes"?>
<Relationships xmlns="http://schemas.openxmlformats.org/package/2006/relationships"><Relationship Id="rId8" Type="http://schemas.openxmlformats.org/officeDocument/2006/relationships/image" Target="../media/image163.wmf"/><Relationship Id="rId3" Type="http://schemas.openxmlformats.org/officeDocument/2006/relationships/notesSlide" Target="../notesSlides/notesSlide11.xml"/><Relationship Id="rId7" Type="http://schemas.openxmlformats.org/officeDocument/2006/relationships/oleObject" Target="../embeddings/oleObject40.bin"/><Relationship Id="rId2" Type="http://schemas.openxmlformats.org/officeDocument/2006/relationships/slideLayout" Target="../slideLayouts/slideLayout7.xml"/><Relationship Id="rId1" Type="http://schemas.openxmlformats.org/officeDocument/2006/relationships/vmlDrawing" Target="../drawings/vmlDrawing18.vml"/><Relationship Id="rId6" Type="http://schemas.openxmlformats.org/officeDocument/2006/relationships/image" Target="../media/image162.wmf"/><Relationship Id="rId5" Type="http://schemas.openxmlformats.org/officeDocument/2006/relationships/oleObject" Target="../embeddings/oleObject39.bin"/><Relationship Id="rId10" Type="http://schemas.openxmlformats.org/officeDocument/2006/relationships/image" Target="../media/image164.wmf"/><Relationship Id="rId4" Type="http://schemas.openxmlformats.org/officeDocument/2006/relationships/image" Target="../media/image165.png"/><Relationship Id="rId9" Type="http://schemas.openxmlformats.org/officeDocument/2006/relationships/oleObject" Target="../embeddings/oleObject41.bin"/></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166.wmf"/><Relationship Id="rId2" Type="http://schemas.openxmlformats.org/officeDocument/2006/relationships/slideLayout" Target="../slideLayouts/slideLayout7.xml"/><Relationship Id="rId1" Type="http://schemas.openxmlformats.org/officeDocument/2006/relationships/vmlDrawing" Target="../drawings/vmlDrawing19.vml"/><Relationship Id="rId6" Type="http://schemas.openxmlformats.org/officeDocument/2006/relationships/oleObject" Target="../embeddings/oleObject42.bin"/><Relationship Id="rId5" Type="http://schemas.openxmlformats.org/officeDocument/2006/relationships/image" Target="../media/image218.png"/><Relationship Id="rId4" Type="http://schemas.openxmlformats.org/officeDocument/2006/relationships/image" Target="../media/image167.png"/></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43.bin"/><Relationship Id="rId2" Type="http://schemas.openxmlformats.org/officeDocument/2006/relationships/slideLayout" Target="../slideLayouts/slideLayout6.xml"/><Relationship Id="rId1" Type="http://schemas.openxmlformats.org/officeDocument/2006/relationships/vmlDrawing" Target="../drawings/vmlDrawing20.vml"/><Relationship Id="rId5" Type="http://schemas.openxmlformats.org/officeDocument/2006/relationships/image" Target="../media/image169.emf"/><Relationship Id="rId4" Type="http://schemas.openxmlformats.org/officeDocument/2006/relationships/image" Target="../media/image168.wmf"/></Relationships>
</file>

<file path=ppt/slides/_rels/slide54.xml.rels><?xml version="1.0" encoding="UTF-8" standalone="yes"?>
<Relationships xmlns="http://schemas.openxmlformats.org/package/2006/relationships"><Relationship Id="rId2" Type="http://schemas.openxmlformats.org/officeDocument/2006/relationships/image" Target="../media/image170.tif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72.png"/><Relationship Id="rId7" Type="http://schemas.openxmlformats.org/officeDocument/2006/relationships/image" Target="../media/image171.wmf"/><Relationship Id="rId2" Type="http://schemas.openxmlformats.org/officeDocument/2006/relationships/slideLayout" Target="../slideLayouts/slideLayout7.xml"/><Relationship Id="rId1" Type="http://schemas.openxmlformats.org/officeDocument/2006/relationships/vmlDrawing" Target="../drawings/vmlDrawing21.vml"/><Relationship Id="rId6" Type="http://schemas.openxmlformats.org/officeDocument/2006/relationships/oleObject" Target="../embeddings/oleObject44.bin"/><Relationship Id="rId5" Type="http://schemas.openxmlformats.org/officeDocument/2006/relationships/slide" Target="slide20.xml"/><Relationship Id="rId4" Type="http://schemas.openxmlformats.org/officeDocument/2006/relationships/image" Target="../media/image173.png"/></Relationships>
</file>

<file path=ppt/slides/_rels/slide56.xml.rels><?xml version="1.0" encoding="UTF-8" standalone="yes"?>
<Relationships xmlns="http://schemas.openxmlformats.org/package/2006/relationships"><Relationship Id="rId8" Type="http://schemas.openxmlformats.org/officeDocument/2006/relationships/oleObject" Target="../embeddings/oleObject46.bin"/><Relationship Id="rId13" Type="http://schemas.openxmlformats.org/officeDocument/2006/relationships/slide" Target="slide66.xml"/><Relationship Id="rId3" Type="http://schemas.openxmlformats.org/officeDocument/2006/relationships/notesSlide" Target="../notesSlides/notesSlide13.xml"/><Relationship Id="rId7" Type="http://schemas.openxmlformats.org/officeDocument/2006/relationships/slide" Target="slide63.xml"/><Relationship Id="rId12" Type="http://schemas.openxmlformats.org/officeDocument/2006/relationships/image" Target="../media/image176.wmf"/><Relationship Id="rId2" Type="http://schemas.openxmlformats.org/officeDocument/2006/relationships/slideLayout" Target="../slideLayouts/slideLayout7.xml"/><Relationship Id="rId1" Type="http://schemas.openxmlformats.org/officeDocument/2006/relationships/vmlDrawing" Target="../drawings/vmlDrawing22.vml"/><Relationship Id="rId6" Type="http://schemas.openxmlformats.org/officeDocument/2006/relationships/image" Target="../media/image174.wmf"/><Relationship Id="rId11" Type="http://schemas.openxmlformats.org/officeDocument/2006/relationships/oleObject" Target="../embeddings/oleObject47.bin"/><Relationship Id="rId5" Type="http://schemas.openxmlformats.org/officeDocument/2006/relationships/oleObject" Target="../embeddings/oleObject45.bin"/><Relationship Id="rId15" Type="http://schemas.openxmlformats.org/officeDocument/2006/relationships/image" Target="../media/image177.wmf"/><Relationship Id="rId10" Type="http://schemas.openxmlformats.org/officeDocument/2006/relationships/image" Target="../media/image530.png"/><Relationship Id="rId4" Type="http://schemas.openxmlformats.org/officeDocument/2006/relationships/slide" Target="slide62.xml"/><Relationship Id="rId9" Type="http://schemas.openxmlformats.org/officeDocument/2006/relationships/image" Target="../media/image175.wmf"/><Relationship Id="rId14" Type="http://schemas.openxmlformats.org/officeDocument/2006/relationships/oleObject" Target="../embeddings/oleObject48.bin"/></Relationships>
</file>

<file path=ppt/slides/_rels/slide57.xml.rels><?xml version="1.0" encoding="UTF-8" standalone="yes"?>
<Relationships xmlns="http://schemas.openxmlformats.org/package/2006/relationships"><Relationship Id="rId3" Type="http://schemas.openxmlformats.org/officeDocument/2006/relationships/image" Target="../media/image179.emf"/><Relationship Id="rId2" Type="http://schemas.openxmlformats.org/officeDocument/2006/relationships/slideLayout" Target="../slideLayouts/slideLayout7.xml"/><Relationship Id="rId1" Type="http://schemas.openxmlformats.org/officeDocument/2006/relationships/vmlDrawing" Target="../drawings/vmlDrawing23.vml"/><Relationship Id="rId5" Type="http://schemas.openxmlformats.org/officeDocument/2006/relationships/image" Target="../media/image178.wmf"/><Relationship Id="rId4" Type="http://schemas.openxmlformats.org/officeDocument/2006/relationships/oleObject" Target="../embeddings/oleObject49.bin"/></Relationships>
</file>

<file path=ppt/slides/_rels/slide58.xml.rels><?xml version="1.0" encoding="UTF-8" standalone="yes"?>
<Relationships xmlns="http://schemas.openxmlformats.org/package/2006/relationships"><Relationship Id="rId3" Type="http://schemas.openxmlformats.org/officeDocument/2006/relationships/image" Target="../media/image181.tiff"/><Relationship Id="rId2" Type="http://schemas.openxmlformats.org/officeDocument/2006/relationships/image" Target="../media/image180.tif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7.xml"/><Relationship Id="rId4" Type="http://schemas.openxmlformats.org/officeDocument/2006/relationships/image" Target="../media/image184.jpeg"/></Relationships>
</file>

<file path=ppt/slides/_rels/slide60.xml.rels><?xml version="1.0" encoding="UTF-8" standalone="yes"?>
<Relationships xmlns="http://schemas.openxmlformats.org/package/2006/relationships"><Relationship Id="rId2" Type="http://schemas.openxmlformats.org/officeDocument/2006/relationships/image" Target="../media/image185.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186.em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87.em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image" Target="../media/image188.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90.em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93.png"/><Relationship Id="rId7" Type="http://schemas.openxmlformats.org/officeDocument/2006/relationships/image" Target="../media/image192.wmf"/><Relationship Id="rId2" Type="http://schemas.openxmlformats.org/officeDocument/2006/relationships/slideLayout" Target="../slideLayouts/slideLayout7.xml"/><Relationship Id="rId1" Type="http://schemas.openxmlformats.org/officeDocument/2006/relationships/vmlDrawing" Target="../drawings/vmlDrawing24.vml"/><Relationship Id="rId6" Type="http://schemas.openxmlformats.org/officeDocument/2006/relationships/oleObject" Target="../embeddings/oleObject51.bin"/><Relationship Id="rId5" Type="http://schemas.openxmlformats.org/officeDocument/2006/relationships/image" Target="../media/image191.wmf"/><Relationship Id="rId4" Type="http://schemas.openxmlformats.org/officeDocument/2006/relationships/oleObject" Target="../embeddings/oleObject50.bin"/></Relationships>
</file>

<file path=ppt/slides/_rels/slide67.xml.rels><?xml version="1.0" encoding="UTF-8" standalone="yes"?>
<Relationships xmlns="http://schemas.openxmlformats.org/package/2006/relationships"><Relationship Id="rId8" Type="http://schemas.openxmlformats.org/officeDocument/2006/relationships/hyperlink" Target="file:///D:\debu\webpage\presentable\presentable\index.html" TargetMode="External"/><Relationship Id="rId13" Type="http://schemas.openxmlformats.org/officeDocument/2006/relationships/image" Target="../media/image202.emf"/><Relationship Id="rId3" Type="http://schemas.openxmlformats.org/officeDocument/2006/relationships/image" Target="../media/image194.jpeg"/><Relationship Id="rId7" Type="http://schemas.openxmlformats.org/officeDocument/2006/relationships/image" Target="../media/image197.jpeg"/><Relationship Id="rId12" Type="http://schemas.openxmlformats.org/officeDocument/2006/relationships/image" Target="../media/image201.emf"/><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200.jpeg"/><Relationship Id="rId5" Type="http://schemas.openxmlformats.org/officeDocument/2006/relationships/image" Target="../media/image196.jpeg"/><Relationship Id="rId10" Type="http://schemas.openxmlformats.org/officeDocument/2006/relationships/image" Target="../media/image199.png"/><Relationship Id="rId4" Type="http://schemas.openxmlformats.org/officeDocument/2006/relationships/image" Target="../media/image195.jpeg"/><Relationship Id="rId9" Type="http://schemas.openxmlformats.org/officeDocument/2006/relationships/image" Target="../media/image198.png"/></Relationships>
</file>

<file path=ppt/slides/_rels/slide68.xml.rels><?xml version="1.0" encoding="UTF-8" standalone="yes"?>
<Relationships xmlns="http://schemas.openxmlformats.org/package/2006/relationships"><Relationship Id="rId2" Type="http://schemas.openxmlformats.org/officeDocument/2006/relationships/image" Target="../media/image20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5189" y="2959280"/>
            <a:ext cx="6731669" cy="1021556"/>
          </a:xfrm>
        </p:spPr>
        <p:txBody>
          <a:bodyPr/>
          <a:lstStyle/>
          <a:p>
            <a:pPr marL="0" indent="0" algn="ctr">
              <a:lnSpc>
                <a:spcPts val="3300"/>
              </a:lnSpc>
              <a:spcAft>
                <a:spcPts val="750"/>
              </a:spcAft>
            </a:pPr>
            <a:r>
              <a:rPr lang="en-US" sz="3200" b="1" dirty="0" smtClean="0"/>
              <a:t>Towards Quantum Information Processing with Femtosecond </a:t>
            </a:r>
            <a:r>
              <a:rPr lang="en-US" sz="3200" b="1" dirty="0"/>
              <a:t>Laser Pulse Induced Manipulation of Matter</a:t>
            </a:r>
            <a:endParaRPr lang="en-US" sz="2800" i="1" dirty="0"/>
          </a:p>
        </p:txBody>
      </p:sp>
      <p:sp>
        <p:nvSpPr>
          <p:cNvPr id="3" name="Subtitle 2"/>
          <p:cNvSpPr>
            <a:spLocks noGrp="1"/>
          </p:cNvSpPr>
          <p:nvPr>
            <p:ph type="body" idx="1"/>
          </p:nvPr>
        </p:nvSpPr>
        <p:spPr>
          <a:xfrm>
            <a:off x="1835772" y="4155882"/>
            <a:ext cx="5829300" cy="369332"/>
          </a:xfrm>
        </p:spPr>
        <p:txBody>
          <a:bodyPr/>
          <a:lstStyle/>
          <a:p>
            <a:r>
              <a:rPr lang="en-US" sz="1800" b="1" dirty="0">
                <a:effectLst>
                  <a:outerShdw blurRad="38100" dist="38100" dir="2700000" algn="tl">
                    <a:srgbClr val="000000">
                      <a:alpha val="43137"/>
                    </a:srgbClr>
                  </a:outerShdw>
                </a:effectLst>
                <a:latin typeface="Bodoni MT" panose="02070603080606020203" pitchFamily="18" charset="0"/>
              </a:rPr>
              <a:t>Debabrata Goswami	</a:t>
            </a:r>
            <a:r>
              <a:rPr lang="en-US" sz="1800" b="1" dirty="0" smtClean="0">
                <a:effectLst>
                  <a:outerShdw blurRad="38100" dist="38100" dir="2700000" algn="tl">
                    <a:srgbClr val="000000">
                      <a:alpha val="43137"/>
                    </a:srgbClr>
                  </a:outerShdw>
                </a:effectLst>
                <a:latin typeface="Bodoni MT" panose="02070603080606020203" pitchFamily="18" charset="0"/>
              </a:rPr>
              <a:t>          IIT Kanpur, India</a:t>
            </a:r>
            <a:endParaRPr lang="en-US" sz="1800" b="1" dirty="0">
              <a:effectLst>
                <a:outerShdw blurRad="38100" dist="38100" dir="2700000" algn="tl">
                  <a:srgbClr val="000000">
                    <a:alpha val="43137"/>
                  </a:srgbClr>
                </a:outerShdw>
              </a:effectLst>
              <a:latin typeface="Bodoni MT" panose="02070603080606020203" pitchFamily="18" charset="0"/>
            </a:endParaRPr>
          </a:p>
        </p:txBody>
      </p:sp>
      <p:pic>
        <p:nvPicPr>
          <p:cNvPr id="5" name="Picture 20" descr="http://www.iitk.ac.in/infocell/iitk/newhtml/logo/redlogo.jpg"/>
          <p:cNvPicPr>
            <a:picLocks noChangeAspect="1" noChangeArrowheads="1"/>
          </p:cNvPicPr>
          <p:nvPr/>
        </p:nvPicPr>
        <p:blipFill>
          <a:blip r:embed="rId3" cstate="print"/>
          <a:srcRect/>
          <a:stretch>
            <a:fillRect/>
          </a:stretch>
        </p:blipFill>
        <p:spPr bwMode="auto">
          <a:xfrm>
            <a:off x="7020204" y="4087950"/>
            <a:ext cx="459304" cy="437338"/>
          </a:xfrm>
          <a:prstGeom prst="rect">
            <a:avLst/>
          </a:prstGeom>
        </p:spPr>
        <p:style>
          <a:lnRef idx="0">
            <a:schemeClr val="accent1"/>
          </a:lnRef>
          <a:fillRef idx="3">
            <a:schemeClr val="accent1"/>
          </a:fillRef>
          <a:effectRef idx="3">
            <a:schemeClr val="accent1"/>
          </a:effectRef>
          <a:fontRef idx="minor">
            <a:schemeClr val="lt1"/>
          </a:fontRef>
        </p:style>
      </p:pic>
      <p:sp>
        <p:nvSpPr>
          <p:cNvPr id="7" name="Rectangle 6"/>
          <p:cNvSpPr/>
          <p:nvPr/>
        </p:nvSpPr>
        <p:spPr bwMode="auto">
          <a:xfrm>
            <a:off x="16934" y="-5939"/>
            <a:ext cx="9127066" cy="1524004"/>
          </a:xfrm>
          <a:prstGeom prst="rect">
            <a:avLst/>
          </a:prstGeom>
          <a:ln>
            <a:headEnd type="none" w="med" len="med"/>
            <a:tailEnd type="none" w="med" len="med"/>
          </a:ln>
          <a:extLst/>
        </p:spPr>
        <p:style>
          <a:lnRef idx="2">
            <a:schemeClr val="accent2"/>
          </a:lnRef>
          <a:fillRef idx="1">
            <a:schemeClr val="lt1"/>
          </a:fillRef>
          <a:effectRef idx="0">
            <a:schemeClr val="accent2"/>
          </a:effectRef>
          <a:fontRef idx="minor">
            <a:schemeClr val="dk1"/>
          </a:fontRef>
        </p:style>
        <p:txBody>
          <a:bodyPr vert="horz" wrap="square" lIns="68580" tIns="34290" rIns="68580" bIns="34290" numCol="1" rtlCol="0" anchor="t" anchorCtr="0" compatLnSpc="1">
            <a:prstTxWarp prst="textNoShape">
              <a:avLst/>
            </a:prstTxWarp>
          </a:bodyPr>
          <a:lstStyle/>
          <a:p>
            <a:pPr defTabSz="685800"/>
            <a:endParaRPr lang="en-US" sz="1350">
              <a:solidFill>
                <a:schemeClr val="tx1"/>
              </a:solidFill>
              <a:latin typeface="Arial" panose="020B0604020202020204" pitchFamily="34" charset="0"/>
              <a:ea typeface="SimSun" panose="02010600030101010101" pitchFamily="2" charset="-122"/>
            </a:endParaRP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15326" y="16089"/>
            <a:ext cx="2356824" cy="1388417"/>
          </a:xfrm>
          <a:prstGeom prst="rect">
            <a:avLst/>
          </a:prstGeom>
        </p:spPr>
      </p:pic>
      <p:pic>
        <p:nvPicPr>
          <p:cNvPr id="9" name="Picture 8"/>
          <p:cNvPicPr>
            <a:picLocks noChangeAspect="1"/>
          </p:cNvPicPr>
          <p:nvPr/>
        </p:nvPicPr>
        <p:blipFill>
          <a:blip r:embed="rId5"/>
          <a:stretch>
            <a:fillRect/>
          </a:stretch>
        </p:blipFill>
        <p:spPr>
          <a:xfrm>
            <a:off x="7149647" y="76006"/>
            <a:ext cx="1958731" cy="1424013"/>
          </a:xfrm>
          <a:prstGeom prst="rect">
            <a:avLst/>
          </a:prstGeom>
        </p:spPr>
      </p:pic>
      <p:sp>
        <p:nvSpPr>
          <p:cNvPr id="10" name="Rectangle 9"/>
          <p:cNvSpPr/>
          <p:nvPr/>
        </p:nvSpPr>
        <p:spPr>
          <a:xfrm rot="19648584">
            <a:off x="7147799" y="575550"/>
            <a:ext cx="760466" cy="346249"/>
          </a:xfrm>
          <a:prstGeom prst="rect">
            <a:avLst/>
          </a:prstGeom>
          <a:noFill/>
        </p:spPr>
        <p:txBody>
          <a:bodyPr wrap="none" lIns="68580" tIns="34290" rIns="68580" bIns="34290">
            <a:spAutoFit/>
          </a:bodyPr>
          <a:lstStyle/>
          <a:p>
            <a:pPr algn="ctr"/>
            <a:r>
              <a:rPr lang="en-US" dirty="0">
                <a:ln w="0"/>
                <a:effectLst>
                  <a:outerShdw blurRad="38100" dist="19050" dir="2700000" algn="tl" rotWithShape="0">
                    <a:schemeClr val="dk1">
                      <a:alpha val="40000"/>
                    </a:schemeClr>
                  </a:outerShdw>
                </a:effectLst>
                <a:latin typeface="Blackadder ITC" panose="04020505051007020D02" pitchFamily="82" charset="0"/>
              </a:rPr>
              <a:t>Thermal</a:t>
            </a:r>
          </a:p>
        </p:txBody>
      </p:sp>
      <p:sp>
        <p:nvSpPr>
          <p:cNvPr id="11" name="Rectangle 10"/>
          <p:cNvSpPr/>
          <p:nvPr/>
        </p:nvSpPr>
        <p:spPr>
          <a:xfrm rot="19648584">
            <a:off x="3758376" y="981314"/>
            <a:ext cx="754053" cy="346249"/>
          </a:xfrm>
          <a:prstGeom prst="rect">
            <a:avLst/>
          </a:prstGeom>
          <a:noFill/>
        </p:spPr>
        <p:txBody>
          <a:bodyPr wrap="none" lIns="68580" tIns="34290" rIns="68580" bIns="34290">
            <a:spAutoFit/>
          </a:bodyPr>
          <a:lstStyle/>
          <a:p>
            <a:pPr algn="ctr"/>
            <a:r>
              <a:rPr lang="en-US" dirty="0">
                <a:ln w="0"/>
                <a:effectLst>
                  <a:outerShdw blurRad="38100" dist="19050" dir="2700000" algn="tl" rotWithShape="0">
                    <a:schemeClr val="dk1">
                      <a:alpha val="40000"/>
                    </a:schemeClr>
                  </a:outerShdw>
                </a:effectLst>
                <a:latin typeface="Blackadder ITC" panose="04020505051007020D02" pitchFamily="82" charset="0"/>
              </a:rPr>
              <a:t>O</a:t>
            </a:r>
            <a:r>
              <a:rPr lang="en-US" dirty="0">
                <a:ln w="0"/>
                <a:solidFill>
                  <a:schemeClr val="bg1"/>
                </a:solidFill>
                <a:effectLst>
                  <a:outerShdw blurRad="38100" dist="19050" dir="2700000" algn="tl" rotWithShape="0">
                    <a:schemeClr val="dk1">
                      <a:alpha val="40000"/>
                    </a:schemeClr>
                  </a:outerShdw>
                </a:effectLst>
                <a:latin typeface="Blackadder ITC" panose="04020505051007020D02" pitchFamily="82" charset="0"/>
              </a:rPr>
              <a:t>ptical</a:t>
            </a:r>
          </a:p>
        </p:txBody>
      </p:sp>
      <p:pic>
        <p:nvPicPr>
          <p:cNvPr id="13" name="Picture 2"/>
          <p:cNvPicPr>
            <a:picLocks noChangeAspect="1" noChangeArrowheads="1"/>
          </p:cNvPicPr>
          <p:nvPr/>
        </p:nvPicPr>
        <p:blipFill>
          <a:blip r:embed="rId6" cstate="print"/>
          <a:srcRect/>
          <a:stretch>
            <a:fillRect/>
          </a:stretch>
        </p:blipFill>
        <p:spPr bwMode="auto">
          <a:xfrm>
            <a:off x="1979784" y="16088"/>
            <a:ext cx="1828195" cy="1352722"/>
          </a:xfrm>
          <a:prstGeom prst="rect">
            <a:avLst/>
          </a:prstGeom>
          <a:noFill/>
          <a:ln w="9525">
            <a:noFill/>
            <a:miter lim="800000"/>
            <a:headEnd/>
            <a:tailEnd/>
          </a:ln>
        </p:spPr>
      </p:pic>
      <p:pic>
        <p:nvPicPr>
          <p:cNvPr id="14" name="Picture 1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00144" y="1772473"/>
            <a:ext cx="255554" cy="340738"/>
          </a:xfrm>
          <a:prstGeom prst="rect">
            <a:avLst/>
          </a:prstGeom>
        </p:spPr>
      </p:pic>
      <p:sp>
        <p:nvSpPr>
          <p:cNvPr id="15" name="Oval 14"/>
          <p:cNvSpPr/>
          <p:nvPr/>
        </p:nvSpPr>
        <p:spPr bwMode="auto">
          <a:xfrm>
            <a:off x="2734576" y="1558764"/>
            <a:ext cx="3565568" cy="754558"/>
          </a:xfrm>
          <a:prstGeom prst="ellipse">
            <a:avLst/>
          </a:prstGeom>
          <a:ln>
            <a:headEnd type="none" w="med" len="med"/>
            <a:tailEnd type="none" w="med" len="med"/>
          </a:ln>
          <a:extLst/>
        </p:spPr>
        <p:style>
          <a:lnRef idx="2">
            <a:schemeClr val="accent2"/>
          </a:lnRef>
          <a:fillRef idx="1">
            <a:schemeClr val="lt1"/>
          </a:fillRef>
          <a:effectRef idx="0">
            <a:schemeClr val="accent2"/>
          </a:effectRef>
          <a:fontRef idx="minor">
            <a:schemeClr val="dk1"/>
          </a:fontRef>
        </p:style>
        <p:txBody>
          <a:bodyPr vert="horz" wrap="square" lIns="68580" tIns="34290" rIns="68580" bIns="34290" numCol="1" rtlCol="0" anchor="t" anchorCtr="0" compatLnSpc="1">
            <a:prstTxWarp prst="textNoShape">
              <a:avLst/>
            </a:prstTxWarp>
          </a:bodyPr>
          <a:lstStyle/>
          <a:p>
            <a:pPr defTabSz="685800"/>
            <a:endParaRPr lang="en-US" sz="105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SimSun" panose="02010600030101010101" pitchFamily="2" charset="-122"/>
            </a:endParaRPr>
          </a:p>
        </p:txBody>
      </p:sp>
      <p:sp>
        <p:nvSpPr>
          <p:cNvPr id="16" name="TextBox 15"/>
          <p:cNvSpPr txBox="1"/>
          <p:nvPr/>
        </p:nvSpPr>
        <p:spPr>
          <a:xfrm>
            <a:off x="2699844" y="1511483"/>
            <a:ext cx="3625288" cy="842538"/>
          </a:xfrm>
          <a:prstGeom prst="rect">
            <a:avLst/>
          </a:prstGeom>
          <a:noFill/>
        </p:spPr>
        <p:txBody>
          <a:bodyPr wrap="square" rtlCol="0">
            <a:spAutoFit/>
          </a:bodyPr>
          <a:lstStyle/>
          <a:p>
            <a:pPr marL="214313" indent="-214313" algn="ctr">
              <a:buFont typeface="Arial" panose="020B0604020202020204" pitchFamily="34" charset="0"/>
              <a:buChar char="•"/>
            </a:pPr>
            <a:r>
              <a:rPr lang="en-US" sz="975" b="1" dirty="0">
                <a:ln w="0"/>
                <a:solidFill>
                  <a:schemeClr val="bg1">
                    <a:lumMod val="65000"/>
                  </a:schemeClr>
                </a:solidFill>
              </a:rPr>
              <a:t>MCIT</a:t>
            </a:r>
          </a:p>
          <a:p>
            <a:pPr marL="214313" indent="-214313" algn="ctr">
              <a:buFont typeface="Arial" panose="020B0604020202020204" pitchFamily="34" charset="0"/>
              <a:buChar char="•"/>
            </a:pPr>
            <a:r>
              <a:rPr lang="en-US" sz="975" b="1" dirty="0" err="1">
                <a:ln w="0"/>
                <a:solidFill>
                  <a:schemeClr val="bg1">
                    <a:lumMod val="65000"/>
                  </a:schemeClr>
                </a:solidFill>
              </a:rPr>
              <a:t>Swarnajayanti</a:t>
            </a:r>
            <a:r>
              <a:rPr lang="en-US" sz="975" b="1" dirty="0">
                <a:ln w="0"/>
                <a:solidFill>
                  <a:schemeClr val="bg1">
                    <a:lumMod val="65000"/>
                  </a:schemeClr>
                </a:solidFill>
              </a:rPr>
              <a:t> Fellow</a:t>
            </a:r>
          </a:p>
          <a:p>
            <a:pPr marL="214313" indent="-214313" algn="ctr">
              <a:buFont typeface="Arial" panose="020B0604020202020204" pitchFamily="34" charset="0"/>
              <a:buChar char="•"/>
            </a:pPr>
            <a:r>
              <a:rPr lang="en-US" sz="975" b="1" dirty="0" err="1">
                <a:ln w="0"/>
                <a:solidFill>
                  <a:schemeClr val="bg1">
                    <a:lumMod val="65000"/>
                  </a:schemeClr>
                </a:solidFill>
              </a:rPr>
              <a:t>Wellcome</a:t>
            </a:r>
            <a:r>
              <a:rPr lang="en-US" sz="975" b="1" dirty="0">
                <a:ln w="0"/>
                <a:solidFill>
                  <a:schemeClr val="bg1">
                    <a:lumMod val="65000"/>
                  </a:schemeClr>
                </a:solidFill>
              </a:rPr>
              <a:t> Trust International Senior Research Fellow</a:t>
            </a:r>
          </a:p>
          <a:p>
            <a:pPr marL="214313" indent="-214313" algn="ctr">
              <a:buFont typeface="Arial" panose="020B0604020202020204" pitchFamily="34" charset="0"/>
              <a:buChar char="•"/>
            </a:pPr>
            <a:r>
              <a:rPr lang="en-US" sz="975" b="1" dirty="0">
                <a:ln w="0"/>
                <a:solidFill>
                  <a:schemeClr val="bg1">
                    <a:lumMod val="65000"/>
                  </a:schemeClr>
                </a:solidFill>
              </a:rPr>
              <a:t>MHRD Virtual Labs</a:t>
            </a:r>
          </a:p>
          <a:p>
            <a:pPr marL="214313" indent="-214313" algn="ctr">
              <a:buFont typeface="Arial" panose="020B0604020202020204" pitchFamily="34" charset="0"/>
              <a:buChar char="•"/>
            </a:pPr>
            <a:r>
              <a:rPr lang="en-US" sz="975" dirty="0">
                <a:ln w="0"/>
              </a:rPr>
              <a:t>ISRO STC Funds</a:t>
            </a:r>
          </a:p>
        </p:txBody>
      </p:sp>
      <p:sp>
        <p:nvSpPr>
          <p:cNvPr id="17" name="TextBox 16"/>
          <p:cNvSpPr txBox="1"/>
          <p:nvPr/>
        </p:nvSpPr>
        <p:spPr>
          <a:xfrm>
            <a:off x="1965154" y="1776977"/>
            <a:ext cx="771365" cy="307777"/>
          </a:xfrm>
          <a:prstGeom prst="rect">
            <a:avLst/>
          </a:prstGeom>
        </p:spPr>
        <p:style>
          <a:lnRef idx="0">
            <a:schemeClr val="accent3"/>
          </a:lnRef>
          <a:fillRef idx="3">
            <a:schemeClr val="accent3"/>
          </a:fillRef>
          <a:effectRef idx="3">
            <a:schemeClr val="accent3"/>
          </a:effectRef>
          <a:fontRef idx="minor">
            <a:schemeClr val="lt1"/>
          </a:fontRef>
        </p:style>
        <p:txBody>
          <a:bodyPr wrap="none" rtlCol="0">
            <a:spAutoFit/>
          </a:bodyPr>
          <a:lstStyle/>
          <a:p>
            <a:r>
              <a:rPr lang="en-US" sz="1400" dirty="0" smtClean="0">
                <a:solidFill>
                  <a:schemeClr val="tx2"/>
                </a:solidFill>
                <a:cs typeface="Segoe UI" panose="020B0502040204020203" pitchFamily="34" charset="0"/>
              </a:rPr>
              <a:t>Funding</a:t>
            </a:r>
          </a:p>
        </p:txBody>
      </p:sp>
      <p:sp>
        <p:nvSpPr>
          <p:cNvPr id="20" name="Text Box 6"/>
          <p:cNvSpPr txBox="1">
            <a:spLocks noChangeArrowheads="1"/>
          </p:cNvSpPr>
          <p:nvPr/>
        </p:nvSpPr>
        <p:spPr bwMode="auto">
          <a:xfrm>
            <a:off x="-60033" y="4517635"/>
            <a:ext cx="9288773" cy="646331"/>
          </a:xfrm>
          <a:prstGeom prst="rect">
            <a:avLst/>
          </a:prstGeom>
          <a:ln>
            <a:headEnd/>
            <a:tailEnd/>
          </a:ln>
        </p:spPr>
        <p:style>
          <a:lnRef idx="2">
            <a:schemeClr val="dk1"/>
          </a:lnRef>
          <a:fillRef idx="1">
            <a:schemeClr val="lt1"/>
          </a:fillRef>
          <a:effectRef idx="0">
            <a:schemeClr val="dk1"/>
          </a:effectRef>
          <a:fontRef idx="minor">
            <a:schemeClr val="dk1"/>
          </a:fontRef>
        </p:style>
        <p:txBody>
          <a:bodyPr wrap="square">
            <a:spAutoFit/>
          </a:bodyPr>
          <a:lstStyle/>
          <a:p>
            <a:pPr eaLnBrk="0" fontAlgn="auto" hangingPunct="0">
              <a:spcBef>
                <a:spcPts val="0"/>
              </a:spcBef>
              <a:spcAft>
                <a:spcPts val="0"/>
              </a:spcAft>
              <a:defRPr/>
            </a:pPr>
            <a:r>
              <a:rPr lang="en-US" sz="1200" b="1" dirty="0" smtClean="0">
                <a:solidFill>
                  <a:schemeClr val="bg1">
                    <a:lumMod val="65000"/>
                  </a:schemeClr>
                </a:solidFill>
                <a:latin typeface="Verdana" pitchFamily="34" charset="0"/>
              </a:rPr>
              <a:t>A</a:t>
            </a:r>
            <a:r>
              <a:rPr lang="en-US" sz="1200" b="1" dirty="0">
                <a:solidFill>
                  <a:schemeClr val="bg1">
                    <a:lumMod val="65000"/>
                  </a:schemeClr>
                </a:solidFill>
                <a:latin typeface="Verdana" pitchFamily="34" charset="0"/>
              </a:rPr>
              <a:t>. Nag, S.K.K. Kumar, A.K. De, T. Goswami, I. Bhattacharyya, S. </a:t>
            </a:r>
            <a:r>
              <a:rPr lang="en-US" sz="1200" b="1" dirty="0" err="1">
                <a:solidFill>
                  <a:schemeClr val="bg1">
                    <a:lumMod val="65000"/>
                  </a:schemeClr>
                </a:solidFill>
                <a:latin typeface="Verdana" pitchFamily="34" charset="0"/>
              </a:rPr>
              <a:t>Maurya</a:t>
            </a:r>
            <a:r>
              <a:rPr lang="en-US" sz="1200" b="1" dirty="0">
                <a:solidFill>
                  <a:schemeClr val="bg1">
                    <a:lumMod val="65000"/>
                  </a:schemeClr>
                </a:solidFill>
                <a:latin typeface="Verdana" pitchFamily="34" charset="0"/>
              </a:rPr>
              <a:t>, A. Kumar, D.K. Das, P. Kumar,</a:t>
            </a:r>
            <a:r>
              <a:rPr lang="en-US" sz="1200" b="1" dirty="0">
                <a:solidFill>
                  <a:schemeClr val="tx1">
                    <a:lumMod val="50000"/>
                    <a:lumOff val="50000"/>
                  </a:schemeClr>
                </a:solidFill>
                <a:latin typeface="Verdana" pitchFamily="34" charset="0"/>
              </a:rPr>
              <a:t> </a:t>
            </a:r>
            <a:r>
              <a:rPr lang="en-US" sz="1200" b="1" dirty="0" smtClean="0">
                <a:solidFill>
                  <a:schemeClr val="tx1">
                    <a:lumMod val="50000"/>
                    <a:lumOff val="50000"/>
                  </a:schemeClr>
                </a:solidFill>
                <a:latin typeface="Verdana" pitchFamily="34" charset="0"/>
              </a:rPr>
              <a:t>  </a:t>
            </a:r>
            <a:r>
              <a:rPr lang="en-US" sz="1200" b="1" dirty="0" smtClean="0">
                <a:solidFill>
                  <a:schemeClr val="bg1">
                    <a:lumMod val="65000"/>
                  </a:schemeClr>
                </a:solidFill>
                <a:latin typeface="Verdana" pitchFamily="34" charset="0"/>
              </a:rPr>
              <a:t>D</a:t>
            </a:r>
            <a:r>
              <a:rPr lang="en-US" sz="1200" b="1" dirty="0">
                <a:solidFill>
                  <a:schemeClr val="bg1">
                    <a:lumMod val="65000"/>
                  </a:schemeClr>
                </a:solidFill>
                <a:latin typeface="Verdana" pitchFamily="34" charset="0"/>
              </a:rPr>
              <a:t>. Roy, </a:t>
            </a:r>
            <a:r>
              <a:rPr lang="en-US" sz="1200" b="1" dirty="0" smtClean="0">
                <a:solidFill>
                  <a:schemeClr val="bg1">
                    <a:lumMod val="65000"/>
                  </a:schemeClr>
                </a:solidFill>
                <a:latin typeface="Verdana" pitchFamily="34" charset="0"/>
              </a:rPr>
              <a:t>D</a:t>
            </a:r>
            <a:r>
              <a:rPr lang="en-US" sz="1200" b="1" dirty="0">
                <a:solidFill>
                  <a:schemeClr val="bg1">
                    <a:lumMod val="65000"/>
                  </a:schemeClr>
                </a:solidFill>
                <a:latin typeface="Verdana" pitchFamily="34" charset="0"/>
              </a:rPr>
              <a:t>. Das,</a:t>
            </a:r>
            <a:r>
              <a:rPr lang="en-US" sz="1200" dirty="0">
                <a:latin typeface="Verdana" pitchFamily="34" charset="0"/>
              </a:rPr>
              <a:t> </a:t>
            </a:r>
            <a:r>
              <a:rPr lang="en-US" sz="1200" dirty="0" smtClean="0">
                <a:latin typeface="Verdana" pitchFamily="34" charset="0"/>
              </a:rPr>
              <a:t>D. </a:t>
            </a:r>
            <a:r>
              <a:rPr lang="en-US" sz="1200" dirty="0" err="1" smtClean="0">
                <a:latin typeface="Verdana" pitchFamily="34" charset="0"/>
              </a:rPr>
              <a:t>Mondal</a:t>
            </a:r>
            <a:r>
              <a:rPr lang="en-US" sz="1200" dirty="0" smtClean="0">
                <a:latin typeface="Verdana" pitchFamily="34" charset="0"/>
              </a:rPr>
              <a:t>, K. </a:t>
            </a:r>
            <a:r>
              <a:rPr lang="en-US" sz="1200" dirty="0" err="1" smtClean="0">
                <a:latin typeface="Verdana" pitchFamily="34" charset="0"/>
              </a:rPr>
              <a:t>Makhal</a:t>
            </a:r>
            <a:r>
              <a:rPr lang="en-US" sz="1200" dirty="0" smtClean="0">
                <a:latin typeface="Verdana" pitchFamily="34" charset="0"/>
              </a:rPr>
              <a:t>, S. </a:t>
            </a:r>
            <a:r>
              <a:rPr lang="en-US" sz="1200" dirty="0" err="1" smtClean="0">
                <a:latin typeface="Verdana" pitchFamily="34" charset="0"/>
              </a:rPr>
              <a:t>Dindha</a:t>
            </a:r>
            <a:r>
              <a:rPr lang="en-US" sz="1200" dirty="0" smtClean="0">
                <a:latin typeface="Verdana" pitchFamily="34" charset="0"/>
              </a:rPr>
              <a:t>, S.N</a:t>
            </a:r>
            <a:r>
              <a:rPr lang="en-US" sz="1200" dirty="0">
                <a:latin typeface="Verdana" pitchFamily="34" charset="0"/>
              </a:rPr>
              <a:t>. </a:t>
            </a:r>
            <a:r>
              <a:rPr lang="en-US" sz="1200" dirty="0" err="1" smtClean="0">
                <a:latin typeface="Verdana" pitchFamily="34" charset="0"/>
              </a:rPr>
              <a:t>Bondhopadhyay</a:t>
            </a:r>
            <a:r>
              <a:rPr lang="en-US" sz="1200" dirty="0" smtClean="0">
                <a:latin typeface="Verdana" pitchFamily="34" charset="0"/>
              </a:rPr>
              <a:t>, S. </a:t>
            </a:r>
            <a:r>
              <a:rPr lang="en-US" sz="1200" dirty="0" err="1" smtClean="0">
                <a:latin typeface="Verdana" pitchFamily="34" charset="0"/>
              </a:rPr>
              <a:t>Sanghal</a:t>
            </a:r>
            <a:r>
              <a:rPr lang="en-US" sz="1200" dirty="0" smtClean="0">
                <a:latin typeface="Verdana" pitchFamily="34" charset="0"/>
              </a:rPr>
              <a:t>, R.K. Gupta, Y. Yadav, </a:t>
            </a:r>
            <a:r>
              <a:rPr lang="en-US" sz="1200" b="1" dirty="0" smtClean="0">
                <a:solidFill>
                  <a:schemeClr val="bg1">
                    <a:lumMod val="65000"/>
                  </a:schemeClr>
                </a:solidFill>
                <a:latin typeface="Verdana" pitchFamily="34" charset="0"/>
              </a:rPr>
              <a:t>S. Patel,  A. Bose, S</a:t>
            </a:r>
            <a:r>
              <a:rPr lang="en-US" sz="1200" b="1" dirty="0">
                <a:solidFill>
                  <a:schemeClr val="bg1">
                    <a:lumMod val="65000"/>
                  </a:schemeClr>
                </a:solidFill>
                <a:latin typeface="Verdana" pitchFamily="34" charset="0"/>
              </a:rPr>
              <a:t>. </a:t>
            </a:r>
            <a:r>
              <a:rPr lang="en-US" sz="1200" b="1" dirty="0" err="1">
                <a:solidFill>
                  <a:schemeClr val="bg1">
                    <a:lumMod val="65000"/>
                  </a:schemeClr>
                </a:solidFill>
                <a:latin typeface="Verdana" pitchFamily="34" charset="0"/>
              </a:rPr>
              <a:t>Priyadarshi</a:t>
            </a:r>
            <a:r>
              <a:rPr lang="en-US" sz="1200" b="1" dirty="0">
                <a:solidFill>
                  <a:schemeClr val="bg1">
                    <a:lumMod val="65000"/>
                  </a:schemeClr>
                </a:solidFill>
                <a:latin typeface="Verdana" pitchFamily="34" charset="0"/>
              </a:rPr>
              <a:t>, S. </a:t>
            </a:r>
            <a:r>
              <a:rPr lang="en-US" sz="1200" b="1" dirty="0" err="1">
                <a:solidFill>
                  <a:schemeClr val="bg1">
                    <a:lumMod val="65000"/>
                  </a:schemeClr>
                </a:solidFill>
                <a:latin typeface="Verdana" pitchFamily="34" charset="0"/>
              </a:rPr>
              <a:t>Chapekar</a:t>
            </a:r>
            <a:r>
              <a:rPr lang="en-US" sz="1200" b="1" dirty="0">
                <a:solidFill>
                  <a:schemeClr val="bg1">
                    <a:lumMod val="65000"/>
                  </a:schemeClr>
                </a:solidFill>
                <a:latin typeface="Verdana" pitchFamily="34" charset="0"/>
              </a:rPr>
              <a:t>, A. </a:t>
            </a:r>
            <a:r>
              <a:rPr lang="en-US" sz="1200" b="1" dirty="0" err="1">
                <a:solidFill>
                  <a:schemeClr val="bg1">
                    <a:lumMod val="65000"/>
                  </a:schemeClr>
                </a:solidFill>
                <a:latin typeface="Verdana" pitchFamily="34" charset="0"/>
              </a:rPr>
              <a:t>Dutta</a:t>
            </a:r>
            <a:r>
              <a:rPr lang="en-US" sz="1200" b="1" dirty="0">
                <a:solidFill>
                  <a:schemeClr val="bg1">
                    <a:lumMod val="65000"/>
                  </a:schemeClr>
                </a:solidFill>
                <a:latin typeface="Verdana" pitchFamily="34" charset="0"/>
              </a:rPr>
              <a:t>, V. Singh, N. Gupta, S. </a:t>
            </a:r>
            <a:r>
              <a:rPr lang="en-US" sz="1200" b="1" dirty="0" err="1">
                <a:solidFill>
                  <a:schemeClr val="bg1">
                    <a:lumMod val="65000"/>
                  </a:schemeClr>
                </a:solidFill>
                <a:latin typeface="Verdana" pitchFamily="34" charset="0"/>
              </a:rPr>
              <a:t>Ashtekar</a:t>
            </a:r>
            <a:r>
              <a:rPr lang="en-US" sz="1200" b="1" dirty="0">
                <a:solidFill>
                  <a:schemeClr val="bg1">
                    <a:lumMod val="65000"/>
                  </a:schemeClr>
                </a:solidFill>
                <a:latin typeface="Verdana" pitchFamily="34" charset="0"/>
              </a:rPr>
              <a:t>, P. </a:t>
            </a:r>
            <a:r>
              <a:rPr lang="en-US" sz="1200" b="1" dirty="0" err="1">
                <a:solidFill>
                  <a:schemeClr val="bg1">
                    <a:lumMod val="65000"/>
                  </a:schemeClr>
                </a:solidFill>
                <a:latin typeface="Verdana" pitchFamily="34" charset="0"/>
              </a:rPr>
              <a:t>Samineni</a:t>
            </a:r>
            <a:r>
              <a:rPr lang="en-US" sz="1200" b="1" dirty="0">
                <a:solidFill>
                  <a:schemeClr val="bg1">
                    <a:lumMod val="65000"/>
                  </a:schemeClr>
                </a:solidFill>
                <a:latin typeface="Verdana" pitchFamily="34" charset="0"/>
              </a:rPr>
              <a:t>, </a:t>
            </a:r>
            <a:r>
              <a:rPr lang="en-US" sz="1200" b="1" dirty="0" smtClean="0">
                <a:solidFill>
                  <a:schemeClr val="bg1">
                    <a:lumMod val="65000"/>
                  </a:schemeClr>
                </a:solidFill>
                <a:latin typeface="Verdana" pitchFamily="34" charset="0"/>
              </a:rPr>
              <a:t>N</a:t>
            </a:r>
            <a:r>
              <a:rPr lang="en-US" sz="1200" b="1" dirty="0">
                <a:solidFill>
                  <a:schemeClr val="bg1">
                    <a:lumMod val="65000"/>
                  </a:schemeClr>
                </a:solidFill>
                <a:latin typeface="Verdana" pitchFamily="34" charset="0"/>
              </a:rPr>
              <a:t>. </a:t>
            </a:r>
            <a:r>
              <a:rPr lang="en-US" sz="1200" b="1" dirty="0" err="1" smtClean="0">
                <a:solidFill>
                  <a:schemeClr val="bg1">
                    <a:lumMod val="65000"/>
                  </a:schemeClr>
                </a:solidFill>
                <a:latin typeface="Verdana" pitchFamily="34" charset="0"/>
              </a:rPr>
              <a:t>Mutyal</a:t>
            </a:r>
            <a:r>
              <a:rPr lang="en-US" sz="1200" b="1" dirty="0" smtClean="0">
                <a:solidFill>
                  <a:schemeClr val="bg1">
                    <a:lumMod val="65000"/>
                  </a:schemeClr>
                </a:solidFill>
                <a:latin typeface="Verdana" pitchFamily="34" charset="0"/>
              </a:rPr>
              <a:t>,</a:t>
            </a:r>
            <a:r>
              <a:rPr lang="en-US" sz="1200" b="1" dirty="0" smtClean="0">
                <a:solidFill>
                  <a:schemeClr val="tx1">
                    <a:lumMod val="50000"/>
                    <a:lumOff val="50000"/>
                  </a:schemeClr>
                </a:solidFill>
                <a:latin typeface="Verdana" pitchFamily="34" charset="0"/>
              </a:rPr>
              <a:t> etc</a:t>
            </a:r>
            <a:r>
              <a:rPr lang="en-US" sz="1200" b="1" dirty="0">
                <a:solidFill>
                  <a:schemeClr val="tx1">
                    <a:lumMod val="50000"/>
                    <a:lumOff val="50000"/>
                  </a:schemeClr>
                </a:solidFill>
                <a:latin typeface="Verdana" pitchFamily="34" charset="0"/>
              </a:rPr>
              <a:t>.</a:t>
            </a:r>
          </a:p>
        </p:txBody>
      </p:sp>
      <p:sp>
        <p:nvSpPr>
          <p:cNvPr id="21" name="TextBox 20"/>
          <p:cNvSpPr txBox="1"/>
          <p:nvPr/>
        </p:nvSpPr>
        <p:spPr>
          <a:xfrm>
            <a:off x="-59770" y="4249364"/>
            <a:ext cx="1031470" cy="338554"/>
          </a:xfrm>
          <a:prstGeom prst="rect">
            <a:avLst/>
          </a:prstGeom>
          <a:noFill/>
        </p:spPr>
        <p:txBody>
          <a:bodyPr wrap="square" rtlCol="0">
            <a:spAutoFit/>
          </a:bodyPr>
          <a:lstStyle/>
          <a:p>
            <a:r>
              <a:rPr lang="en-US" sz="1600" dirty="0" smtClean="0">
                <a:effectLst>
                  <a:outerShdw blurRad="38100" dist="38100" dir="2700000" algn="tl">
                    <a:srgbClr val="000000">
                      <a:alpha val="43137"/>
                    </a:srgbClr>
                  </a:outerShdw>
                </a:effectLst>
                <a:latin typeface="+mn-lt"/>
                <a:cs typeface="Aldhabi" panose="01000000000000000000" pitchFamily="2" charset="-78"/>
              </a:rPr>
              <a:t>Students</a:t>
            </a:r>
            <a:endParaRPr lang="en-US" sz="1600" dirty="0">
              <a:effectLst>
                <a:outerShdw blurRad="38100" dist="38100" dir="2700000" algn="tl">
                  <a:srgbClr val="000000">
                    <a:alpha val="43137"/>
                  </a:srgbClr>
                </a:outerShdw>
              </a:effectLst>
              <a:latin typeface="+mn-lt"/>
              <a:cs typeface="Aldhabi" panose="01000000000000000000" pitchFamily="2" charset="-78"/>
            </a:endParaRPr>
          </a:p>
        </p:txBody>
      </p:sp>
      <p:pic>
        <p:nvPicPr>
          <p:cNvPr id="22" name="Picture 4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622" y="488601"/>
            <a:ext cx="1821979" cy="995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Arc 5"/>
          <p:cNvSpPr/>
          <p:nvPr/>
        </p:nvSpPr>
        <p:spPr bwMode="auto">
          <a:xfrm rot="16200000">
            <a:off x="465178" y="3214137"/>
            <a:ext cx="1733103" cy="870445"/>
          </a:xfrm>
          <a:prstGeom prst="arc">
            <a:avLst>
              <a:gd name="adj1" fmla="val 10800000"/>
              <a:gd name="adj2" fmla="val 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25" name="Arc 24"/>
          <p:cNvSpPr/>
          <p:nvPr/>
        </p:nvSpPr>
        <p:spPr bwMode="auto">
          <a:xfrm rot="5400000">
            <a:off x="6928492" y="3170493"/>
            <a:ext cx="1724731" cy="949362"/>
          </a:xfrm>
          <a:prstGeom prst="arc">
            <a:avLst>
              <a:gd name="adj1" fmla="val 10800000"/>
              <a:gd name="adj2" fmla="val 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 name="TextBox 3"/>
          <p:cNvSpPr txBox="1"/>
          <p:nvPr/>
        </p:nvSpPr>
        <p:spPr>
          <a:xfrm>
            <a:off x="1932979" y="2399970"/>
            <a:ext cx="5015219" cy="369332"/>
          </a:xfrm>
          <a:prstGeom prst="rect">
            <a:avLst/>
          </a:prstGeom>
          <a:noFill/>
        </p:spPr>
        <p:txBody>
          <a:bodyPr wrap="none" rtlCol="0">
            <a:spAutoFit/>
          </a:bodyPr>
          <a:lstStyle/>
          <a:p>
            <a:r>
              <a:rPr lang="en-US" dirty="0" smtClean="0">
                <a:solidFill>
                  <a:schemeClr val="bg1"/>
                </a:solidFill>
              </a:rPr>
              <a:t>ISCQI-2016, </a:t>
            </a:r>
            <a:r>
              <a:rPr lang="en-US" dirty="0" err="1" smtClean="0">
                <a:solidFill>
                  <a:schemeClr val="bg1"/>
                </a:solidFill>
              </a:rPr>
              <a:t>IoP</a:t>
            </a:r>
            <a:r>
              <a:rPr lang="en-US" dirty="0" smtClean="0">
                <a:solidFill>
                  <a:schemeClr val="bg1"/>
                </a:solidFill>
              </a:rPr>
              <a:t> Bhubaneshwar, Feb. 16, 2016</a:t>
            </a:r>
            <a:endParaRPr lang="en-US" dirty="0">
              <a:solidFill>
                <a:schemeClr val="bg1"/>
              </a:solidFill>
            </a:endParaRPr>
          </a:p>
        </p:txBody>
      </p:sp>
      <p:pic>
        <p:nvPicPr>
          <p:cNvPr id="27" name="Picture 34" descr="Picture2.emf"/>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407446" y="60494"/>
            <a:ext cx="800582" cy="923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1061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bwMode="auto">
          <a:xfrm>
            <a:off x="827688" y="4659924"/>
            <a:ext cx="7488624" cy="360030"/>
          </a:xfrm>
          <a:prstGeom prst="rect">
            <a:avLst/>
          </a:prstGeom>
          <a:solidFill>
            <a:srgbClr val="FFFF00">
              <a:alpha val="50196"/>
            </a:srgbClr>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 name="Rectangle 3"/>
          <p:cNvSpPr/>
          <p:nvPr/>
        </p:nvSpPr>
        <p:spPr>
          <a:xfrm>
            <a:off x="467658" y="51540"/>
            <a:ext cx="7920660" cy="5032147"/>
          </a:xfrm>
          <a:prstGeom prst="rect">
            <a:avLst/>
          </a:prstGeom>
        </p:spPr>
        <p:txBody>
          <a:bodyPr wrap="square">
            <a:spAutoFit/>
          </a:bodyPr>
          <a:lstStyle/>
          <a:p>
            <a:pPr marL="342900" indent="-342900" algn="just">
              <a:buFont typeface="Arial" panose="020B0604020202020204" pitchFamily="34" charset="0"/>
              <a:buChar char="•"/>
            </a:pPr>
            <a:r>
              <a:rPr lang="en-US" sz="2000" b="1" dirty="0">
                <a:solidFill>
                  <a:srgbClr val="FF0000"/>
                </a:solidFill>
                <a:latin typeface="+mn-lt"/>
                <a:ea typeface="Times New Roman" panose="02020603050405020304" pitchFamily="18" charset="0"/>
              </a:rPr>
              <a:t>Matter</a:t>
            </a:r>
            <a:r>
              <a:rPr lang="en-US" sz="2000" b="1" dirty="0">
                <a:latin typeface="+mn-lt"/>
                <a:ea typeface="Times New Roman" panose="02020603050405020304" pitchFamily="18" charset="0"/>
              </a:rPr>
              <a:t> under the influence of optical </a:t>
            </a:r>
            <a:r>
              <a:rPr lang="en-US" sz="2000" b="1" dirty="0">
                <a:solidFill>
                  <a:srgbClr val="FF0000"/>
                </a:solidFill>
                <a:latin typeface="+mn-lt"/>
                <a:ea typeface="Times New Roman" panose="02020603050405020304" pitchFamily="18" charset="0"/>
              </a:rPr>
              <a:t>perturbation</a:t>
            </a:r>
            <a:r>
              <a:rPr lang="en-US" sz="2000" b="1" dirty="0">
                <a:latin typeface="+mn-lt"/>
                <a:ea typeface="Times New Roman" panose="02020603050405020304" pitchFamily="18" charset="0"/>
              </a:rPr>
              <a:t> can behave quite </a:t>
            </a:r>
            <a:r>
              <a:rPr lang="en-US" sz="2000" b="1" dirty="0" smtClean="0">
                <a:latin typeface="+mn-lt"/>
                <a:ea typeface="Times New Roman" panose="02020603050405020304" pitchFamily="18" charset="0"/>
              </a:rPr>
              <a:t>differently – more </a:t>
            </a:r>
            <a:r>
              <a:rPr lang="en-US" sz="2000" b="1" dirty="0">
                <a:latin typeface="+mn-lt"/>
                <a:ea typeface="Times New Roman" panose="02020603050405020304" pitchFamily="18" charset="0"/>
              </a:rPr>
              <a:t>so when such perturbations are </a:t>
            </a:r>
            <a:r>
              <a:rPr lang="en-US" sz="2000" b="1" dirty="0">
                <a:solidFill>
                  <a:srgbClr val="FF0000"/>
                </a:solidFill>
                <a:latin typeface="+mn-lt"/>
                <a:ea typeface="Times New Roman" panose="02020603050405020304" pitchFamily="18" charset="0"/>
              </a:rPr>
              <a:t>abrupt</a:t>
            </a:r>
            <a:r>
              <a:rPr lang="en-US" sz="2000" b="1" dirty="0">
                <a:latin typeface="+mn-lt"/>
                <a:ea typeface="Times New Roman" panose="02020603050405020304" pitchFamily="18" charset="0"/>
              </a:rPr>
              <a:t> </a:t>
            </a:r>
            <a:r>
              <a:rPr lang="en-US" sz="2000" b="1" dirty="0">
                <a:solidFill>
                  <a:srgbClr val="FF0000"/>
                </a:solidFill>
                <a:latin typeface="+mn-lt"/>
                <a:ea typeface="Times New Roman" panose="02020603050405020304" pitchFamily="18" charset="0"/>
              </a:rPr>
              <a:t>and</a:t>
            </a:r>
            <a:r>
              <a:rPr lang="en-US" sz="2000" b="1" dirty="0">
                <a:latin typeface="+mn-lt"/>
                <a:ea typeface="Times New Roman" panose="02020603050405020304" pitchFamily="18" charset="0"/>
              </a:rPr>
              <a:t> </a:t>
            </a:r>
            <a:r>
              <a:rPr lang="en-US" sz="2000" b="1" dirty="0">
                <a:solidFill>
                  <a:srgbClr val="FF0000"/>
                </a:solidFill>
                <a:latin typeface="+mn-lt"/>
                <a:ea typeface="Times New Roman" panose="02020603050405020304" pitchFamily="18" charset="0"/>
              </a:rPr>
              <a:t>extreme</a:t>
            </a:r>
            <a:r>
              <a:rPr lang="en-US" sz="2000" b="1" dirty="0">
                <a:latin typeface="+mn-lt"/>
                <a:ea typeface="Times New Roman" panose="02020603050405020304" pitchFamily="18" charset="0"/>
              </a:rPr>
              <a:t>. </a:t>
            </a:r>
            <a:r>
              <a:rPr lang="en-US" sz="2000" b="1" dirty="0" smtClean="0">
                <a:latin typeface="+mn-lt"/>
                <a:ea typeface="Times New Roman" panose="02020603050405020304" pitchFamily="18" charset="0"/>
              </a:rPr>
              <a:t>We </a:t>
            </a:r>
            <a:r>
              <a:rPr lang="en-US" sz="2000" b="1" dirty="0">
                <a:latin typeface="+mn-lt"/>
                <a:ea typeface="Times New Roman" panose="02020603050405020304" pitchFamily="18" charset="0"/>
              </a:rPr>
              <a:t>use </a:t>
            </a:r>
            <a:r>
              <a:rPr lang="en-US" sz="2000" b="1" dirty="0">
                <a:solidFill>
                  <a:srgbClr val="FF0000"/>
                </a:solidFill>
                <a:latin typeface="+mn-lt"/>
                <a:ea typeface="Times New Roman" panose="02020603050405020304" pitchFamily="18" charset="0"/>
              </a:rPr>
              <a:t>femtosecond pulse shaping </a:t>
            </a:r>
            <a:r>
              <a:rPr lang="en-US" sz="2000" b="1" dirty="0" smtClean="0">
                <a:solidFill>
                  <a:srgbClr val="FF0000"/>
                </a:solidFill>
                <a:latin typeface="+mn-lt"/>
                <a:ea typeface="Times New Roman" panose="02020603050405020304" pitchFamily="18" charset="0"/>
              </a:rPr>
              <a:t>approaches</a:t>
            </a:r>
            <a:r>
              <a:rPr lang="en-US" sz="2000" b="1" dirty="0">
                <a:latin typeface="+mn-lt"/>
                <a:ea typeface="Times New Roman" panose="02020603050405020304" pitchFamily="18" charset="0"/>
              </a:rPr>
              <a:t> </a:t>
            </a:r>
            <a:r>
              <a:rPr lang="en-US" sz="2000" b="1" dirty="0" smtClean="0">
                <a:latin typeface="+mn-lt"/>
                <a:ea typeface="Times New Roman" panose="02020603050405020304" pitchFamily="18" charset="0"/>
              </a:rPr>
              <a:t>with </a:t>
            </a:r>
            <a:r>
              <a:rPr lang="en-US" sz="2000" b="1" dirty="0">
                <a:latin typeface="+mn-lt"/>
                <a:ea typeface="Times New Roman" panose="02020603050405020304" pitchFamily="18" charset="0"/>
              </a:rPr>
              <a:t>femtosecond lasers that are </a:t>
            </a:r>
            <a:r>
              <a:rPr lang="en-US" sz="2000" b="1" dirty="0" smtClean="0">
                <a:latin typeface="+mn-lt"/>
                <a:ea typeface="Times New Roman" panose="02020603050405020304" pitchFamily="18" charset="0"/>
              </a:rPr>
              <a:t>suitably tailored for controlled laser-matter interactions.</a:t>
            </a:r>
          </a:p>
          <a:p>
            <a:pPr marL="342900" indent="-342900" algn="just">
              <a:buFont typeface="Arial" panose="020B0604020202020204" pitchFamily="34" charset="0"/>
              <a:buChar char="•"/>
            </a:pPr>
            <a:endParaRPr lang="en-US" sz="1100" b="1" dirty="0" smtClean="0">
              <a:latin typeface="+mn-lt"/>
              <a:ea typeface="Times New Roman" panose="02020603050405020304" pitchFamily="18" charset="0"/>
            </a:endParaRPr>
          </a:p>
          <a:p>
            <a:pPr marL="342900" indent="-342900" algn="just">
              <a:buFont typeface="Arial" panose="020B0604020202020204" pitchFamily="34" charset="0"/>
              <a:buChar char="•"/>
            </a:pPr>
            <a:r>
              <a:rPr lang="en-US" sz="2000" b="1" dirty="0" smtClean="0">
                <a:latin typeface="+mn-lt"/>
                <a:ea typeface="Times New Roman" panose="02020603050405020304" pitchFamily="18" charset="0"/>
              </a:rPr>
              <a:t>Such</a:t>
            </a:r>
            <a:r>
              <a:rPr lang="en-US" sz="2000" b="1" dirty="0" smtClean="0">
                <a:solidFill>
                  <a:srgbClr val="FF0000"/>
                </a:solidFill>
                <a:latin typeface="+mn-lt"/>
                <a:ea typeface="Times New Roman" panose="02020603050405020304" pitchFamily="18" charset="0"/>
              </a:rPr>
              <a:t> light-matter </a:t>
            </a:r>
            <a:r>
              <a:rPr lang="en-US" sz="2000" b="1" dirty="0">
                <a:solidFill>
                  <a:srgbClr val="FF0000"/>
                </a:solidFill>
                <a:latin typeface="+mn-lt"/>
                <a:ea typeface="Times New Roman" panose="02020603050405020304" pitchFamily="18" charset="0"/>
              </a:rPr>
              <a:t>interaction </a:t>
            </a:r>
            <a:r>
              <a:rPr lang="en-US" sz="2000" b="1" dirty="0">
                <a:latin typeface="+mn-lt"/>
                <a:ea typeface="Times New Roman" panose="02020603050405020304" pitchFamily="18" charset="0"/>
              </a:rPr>
              <a:t>can </a:t>
            </a:r>
            <a:r>
              <a:rPr lang="en-US" sz="2000" b="1" dirty="0" smtClean="0">
                <a:latin typeface="+mn-lt"/>
                <a:ea typeface="Times New Roman" panose="02020603050405020304" pitchFamily="18" charset="0"/>
              </a:rPr>
              <a:t>unravel</a:t>
            </a:r>
            <a:r>
              <a:rPr lang="en-US" sz="2000" b="1" dirty="0" smtClean="0">
                <a:solidFill>
                  <a:srgbClr val="FF0000"/>
                </a:solidFill>
                <a:latin typeface="+mn-lt"/>
                <a:ea typeface="Times New Roman" panose="02020603050405020304" pitchFamily="18" charset="0"/>
              </a:rPr>
              <a:t> </a:t>
            </a:r>
            <a:r>
              <a:rPr lang="en-US" sz="2000" b="1" dirty="0">
                <a:solidFill>
                  <a:srgbClr val="FF0000"/>
                </a:solidFill>
                <a:latin typeface="+mn-lt"/>
                <a:ea typeface="Times New Roman" panose="02020603050405020304" pitchFamily="18" charset="0"/>
              </a:rPr>
              <a:t>many hitherto unseen phenomena, </a:t>
            </a:r>
            <a:r>
              <a:rPr lang="en-US" sz="2000" b="1" dirty="0" smtClean="0">
                <a:latin typeface="+mn-lt"/>
                <a:ea typeface="Times New Roman" panose="02020603050405020304" pitchFamily="18" charset="0"/>
              </a:rPr>
              <a:t>a </a:t>
            </a:r>
            <a:r>
              <a:rPr lang="en-US" sz="2000" b="1" dirty="0">
                <a:latin typeface="+mn-lt"/>
                <a:ea typeface="Times New Roman" panose="02020603050405020304" pitchFamily="18" charset="0"/>
              </a:rPr>
              <a:t>few of </a:t>
            </a:r>
            <a:r>
              <a:rPr lang="en-US" sz="2000" b="1" dirty="0">
                <a:solidFill>
                  <a:srgbClr val="FF0000"/>
                </a:solidFill>
                <a:latin typeface="+mn-lt"/>
                <a:ea typeface="Times New Roman" panose="02020603050405020304" pitchFamily="18" charset="0"/>
              </a:rPr>
              <a:t>examples</a:t>
            </a:r>
            <a:r>
              <a:rPr lang="en-US" sz="2000" b="1" dirty="0">
                <a:latin typeface="+mn-lt"/>
                <a:ea typeface="Times New Roman" panose="02020603050405020304" pitchFamily="18" charset="0"/>
              </a:rPr>
              <a:t> from our recent work </a:t>
            </a:r>
            <a:r>
              <a:rPr lang="en-US" sz="2000" b="1" dirty="0" smtClean="0">
                <a:latin typeface="+mn-lt"/>
                <a:ea typeface="Times New Roman" panose="02020603050405020304" pitchFamily="18" charset="0"/>
              </a:rPr>
              <a:t>encompass: </a:t>
            </a:r>
            <a:r>
              <a:rPr lang="en-US" sz="2000" b="1" i="1" dirty="0">
                <a:solidFill>
                  <a:srgbClr val="0070C0"/>
                </a:solidFill>
                <a:latin typeface="+mn-lt"/>
                <a:ea typeface="Times New Roman" panose="02020603050405020304" pitchFamily="18" charset="0"/>
              </a:rPr>
              <a:t>optical microscopy, </a:t>
            </a:r>
            <a:r>
              <a:rPr lang="en-US" sz="2000" b="1" i="1" dirty="0" err="1" smtClean="0">
                <a:solidFill>
                  <a:srgbClr val="0070C0"/>
                </a:solidFill>
                <a:latin typeface="+mn-lt"/>
                <a:ea typeface="Times New Roman" panose="02020603050405020304" pitchFamily="18" charset="0"/>
              </a:rPr>
              <a:t>nano</a:t>
            </a:r>
            <a:r>
              <a:rPr lang="en-US" sz="2000" b="1" i="1" dirty="0" smtClean="0">
                <a:solidFill>
                  <a:srgbClr val="0070C0"/>
                </a:solidFill>
                <a:latin typeface="+mn-lt"/>
                <a:ea typeface="Times New Roman" panose="02020603050405020304" pitchFamily="18" charset="0"/>
              </a:rPr>
              <a:t>-material manipulation </a:t>
            </a:r>
            <a:r>
              <a:rPr lang="en-US" sz="2000" b="1" i="1" dirty="0">
                <a:solidFill>
                  <a:srgbClr val="0070C0"/>
                </a:solidFill>
                <a:latin typeface="+mn-lt"/>
                <a:ea typeface="Times New Roman" panose="02020603050405020304" pitchFamily="18" charset="0"/>
              </a:rPr>
              <a:t>under optical field, </a:t>
            </a:r>
            <a:r>
              <a:rPr lang="en-US" sz="2000" b="1" i="1" dirty="0" err="1">
                <a:solidFill>
                  <a:srgbClr val="0070C0"/>
                </a:solidFill>
                <a:latin typeface="+mn-lt"/>
                <a:ea typeface="Times New Roman" panose="02020603050405020304" pitchFamily="18" charset="0"/>
              </a:rPr>
              <a:t>nano</a:t>
            </a:r>
            <a:r>
              <a:rPr lang="en-US" sz="2000" b="1" i="1" dirty="0">
                <a:solidFill>
                  <a:srgbClr val="0070C0"/>
                </a:solidFill>
                <a:latin typeface="+mn-lt"/>
                <a:ea typeface="Times New Roman" panose="02020603050405020304" pitchFamily="18" charset="0"/>
              </a:rPr>
              <a:t>-scale probe temperature sensor, coherent oscillations </a:t>
            </a:r>
            <a:r>
              <a:rPr lang="en-US" sz="2000" b="1" i="1" dirty="0" smtClean="0">
                <a:solidFill>
                  <a:srgbClr val="0070C0"/>
                </a:solidFill>
                <a:latin typeface="+mn-lt"/>
                <a:ea typeface="Times New Roman" panose="02020603050405020304" pitchFamily="18" charset="0"/>
              </a:rPr>
              <a:t>from micro-heterogeneity</a:t>
            </a:r>
            <a:r>
              <a:rPr lang="en-US" sz="2000" b="1" i="1" dirty="0">
                <a:solidFill>
                  <a:srgbClr val="0070C0"/>
                </a:solidFill>
                <a:latin typeface="+mn-lt"/>
                <a:ea typeface="Times New Roman" panose="02020603050405020304" pitchFamily="18" charset="0"/>
              </a:rPr>
              <a:t>, as well as demonstrating the molecular nature of thermal lens </a:t>
            </a:r>
            <a:r>
              <a:rPr lang="en-US" sz="2000" b="1" i="1" dirty="0" smtClean="0">
                <a:solidFill>
                  <a:srgbClr val="0070C0"/>
                </a:solidFill>
                <a:latin typeface="+mn-lt"/>
                <a:ea typeface="Times New Roman" panose="02020603050405020304" pitchFamily="18" charset="0"/>
              </a:rPr>
              <a:t>spectroscopy</a:t>
            </a:r>
            <a:r>
              <a:rPr lang="en-US" sz="2000" b="1" dirty="0" smtClean="0">
                <a:latin typeface="+mn-lt"/>
                <a:ea typeface="Times New Roman" panose="02020603050405020304" pitchFamily="18" charset="0"/>
              </a:rPr>
              <a:t>. </a:t>
            </a:r>
          </a:p>
          <a:p>
            <a:pPr marL="342900" indent="-342900" algn="just">
              <a:buFont typeface="Arial" panose="020B0604020202020204" pitchFamily="34" charset="0"/>
              <a:buChar char="•"/>
            </a:pPr>
            <a:endParaRPr lang="en-US" sz="1100" b="1" dirty="0" smtClean="0">
              <a:latin typeface="+mn-lt"/>
              <a:ea typeface="Times New Roman" panose="02020603050405020304" pitchFamily="18" charset="0"/>
            </a:endParaRPr>
          </a:p>
          <a:p>
            <a:pPr marL="342900" indent="-342900" algn="just">
              <a:buFont typeface="Arial" panose="020B0604020202020204" pitchFamily="34" charset="0"/>
              <a:buChar char="•"/>
            </a:pPr>
            <a:r>
              <a:rPr lang="en-US" sz="2000" b="1" dirty="0" smtClean="0">
                <a:solidFill>
                  <a:srgbClr val="FF0000"/>
                </a:solidFill>
                <a:latin typeface="+mn-lt"/>
                <a:ea typeface="Times New Roman" panose="02020603050405020304" pitchFamily="18" charset="0"/>
              </a:rPr>
              <a:t>Theoretical </a:t>
            </a:r>
            <a:r>
              <a:rPr lang="en-US" sz="2000" b="1" dirty="0">
                <a:solidFill>
                  <a:srgbClr val="FF0000"/>
                </a:solidFill>
                <a:latin typeface="+mn-lt"/>
                <a:ea typeface="Times New Roman" panose="02020603050405020304" pitchFamily="18" charset="0"/>
              </a:rPr>
              <a:t>understanding</a:t>
            </a:r>
            <a:r>
              <a:rPr lang="en-US" sz="2000" b="1" dirty="0">
                <a:latin typeface="+mn-lt"/>
                <a:ea typeface="Times New Roman" panose="02020603050405020304" pitchFamily="18" charset="0"/>
              </a:rPr>
              <a:t> of these new prospects provides further importance </a:t>
            </a:r>
            <a:r>
              <a:rPr lang="en-US" sz="2000" b="1" dirty="0" smtClean="0">
                <a:latin typeface="+mn-lt"/>
                <a:ea typeface="Times New Roman" panose="02020603050405020304" pitchFamily="18" charset="0"/>
              </a:rPr>
              <a:t>to such </a:t>
            </a:r>
            <a:r>
              <a:rPr lang="en-US" sz="2000" b="1" dirty="0">
                <a:latin typeface="+mn-lt"/>
                <a:ea typeface="Times New Roman" panose="02020603050405020304" pitchFamily="18" charset="0"/>
              </a:rPr>
              <a:t>ultrashort </a:t>
            </a:r>
            <a:r>
              <a:rPr lang="en-US" sz="2000" b="1" dirty="0" smtClean="0">
                <a:latin typeface="+mn-lt"/>
                <a:ea typeface="Times New Roman" panose="02020603050405020304" pitchFamily="18" charset="0"/>
              </a:rPr>
              <a:t>timescale interactions.</a:t>
            </a:r>
          </a:p>
          <a:p>
            <a:pPr marL="342900" indent="-342900" algn="just">
              <a:buFont typeface="Arial" panose="020B0604020202020204" pitchFamily="34" charset="0"/>
              <a:buChar char="•"/>
            </a:pPr>
            <a:endParaRPr lang="en-US" b="1" dirty="0">
              <a:latin typeface="+mn-lt"/>
              <a:ea typeface="Times New Roman" panose="02020603050405020304" pitchFamily="18" charset="0"/>
            </a:endParaRPr>
          </a:p>
          <a:p>
            <a:pPr algn="ctr"/>
            <a:r>
              <a:rPr lang="en-US" sz="2000" b="1" dirty="0" smtClean="0">
                <a:solidFill>
                  <a:srgbClr val="0070C0"/>
                </a:solidFill>
                <a:latin typeface="Monotype Corsiva" panose="03010101010201010101" pitchFamily="66" charset="0"/>
                <a:ea typeface="Times New Roman" panose="02020603050405020304" pitchFamily="18" charset="0"/>
              </a:rPr>
              <a:t>    </a:t>
            </a:r>
            <a:r>
              <a:rPr lang="en-US" sz="2100" b="1" dirty="0" smtClean="0">
                <a:solidFill>
                  <a:srgbClr val="0070C0"/>
                </a:solidFill>
                <a:latin typeface="Monotype Corsiva" panose="03010101010201010101" pitchFamily="66" charset="0"/>
                <a:ea typeface="Times New Roman" panose="02020603050405020304" pitchFamily="18" charset="0"/>
              </a:rPr>
              <a:t>“Characterization &amp; Manipulation at High Spatiotemporal Resolution”</a:t>
            </a:r>
          </a:p>
        </p:txBody>
      </p:sp>
    </p:spTree>
    <p:extLst>
      <p:ext uri="{BB962C8B-B14F-4D97-AF65-F5344CB8AC3E}">
        <p14:creationId xmlns:p14="http://schemas.microsoft.com/office/powerpoint/2010/main" val="1722662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1371600" y="800100"/>
            <a:ext cx="6286500" cy="3362325"/>
          </a:xfrm>
          <a:prstGeom prst="rect">
            <a:avLst/>
          </a:prstGeom>
          <a:solidFill>
            <a:schemeClr val="bg1"/>
          </a:solidFill>
          <a:ln w="9525">
            <a:solidFill>
              <a:schemeClr val="accent2"/>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27" name="Text Box 3"/>
          <p:cNvSpPr txBox="1">
            <a:spLocks noChangeArrowheads="1"/>
          </p:cNvSpPr>
          <p:nvPr/>
        </p:nvSpPr>
        <p:spPr bwMode="auto">
          <a:xfrm>
            <a:off x="1428751" y="4229101"/>
            <a:ext cx="6298406"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sz="1500">
                <a:latin typeface="Calibri" panose="020F0502020204030204" pitchFamily="34" charset="0"/>
              </a:rPr>
              <a:t>Intramolecular relaxation occurs on a few-fs time scale, so long pulses excite entire molecule, and the weakest bond breaks, no matter which bond was excited. We need the pulse in</a:t>
            </a:r>
            <a:r>
              <a:rPr lang="en-US" sz="1500">
                <a:solidFill>
                  <a:srgbClr val="CC3300"/>
                </a:solidFill>
                <a:latin typeface="Comic Sans MS" panose="030F0702030302020204" pitchFamily="66" charset="0"/>
              </a:rPr>
              <a:t> femtosecond</a:t>
            </a:r>
            <a:r>
              <a:rPr lang="en-US" sz="1500">
                <a:latin typeface="Calibri" panose="020F0502020204030204" pitchFamily="34" charset="0"/>
              </a:rPr>
              <a:t> regime.</a:t>
            </a:r>
          </a:p>
        </p:txBody>
      </p:sp>
      <p:sp>
        <p:nvSpPr>
          <p:cNvPr id="52228" name="Text Box 4"/>
          <p:cNvSpPr txBox="1">
            <a:spLocks noChangeArrowheads="1"/>
          </p:cNvSpPr>
          <p:nvPr/>
        </p:nvSpPr>
        <p:spPr bwMode="auto">
          <a:xfrm>
            <a:off x="1597819" y="1872854"/>
            <a:ext cx="1431867"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sz="1500">
                <a:latin typeface="Calibri" panose="020F0502020204030204" pitchFamily="34" charset="0"/>
              </a:rPr>
              <a:t>Excite one bond</a:t>
            </a:r>
          </a:p>
        </p:txBody>
      </p:sp>
      <p:sp>
        <p:nvSpPr>
          <p:cNvPr id="52229" name="Text Box 5"/>
          <p:cNvSpPr txBox="1">
            <a:spLocks noChangeArrowheads="1"/>
          </p:cNvSpPr>
          <p:nvPr/>
        </p:nvSpPr>
        <p:spPr bwMode="auto">
          <a:xfrm>
            <a:off x="5815014" y="1727598"/>
            <a:ext cx="1726406"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sz="1500">
                <a:latin typeface="Calibri" panose="020F0502020204030204" pitchFamily="34" charset="0"/>
              </a:rPr>
              <a:t>A few fs later, however, the entire molecule is vibrating.</a:t>
            </a:r>
          </a:p>
        </p:txBody>
      </p:sp>
      <p:sp>
        <p:nvSpPr>
          <p:cNvPr id="52230" name="Line 6"/>
          <p:cNvSpPr>
            <a:spLocks noChangeShapeType="1"/>
          </p:cNvSpPr>
          <p:nvPr/>
        </p:nvSpPr>
        <p:spPr bwMode="auto">
          <a:xfrm>
            <a:off x="3009900" y="3321844"/>
            <a:ext cx="314325" cy="952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1" name="Line 7"/>
          <p:cNvSpPr>
            <a:spLocks noChangeShapeType="1"/>
          </p:cNvSpPr>
          <p:nvPr/>
        </p:nvSpPr>
        <p:spPr bwMode="auto">
          <a:xfrm>
            <a:off x="2581275" y="3083719"/>
            <a:ext cx="352425" cy="190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2" name="Line 8"/>
          <p:cNvSpPr>
            <a:spLocks noChangeShapeType="1"/>
          </p:cNvSpPr>
          <p:nvPr/>
        </p:nvSpPr>
        <p:spPr bwMode="auto">
          <a:xfrm flipV="1">
            <a:off x="2893220" y="2702719"/>
            <a:ext cx="402431" cy="476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3" name="Line 9"/>
          <p:cNvSpPr>
            <a:spLocks noChangeShapeType="1"/>
          </p:cNvSpPr>
          <p:nvPr/>
        </p:nvSpPr>
        <p:spPr bwMode="auto">
          <a:xfrm flipV="1">
            <a:off x="2893220" y="2419350"/>
            <a:ext cx="54769" cy="3381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4" name="Line 10"/>
          <p:cNvSpPr>
            <a:spLocks noChangeShapeType="1"/>
          </p:cNvSpPr>
          <p:nvPr/>
        </p:nvSpPr>
        <p:spPr bwMode="auto">
          <a:xfrm flipV="1">
            <a:off x="2533651" y="2750344"/>
            <a:ext cx="364331" cy="285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5" name="Line 11"/>
          <p:cNvSpPr>
            <a:spLocks noChangeShapeType="1"/>
          </p:cNvSpPr>
          <p:nvPr/>
        </p:nvSpPr>
        <p:spPr bwMode="auto">
          <a:xfrm flipV="1">
            <a:off x="1981200" y="3036094"/>
            <a:ext cx="552450" cy="104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6" name="Line 12"/>
          <p:cNvSpPr>
            <a:spLocks noChangeShapeType="1"/>
          </p:cNvSpPr>
          <p:nvPr/>
        </p:nvSpPr>
        <p:spPr bwMode="auto">
          <a:xfrm flipH="1">
            <a:off x="1860948" y="3148013"/>
            <a:ext cx="120253" cy="3155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7" name="Line 13"/>
          <p:cNvSpPr>
            <a:spLocks noChangeShapeType="1"/>
          </p:cNvSpPr>
          <p:nvPr/>
        </p:nvSpPr>
        <p:spPr bwMode="auto">
          <a:xfrm>
            <a:off x="1720453" y="2896791"/>
            <a:ext cx="271463"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8" name="Line 14"/>
          <p:cNvSpPr>
            <a:spLocks noChangeShapeType="1"/>
          </p:cNvSpPr>
          <p:nvPr/>
        </p:nvSpPr>
        <p:spPr bwMode="auto">
          <a:xfrm flipH="1">
            <a:off x="1715692" y="2586037"/>
            <a:ext cx="78581" cy="3190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39" name="Line 15"/>
          <p:cNvSpPr>
            <a:spLocks noChangeShapeType="1"/>
          </p:cNvSpPr>
          <p:nvPr/>
        </p:nvSpPr>
        <p:spPr bwMode="auto">
          <a:xfrm flipV="1">
            <a:off x="1799035" y="2569370"/>
            <a:ext cx="214313" cy="2143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40" name="Line 16"/>
          <p:cNvSpPr>
            <a:spLocks noChangeShapeType="1"/>
          </p:cNvSpPr>
          <p:nvPr/>
        </p:nvSpPr>
        <p:spPr bwMode="auto">
          <a:xfrm>
            <a:off x="1589486" y="2549129"/>
            <a:ext cx="197644" cy="38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41" name="Line 17"/>
          <p:cNvSpPr>
            <a:spLocks noChangeShapeType="1"/>
          </p:cNvSpPr>
          <p:nvPr/>
        </p:nvSpPr>
        <p:spPr bwMode="auto">
          <a:xfrm flipH="1">
            <a:off x="1791892" y="2331244"/>
            <a:ext cx="2381"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42" name="Oval 18"/>
          <p:cNvSpPr>
            <a:spLocks noChangeArrowheads="1"/>
          </p:cNvSpPr>
          <p:nvPr/>
        </p:nvSpPr>
        <p:spPr bwMode="auto">
          <a:xfrm>
            <a:off x="1840706" y="3017044"/>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3" name="Oval 19"/>
          <p:cNvSpPr>
            <a:spLocks noChangeArrowheads="1"/>
          </p:cNvSpPr>
          <p:nvPr/>
        </p:nvSpPr>
        <p:spPr bwMode="auto">
          <a:xfrm>
            <a:off x="2380060" y="2892029"/>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4" name="Oval 20"/>
          <p:cNvSpPr>
            <a:spLocks noChangeArrowheads="1"/>
          </p:cNvSpPr>
          <p:nvPr/>
        </p:nvSpPr>
        <p:spPr bwMode="auto">
          <a:xfrm>
            <a:off x="2777729" y="3114675"/>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5" name="Oval 21"/>
          <p:cNvSpPr>
            <a:spLocks noChangeArrowheads="1"/>
          </p:cNvSpPr>
          <p:nvPr/>
        </p:nvSpPr>
        <p:spPr bwMode="auto">
          <a:xfrm>
            <a:off x="2739629" y="2597944"/>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6" name="Oval 22"/>
          <p:cNvSpPr>
            <a:spLocks noChangeArrowheads="1"/>
          </p:cNvSpPr>
          <p:nvPr/>
        </p:nvSpPr>
        <p:spPr bwMode="auto">
          <a:xfrm>
            <a:off x="2864644" y="2343150"/>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7" name="Oval 23"/>
          <p:cNvSpPr>
            <a:spLocks noChangeArrowheads="1"/>
          </p:cNvSpPr>
          <p:nvPr/>
        </p:nvSpPr>
        <p:spPr bwMode="auto">
          <a:xfrm>
            <a:off x="3223022" y="2626519"/>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8" name="Oval 24"/>
          <p:cNvSpPr>
            <a:spLocks noChangeArrowheads="1"/>
          </p:cNvSpPr>
          <p:nvPr/>
        </p:nvSpPr>
        <p:spPr bwMode="auto">
          <a:xfrm>
            <a:off x="1781175" y="3382566"/>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49" name="Oval 25"/>
          <p:cNvSpPr>
            <a:spLocks noChangeArrowheads="1"/>
          </p:cNvSpPr>
          <p:nvPr/>
        </p:nvSpPr>
        <p:spPr bwMode="auto">
          <a:xfrm>
            <a:off x="3201591" y="3312319"/>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0" name="Oval 26"/>
          <p:cNvSpPr>
            <a:spLocks noChangeArrowheads="1"/>
          </p:cNvSpPr>
          <p:nvPr/>
        </p:nvSpPr>
        <p:spPr bwMode="auto">
          <a:xfrm>
            <a:off x="1604963" y="2793206"/>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1" name="Oval 27"/>
          <p:cNvSpPr>
            <a:spLocks noChangeArrowheads="1"/>
          </p:cNvSpPr>
          <p:nvPr/>
        </p:nvSpPr>
        <p:spPr bwMode="auto">
          <a:xfrm>
            <a:off x="1697831" y="2493169"/>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2" name="Oval 28"/>
          <p:cNvSpPr>
            <a:spLocks noChangeArrowheads="1"/>
          </p:cNvSpPr>
          <p:nvPr/>
        </p:nvSpPr>
        <p:spPr bwMode="auto">
          <a:xfrm>
            <a:off x="1734741" y="2269332"/>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3" name="Oval 29"/>
          <p:cNvSpPr>
            <a:spLocks noChangeArrowheads="1"/>
          </p:cNvSpPr>
          <p:nvPr/>
        </p:nvSpPr>
        <p:spPr bwMode="auto">
          <a:xfrm>
            <a:off x="1533526" y="2493170"/>
            <a:ext cx="122635"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4" name="Oval 30"/>
          <p:cNvSpPr>
            <a:spLocks noChangeArrowheads="1"/>
          </p:cNvSpPr>
          <p:nvPr/>
        </p:nvSpPr>
        <p:spPr bwMode="auto">
          <a:xfrm>
            <a:off x="1952626" y="2508647"/>
            <a:ext cx="122635"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55" name="Line 31"/>
          <p:cNvSpPr>
            <a:spLocks noChangeShapeType="1"/>
          </p:cNvSpPr>
          <p:nvPr/>
        </p:nvSpPr>
        <p:spPr bwMode="auto">
          <a:xfrm>
            <a:off x="6919913" y="3745706"/>
            <a:ext cx="363141" cy="12977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56" name="Line 32"/>
          <p:cNvSpPr>
            <a:spLocks noChangeShapeType="1"/>
          </p:cNvSpPr>
          <p:nvPr/>
        </p:nvSpPr>
        <p:spPr bwMode="auto">
          <a:xfrm>
            <a:off x="6521053" y="3519488"/>
            <a:ext cx="413147"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57" name="Line 33"/>
          <p:cNvSpPr>
            <a:spLocks noChangeShapeType="1"/>
          </p:cNvSpPr>
          <p:nvPr/>
        </p:nvSpPr>
        <p:spPr bwMode="auto">
          <a:xfrm flipV="1">
            <a:off x="6887766" y="3190876"/>
            <a:ext cx="417909" cy="3571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58" name="Line 34"/>
          <p:cNvSpPr>
            <a:spLocks noChangeShapeType="1"/>
          </p:cNvSpPr>
          <p:nvPr/>
        </p:nvSpPr>
        <p:spPr bwMode="auto">
          <a:xfrm flipV="1">
            <a:off x="6888956" y="2905125"/>
            <a:ext cx="52388" cy="32504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59" name="Line 35"/>
          <p:cNvSpPr>
            <a:spLocks noChangeShapeType="1"/>
          </p:cNvSpPr>
          <p:nvPr/>
        </p:nvSpPr>
        <p:spPr bwMode="auto">
          <a:xfrm flipV="1">
            <a:off x="6522244" y="3231356"/>
            <a:ext cx="371475" cy="2952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0" name="Line 36"/>
          <p:cNvSpPr>
            <a:spLocks noChangeShapeType="1"/>
          </p:cNvSpPr>
          <p:nvPr/>
        </p:nvSpPr>
        <p:spPr bwMode="auto">
          <a:xfrm flipV="1">
            <a:off x="5972175" y="3521869"/>
            <a:ext cx="557213" cy="1095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1" name="Line 37"/>
          <p:cNvSpPr>
            <a:spLocks noChangeShapeType="1"/>
          </p:cNvSpPr>
          <p:nvPr/>
        </p:nvSpPr>
        <p:spPr bwMode="auto">
          <a:xfrm flipH="1">
            <a:off x="5856685" y="3636170"/>
            <a:ext cx="117872" cy="31313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2" name="Line 38"/>
          <p:cNvSpPr>
            <a:spLocks noChangeShapeType="1"/>
          </p:cNvSpPr>
          <p:nvPr/>
        </p:nvSpPr>
        <p:spPr bwMode="auto">
          <a:xfrm>
            <a:off x="5709047" y="3382566"/>
            <a:ext cx="257175" cy="2524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3" name="Line 39"/>
          <p:cNvSpPr>
            <a:spLocks noChangeShapeType="1"/>
          </p:cNvSpPr>
          <p:nvPr/>
        </p:nvSpPr>
        <p:spPr bwMode="auto">
          <a:xfrm flipH="1">
            <a:off x="5713810" y="3074194"/>
            <a:ext cx="76200" cy="3095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4" name="Line 40"/>
          <p:cNvSpPr>
            <a:spLocks noChangeShapeType="1"/>
          </p:cNvSpPr>
          <p:nvPr/>
        </p:nvSpPr>
        <p:spPr bwMode="auto">
          <a:xfrm flipV="1">
            <a:off x="5787630" y="3052764"/>
            <a:ext cx="226219" cy="2143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5" name="Line 41"/>
          <p:cNvSpPr>
            <a:spLocks noChangeShapeType="1"/>
          </p:cNvSpPr>
          <p:nvPr/>
        </p:nvSpPr>
        <p:spPr bwMode="auto">
          <a:xfrm>
            <a:off x="5592367" y="3037285"/>
            <a:ext cx="197644" cy="333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66" name="Line 42"/>
          <p:cNvSpPr>
            <a:spLocks noChangeShapeType="1"/>
          </p:cNvSpPr>
          <p:nvPr/>
        </p:nvSpPr>
        <p:spPr bwMode="auto">
          <a:xfrm flipH="1">
            <a:off x="5790010" y="2817019"/>
            <a:ext cx="0" cy="2524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9179" name="Oval 43"/>
          <p:cNvSpPr>
            <a:spLocks noChangeArrowheads="1"/>
          </p:cNvSpPr>
          <p:nvPr/>
        </p:nvSpPr>
        <p:spPr bwMode="auto">
          <a:xfrm>
            <a:off x="5836444" y="3502819"/>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0" name="Oval 44"/>
          <p:cNvSpPr>
            <a:spLocks noChangeArrowheads="1"/>
          </p:cNvSpPr>
          <p:nvPr/>
        </p:nvSpPr>
        <p:spPr bwMode="auto">
          <a:xfrm>
            <a:off x="6375797" y="3377804"/>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1" name="Oval 45"/>
          <p:cNvSpPr>
            <a:spLocks noChangeArrowheads="1"/>
          </p:cNvSpPr>
          <p:nvPr/>
        </p:nvSpPr>
        <p:spPr bwMode="auto">
          <a:xfrm>
            <a:off x="6773466" y="3600450"/>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2" name="Oval 46"/>
          <p:cNvSpPr>
            <a:spLocks noChangeArrowheads="1"/>
          </p:cNvSpPr>
          <p:nvPr/>
        </p:nvSpPr>
        <p:spPr bwMode="auto">
          <a:xfrm>
            <a:off x="6735366" y="3083719"/>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3" name="Oval 47"/>
          <p:cNvSpPr>
            <a:spLocks noChangeArrowheads="1"/>
          </p:cNvSpPr>
          <p:nvPr/>
        </p:nvSpPr>
        <p:spPr bwMode="auto">
          <a:xfrm>
            <a:off x="6860381" y="2828925"/>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4" name="Oval 48"/>
          <p:cNvSpPr>
            <a:spLocks noChangeArrowheads="1"/>
          </p:cNvSpPr>
          <p:nvPr/>
        </p:nvSpPr>
        <p:spPr bwMode="auto">
          <a:xfrm>
            <a:off x="7218760" y="311229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5" name="Oval 49"/>
          <p:cNvSpPr>
            <a:spLocks noChangeArrowheads="1"/>
          </p:cNvSpPr>
          <p:nvPr/>
        </p:nvSpPr>
        <p:spPr bwMode="auto">
          <a:xfrm>
            <a:off x="5776913" y="3868341"/>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6" name="Oval 50"/>
          <p:cNvSpPr>
            <a:spLocks noChangeArrowheads="1"/>
          </p:cNvSpPr>
          <p:nvPr/>
        </p:nvSpPr>
        <p:spPr bwMode="auto">
          <a:xfrm>
            <a:off x="7197329" y="379809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7" name="Oval 51"/>
          <p:cNvSpPr>
            <a:spLocks noChangeArrowheads="1"/>
          </p:cNvSpPr>
          <p:nvPr/>
        </p:nvSpPr>
        <p:spPr bwMode="auto">
          <a:xfrm>
            <a:off x="5600700" y="3278981"/>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8" name="Oval 52"/>
          <p:cNvSpPr>
            <a:spLocks noChangeArrowheads="1"/>
          </p:cNvSpPr>
          <p:nvPr/>
        </p:nvSpPr>
        <p:spPr bwMode="auto">
          <a:xfrm>
            <a:off x="5693569" y="2978944"/>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89" name="Oval 53"/>
          <p:cNvSpPr>
            <a:spLocks noChangeArrowheads="1"/>
          </p:cNvSpPr>
          <p:nvPr/>
        </p:nvSpPr>
        <p:spPr bwMode="auto">
          <a:xfrm>
            <a:off x="5730479" y="2755107"/>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90" name="Oval 54"/>
          <p:cNvSpPr>
            <a:spLocks noChangeArrowheads="1"/>
          </p:cNvSpPr>
          <p:nvPr/>
        </p:nvSpPr>
        <p:spPr bwMode="auto">
          <a:xfrm>
            <a:off x="5529264" y="2978945"/>
            <a:ext cx="122635"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191" name="Oval 55"/>
          <p:cNvSpPr>
            <a:spLocks noChangeArrowheads="1"/>
          </p:cNvSpPr>
          <p:nvPr/>
        </p:nvSpPr>
        <p:spPr bwMode="auto">
          <a:xfrm>
            <a:off x="5948364" y="2994422"/>
            <a:ext cx="122635"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80" name="Line 56"/>
          <p:cNvSpPr>
            <a:spLocks noChangeShapeType="1"/>
          </p:cNvSpPr>
          <p:nvPr/>
        </p:nvSpPr>
        <p:spPr bwMode="auto">
          <a:xfrm>
            <a:off x="5019676" y="2076451"/>
            <a:ext cx="359569" cy="12620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1" name="Line 57"/>
          <p:cNvSpPr>
            <a:spLocks noChangeShapeType="1"/>
          </p:cNvSpPr>
          <p:nvPr/>
        </p:nvSpPr>
        <p:spPr bwMode="auto">
          <a:xfrm>
            <a:off x="4624389" y="1845470"/>
            <a:ext cx="402431" cy="2214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2" name="Line 58"/>
          <p:cNvSpPr>
            <a:spLocks noChangeShapeType="1"/>
          </p:cNvSpPr>
          <p:nvPr/>
        </p:nvSpPr>
        <p:spPr bwMode="auto">
          <a:xfrm flipV="1">
            <a:off x="4988719" y="1516858"/>
            <a:ext cx="414338" cy="4048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3" name="Line 59"/>
          <p:cNvSpPr>
            <a:spLocks noChangeShapeType="1"/>
          </p:cNvSpPr>
          <p:nvPr/>
        </p:nvSpPr>
        <p:spPr bwMode="auto">
          <a:xfrm flipV="1">
            <a:off x="4988720" y="1231106"/>
            <a:ext cx="54769" cy="3286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4" name="Line 60"/>
          <p:cNvSpPr>
            <a:spLocks noChangeShapeType="1"/>
          </p:cNvSpPr>
          <p:nvPr/>
        </p:nvSpPr>
        <p:spPr bwMode="auto">
          <a:xfrm flipV="1">
            <a:off x="4626770" y="1550195"/>
            <a:ext cx="369094" cy="30241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5" name="Line 61"/>
          <p:cNvSpPr>
            <a:spLocks noChangeShapeType="1"/>
          </p:cNvSpPr>
          <p:nvPr/>
        </p:nvSpPr>
        <p:spPr bwMode="auto">
          <a:xfrm flipV="1">
            <a:off x="4076700" y="1845469"/>
            <a:ext cx="552450" cy="104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6" name="Line 62"/>
          <p:cNvSpPr>
            <a:spLocks noChangeShapeType="1"/>
          </p:cNvSpPr>
          <p:nvPr/>
        </p:nvSpPr>
        <p:spPr bwMode="auto">
          <a:xfrm flipH="1">
            <a:off x="3956448" y="1957388"/>
            <a:ext cx="120253" cy="3155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7" name="Line 63"/>
          <p:cNvSpPr>
            <a:spLocks noChangeShapeType="1"/>
          </p:cNvSpPr>
          <p:nvPr/>
        </p:nvSpPr>
        <p:spPr bwMode="auto">
          <a:xfrm>
            <a:off x="3808811" y="1710928"/>
            <a:ext cx="269081" cy="2524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8" name="Line 64"/>
          <p:cNvSpPr>
            <a:spLocks noChangeShapeType="1"/>
          </p:cNvSpPr>
          <p:nvPr/>
        </p:nvSpPr>
        <p:spPr bwMode="auto">
          <a:xfrm flipH="1">
            <a:off x="3808810" y="1395412"/>
            <a:ext cx="80963" cy="3190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89" name="Line 65"/>
          <p:cNvSpPr>
            <a:spLocks noChangeShapeType="1"/>
          </p:cNvSpPr>
          <p:nvPr/>
        </p:nvSpPr>
        <p:spPr bwMode="auto">
          <a:xfrm flipV="1">
            <a:off x="3887391" y="1378745"/>
            <a:ext cx="219075" cy="1666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90" name="Line 66"/>
          <p:cNvSpPr>
            <a:spLocks noChangeShapeType="1"/>
          </p:cNvSpPr>
          <p:nvPr/>
        </p:nvSpPr>
        <p:spPr bwMode="auto">
          <a:xfrm>
            <a:off x="3687366" y="1358503"/>
            <a:ext cx="200025" cy="333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291" name="Line 67"/>
          <p:cNvSpPr>
            <a:spLocks noChangeShapeType="1"/>
          </p:cNvSpPr>
          <p:nvPr/>
        </p:nvSpPr>
        <p:spPr bwMode="auto">
          <a:xfrm>
            <a:off x="3887391" y="1138237"/>
            <a:ext cx="4763"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9204" name="Oval 68"/>
          <p:cNvSpPr>
            <a:spLocks noChangeArrowheads="1"/>
          </p:cNvSpPr>
          <p:nvPr/>
        </p:nvSpPr>
        <p:spPr bwMode="auto">
          <a:xfrm rot="3630303">
            <a:off x="3936206" y="1826419"/>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219205" name="Oval 69"/>
          <p:cNvSpPr>
            <a:spLocks noChangeArrowheads="1"/>
          </p:cNvSpPr>
          <p:nvPr/>
        </p:nvSpPr>
        <p:spPr bwMode="auto">
          <a:xfrm>
            <a:off x="4475560" y="1701404"/>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4" name="Oval 70"/>
          <p:cNvSpPr>
            <a:spLocks noChangeArrowheads="1"/>
          </p:cNvSpPr>
          <p:nvPr/>
        </p:nvSpPr>
        <p:spPr bwMode="auto">
          <a:xfrm>
            <a:off x="4873229" y="1924050"/>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5" name="Oval 71"/>
          <p:cNvSpPr>
            <a:spLocks noChangeArrowheads="1"/>
          </p:cNvSpPr>
          <p:nvPr/>
        </p:nvSpPr>
        <p:spPr bwMode="auto">
          <a:xfrm>
            <a:off x="4835129" y="1407319"/>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6" name="Oval 72"/>
          <p:cNvSpPr>
            <a:spLocks noChangeArrowheads="1"/>
          </p:cNvSpPr>
          <p:nvPr/>
        </p:nvSpPr>
        <p:spPr bwMode="auto">
          <a:xfrm>
            <a:off x="4960144" y="1152525"/>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7" name="Oval 73"/>
          <p:cNvSpPr>
            <a:spLocks noChangeArrowheads="1"/>
          </p:cNvSpPr>
          <p:nvPr/>
        </p:nvSpPr>
        <p:spPr bwMode="auto">
          <a:xfrm>
            <a:off x="5318522" y="143589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8" name="Oval 74"/>
          <p:cNvSpPr>
            <a:spLocks noChangeArrowheads="1"/>
          </p:cNvSpPr>
          <p:nvPr/>
        </p:nvSpPr>
        <p:spPr bwMode="auto">
          <a:xfrm>
            <a:off x="3876675" y="2191941"/>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299" name="Oval 75"/>
          <p:cNvSpPr>
            <a:spLocks noChangeArrowheads="1"/>
          </p:cNvSpPr>
          <p:nvPr/>
        </p:nvSpPr>
        <p:spPr bwMode="auto">
          <a:xfrm>
            <a:off x="5297091" y="212169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0" name="Oval 76"/>
          <p:cNvSpPr>
            <a:spLocks noChangeArrowheads="1"/>
          </p:cNvSpPr>
          <p:nvPr/>
        </p:nvSpPr>
        <p:spPr bwMode="auto">
          <a:xfrm>
            <a:off x="3700463" y="1602581"/>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1" name="Oval 77"/>
          <p:cNvSpPr>
            <a:spLocks noChangeArrowheads="1"/>
          </p:cNvSpPr>
          <p:nvPr/>
        </p:nvSpPr>
        <p:spPr bwMode="auto">
          <a:xfrm>
            <a:off x="3793331" y="1302544"/>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2" name="Oval 78"/>
          <p:cNvSpPr>
            <a:spLocks noChangeArrowheads="1"/>
          </p:cNvSpPr>
          <p:nvPr/>
        </p:nvSpPr>
        <p:spPr bwMode="auto">
          <a:xfrm>
            <a:off x="3830241" y="1078707"/>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3" name="Oval 79"/>
          <p:cNvSpPr>
            <a:spLocks noChangeArrowheads="1"/>
          </p:cNvSpPr>
          <p:nvPr/>
        </p:nvSpPr>
        <p:spPr bwMode="auto">
          <a:xfrm>
            <a:off x="3629026" y="1302545"/>
            <a:ext cx="122635"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4" name="Oval 80"/>
          <p:cNvSpPr>
            <a:spLocks noChangeArrowheads="1"/>
          </p:cNvSpPr>
          <p:nvPr/>
        </p:nvSpPr>
        <p:spPr bwMode="auto">
          <a:xfrm>
            <a:off x="4048126" y="1318022"/>
            <a:ext cx="122635"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atin typeface="Calibri" panose="020F0502020204030204" pitchFamily="34" charset="0"/>
            </a:endParaRPr>
          </a:p>
        </p:txBody>
      </p:sp>
      <p:sp>
        <p:nvSpPr>
          <p:cNvPr id="52305" name="Freeform 81"/>
          <p:cNvSpPr>
            <a:spLocks/>
          </p:cNvSpPr>
          <p:nvPr/>
        </p:nvSpPr>
        <p:spPr bwMode="auto">
          <a:xfrm rot="4777757">
            <a:off x="1896666" y="3317081"/>
            <a:ext cx="889397" cy="529829"/>
          </a:xfrm>
          <a:custGeom>
            <a:avLst/>
            <a:gdLst>
              <a:gd name="T0" fmla="*/ 2147483647 w 2598"/>
              <a:gd name="T1" fmla="*/ 2147483647 h 1998"/>
              <a:gd name="T2" fmla="*/ 2147483647 w 2598"/>
              <a:gd name="T3" fmla="*/ 2147483647 h 1998"/>
              <a:gd name="T4" fmla="*/ 2147483647 w 2598"/>
              <a:gd name="T5" fmla="*/ 2147483647 h 1998"/>
              <a:gd name="T6" fmla="*/ 2147483647 w 2598"/>
              <a:gd name="T7" fmla="*/ 2147483647 h 1998"/>
              <a:gd name="T8" fmla="*/ 2147483647 w 2598"/>
              <a:gd name="T9" fmla="*/ 2147483647 h 1998"/>
              <a:gd name="T10" fmla="*/ 2147483647 w 2598"/>
              <a:gd name="T11" fmla="*/ 2147483647 h 1998"/>
              <a:gd name="T12" fmla="*/ 2147483647 w 2598"/>
              <a:gd name="T13" fmla="*/ 2147483647 h 1998"/>
              <a:gd name="T14" fmla="*/ 2147483647 w 2598"/>
              <a:gd name="T15" fmla="*/ 2147483647 h 1998"/>
              <a:gd name="T16" fmla="*/ 2147483647 w 2598"/>
              <a:gd name="T17" fmla="*/ 2147483647 h 1998"/>
              <a:gd name="T18" fmla="*/ 2147483647 w 2598"/>
              <a:gd name="T19" fmla="*/ 2147483647 h 1998"/>
              <a:gd name="T20" fmla="*/ 2147483647 w 2598"/>
              <a:gd name="T21" fmla="*/ 2147483647 h 1998"/>
              <a:gd name="T22" fmla="*/ 2147483647 w 2598"/>
              <a:gd name="T23" fmla="*/ 2147483647 h 1998"/>
              <a:gd name="T24" fmla="*/ 2147483647 w 2598"/>
              <a:gd name="T25" fmla="*/ 2147483647 h 1998"/>
              <a:gd name="T26" fmla="*/ 2147483647 w 2598"/>
              <a:gd name="T27" fmla="*/ 2147483647 h 1998"/>
              <a:gd name="T28" fmla="*/ 2147483647 w 2598"/>
              <a:gd name="T29" fmla="*/ 2147483647 h 1998"/>
              <a:gd name="T30" fmla="*/ 2147483647 w 2598"/>
              <a:gd name="T31" fmla="*/ 2147483647 h 1998"/>
              <a:gd name="T32" fmla="*/ 2147483647 w 2598"/>
              <a:gd name="T33" fmla="*/ 2147483647 h 1998"/>
              <a:gd name="T34" fmla="*/ 2147483647 w 2598"/>
              <a:gd name="T35" fmla="*/ 2147483647 h 1998"/>
              <a:gd name="T36" fmla="*/ 2147483647 w 2598"/>
              <a:gd name="T37" fmla="*/ 2147483647 h 1998"/>
              <a:gd name="T38" fmla="*/ 2147483647 w 2598"/>
              <a:gd name="T39" fmla="*/ 2147483647 h 1998"/>
              <a:gd name="T40" fmla="*/ 2147483647 w 2598"/>
              <a:gd name="T41" fmla="*/ 2147483647 h 1998"/>
              <a:gd name="T42" fmla="*/ 2147483647 w 2598"/>
              <a:gd name="T43" fmla="*/ 2147483647 h 1998"/>
              <a:gd name="T44" fmla="*/ 2147483647 w 2598"/>
              <a:gd name="T45" fmla="*/ 2147483647 h 1998"/>
              <a:gd name="T46" fmla="*/ 2147483647 w 2598"/>
              <a:gd name="T47" fmla="*/ 2147483647 h 1998"/>
              <a:gd name="T48" fmla="*/ 2147483647 w 2598"/>
              <a:gd name="T49" fmla="*/ 2147483647 h 1998"/>
              <a:gd name="T50" fmla="*/ 2147483647 w 2598"/>
              <a:gd name="T51" fmla="*/ 2147483647 h 1998"/>
              <a:gd name="T52" fmla="*/ 2147483647 w 2598"/>
              <a:gd name="T53" fmla="*/ 2147483647 h 1998"/>
              <a:gd name="T54" fmla="*/ 2147483647 w 2598"/>
              <a:gd name="T55" fmla="*/ 2147483647 h 1998"/>
              <a:gd name="T56" fmla="*/ 2147483647 w 2598"/>
              <a:gd name="T57" fmla="*/ 2147483647 h 1998"/>
              <a:gd name="T58" fmla="*/ 2147483647 w 2598"/>
              <a:gd name="T59" fmla="*/ 2147483647 h 1998"/>
              <a:gd name="T60" fmla="*/ 2147483647 w 2598"/>
              <a:gd name="T61" fmla="*/ 2147483647 h 1998"/>
              <a:gd name="T62" fmla="*/ 2147483647 w 2598"/>
              <a:gd name="T63" fmla="*/ 2147483647 h 1998"/>
              <a:gd name="T64" fmla="*/ 2147483647 w 2598"/>
              <a:gd name="T65" fmla="*/ 2147483647 h 1998"/>
              <a:gd name="T66" fmla="*/ 2147483647 w 2598"/>
              <a:gd name="T67" fmla="*/ 2147483647 h 1998"/>
              <a:gd name="T68" fmla="*/ 2147483647 w 2598"/>
              <a:gd name="T69" fmla="*/ 2147483647 h 1998"/>
              <a:gd name="T70" fmla="*/ 2147483647 w 2598"/>
              <a:gd name="T71" fmla="*/ 2147483647 h 1998"/>
              <a:gd name="T72" fmla="*/ 2147483647 w 2598"/>
              <a:gd name="T73" fmla="*/ 2147483647 h 1998"/>
              <a:gd name="T74" fmla="*/ 2147483647 w 2598"/>
              <a:gd name="T75" fmla="*/ 2147483647 h 1998"/>
              <a:gd name="T76" fmla="*/ 2147483647 w 2598"/>
              <a:gd name="T77" fmla="*/ 2147483647 h 1998"/>
              <a:gd name="T78" fmla="*/ 2147483647 w 2598"/>
              <a:gd name="T79" fmla="*/ 2147483647 h 1998"/>
              <a:gd name="T80" fmla="*/ 2147483647 w 2598"/>
              <a:gd name="T81" fmla="*/ 2147483647 h 1998"/>
              <a:gd name="T82" fmla="*/ 2147483647 w 2598"/>
              <a:gd name="T83" fmla="*/ 2147483647 h 1998"/>
              <a:gd name="T84" fmla="*/ 2147483647 w 2598"/>
              <a:gd name="T85" fmla="*/ 2147483647 h 1998"/>
              <a:gd name="T86" fmla="*/ 2147483647 w 2598"/>
              <a:gd name="T87" fmla="*/ 2147483647 h 1998"/>
              <a:gd name="T88" fmla="*/ 2147483647 w 2598"/>
              <a:gd name="T89" fmla="*/ 2147483647 h 1998"/>
              <a:gd name="T90" fmla="*/ 2147483647 w 2598"/>
              <a:gd name="T91" fmla="*/ 2147483647 h 1998"/>
              <a:gd name="T92" fmla="*/ 2147483647 w 2598"/>
              <a:gd name="T93" fmla="*/ 2147483647 h 1998"/>
              <a:gd name="T94" fmla="*/ 2147483647 w 2598"/>
              <a:gd name="T95" fmla="*/ 2147483647 h 1998"/>
              <a:gd name="T96" fmla="*/ 2147483647 w 2598"/>
              <a:gd name="T97" fmla="*/ 2147483647 h 1998"/>
              <a:gd name="T98" fmla="*/ 2147483647 w 2598"/>
              <a:gd name="T99" fmla="*/ 2147483647 h 1998"/>
              <a:gd name="T100" fmla="*/ 2147483647 w 2598"/>
              <a:gd name="T101" fmla="*/ 2147483647 h 1998"/>
              <a:gd name="T102" fmla="*/ 2147483647 w 2598"/>
              <a:gd name="T103" fmla="*/ 2147483647 h 1998"/>
              <a:gd name="T104" fmla="*/ 2147483647 w 2598"/>
              <a:gd name="T105" fmla="*/ 2147483647 h 1998"/>
              <a:gd name="T106" fmla="*/ 2147483647 w 2598"/>
              <a:gd name="T107" fmla="*/ 2147483647 h 1998"/>
              <a:gd name="T108" fmla="*/ 2147483647 w 2598"/>
              <a:gd name="T109" fmla="*/ 2147483647 h 1998"/>
              <a:gd name="T110" fmla="*/ 2147483647 w 2598"/>
              <a:gd name="T111" fmla="*/ 2147483647 h 1998"/>
              <a:gd name="T112" fmla="*/ 2147483647 w 2598"/>
              <a:gd name="T113" fmla="*/ 2147483647 h 19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598"/>
              <a:gd name="T172" fmla="*/ 0 h 1998"/>
              <a:gd name="T173" fmla="*/ 2598 w 2598"/>
              <a:gd name="T174" fmla="*/ 1998 h 19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598" h="1998">
                <a:moveTo>
                  <a:pt x="0" y="1026"/>
                </a:moveTo>
                <a:lnTo>
                  <a:pt x="6" y="1026"/>
                </a:lnTo>
                <a:lnTo>
                  <a:pt x="12" y="1026"/>
                </a:lnTo>
                <a:lnTo>
                  <a:pt x="18" y="1026"/>
                </a:lnTo>
                <a:lnTo>
                  <a:pt x="24" y="1026"/>
                </a:lnTo>
                <a:lnTo>
                  <a:pt x="30" y="1026"/>
                </a:lnTo>
                <a:lnTo>
                  <a:pt x="36" y="1026"/>
                </a:lnTo>
                <a:lnTo>
                  <a:pt x="48" y="1020"/>
                </a:lnTo>
                <a:lnTo>
                  <a:pt x="54" y="1020"/>
                </a:lnTo>
                <a:lnTo>
                  <a:pt x="60" y="1020"/>
                </a:lnTo>
                <a:lnTo>
                  <a:pt x="66" y="1020"/>
                </a:lnTo>
                <a:lnTo>
                  <a:pt x="72" y="1020"/>
                </a:lnTo>
                <a:lnTo>
                  <a:pt x="78" y="1020"/>
                </a:lnTo>
                <a:lnTo>
                  <a:pt x="84" y="1020"/>
                </a:lnTo>
                <a:lnTo>
                  <a:pt x="90" y="1020"/>
                </a:lnTo>
                <a:lnTo>
                  <a:pt x="96" y="1020"/>
                </a:lnTo>
                <a:lnTo>
                  <a:pt x="102" y="1020"/>
                </a:lnTo>
                <a:lnTo>
                  <a:pt x="108" y="1020"/>
                </a:lnTo>
                <a:lnTo>
                  <a:pt x="114" y="1020"/>
                </a:lnTo>
                <a:lnTo>
                  <a:pt x="126" y="1020"/>
                </a:lnTo>
                <a:lnTo>
                  <a:pt x="132" y="1026"/>
                </a:lnTo>
                <a:lnTo>
                  <a:pt x="138" y="1026"/>
                </a:lnTo>
                <a:lnTo>
                  <a:pt x="144" y="1026"/>
                </a:lnTo>
                <a:lnTo>
                  <a:pt x="150" y="1026"/>
                </a:lnTo>
                <a:lnTo>
                  <a:pt x="156" y="1026"/>
                </a:lnTo>
                <a:lnTo>
                  <a:pt x="162" y="1026"/>
                </a:lnTo>
                <a:lnTo>
                  <a:pt x="168" y="1026"/>
                </a:lnTo>
                <a:lnTo>
                  <a:pt x="174" y="1026"/>
                </a:lnTo>
                <a:lnTo>
                  <a:pt x="180" y="1026"/>
                </a:lnTo>
                <a:lnTo>
                  <a:pt x="186" y="1026"/>
                </a:lnTo>
                <a:lnTo>
                  <a:pt x="192" y="1026"/>
                </a:lnTo>
                <a:lnTo>
                  <a:pt x="204" y="1026"/>
                </a:lnTo>
                <a:lnTo>
                  <a:pt x="210" y="1026"/>
                </a:lnTo>
                <a:lnTo>
                  <a:pt x="216" y="1026"/>
                </a:lnTo>
                <a:lnTo>
                  <a:pt x="222" y="1020"/>
                </a:lnTo>
                <a:lnTo>
                  <a:pt x="228" y="1020"/>
                </a:lnTo>
                <a:lnTo>
                  <a:pt x="234" y="1020"/>
                </a:lnTo>
                <a:lnTo>
                  <a:pt x="240" y="1020"/>
                </a:lnTo>
                <a:lnTo>
                  <a:pt x="246" y="1020"/>
                </a:lnTo>
                <a:lnTo>
                  <a:pt x="252" y="1020"/>
                </a:lnTo>
                <a:lnTo>
                  <a:pt x="258" y="1020"/>
                </a:lnTo>
                <a:lnTo>
                  <a:pt x="264" y="1020"/>
                </a:lnTo>
                <a:lnTo>
                  <a:pt x="270" y="1020"/>
                </a:lnTo>
                <a:lnTo>
                  <a:pt x="282" y="1020"/>
                </a:lnTo>
                <a:lnTo>
                  <a:pt x="288" y="1020"/>
                </a:lnTo>
                <a:lnTo>
                  <a:pt x="294" y="1020"/>
                </a:lnTo>
                <a:lnTo>
                  <a:pt x="300" y="1020"/>
                </a:lnTo>
                <a:lnTo>
                  <a:pt x="306" y="1026"/>
                </a:lnTo>
                <a:lnTo>
                  <a:pt x="312" y="1026"/>
                </a:lnTo>
                <a:lnTo>
                  <a:pt x="318" y="1026"/>
                </a:lnTo>
                <a:lnTo>
                  <a:pt x="324" y="1026"/>
                </a:lnTo>
                <a:lnTo>
                  <a:pt x="330" y="1026"/>
                </a:lnTo>
                <a:lnTo>
                  <a:pt x="336" y="1026"/>
                </a:lnTo>
                <a:lnTo>
                  <a:pt x="342" y="1026"/>
                </a:lnTo>
                <a:lnTo>
                  <a:pt x="348" y="1026"/>
                </a:lnTo>
                <a:lnTo>
                  <a:pt x="360" y="1026"/>
                </a:lnTo>
                <a:lnTo>
                  <a:pt x="366" y="1026"/>
                </a:lnTo>
                <a:lnTo>
                  <a:pt x="372" y="1026"/>
                </a:lnTo>
                <a:lnTo>
                  <a:pt x="378" y="1026"/>
                </a:lnTo>
                <a:lnTo>
                  <a:pt x="384" y="1026"/>
                </a:lnTo>
                <a:lnTo>
                  <a:pt x="390" y="1020"/>
                </a:lnTo>
                <a:lnTo>
                  <a:pt x="396" y="1020"/>
                </a:lnTo>
                <a:lnTo>
                  <a:pt x="402" y="1020"/>
                </a:lnTo>
                <a:lnTo>
                  <a:pt x="408" y="1020"/>
                </a:lnTo>
                <a:lnTo>
                  <a:pt x="414" y="1020"/>
                </a:lnTo>
                <a:lnTo>
                  <a:pt x="420" y="1014"/>
                </a:lnTo>
                <a:lnTo>
                  <a:pt x="426" y="1014"/>
                </a:lnTo>
                <a:lnTo>
                  <a:pt x="438" y="1014"/>
                </a:lnTo>
                <a:lnTo>
                  <a:pt x="444" y="1014"/>
                </a:lnTo>
                <a:lnTo>
                  <a:pt x="450" y="1014"/>
                </a:lnTo>
                <a:lnTo>
                  <a:pt x="456" y="1014"/>
                </a:lnTo>
                <a:lnTo>
                  <a:pt x="462" y="1020"/>
                </a:lnTo>
                <a:lnTo>
                  <a:pt x="468" y="1020"/>
                </a:lnTo>
                <a:lnTo>
                  <a:pt x="474" y="1020"/>
                </a:lnTo>
                <a:lnTo>
                  <a:pt x="480" y="1026"/>
                </a:lnTo>
                <a:lnTo>
                  <a:pt x="486" y="1026"/>
                </a:lnTo>
                <a:lnTo>
                  <a:pt x="492" y="1032"/>
                </a:lnTo>
                <a:lnTo>
                  <a:pt x="498" y="1032"/>
                </a:lnTo>
                <a:lnTo>
                  <a:pt x="504" y="1038"/>
                </a:lnTo>
                <a:lnTo>
                  <a:pt x="516" y="1038"/>
                </a:lnTo>
                <a:lnTo>
                  <a:pt x="522" y="1044"/>
                </a:lnTo>
                <a:lnTo>
                  <a:pt x="528" y="1044"/>
                </a:lnTo>
                <a:lnTo>
                  <a:pt x="534" y="1044"/>
                </a:lnTo>
                <a:lnTo>
                  <a:pt x="540" y="1038"/>
                </a:lnTo>
                <a:lnTo>
                  <a:pt x="546" y="1038"/>
                </a:lnTo>
                <a:lnTo>
                  <a:pt x="552" y="1032"/>
                </a:lnTo>
                <a:lnTo>
                  <a:pt x="558" y="1026"/>
                </a:lnTo>
                <a:lnTo>
                  <a:pt x="564" y="1020"/>
                </a:lnTo>
                <a:lnTo>
                  <a:pt x="570" y="1014"/>
                </a:lnTo>
                <a:lnTo>
                  <a:pt x="576" y="1008"/>
                </a:lnTo>
                <a:lnTo>
                  <a:pt x="582" y="996"/>
                </a:lnTo>
                <a:lnTo>
                  <a:pt x="594" y="990"/>
                </a:lnTo>
                <a:lnTo>
                  <a:pt x="600" y="984"/>
                </a:lnTo>
                <a:lnTo>
                  <a:pt x="606" y="978"/>
                </a:lnTo>
                <a:lnTo>
                  <a:pt x="612" y="978"/>
                </a:lnTo>
                <a:lnTo>
                  <a:pt x="618" y="978"/>
                </a:lnTo>
                <a:lnTo>
                  <a:pt x="624" y="984"/>
                </a:lnTo>
                <a:lnTo>
                  <a:pt x="630" y="990"/>
                </a:lnTo>
                <a:lnTo>
                  <a:pt x="636" y="996"/>
                </a:lnTo>
                <a:lnTo>
                  <a:pt x="642" y="1008"/>
                </a:lnTo>
                <a:lnTo>
                  <a:pt x="648" y="1026"/>
                </a:lnTo>
                <a:lnTo>
                  <a:pt x="654" y="1038"/>
                </a:lnTo>
                <a:lnTo>
                  <a:pt x="660" y="1056"/>
                </a:lnTo>
                <a:lnTo>
                  <a:pt x="666" y="1074"/>
                </a:lnTo>
                <a:lnTo>
                  <a:pt x="678" y="1086"/>
                </a:lnTo>
                <a:lnTo>
                  <a:pt x="684" y="1098"/>
                </a:lnTo>
                <a:lnTo>
                  <a:pt x="690" y="1110"/>
                </a:lnTo>
                <a:lnTo>
                  <a:pt x="696" y="1116"/>
                </a:lnTo>
                <a:lnTo>
                  <a:pt x="702" y="1116"/>
                </a:lnTo>
                <a:lnTo>
                  <a:pt x="708" y="1110"/>
                </a:lnTo>
                <a:lnTo>
                  <a:pt x="714" y="1098"/>
                </a:lnTo>
                <a:lnTo>
                  <a:pt x="720" y="1080"/>
                </a:lnTo>
                <a:lnTo>
                  <a:pt x="726" y="1056"/>
                </a:lnTo>
                <a:lnTo>
                  <a:pt x="732" y="1032"/>
                </a:lnTo>
                <a:lnTo>
                  <a:pt x="738" y="1002"/>
                </a:lnTo>
                <a:lnTo>
                  <a:pt x="744" y="966"/>
                </a:lnTo>
                <a:lnTo>
                  <a:pt x="756" y="936"/>
                </a:lnTo>
                <a:lnTo>
                  <a:pt x="762" y="906"/>
                </a:lnTo>
                <a:lnTo>
                  <a:pt x="768" y="882"/>
                </a:lnTo>
                <a:lnTo>
                  <a:pt x="774" y="864"/>
                </a:lnTo>
                <a:lnTo>
                  <a:pt x="780" y="852"/>
                </a:lnTo>
                <a:lnTo>
                  <a:pt x="786" y="846"/>
                </a:lnTo>
                <a:lnTo>
                  <a:pt x="792" y="858"/>
                </a:lnTo>
                <a:lnTo>
                  <a:pt x="798" y="876"/>
                </a:lnTo>
                <a:lnTo>
                  <a:pt x="804" y="906"/>
                </a:lnTo>
                <a:lnTo>
                  <a:pt x="810" y="942"/>
                </a:lnTo>
                <a:lnTo>
                  <a:pt x="816" y="990"/>
                </a:lnTo>
                <a:lnTo>
                  <a:pt x="822" y="1044"/>
                </a:lnTo>
                <a:lnTo>
                  <a:pt x="834" y="1098"/>
                </a:lnTo>
                <a:lnTo>
                  <a:pt x="840" y="1158"/>
                </a:lnTo>
                <a:lnTo>
                  <a:pt x="846" y="1212"/>
                </a:lnTo>
                <a:lnTo>
                  <a:pt x="852" y="1260"/>
                </a:lnTo>
                <a:lnTo>
                  <a:pt x="858" y="1296"/>
                </a:lnTo>
                <a:lnTo>
                  <a:pt x="864" y="1314"/>
                </a:lnTo>
                <a:lnTo>
                  <a:pt x="870" y="1326"/>
                </a:lnTo>
                <a:lnTo>
                  <a:pt x="876" y="1314"/>
                </a:lnTo>
                <a:lnTo>
                  <a:pt x="882" y="1284"/>
                </a:lnTo>
                <a:lnTo>
                  <a:pt x="888" y="1242"/>
                </a:lnTo>
                <a:lnTo>
                  <a:pt x="894" y="1182"/>
                </a:lnTo>
                <a:lnTo>
                  <a:pt x="900" y="1104"/>
                </a:lnTo>
                <a:lnTo>
                  <a:pt x="912" y="1020"/>
                </a:lnTo>
                <a:lnTo>
                  <a:pt x="918" y="930"/>
                </a:lnTo>
                <a:lnTo>
                  <a:pt x="924" y="840"/>
                </a:lnTo>
                <a:lnTo>
                  <a:pt x="930" y="750"/>
                </a:lnTo>
                <a:lnTo>
                  <a:pt x="936" y="672"/>
                </a:lnTo>
                <a:lnTo>
                  <a:pt x="942" y="612"/>
                </a:lnTo>
                <a:lnTo>
                  <a:pt x="948" y="570"/>
                </a:lnTo>
                <a:lnTo>
                  <a:pt x="954" y="558"/>
                </a:lnTo>
                <a:lnTo>
                  <a:pt x="960" y="564"/>
                </a:lnTo>
                <a:lnTo>
                  <a:pt x="966" y="600"/>
                </a:lnTo>
                <a:lnTo>
                  <a:pt x="972" y="666"/>
                </a:lnTo>
                <a:lnTo>
                  <a:pt x="978" y="750"/>
                </a:lnTo>
                <a:lnTo>
                  <a:pt x="990" y="858"/>
                </a:lnTo>
                <a:lnTo>
                  <a:pt x="996" y="984"/>
                </a:lnTo>
                <a:lnTo>
                  <a:pt x="1002" y="1116"/>
                </a:lnTo>
                <a:lnTo>
                  <a:pt x="1008" y="1248"/>
                </a:lnTo>
                <a:lnTo>
                  <a:pt x="1014" y="1380"/>
                </a:lnTo>
                <a:lnTo>
                  <a:pt x="1020" y="1494"/>
                </a:lnTo>
                <a:lnTo>
                  <a:pt x="1026" y="1584"/>
                </a:lnTo>
                <a:lnTo>
                  <a:pt x="1032" y="1650"/>
                </a:lnTo>
                <a:lnTo>
                  <a:pt x="1038" y="1680"/>
                </a:lnTo>
                <a:lnTo>
                  <a:pt x="1044" y="1674"/>
                </a:lnTo>
                <a:lnTo>
                  <a:pt x="1050" y="1632"/>
                </a:lnTo>
                <a:lnTo>
                  <a:pt x="1056" y="1554"/>
                </a:lnTo>
                <a:lnTo>
                  <a:pt x="1068" y="1440"/>
                </a:lnTo>
                <a:lnTo>
                  <a:pt x="1074" y="1296"/>
                </a:lnTo>
                <a:lnTo>
                  <a:pt x="1080" y="1134"/>
                </a:lnTo>
                <a:lnTo>
                  <a:pt x="1086" y="960"/>
                </a:lnTo>
                <a:lnTo>
                  <a:pt x="1092" y="780"/>
                </a:lnTo>
                <a:lnTo>
                  <a:pt x="1098" y="612"/>
                </a:lnTo>
                <a:lnTo>
                  <a:pt x="1104" y="456"/>
                </a:lnTo>
                <a:lnTo>
                  <a:pt x="1110" y="330"/>
                </a:lnTo>
                <a:lnTo>
                  <a:pt x="1116" y="240"/>
                </a:lnTo>
                <a:lnTo>
                  <a:pt x="1122" y="192"/>
                </a:lnTo>
                <a:lnTo>
                  <a:pt x="1128" y="186"/>
                </a:lnTo>
                <a:lnTo>
                  <a:pt x="1134" y="228"/>
                </a:lnTo>
                <a:lnTo>
                  <a:pt x="1146" y="318"/>
                </a:lnTo>
                <a:lnTo>
                  <a:pt x="1152" y="450"/>
                </a:lnTo>
                <a:lnTo>
                  <a:pt x="1158" y="618"/>
                </a:lnTo>
                <a:lnTo>
                  <a:pt x="1164" y="816"/>
                </a:lnTo>
                <a:lnTo>
                  <a:pt x="1170" y="1026"/>
                </a:lnTo>
                <a:lnTo>
                  <a:pt x="1176" y="1242"/>
                </a:lnTo>
                <a:lnTo>
                  <a:pt x="1182" y="1452"/>
                </a:lnTo>
                <a:lnTo>
                  <a:pt x="1188" y="1638"/>
                </a:lnTo>
                <a:lnTo>
                  <a:pt x="1194" y="1794"/>
                </a:lnTo>
                <a:lnTo>
                  <a:pt x="1200" y="1914"/>
                </a:lnTo>
                <a:lnTo>
                  <a:pt x="1206" y="1980"/>
                </a:lnTo>
                <a:lnTo>
                  <a:pt x="1212" y="1998"/>
                </a:lnTo>
                <a:lnTo>
                  <a:pt x="1224" y="1956"/>
                </a:lnTo>
                <a:lnTo>
                  <a:pt x="1230" y="1866"/>
                </a:lnTo>
                <a:lnTo>
                  <a:pt x="1236" y="1728"/>
                </a:lnTo>
                <a:lnTo>
                  <a:pt x="1242" y="1542"/>
                </a:lnTo>
                <a:lnTo>
                  <a:pt x="1248" y="1332"/>
                </a:lnTo>
                <a:lnTo>
                  <a:pt x="1254" y="1104"/>
                </a:lnTo>
                <a:lnTo>
                  <a:pt x="1260" y="864"/>
                </a:lnTo>
                <a:lnTo>
                  <a:pt x="1266" y="636"/>
                </a:lnTo>
                <a:lnTo>
                  <a:pt x="1272" y="426"/>
                </a:lnTo>
                <a:lnTo>
                  <a:pt x="1278" y="246"/>
                </a:lnTo>
                <a:lnTo>
                  <a:pt x="1284" y="114"/>
                </a:lnTo>
                <a:lnTo>
                  <a:pt x="1290" y="30"/>
                </a:lnTo>
                <a:lnTo>
                  <a:pt x="1302" y="0"/>
                </a:lnTo>
                <a:lnTo>
                  <a:pt x="1308" y="30"/>
                </a:lnTo>
                <a:lnTo>
                  <a:pt x="1314" y="114"/>
                </a:lnTo>
                <a:lnTo>
                  <a:pt x="1320" y="246"/>
                </a:lnTo>
                <a:lnTo>
                  <a:pt x="1326" y="426"/>
                </a:lnTo>
                <a:lnTo>
                  <a:pt x="1332" y="636"/>
                </a:lnTo>
                <a:lnTo>
                  <a:pt x="1338" y="864"/>
                </a:lnTo>
                <a:lnTo>
                  <a:pt x="1344" y="1104"/>
                </a:lnTo>
                <a:lnTo>
                  <a:pt x="1350" y="1332"/>
                </a:lnTo>
                <a:lnTo>
                  <a:pt x="1356" y="1542"/>
                </a:lnTo>
                <a:lnTo>
                  <a:pt x="1362" y="1728"/>
                </a:lnTo>
                <a:lnTo>
                  <a:pt x="1368" y="1866"/>
                </a:lnTo>
                <a:lnTo>
                  <a:pt x="1374" y="1956"/>
                </a:lnTo>
                <a:lnTo>
                  <a:pt x="1386" y="1998"/>
                </a:lnTo>
                <a:lnTo>
                  <a:pt x="1392" y="1980"/>
                </a:lnTo>
                <a:lnTo>
                  <a:pt x="1398" y="1914"/>
                </a:lnTo>
                <a:lnTo>
                  <a:pt x="1404" y="1794"/>
                </a:lnTo>
                <a:lnTo>
                  <a:pt x="1410" y="1638"/>
                </a:lnTo>
                <a:lnTo>
                  <a:pt x="1416" y="1452"/>
                </a:lnTo>
                <a:lnTo>
                  <a:pt x="1422" y="1242"/>
                </a:lnTo>
                <a:lnTo>
                  <a:pt x="1428" y="1026"/>
                </a:lnTo>
                <a:lnTo>
                  <a:pt x="1434" y="816"/>
                </a:lnTo>
                <a:lnTo>
                  <a:pt x="1440" y="618"/>
                </a:lnTo>
                <a:lnTo>
                  <a:pt x="1446" y="450"/>
                </a:lnTo>
                <a:lnTo>
                  <a:pt x="1452" y="318"/>
                </a:lnTo>
                <a:lnTo>
                  <a:pt x="1464" y="228"/>
                </a:lnTo>
                <a:lnTo>
                  <a:pt x="1470" y="186"/>
                </a:lnTo>
                <a:lnTo>
                  <a:pt x="1476" y="192"/>
                </a:lnTo>
                <a:lnTo>
                  <a:pt x="1482" y="240"/>
                </a:lnTo>
                <a:lnTo>
                  <a:pt x="1488" y="330"/>
                </a:lnTo>
                <a:lnTo>
                  <a:pt x="1494" y="456"/>
                </a:lnTo>
                <a:lnTo>
                  <a:pt x="1500" y="612"/>
                </a:lnTo>
                <a:lnTo>
                  <a:pt x="1506" y="780"/>
                </a:lnTo>
                <a:lnTo>
                  <a:pt x="1512" y="960"/>
                </a:lnTo>
                <a:lnTo>
                  <a:pt x="1518" y="1134"/>
                </a:lnTo>
                <a:lnTo>
                  <a:pt x="1524" y="1296"/>
                </a:lnTo>
                <a:lnTo>
                  <a:pt x="1530" y="1440"/>
                </a:lnTo>
                <a:lnTo>
                  <a:pt x="1542" y="1554"/>
                </a:lnTo>
                <a:lnTo>
                  <a:pt x="1548" y="1632"/>
                </a:lnTo>
                <a:lnTo>
                  <a:pt x="1554" y="1674"/>
                </a:lnTo>
                <a:lnTo>
                  <a:pt x="1560" y="1680"/>
                </a:lnTo>
                <a:lnTo>
                  <a:pt x="1566" y="1650"/>
                </a:lnTo>
                <a:lnTo>
                  <a:pt x="1572" y="1584"/>
                </a:lnTo>
                <a:lnTo>
                  <a:pt x="1578" y="1494"/>
                </a:lnTo>
                <a:lnTo>
                  <a:pt x="1584" y="1380"/>
                </a:lnTo>
                <a:lnTo>
                  <a:pt x="1590" y="1248"/>
                </a:lnTo>
                <a:lnTo>
                  <a:pt x="1596" y="1116"/>
                </a:lnTo>
                <a:lnTo>
                  <a:pt x="1602" y="984"/>
                </a:lnTo>
                <a:lnTo>
                  <a:pt x="1608" y="858"/>
                </a:lnTo>
                <a:lnTo>
                  <a:pt x="1620" y="750"/>
                </a:lnTo>
                <a:lnTo>
                  <a:pt x="1626" y="666"/>
                </a:lnTo>
                <a:lnTo>
                  <a:pt x="1632" y="600"/>
                </a:lnTo>
                <a:lnTo>
                  <a:pt x="1638" y="564"/>
                </a:lnTo>
                <a:lnTo>
                  <a:pt x="1644" y="558"/>
                </a:lnTo>
                <a:lnTo>
                  <a:pt x="1650" y="570"/>
                </a:lnTo>
                <a:lnTo>
                  <a:pt x="1656" y="612"/>
                </a:lnTo>
                <a:lnTo>
                  <a:pt x="1662" y="672"/>
                </a:lnTo>
                <a:lnTo>
                  <a:pt x="1668" y="750"/>
                </a:lnTo>
                <a:lnTo>
                  <a:pt x="1674" y="840"/>
                </a:lnTo>
                <a:lnTo>
                  <a:pt x="1680" y="930"/>
                </a:lnTo>
                <a:lnTo>
                  <a:pt x="1686" y="1020"/>
                </a:lnTo>
                <a:lnTo>
                  <a:pt x="1698" y="1104"/>
                </a:lnTo>
                <a:lnTo>
                  <a:pt x="1704" y="1182"/>
                </a:lnTo>
                <a:lnTo>
                  <a:pt x="1710" y="1242"/>
                </a:lnTo>
                <a:lnTo>
                  <a:pt x="1716" y="1284"/>
                </a:lnTo>
                <a:lnTo>
                  <a:pt x="1722" y="1314"/>
                </a:lnTo>
                <a:lnTo>
                  <a:pt x="1728" y="1326"/>
                </a:lnTo>
                <a:lnTo>
                  <a:pt x="1734" y="1314"/>
                </a:lnTo>
                <a:lnTo>
                  <a:pt x="1740" y="1296"/>
                </a:lnTo>
                <a:lnTo>
                  <a:pt x="1746" y="1260"/>
                </a:lnTo>
                <a:lnTo>
                  <a:pt x="1752" y="1212"/>
                </a:lnTo>
                <a:lnTo>
                  <a:pt x="1758" y="1158"/>
                </a:lnTo>
                <a:lnTo>
                  <a:pt x="1764" y="1098"/>
                </a:lnTo>
                <a:lnTo>
                  <a:pt x="1776" y="1044"/>
                </a:lnTo>
                <a:lnTo>
                  <a:pt x="1782" y="990"/>
                </a:lnTo>
                <a:lnTo>
                  <a:pt x="1788" y="942"/>
                </a:lnTo>
                <a:lnTo>
                  <a:pt x="1794" y="906"/>
                </a:lnTo>
                <a:lnTo>
                  <a:pt x="1800" y="876"/>
                </a:lnTo>
                <a:lnTo>
                  <a:pt x="1806" y="858"/>
                </a:lnTo>
                <a:lnTo>
                  <a:pt x="1812" y="846"/>
                </a:lnTo>
                <a:lnTo>
                  <a:pt x="1818" y="852"/>
                </a:lnTo>
                <a:lnTo>
                  <a:pt x="1824" y="864"/>
                </a:lnTo>
                <a:lnTo>
                  <a:pt x="1830" y="882"/>
                </a:lnTo>
                <a:lnTo>
                  <a:pt x="1836" y="906"/>
                </a:lnTo>
                <a:lnTo>
                  <a:pt x="1842" y="936"/>
                </a:lnTo>
                <a:lnTo>
                  <a:pt x="1854" y="966"/>
                </a:lnTo>
                <a:lnTo>
                  <a:pt x="1860" y="1002"/>
                </a:lnTo>
                <a:lnTo>
                  <a:pt x="1866" y="1032"/>
                </a:lnTo>
                <a:lnTo>
                  <a:pt x="1872" y="1056"/>
                </a:lnTo>
                <a:lnTo>
                  <a:pt x="1878" y="1080"/>
                </a:lnTo>
                <a:lnTo>
                  <a:pt x="1884" y="1098"/>
                </a:lnTo>
                <a:lnTo>
                  <a:pt x="1890" y="1110"/>
                </a:lnTo>
                <a:lnTo>
                  <a:pt x="1896" y="1116"/>
                </a:lnTo>
                <a:lnTo>
                  <a:pt x="1902" y="1116"/>
                </a:lnTo>
                <a:lnTo>
                  <a:pt x="1908" y="1110"/>
                </a:lnTo>
                <a:lnTo>
                  <a:pt x="1914" y="1098"/>
                </a:lnTo>
                <a:lnTo>
                  <a:pt x="1920" y="1086"/>
                </a:lnTo>
                <a:lnTo>
                  <a:pt x="1932" y="1074"/>
                </a:lnTo>
                <a:lnTo>
                  <a:pt x="1938" y="1056"/>
                </a:lnTo>
                <a:lnTo>
                  <a:pt x="1944" y="1038"/>
                </a:lnTo>
                <a:lnTo>
                  <a:pt x="1950" y="1026"/>
                </a:lnTo>
                <a:lnTo>
                  <a:pt x="1956" y="1008"/>
                </a:lnTo>
                <a:lnTo>
                  <a:pt x="1962" y="996"/>
                </a:lnTo>
                <a:lnTo>
                  <a:pt x="1968" y="990"/>
                </a:lnTo>
                <a:lnTo>
                  <a:pt x="1974" y="984"/>
                </a:lnTo>
                <a:lnTo>
                  <a:pt x="1980" y="978"/>
                </a:lnTo>
                <a:lnTo>
                  <a:pt x="1986" y="978"/>
                </a:lnTo>
                <a:lnTo>
                  <a:pt x="1992" y="978"/>
                </a:lnTo>
                <a:lnTo>
                  <a:pt x="1998" y="984"/>
                </a:lnTo>
                <a:lnTo>
                  <a:pt x="2004" y="990"/>
                </a:lnTo>
                <a:lnTo>
                  <a:pt x="2016" y="996"/>
                </a:lnTo>
                <a:lnTo>
                  <a:pt x="2022" y="1008"/>
                </a:lnTo>
                <a:lnTo>
                  <a:pt x="2028" y="1014"/>
                </a:lnTo>
                <a:lnTo>
                  <a:pt x="2034" y="1020"/>
                </a:lnTo>
                <a:lnTo>
                  <a:pt x="2040" y="1026"/>
                </a:lnTo>
                <a:lnTo>
                  <a:pt x="2046" y="1032"/>
                </a:lnTo>
                <a:lnTo>
                  <a:pt x="2052" y="1038"/>
                </a:lnTo>
                <a:lnTo>
                  <a:pt x="2058" y="1038"/>
                </a:lnTo>
                <a:lnTo>
                  <a:pt x="2064" y="1044"/>
                </a:lnTo>
                <a:lnTo>
                  <a:pt x="2070" y="1044"/>
                </a:lnTo>
                <a:lnTo>
                  <a:pt x="2076" y="1044"/>
                </a:lnTo>
                <a:lnTo>
                  <a:pt x="2082" y="1038"/>
                </a:lnTo>
                <a:lnTo>
                  <a:pt x="2094" y="1038"/>
                </a:lnTo>
                <a:lnTo>
                  <a:pt x="2100" y="1032"/>
                </a:lnTo>
                <a:lnTo>
                  <a:pt x="2106" y="1032"/>
                </a:lnTo>
                <a:lnTo>
                  <a:pt x="2112" y="1026"/>
                </a:lnTo>
                <a:lnTo>
                  <a:pt x="2118" y="1026"/>
                </a:lnTo>
                <a:lnTo>
                  <a:pt x="2124" y="1020"/>
                </a:lnTo>
                <a:lnTo>
                  <a:pt x="2130" y="1020"/>
                </a:lnTo>
                <a:lnTo>
                  <a:pt x="2136" y="1020"/>
                </a:lnTo>
                <a:lnTo>
                  <a:pt x="2142" y="1014"/>
                </a:lnTo>
                <a:lnTo>
                  <a:pt x="2148" y="1014"/>
                </a:lnTo>
                <a:lnTo>
                  <a:pt x="2154" y="1014"/>
                </a:lnTo>
                <a:lnTo>
                  <a:pt x="2160" y="1014"/>
                </a:lnTo>
                <a:lnTo>
                  <a:pt x="2172" y="1014"/>
                </a:lnTo>
                <a:lnTo>
                  <a:pt x="2178" y="1014"/>
                </a:lnTo>
                <a:lnTo>
                  <a:pt x="2184" y="1020"/>
                </a:lnTo>
                <a:lnTo>
                  <a:pt x="2190" y="1020"/>
                </a:lnTo>
                <a:lnTo>
                  <a:pt x="2196" y="1020"/>
                </a:lnTo>
                <a:lnTo>
                  <a:pt x="2202" y="1020"/>
                </a:lnTo>
                <a:lnTo>
                  <a:pt x="2208" y="1020"/>
                </a:lnTo>
                <a:lnTo>
                  <a:pt x="2214" y="1026"/>
                </a:lnTo>
                <a:lnTo>
                  <a:pt x="2220" y="1026"/>
                </a:lnTo>
                <a:lnTo>
                  <a:pt x="2226" y="1026"/>
                </a:lnTo>
                <a:lnTo>
                  <a:pt x="2232" y="1026"/>
                </a:lnTo>
                <a:lnTo>
                  <a:pt x="2238" y="1026"/>
                </a:lnTo>
                <a:lnTo>
                  <a:pt x="2250" y="1026"/>
                </a:lnTo>
                <a:lnTo>
                  <a:pt x="2256" y="1026"/>
                </a:lnTo>
                <a:lnTo>
                  <a:pt x="2262" y="1026"/>
                </a:lnTo>
                <a:lnTo>
                  <a:pt x="2268" y="1026"/>
                </a:lnTo>
                <a:lnTo>
                  <a:pt x="2274" y="1026"/>
                </a:lnTo>
                <a:lnTo>
                  <a:pt x="2280" y="1026"/>
                </a:lnTo>
                <a:lnTo>
                  <a:pt x="2286" y="1026"/>
                </a:lnTo>
                <a:lnTo>
                  <a:pt x="2292" y="1026"/>
                </a:lnTo>
                <a:lnTo>
                  <a:pt x="2298" y="1020"/>
                </a:lnTo>
                <a:lnTo>
                  <a:pt x="2304" y="1020"/>
                </a:lnTo>
                <a:lnTo>
                  <a:pt x="2310" y="1020"/>
                </a:lnTo>
                <a:lnTo>
                  <a:pt x="2316" y="1020"/>
                </a:lnTo>
                <a:lnTo>
                  <a:pt x="2328" y="1020"/>
                </a:lnTo>
                <a:lnTo>
                  <a:pt x="2334" y="1020"/>
                </a:lnTo>
                <a:lnTo>
                  <a:pt x="2340" y="1020"/>
                </a:lnTo>
                <a:lnTo>
                  <a:pt x="2346" y="1020"/>
                </a:lnTo>
                <a:lnTo>
                  <a:pt x="2352" y="1020"/>
                </a:lnTo>
                <a:lnTo>
                  <a:pt x="2358" y="1020"/>
                </a:lnTo>
                <a:lnTo>
                  <a:pt x="2364" y="1020"/>
                </a:lnTo>
                <a:lnTo>
                  <a:pt x="2370" y="1020"/>
                </a:lnTo>
                <a:lnTo>
                  <a:pt x="2376" y="1020"/>
                </a:lnTo>
                <a:lnTo>
                  <a:pt x="2382" y="1026"/>
                </a:lnTo>
                <a:lnTo>
                  <a:pt x="2388" y="1026"/>
                </a:lnTo>
                <a:lnTo>
                  <a:pt x="2394" y="1026"/>
                </a:lnTo>
                <a:lnTo>
                  <a:pt x="2406" y="1026"/>
                </a:lnTo>
                <a:lnTo>
                  <a:pt x="2412" y="1026"/>
                </a:lnTo>
                <a:lnTo>
                  <a:pt x="2418" y="1026"/>
                </a:lnTo>
                <a:lnTo>
                  <a:pt x="2424" y="1026"/>
                </a:lnTo>
                <a:lnTo>
                  <a:pt x="2430" y="1026"/>
                </a:lnTo>
                <a:lnTo>
                  <a:pt x="2436" y="1026"/>
                </a:lnTo>
                <a:lnTo>
                  <a:pt x="2442" y="1026"/>
                </a:lnTo>
                <a:lnTo>
                  <a:pt x="2448" y="1026"/>
                </a:lnTo>
                <a:lnTo>
                  <a:pt x="2454" y="1026"/>
                </a:lnTo>
                <a:lnTo>
                  <a:pt x="2460" y="1026"/>
                </a:lnTo>
                <a:lnTo>
                  <a:pt x="2466" y="1026"/>
                </a:lnTo>
                <a:lnTo>
                  <a:pt x="2472" y="1020"/>
                </a:lnTo>
                <a:lnTo>
                  <a:pt x="2484" y="1020"/>
                </a:lnTo>
                <a:lnTo>
                  <a:pt x="2490" y="1020"/>
                </a:lnTo>
                <a:lnTo>
                  <a:pt x="2496" y="1020"/>
                </a:lnTo>
                <a:lnTo>
                  <a:pt x="2502" y="1020"/>
                </a:lnTo>
                <a:lnTo>
                  <a:pt x="2508" y="1020"/>
                </a:lnTo>
                <a:lnTo>
                  <a:pt x="2514" y="1020"/>
                </a:lnTo>
                <a:lnTo>
                  <a:pt x="2520" y="1020"/>
                </a:lnTo>
                <a:lnTo>
                  <a:pt x="2526" y="1020"/>
                </a:lnTo>
                <a:lnTo>
                  <a:pt x="2532" y="1020"/>
                </a:lnTo>
                <a:lnTo>
                  <a:pt x="2538" y="1020"/>
                </a:lnTo>
                <a:lnTo>
                  <a:pt x="2544" y="1020"/>
                </a:lnTo>
                <a:lnTo>
                  <a:pt x="2550" y="1020"/>
                </a:lnTo>
                <a:lnTo>
                  <a:pt x="2562" y="1026"/>
                </a:lnTo>
                <a:lnTo>
                  <a:pt x="2568" y="1026"/>
                </a:lnTo>
                <a:lnTo>
                  <a:pt x="2574" y="1026"/>
                </a:lnTo>
                <a:lnTo>
                  <a:pt x="2580" y="1026"/>
                </a:lnTo>
                <a:lnTo>
                  <a:pt x="2586" y="1026"/>
                </a:lnTo>
                <a:lnTo>
                  <a:pt x="2592" y="1026"/>
                </a:lnTo>
                <a:lnTo>
                  <a:pt x="2598" y="1026"/>
                </a:lnTo>
              </a:path>
            </a:pathLst>
          </a:custGeom>
          <a:noFill/>
          <a:ln w="19050">
            <a:solidFill>
              <a:srgbClr val="339966"/>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306" name="Text Box 83"/>
          <p:cNvSpPr txBox="1">
            <a:spLocks noChangeArrowheads="1"/>
          </p:cNvSpPr>
          <p:nvPr/>
        </p:nvSpPr>
        <p:spPr bwMode="auto">
          <a:xfrm>
            <a:off x="4070747" y="2252664"/>
            <a:ext cx="12954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sz="1500">
                <a:latin typeface="Calibri" panose="020F0502020204030204" pitchFamily="34" charset="0"/>
              </a:rPr>
              <a:t>The bond vibrates</a:t>
            </a:r>
          </a:p>
        </p:txBody>
      </p:sp>
      <p:sp>
        <p:nvSpPr>
          <p:cNvPr id="85" name="Title 85"/>
          <p:cNvSpPr txBox="1">
            <a:spLocks/>
          </p:cNvSpPr>
          <p:nvPr/>
        </p:nvSpPr>
        <p:spPr>
          <a:xfrm>
            <a:off x="467658" y="-53579"/>
            <a:ext cx="7704642" cy="853679"/>
          </a:xfrm>
          <a:prstGeom prst="rect">
            <a:avLst/>
          </a:prstGeom>
        </p:spPr>
        <p:txBody>
          <a:bodyPr anchor="ctr"/>
          <a:lstStyle/>
          <a:p>
            <a:pPr algn="ctr">
              <a:defRPr/>
            </a:pPr>
            <a:r>
              <a:rPr lang="en-US" sz="2700" dirty="0">
                <a:latin typeface="Franklin Gothic Medium" pitchFamily="34" charset="0"/>
                <a:ea typeface="+mj-ea"/>
                <a:cs typeface="+mj-cs"/>
              </a:rPr>
              <a:t>Problem of molecular </a:t>
            </a:r>
            <a:r>
              <a:rPr lang="en-US" sz="2700" dirty="0" smtClean="0">
                <a:latin typeface="Franklin Gothic Medium" pitchFamily="34" charset="0"/>
                <a:ea typeface="+mj-ea"/>
                <a:cs typeface="+mj-cs"/>
              </a:rPr>
              <a:t>control: Laser Matter Interaction at </a:t>
            </a:r>
            <a:r>
              <a:rPr lang="en-US" sz="2700" dirty="0" smtClean="0">
                <a:latin typeface="Franklin Gothic Medium" pitchFamily="34" charset="0"/>
              </a:rPr>
              <a:t>Individual </a:t>
            </a:r>
            <a:r>
              <a:rPr lang="en-US" sz="2700" dirty="0">
                <a:latin typeface="Franklin Gothic Medium" pitchFamily="34" charset="0"/>
              </a:rPr>
              <a:t>Pulse </a:t>
            </a:r>
            <a:r>
              <a:rPr lang="en-US" sz="2700" dirty="0" smtClean="0">
                <a:latin typeface="Franklin Gothic Medium" pitchFamily="34" charset="0"/>
              </a:rPr>
              <a:t>Level</a:t>
            </a:r>
            <a:endParaRPr lang="en-US" sz="2700" dirty="0">
              <a:latin typeface="+mj-lt"/>
              <a:ea typeface="+mj-ea"/>
              <a:cs typeface="+mj-cs"/>
            </a:endParaRPr>
          </a:p>
        </p:txBody>
      </p:sp>
      <p:sp>
        <p:nvSpPr>
          <p:cNvPr id="84" name="Slide Number Placeholder 89"/>
          <p:cNvSpPr>
            <a:spLocks noGrp="1"/>
          </p:cNvSpPr>
          <p:nvPr>
            <p:ph type="sldNum" sz="quarter" idx="12"/>
          </p:nvPr>
        </p:nvSpPr>
        <p:spPr>
          <a:xfrm>
            <a:off x="7772400" y="4869657"/>
            <a:ext cx="228600" cy="273844"/>
          </a:xfrm>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557213" indent="-214313" eaLnBrk="0" hangingPunct="0">
              <a:defRPr>
                <a:solidFill>
                  <a:schemeClr val="tx1"/>
                </a:solidFill>
                <a:latin typeface="Arial" panose="020B0604020202020204" pitchFamily="34" charset="0"/>
                <a:cs typeface="Arial" panose="020B0604020202020204" pitchFamily="34" charset="0"/>
              </a:defRPr>
            </a:lvl2pPr>
            <a:lvl3pPr marL="857250" indent="-171450" eaLnBrk="0" hangingPunct="0">
              <a:defRPr>
                <a:solidFill>
                  <a:schemeClr val="tx1"/>
                </a:solidFill>
                <a:latin typeface="Arial" panose="020B0604020202020204" pitchFamily="34" charset="0"/>
                <a:cs typeface="Arial" panose="020B0604020202020204" pitchFamily="34" charset="0"/>
              </a:defRPr>
            </a:lvl3pPr>
            <a:lvl4pPr marL="1200150" indent="-171450" eaLnBrk="0" hangingPunct="0">
              <a:defRPr>
                <a:solidFill>
                  <a:schemeClr val="tx1"/>
                </a:solidFill>
                <a:latin typeface="Arial" panose="020B0604020202020204" pitchFamily="34" charset="0"/>
                <a:cs typeface="Arial" panose="020B0604020202020204" pitchFamily="34" charset="0"/>
              </a:defRPr>
            </a:lvl4pPr>
            <a:lvl5pPr marL="1543050" indent="-171450" eaLnBrk="0" hangingPunct="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CE2AE0A-95AF-4BA3-895E-89A089809AAE}" type="slidenum">
              <a:rPr lang="en-US">
                <a:solidFill>
                  <a:srgbClr val="898989"/>
                </a:solidFill>
                <a:latin typeface="Calibri" panose="020F0502020204030204" pitchFamily="34" charset="0"/>
              </a:rPr>
              <a:pPr eaLnBrk="1" hangingPunct="1"/>
              <a:t>3</a:t>
            </a:fld>
            <a:endParaRPr 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18138320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8" presetClass="path" presetSubtype="0" repeatCount="indefinite" fill="hold" grpId="0" nodeType="clickEffect">
                                  <p:stCondLst>
                                    <p:cond delay="0"/>
                                  </p:stCondLst>
                                  <p:childTnLst>
                                    <p:animMotion origin="layout" path="M 0.0434 -0.00625 L -0.03507 0.01389 L 0.04305 -0.0081 L -0.03525 0.0125 L 0.04236 -0.00925 L -0.03542 0.01158 L 0.04305 -0.00995 L -0.03542 0.01158 L 0.04271 -0.01157 L -0.03577 0.00926 L 0.04219 -0.0125 L -0.03577 0.00903 L 0.04271 -0.01296 L -0.03611 0.00718 L 0.04219 -0.01458 L -0.03611 0.00672 L 0.04219 -0.01481 " pathEditMode="relative" rAng="4702656" ptsTypes="FFFFFFFFFFFFFFFFF">
                                      <p:cBhvr>
                                        <p:cTn id="6" dur="2000" fill="hold"/>
                                        <p:tgtEl>
                                          <p:spTgt spid="219204"/>
                                        </p:tgtEl>
                                        <p:attrNameLst>
                                          <p:attrName>ppt_x</p:attrName>
                                          <p:attrName>ppt_y</p:attrName>
                                        </p:attrNameLst>
                                      </p:cBhvr>
                                      <p:rCtr x="-4000" y="600"/>
                                    </p:animMotion>
                                  </p:childTnLst>
                                </p:cTn>
                              </p:par>
                              <p:par>
                                <p:cTn id="7" presetID="38" presetClass="path" presetSubtype="0" repeatCount="indefinite" fill="hold" grpId="0" nodeType="withEffect">
                                  <p:stCondLst>
                                    <p:cond delay="100"/>
                                  </p:stCondLst>
                                  <p:childTnLst>
                                    <p:animMotion origin="layout" path="M 0.03716 -0.00903 L -0.03854 0.01481 L 0.03681 -0.01065 L -0.03854 0.01458 L 0.03698 -0.01157 L -0.03888 0.01319 L 0.03664 -0.01296 L -0.03906 0.01204 L 0.03664 -0.01319 L -0.03923 0.01111 L 0.03612 -0.01412 L -0.03941 0.01019 L 0.03594 -0.01458 L -0.03958 0.00949 L 0.03577 -0.01574 L -0.03958 0.00926 L 0.03577 -0.01528 " pathEditMode="relative" rAng="4567478" ptsTypes="FFFFFFFFFFFFFFFFF">
                                      <p:cBhvr>
                                        <p:cTn id="8" dur="2000" fill="hold"/>
                                        <p:tgtEl>
                                          <p:spTgt spid="219205"/>
                                        </p:tgtEl>
                                        <p:attrNameLst>
                                          <p:attrName>ppt_x</p:attrName>
                                          <p:attrName>ppt_y</p:attrName>
                                        </p:attrNameLst>
                                      </p:cBhvr>
                                      <p:rCtr x="-3800" y="900"/>
                                    </p:animMotion>
                                  </p:childTnLst>
                                </p:cTn>
                              </p:par>
                            </p:childTnLst>
                          </p:cTn>
                        </p:par>
                      </p:childTnLst>
                    </p:cTn>
                  </p:par>
                  <p:par>
                    <p:cTn id="9" fill="hold" nodeType="clickPar">
                      <p:stCondLst>
                        <p:cond delay="indefinite"/>
                      </p:stCondLst>
                      <p:childTnLst>
                        <p:par>
                          <p:cTn id="10" fill="hold" nodeType="withGroup">
                            <p:stCondLst>
                              <p:cond delay="0"/>
                            </p:stCondLst>
                            <p:childTnLst>
                              <p:par>
                                <p:cTn id="11" presetID="38" presetClass="path" presetSubtype="0" repeatCount="indefinite" fill="hold" grpId="0" nodeType="clickEffect">
                                  <p:stCondLst>
                                    <p:cond delay="0"/>
                                  </p:stCondLst>
                                  <p:childTnLst>
                                    <p:animMotion origin="layout" path="M 0.01389 -0.00787 L -0.01702 0.00324 L 0.01458 -0.0081 L -0.01702 0.00324 L 0.01475 -0.00787 L -0.01684 0.00393 L 0.01493 -0.00602 L -0.01684 0.00416 L 0.01441 -0.00579 L -0.0165 0.00555 L 0.01562 -0.0044 L -0.0165 0.00555 L 0.01545 -0.00324 L -0.01615 0.00648 L 0.01458 -0.00394 L -0.01598 0.00764 L 0.01493 -0.00162 " pathEditMode="relative" rAng="4546112" ptsTypes="FFFFFFFFFFFFFFFFF">
                                      <p:cBhvr>
                                        <p:cTn id="12" dur="2000" fill="hold"/>
                                        <p:tgtEl>
                                          <p:spTgt spid="219179"/>
                                        </p:tgtEl>
                                        <p:attrNameLst>
                                          <p:attrName>ppt_x</p:attrName>
                                          <p:attrName>ppt_y</p:attrName>
                                        </p:attrNameLst>
                                      </p:cBhvr>
                                      <p:rCtr x="-1400" y="800"/>
                                    </p:animMotion>
                                  </p:childTnLst>
                                </p:cTn>
                              </p:par>
                              <p:par>
                                <p:cTn id="13" presetID="38" presetClass="path" presetSubtype="0" repeatCount="indefinite" fill="hold" grpId="0" nodeType="withEffect">
                                  <p:stCondLst>
                                    <p:cond delay="100"/>
                                  </p:stCondLst>
                                  <p:childTnLst>
                                    <p:animMotion origin="layout" path="M 0.01059 -0.00903 L -0.01111 0.00185 L 0.01042 -0.00833 L -0.01111 0.00301 L 0.01077 -0.00787 L -0.01059 0.00371 L 0.01111 -0.0074 L -0.01041 0.0044 L 0.01094 -0.00625 L -0.01024 0.00486 L 0.01164 -0.00555 L -0.01041 0.00602 L 0.01164 -0.00486 L -0.01007 0.00648 L 0.01181 -0.00416 L -0.01007 0.00718 L 0.01216 -0.00347 " pathEditMode="relative" rAng="4168048" ptsTypes="FFFFFFFFFFFFFFFFF">
                                      <p:cBhvr>
                                        <p:cTn id="14" dur="2000" fill="hold"/>
                                        <p:tgtEl>
                                          <p:spTgt spid="219180"/>
                                        </p:tgtEl>
                                        <p:attrNameLst>
                                          <p:attrName>ppt_x</p:attrName>
                                          <p:attrName>ppt_y</p:attrName>
                                        </p:attrNameLst>
                                      </p:cBhvr>
                                      <p:rCtr x="-1000" y="800"/>
                                    </p:animMotion>
                                  </p:childTnLst>
                                </p:cTn>
                              </p:par>
                              <p:par>
                                <p:cTn id="15" presetID="38" presetClass="path" presetSubtype="0" repeatCount="indefinite" fill="hold" grpId="0" nodeType="withEffect">
                                  <p:stCondLst>
                                    <p:cond delay="0"/>
                                  </p:stCondLst>
                                  <p:childTnLst>
                                    <p:animMotion origin="layout" path="M -0.01076 -0.00925 L 0.00799 0.00855 L -0.01076 -0.00925 L 0.00833 0.00855 L -0.01042 -0.00948 L 0.00833 0.00832 L -0.01024 -0.01064 L 0.00868 0.00763 L -0.01007 -0.01133 L 0.0092 0.00647 L -0.00938 -0.0118 L 0.00955 0.00624 L -0.00868 -0.01156 L 0.00972 0.00578 L -0.0092 -0.01272 L 0.0099 0.00531 L -0.00851 -0.01226 " pathEditMode="relative" rAng="-3258072" ptsTypes="FFFFFFFFFFFFFFFFF">
                                      <p:cBhvr>
                                        <p:cTn id="16" dur="2000" fill="hold"/>
                                        <p:tgtEl>
                                          <p:spTgt spid="219181"/>
                                        </p:tgtEl>
                                        <p:attrNameLst>
                                          <p:attrName>ppt_x</p:attrName>
                                          <p:attrName>ppt_y</p:attrName>
                                        </p:attrNameLst>
                                      </p:cBhvr>
                                      <p:rCtr x="1000" y="700"/>
                                    </p:animMotion>
                                  </p:childTnLst>
                                </p:cTn>
                              </p:par>
                              <p:par>
                                <p:cTn id="17" presetID="38" presetClass="path" presetSubtype="0" repeatCount="indefinite" fill="hold" grpId="0" nodeType="withEffect">
                                  <p:stCondLst>
                                    <p:cond delay="100"/>
                                  </p:stCondLst>
                                  <p:childTnLst>
                                    <p:animMotion origin="layout" path="M -0.01215 -0.00739 L 0.00816 0.01157 L -0.01181 -0.00763 L 0.00833 0.01087 L -0.01146 -0.00832 L 0.00885 0.01018 L -0.01111 -0.00901 L 0.00903 0.00948 L -0.00955 -0.00878 L 0.00937 0.00902 L -0.00955 -0.00947 L 0.00972 0.00833 L -0.01007 -0.01063 L 0.01024 0.0074 L -0.00972 -0.01156 L 0.01041 0.00694 L -0.00938 -0.01225 " pathEditMode="relative" rAng="-3286446" ptsTypes="FFFFFFFFFFFFFFFFF">
                                      <p:cBhvr>
                                        <p:cTn id="18" dur="2000" fill="hold"/>
                                        <p:tgtEl>
                                          <p:spTgt spid="219186"/>
                                        </p:tgtEl>
                                        <p:attrNameLst>
                                          <p:attrName>ppt_x</p:attrName>
                                          <p:attrName>ppt_y</p:attrName>
                                        </p:attrNameLst>
                                      </p:cBhvr>
                                      <p:rCtr x="1100" y="700"/>
                                    </p:animMotion>
                                  </p:childTnLst>
                                </p:cTn>
                              </p:par>
                              <p:par>
                                <p:cTn id="19" presetID="38" presetClass="path" presetSubtype="0" repeatCount="indefinite" fill="hold" grpId="0" nodeType="withEffect">
                                  <p:stCondLst>
                                    <p:cond delay="0"/>
                                  </p:stCondLst>
                                  <p:childTnLst>
                                    <p:animMotion origin="layout" path="M -0.00659 -0.02223 L 0.00243 0.02083 L -0.00642 -0.02199 L 0.00313 0.02083 L -0.0059 -0.02246 L 0.00365 0.0206 L -0.00555 -0.02269 L 0.00434 0.0206 L -0.00503 -0.02292 L 0.00452 0.0199 L -0.00451 -0.02292 L 0.00452 0.0199 L -0.00451 -0.02292 L 0.00591 0.01944 L -0.0033 -0.02338 L 0.0066 0.01944 L -0.00225 -0.02385 " pathEditMode="relative" rAng="-966299" ptsTypes="FFFFFFFFFFFFFFFFF">
                                      <p:cBhvr>
                                        <p:cTn id="20" dur="2000" fill="hold"/>
                                        <p:tgtEl>
                                          <p:spTgt spid="219187"/>
                                        </p:tgtEl>
                                        <p:attrNameLst>
                                          <p:attrName>ppt_x</p:attrName>
                                          <p:attrName>ppt_y</p:attrName>
                                        </p:attrNameLst>
                                      </p:cBhvr>
                                      <p:rCtr x="700" y="2100"/>
                                    </p:animMotion>
                                  </p:childTnLst>
                                </p:cTn>
                              </p:par>
                              <p:par>
                                <p:cTn id="21" presetID="38" presetClass="path" presetSubtype="0" repeatCount="indefinite" fill="hold" grpId="0" nodeType="withEffect">
                                  <p:stCondLst>
                                    <p:cond delay="100"/>
                                  </p:stCondLst>
                                  <p:childTnLst>
                                    <p:animMotion origin="layout" path="M -0.00261 -0.01528 L -0.00243 0.01319 L -0.00209 -0.01528 L -0.00174 0.01319 L -0.00156 -0.01528 L -0.00122 0.01319 L -0.00087 -0.01528 L -0.0007 0.01319 L -0.00035 -0.01528 L 2.22222E-6 0.01319 L 0.00017 -0.01528 L 0.00052 0.01319 L 0.00069 -0.01528 L 0.00104 0.01319 L 0.00139 -0.01528 L 0.00173 0.01319 L 0.00208 -0.01528 " pathEditMode="relative" rAng="0" ptsTypes="FFFFFFFFFFFFFFFFF">
                                      <p:cBhvr>
                                        <p:cTn id="22" dur="2000" fill="hold"/>
                                        <p:tgtEl>
                                          <p:spTgt spid="219188"/>
                                        </p:tgtEl>
                                        <p:attrNameLst>
                                          <p:attrName>ppt_x</p:attrName>
                                          <p:attrName>ppt_y</p:attrName>
                                        </p:attrNameLst>
                                      </p:cBhvr>
                                      <p:rCtr x="200" y="1400"/>
                                    </p:animMotion>
                                  </p:childTnLst>
                                </p:cTn>
                              </p:par>
                              <p:par>
                                <p:cTn id="23" presetID="38" presetClass="path" presetSubtype="0" repeatCount="indefinite" fill="hold" grpId="0" nodeType="withEffect">
                                  <p:stCondLst>
                                    <p:cond delay="0"/>
                                  </p:stCondLst>
                                  <p:childTnLst>
                                    <p:animMotion origin="layout" path="M 0.0099 -0.01528 L -0.01232 0.00926 L 0.01007 -0.01505 L -0.01163 0.01041 L 0.01042 -0.01459 L -0.01145 0.01088 L 0.01111 -0.01389 L -0.01111 0.01134 L 0.01129 -0.01366 L -0.01076 0.0118 L 0.01181 -0.01273 L -0.01041 0.01227 L 0.01198 -0.01204 L -0.01007 0.01296 L 0.01233 -0.01158 L -0.00954 0.01389 L 0.01285 -0.01065 " pathEditMode="relative" rAng="2994333" ptsTypes="FFFFFFFFFFFFFFFFF">
                                      <p:cBhvr>
                                        <p:cTn id="24" dur="2000" fill="hold"/>
                                        <p:tgtEl>
                                          <p:spTgt spid="219182"/>
                                        </p:tgtEl>
                                        <p:attrNameLst>
                                          <p:attrName>ppt_x</p:attrName>
                                          <p:attrName>ppt_y</p:attrName>
                                        </p:attrNameLst>
                                      </p:cBhvr>
                                      <p:rCtr x="-1000" y="1500"/>
                                    </p:animMotion>
                                  </p:childTnLst>
                                </p:cTn>
                              </p:par>
                              <p:par>
                                <p:cTn id="25" presetID="38" presetClass="path" presetSubtype="0" repeatCount="indefinite" fill="hold" grpId="0" nodeType="withEffect">
                                  <p:stCondLst>
                                    <p:cond delay="100"/>
                                  </p:stCondLst>
                                  <p:childTnLst>
                                    <p:animMotion origin="layout" path="M 0.00886 0.00186 L -0.00833 0.00301 L 0.00886 0.00093 L -0.00833 0.00232 L 0.00851 0.00023 L -0.00833 0.00162 L 0.00868 -0.00069 L -0.0085 0.00093 L 0.00868 -0.00139 L -0.0085 -3.33333E-6 L 0.00834 -0.00231 L -0.0085 -0.00069 L 0.00851 -0.00301 L -0.00885 -0.00139 L 0.00851 -0.0037 L -0.00868 -0.00231 L 0.00851 -0.00416 " pathEditMode="relative" rAng="5096497" ptsTypes="FFFFFFFFFFFFFFFFF">
                                      <p:cBhvr>
                                        <p:cTn id="26" dur="2000" fill="hold"/>
                                        <p:tgtEl>
                                          <p:spTgt spid="219184"/>
                                        </p:tgtEl>
                                        <p:attrNameLst>
                                          <p:attrName>ppt_x</p:attrName>
                                          <p:attrName>ppt_y</p:attrName>
                                        </p:attrNameLst>
                                      </p:cBhvr>
                                      <p:rCtr x="-900" y="-200"/>
                                    </p:animMotion>
                                  </p:childTnLst>
                                </p:cTn>
                              </p:par>
                              <p:par>
                                <p:cTn id="27" presetID="38" presetClass="path" presetSubtype="0" repeatCount="indefinite" fill="hold" grpId="0" nodeType="withEffect">
                                  <p:stCondLst>
                                    <p:cond delay="0"/>
                                  </p:stCondLst>
                                  <p:childTnLst>
                                    <p:animMotion origin="layout" path="M 0.00434 -0.01227 L 0.00069 0.01042 L 0.00399 -0.01134 L 0.00069 0.01042 L 0.00434 -0.01227 L -0.00122 0.00833 L 0.00312 -0.01319 L -0.00157 0.01111 L 0.00225 -0.01273 L -0.00226 0.01088 L 0.00225 -0.01343 L -0.00278 0.00949 L 0.00139 -0.01273 L -0.00261 0.0081 L 0.00017 -0.0125 L -0.00365 0.00995 L 3.88889E-6 -0.01273 " pathEditMode="relative" rAng="789933" ptsTypes="FFFFFFFFFFFFFFFFF">
                                      <p:cBhvr>
                                        <p:cTn id="28" dur="2000" fill="hold"/>
                                        <p:tgtEl>
                                          <p:spTgt spid="219183"/>
                                        </p:tgtEl>
                                        <p:attrNameLst>
                                          <p:attrName>ppt_x</p:attrName>
                                          <p:attrName>ppt_y</p:attrName>
                                        </p:attrNameLst>
                                      </p:cBhvr>
                                      <p:rCtr x="-400" y="1100"/>
                                    </p:animMotion>
                                  </p:childTnLst>
                                </p:cTn>
                              </p:par>
                              <p:par>
                                <p:cTn id="29" presetID="38" presetClass="path" presetSubtype="0" repeatCount="indefinite" fill="hold" grpId="0" nodeType="withEffect">
                                  <p:stCondLst>
                                    <p:cond delay="0"/>
                                  </p:stCondLst>
                                  <p:childTnLst>
                                    <p:animMotion origin="layout" path="M 0.00104 -0.01111 L -0.00521 0.00996 L 0.00139 -0.01041 L -0.00451 0.01112 L 0.00226 -0.01226 L -0.00399 0.01065 L 0.00226 -0.00926 L -0.00347 0.0088 L 0.00313 -0.00926 L -0.00312 0.01181 L 0.00347 -0.00949 L -0.00226 0.01065 L 0.00399 -0.00833 L -0.00174 0.01019 L 0.00451 -0.00879 L -0.00174 0.0125 L 0.00538 -0.00879 " pathEditMode="relative" rAng="1308084" ptsTypes="FFFFFFFFFFFFFFFFF">
                                      <p:cBhvr>
                                        <p:cTn id="30" dur="2000" fill="hold"/>
                                        <p:tgtEl>
                                          <p:spTgt spid="219185"/>
                                        </p:tgtEl>
                                        <p:attrNameLst>
                                          <p:attrName>ppt_x</p:attrName>
                                          <p:attrName>ppt_y</p:attrName>
                                        </p:attrNameLst>
                                      </p:cBhvr>
                                      <p:rCtr x="-100" y="1100"/>
                                    </p:animMotion>
                                  </p:childTnLst>
                                </p:cTn>
                              </p:par>
                              <p:par>
                                <p:cTn id="31" presetID="38" presetClass="path" presetSubtype="0" repeatCount="indefinite" fill="hold" grpId="0" nodeType="withEffect">
                                  <p:stCondLst>
                                    <p:cond delay="0"/>
                                  </p:stCondLst>
                                  <p:childTnLst>
                                    <p:animMotion origin="layout" path="M 0.00503 -0.00532 L -0.00625 -0.00301 L 0.00503 -0.00532 L -0.00625 -0.00301 L 0.00503 -0.00532 L -0.00625 -0.00301 L 0.00521 -0.00532 L -0.00625 -0.00278 L 0.00521 -0.00417 L -0.00608 -0.00208 L 0.00555 -0.0037 L -0.00608 -0.00116 L 0.00538 -0.00278 L -0.0059 -0.00046 L 0.00573 -0.00185 L -0.0059 0.00023 L 0.00625 0.00116 " pathEditMode="relative" rAng="4878103" ptsTypes="FFFFFFFFFFFFFFFFF">
                                      <p:cBhvr>
                                        <p:cTn id="32" dur="2000" fill="hold"/>
                                        <p:tgtEl>
                                          <p:spTgt spid="219191"/>
                                        </p:tgtEl>
                                        <p:attrNameLst>
                                          <p:attrName>ppt_x</p:attrName>
                                          <p:attrName>ppt_y</p:attrName>
                                        </p:attrNameLst>
                                      </p:cBhvr>
                                      <p:rCtr x="-500" y="400"/>
                                    </p:animMotion>
                                  </p:childTnLst>
                                </p:cTn>
                              </p:par>
                              <p:par>
                                <p:cTn id="33" presetID="38" presetClass="path" presetSubtype="0" repeatCount="indefinite" fill="hold" grpId="0" nodeType="withEffect">
                                  <p:stCondLst>
                                    <p:cond delay="0"/>
                                  </p:stCondLst>
                                  <p:childTnLst>
                                    <p:animMotion origin="layout" path="M -0.00261 -0.00902 L -0.00243 0.00834 L -0.00209 -0.00902 L -0.00174 0.00834 L -0.00156 -0.00902 L -0.00122 0.00834 L -0.00087 -0.00902 L -0.0007 0.00834 L -0.00035 -0.00902 L 2.22222E-6 0.00834 L 0.00017 -0.00902 L 0.00052 0.00834 L 0.00087 -0.00902 L 0.00104 0.00834 L 0.00139 -0.00902 L 0.00173 0.00834 L 0.00208 -0.00902 " pathEditMode="relative" rAng="0" ptsTypes="FFFFFFFFFFFFFFFFF">
                                      <p:cBhvr>
                                        <p:cTn id="34" dur="2000" fill="hold"/>
                                        <p:tgtEl>
                                          <p:spTgt spid="219189"/>
                                        </p:tgtEl>
                                        <p:attrNameLst>
                                          <p:attrName>ppt_x</p:attrName>
                                          <p:attrName>ppt_y</p:attrName>
                                        </p:attrNameLst>
                                      </p:cBhvr>
                                      <p:rCtr x="200" y="900"/>
                                    </p:animMotion>
                                  </p:childTnLst>
                                </p:cTn>
                              </p:par>
                              <p:par>
                                <p:cTn id="35" presetID="38" presetClass="path" presetSubtype="0" repeatCount="indefinite" fill="hold" grpId="0" nodeType="withEffect">
                                  <p:stCondLst>
                                    <p:cond delay="0"/>
                                  </p:stCondLst>
                                  <p:childTnLst>
                                    <p:animMotion origin="layout" path="M -0.00712 0.00023 L 0.00625 0.00417 L -0.00695 -0.00023 L 0.00659 0.00347 L -0.00677 -0.00092 L 0.00677 0.00278 L -0.0066 -0.00185 L 0.00677 0.00209 L -0.00643 -0.00231 L 0.00694 0.00116 L -0.00643 -0.00301 L 0.00712 0.00047 L -0.00643 -0.00393 L 0.00729 -0.00023 L -0.00625 -0.00463 L 0.00729 -0.00116 L -0.00608 -0.00555 " pathEditMode="relative" rAng="-4647960" ptsTypes="FFFFFFFFFFFFFFFFF">
                                      <p:cBhvr>
                                        <p:cTn id="36" dur="2000" fill="hold"/>
                                        <p:tgtEl>
                                          <p:spTgt spid="219190"/>
                                        </p:tgtEl>
                                        <p:attrNameLst>
                                          <p:attrName>ppt_x</p:attrName>
                                          <p:attrName>ppt_y</p:attrName>
                                        </p:attrNameLst>
                                      </p:cBhvr>
                                      <p:rCtr x="700" y="-1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79" grpId="0" animBg="1"/>
      <p:bldP spid="219180" grpId="0" animBg="1"/>
      <p:bldP spid="219181" grpId="0" animBg="1"/>
      <p:bldP spid="219182" grpId="0" animBg="1"/>
      <p:bldP spid="219183" grpId="0" animBg="1"/>
      <p:bldP spid="219184" grpId="0" animBg="1"/>
      <p:bldP spid="219185" grpId="0" animBg="1"/>
      <p:bldP spid="219186" grpId="0" animBg="1"/>
      <p:bldP spid="219187" grpId="0" animBg="1"/>
      <p:bldP spid="219188" grpId="0" animBg="1"/>
      <p:bldP spid="219189" grpId="0" animBg="1"/>
      <p:bldP spid="219190" grpId="0" animBg="1"/>
      <p:bldP spid="219191" grpId="0" animBg="1"/>
      <p:bldP spid="219204" grpId="0" animBg="1"/>
      <p:bldP spid="21920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1200150" y="-171450"/>
            <a:ext cx="6743700" cy="857250"/>
          </a:xfrm>
        </p:spPr>
        <p:txBody>
          <a:bodyPr/>
          <a:lstStyle/>
          <a:p>
            <a:pPr eaLnBrk="1" hangingPunct="1"/>
            <a:r>
              <a:rPr lang="de-DE" sz="4000" b="1" dirty="0" smtClean="0"/>
              <a:t>Gas Phase Experimental setup</a:t>
            </a:r>
            <a:endParaRPr lang="en-US" sz="4000" b="1" dirty="0" smtClean="0"/>
          </a:p>
        </p:txBody>
      </p:sp>
      <p:sp>
        <p:nvSpPr>
          <p:cNvPr id="6" name="Rectangle 19"/>
          <p:cNvSpPr>
            <a:spLocks noChangeArrowheads="1"/>
          </p:cNvSpPr>
          <p:nvPr/>
        </p:nvSpPr>
        <p:spPr bwMode="gray">
          <a:xfrm>
            <a:off x="1431132" y="514350"/>
            <a:ext cx="6226969" cy="57150"/>
          </a:xfrm>
          <a:prstGeom prst="rect">
            <a:avLst/>
          </a:prstGeom>
          <a:gradFill rotWithShape="0">
            <a:gsLst>
              <a:gs pos="0">
                <a:srgbClr val="000082"/>
              </a:gs>
              <a:gs pos="30000">
                <a:srgbClr val="66008F"/>
              </a:gs>
              <a:gs pos="64999">
                <a:srgbClr val="BA0066"/>
              </a:gs>
              <a:gs pos="89999">
                <a:srgbClr val="FF0000"/>
              </a:gs>
              <a:gs pos="100000">
                <a:srgbClr val="FF8200"/>
              </a:gs>
            </a:gsLst>
            <a:lin ang="0"/>
          </a:gradFill>
          <a:ln w="9525">
            <a:noFill/>
            <a:miter lim="800000"/>
            <a:headEnd/>
            <a:tailEnd/>
          </a:ln>
        </p:spPr>
        <p:txBody>
          <a:bodyPr wrap="none" anchor="ctr"/>
          <a:lstStyle/>
          <a:p>
            <a:pPr algn="ctr"/>
            <a:endParaRPr kumimoji="1" lang="en-US">
              <a:latin typeface="Calibri" pitchFamily="34" charset="0"/>
            </a:endParaRPr>
          </a:p>
        </p:txBody>
      </p:sp>
      <p:grpSp>
        <p:nvGrpSpPr>
          <p:cNvPr id="5" name="Group 4"/>
          <p:cNvGrpSpPr/>
          <p:nvPr/>
        </p:nvGrpSpPr>
        <p:grpSpPr>
          <a:xfrm>
            <a:off x="2699844" y="679896"/>
            <a:ext cx="4294156" cy="4484070"/>
            <a:chOff x="2987868" y="571500"/>
            <a:chExt cx="4294156" cy="4484070"/>
          </a:xfrm>
        </p:grpSpPr>
        <p:pic>
          <p:nvPicPr>
            <p:cNvPr id="81923" name="Picture 2"/>
            <p:cNvPicPr>
              <a:picLocks noChangeAspect="1" noChangeArrowheads="1"/>
            </p:cNvPicPr>
            <p:nvPr/>
          </p:nvPicPr>
          <p:blipFill rotWithShape="1">
            <a:blip r:embed="rId2" cstate="print"/>
            <a:srcRect l="47339" b="14412"/>
            <a:stretch/>
          </p:blipFill>
          <p:spPr bwMode="auto">
            <a:xfrm>
              <a:off x="3419904" y="571500"/>
              <a:ext cx="3862120" cy="4484070"/>
            </a:xfrm>
            <a:prstGeom prst="rect">
              <a:avLst/>
            </a:prstGeom>
            <a:noFill/>
            <a:ln w="9525">
              <a:noFill/>
              <a:miter lim="800000"/>
              <a:headEnd/>
              <a:tailEnd/>
            </a:ln>
          </p:spPr>
        </p:pic>
        <p:sp>
          <p:nvSpPr>
            <p:cNvPr id="2" name="Rectangle 1"/>
            <p:cNvSpPr/>
            <p:nvPr/>
          </p:nvSpPr>
          <p:spPr bwMode="auto">
            <a:xfrm>
              <a:off x="3275892" y="685800"/>
              <a:ext cx="216018" cy="4118136"/>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3" name="Rectangle 2"/>
            <p:cNvSpPr/>
            <p:nvPr/>
          </p:nvSpPr>
          <p:spPr bwMode="auto">
            <a:xfrm>
              <a:off x="2987868" y="4371900"/>
              <a:ext cx="864072" cy="432036"/>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 name="Rectangle 3"/>
            <p:cNvSpPr/>
            <p:nvPr/>
          </p:nvSpPr>
          <p:spPr bwMode="auto">
            <a:xfrm>
              <a:off x="3131880" y="4155882"/>
              <a:ext cx="504042" cy="216018"/>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spTree>
    <p:extLst>
      <p:ext uri="{BB962C8B-B14F-4D97-AF65-F5344CB8AC3E}">
        <p14:creationId xmlns:p14="http://schemas.microsoft.com/office/powerpoint/2010/main" val="208765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1081087" y="400050"/>
            <a:ext cx="6977063" cy="3771900"/>
            <a:chOff x="-82550" y="533400"/>
            <a:chExt cx="9302750" cy="5029200"/>
          </a:xfrm>
        </p:grpSpPr>
        <p:sp>
          <p:nvSpPr>
            <p:cNvPr id="20" name="Rectangle 19"/>
            <p:cNvSpPr/>
            <p:nvPr/>
          </p:nvSpPr>
          <p:spPr bwMode="auto">
            <a:xfrm>
              <a:off x="0" y="533400"/>
              <a:ext cx="9144000" cy="50292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3" name="Group 26"/>
            <p:cNvGrpSpPr>
              <a:grpSpLocks/>
            </p:cNvGrpSpPr>
            <p:nvPr/>
          </p:nvGrpSpPr>
          <p:grpSpPr bwMode="auto">
            <a:xfrm rot="1838614">
              <a:off x="-82550" y="1206500"/>
              <a:ext cx="2876455" cy="762000"/>
              <a:chOff x="2076451" y="3390900"/>
              <a:chExt cx="2876549" cy="761441"/>
            </a:xfrm>
          </p:grpSpPr>
          <p:grpSp>
            <p:nvGrpSpPr>
              <p:cNvPr id="4" name="Group 32"/>
              <p:cNvGrpSpPr>
                <a:grpSpLocks/>
              </p:cNvGrpSpPr>
              <p:nvPr/>
            </p:nvGrpSpPr>
            <p:grpSpPr bwMode="auto">
              <a:xfrm>
                <a:off x="2076451" y="3390900"/>
                <a:ext cx="1792047" cy="761441"/>
                <a:chOff x="1056" y="2989"/>
                <a:chExt cx="911" cy="467"/>
              </a:xfrm>
            </p:grpSpPr>
            <p:grpSp>
              <p:nvGrpSpPr>
                <p:cNvPr id="5" name="Group 25"/>
                <p:cNvGrpSpPr>
                  <a:grpSpLocks/>
                </p:cNvGrpSpPr>
                <p:nvPr/>
              </p:nvGrpSpPr>
              <p:grpSpPr bwMode="auto">
                <a:xfrm>
                  <a:off x="1056" y="2989"/>
                  <a:ext cx="490" cy="467"/>
                  <a:chOff x="720" y="4704"/>
                  <a:chExt cx="487" cy="610"/>
                </a:xfrm>
              </p:grpSpPr>
              <p:sp>
                <p:nvSpPr>
                  <p:cNvPr id="16401" name="Freeform 26"/>
                  <p:cNvSpPr>
                    <a:spLocks/>
                  </p:cNvSpPr>
                  <p:nvPr/>
                </p:nvSpPr>
                <p:spPr bwMode="auto">
                  <a:xfrm>
                    <a:off x="720" y="4909"/>
                    <a:ext cx="180" cy="214"/>
                  </a:xfrm>
                  <a:custGeom>
                    <a:avLst/>
                    <a:gdLst>
                      <a:gd name="T0" fmla="*/ 0 w 180"/>
                      <a:gd name="T1" fmla="*/ 101 h 214"/>
                      <a:gd name="T2" fmla="*/ 2 w 180"/>
                      <a:gd name="T3" fmla="*/ 83 h 214"/>
                      <a:gd name="T4" fmla="*/ 5 w 180"/>
                      <a:gd name="T5" fmla="*/ 65 h 214"/>
                      <a:gd name="T6" fmla="*/ 8 w 180"/>
                      <a:gd name="T7" fmla="*/ 52 h 214"/>
                      <a:gd name="T8" fmla="*/ 13 w 180"/>
                      <a:gd name="T9" fmla="*/ 45 h 214"/>
                      <a:gd name="T10" fmla="*/ 16 w 180"/>
                      <a:gd name="T11" fmla="*/ 41 h 214"/>
                      <a:gd name="T12" fmla="*/ 21 w 180"/>
                      <a:gd name="T13" fmla="*/ 41 h 214"/>
                      <a:gd name="T14" fmla="*/ 27 w 180"/>
                      <a:gd name="T15" fmla="*/ 42 h 214"/>
                      <a:gd name="T16" fmla="*/ 31 w 180"/>
                      <a:gd name="T17" fmla="*/ 48 h 214"/>
                      <a:gd name="T18" fmla="*/ 34 w 180"/>
                      <a:gd name="T19" fmla="*/ 55 h 214"/>
                      <a:gd name="T20" fmla="*/ 36 w 180"/>
                      <a:gd name="T21" fmla="*/ 65 h 214"/>
                      <a:gd name="T22" fmla="*/ 45 w 180"/>
                      <a:gd name="T23" fmla="*/ 131 h 214"/>
                      <a:gd name="T24" fmla="*/ 47 w 180"/>
                      <a:gd name="T25" fmla="*/ 141 h 214"/>
                      <a:gd name="T26" fmla="*/ 49 w 180"/>
                      <a:gd name="T27" fmla="*/ 148 h 214"/>
                      <a:gd name="T28" fmla="*/ 55 w 180"/>
                      <a:gd name="T29" fmla="*/ 153 h 214"/>
                      <a:gd name="T30" fmla="*/ 60 w 180"/>
                      <a:gd name="T31" fmla="*/ 154 h 214"/>
                      <a:gd name="T32" fmla="*/ 65 w 180"/>
                      <a:gd name="T33" fmla="*/ 150 h 214"/>
                      <a:gd name="T34" fmla="*/ 68 w 180"/>
                      <a:gd name="T35" fmla="*/ 143 h 214"/>
                      <a:gd name="T36" fmla="*/ 71 w 180"/>
                      <a:gd name="T37" fmla="*/ 131 h 214"/>
                      <a:gd name="T38" fmla="*/ 83 w 180"/>
                      <a:gd name="T39" fmla="*/ 35 h 214"/>
                      <a:gd name="T40" fmla="*/ 85 w 180"/>
                      <a:gd name="T41" fmla="*/ 20 h 214"/>
                      <a:gd name="T42" fmla="*/ 87 w 180"/>
                      <a:gd name="T43" fmla="*/ 11 h 214"/>
                      <a:gd name="T44" fmla="*/ 90 w 180"/>
                      <a:gd name="T45" fmla="*/ 5 h 214"/>
                      <a:gd name="T46" fmla="*/ 94 w 180"/>
                      <a:gd name="T47" fmla="*/ 1 h 214"/>
                      <a:gd name="T48" fmla="*/ 100 w 180"/>
                      <a:gd name="T49" fmla="*/ 0 h 214"/>
                      <a:gd name="T50" fmla="*/ 106 w 180"/>
                      <a:gd name="T51" fmla="*/ 2 h 214"/>
                      <a:gd name="T52" fmla="*/ 110 w 180"/>
                      <a:gd name="T53" fmla="*/ 9 h 214"/>
                      <a:gd name="T54" fmla="*/ 112 w 180"/>
                      <a:gd name="T55" fmla="*/ 17 h 214"/>
                      <a:gd name="T56" fmla="*/ 114 w 180"/>
                      <a:gd name="T57" fmla="*/ 27 h 214"/>
                      <a:gd name="T58" fmla="*/ 133 w 180"/>
                      <a:gd name="T59" fmla="*/ 183 h 214"/>
                      <a:gd name="T60" fmla="*/ 136 w 180"/>
                      <a:gd name="T61" fmla="*/ 196 h 214"/>
                      <a:gd name="T62" fmla="*/ 139 w 180"/>
                      <a:gd name="T63" fmla="*/ 206 h 214"/>
                      <a:gd name="T64" fmla="*/ 142 w 180"/>
                      <a:gd name="T65" fmla="*/ 211 h 214"/>
                      <a:gd name="T66" fmla="*/ 149 w 180"/>
                      <a:gd name="T67" fmla="*/ 213 h 214"/>
                      <a:gd name="T68" fmla="*/ 155 w 180"/>
                      <a:gd name="T69" fmla="*/ 206 h 214"/>
                      <a:gd name="T70" fmla="*/ 158 w 180"/>
                      <a:gd name="T71" fmla="*/ 196 h 214"/>
                      <a:gd name="T72" fmla="*/ 160 w 180"/>
                      <a:gd name="T73" fmla="*/ 183 h 214"/>
                      <a:gd name="T74" fmla="*/ 179 w 180"/>
                      <a:gd name="T75" fmla="*/ 42 h 2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80"/>
                      <a:gd name="T115" fmla="*/ 0 h 214"/>
                      <a:gd name="T116" fmla="*/ 180 w 180"/>
                      <a:gd name="T117" fmla="*/ 214 h 2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80" h="214">
                        <a:moveTo>
                          <a:pt x="0" y="101"/>
                        </a:moveTo>
                        <a:lnTo>
                          <a:pt x="2" y="83"/>
                        </a:lnTo>
                        <a:lnTo>
                          <a:pt x="5" y="65"/>
                        </a:lnTo>
                        <a:lnTo>
                          <a:pt x="8" y="52"/>
                        </a:lnTo>
                        <a:lnTo>
                          <a:pt x="13" y="45"/>
                        </a:lnTo>
                        <a:lnTo>
                          <a:pt x="16" y="41"/>
                        </a:lnTo>
                        <a:lnTo>
                          <a:pt x="21" y="41"/>
                        </a:lnTo>
                        <a:lnTo>
                          <a:pt x="27" y="42"/>
                        </a:lnTo>
                        <a:lnTo>
                          <a:pt x="31" y="48"/>
                        </a:lnTo>
                        <a:lnTo>
                          <a:pt x="34" y="55"/>
                        </a:lnTo>
                        <a:lnTo>
                          <a:pt x="36" y="65"/>
                        </a:lnTo>
                        <a:lnTo>
                          <a:pt x="45" y="131"/>
                        </a:lnTo>
                        <a:lnTo>
                          <a:pt x="47" y="141"/>
                        </a:lnTo>
                        <a:lnTo>
                          <a:pt x="49" y="148"/>
                        </a:lnTo>
                        <a:lnTo>
                          <a:pt x="55" y="153"/>
                        </a:lnTo>
                        <a:lnTo>
                          <a:pt x="60" y="154"/>
                        </a:lnTo>
                        <a:lnTo>
                          <a:pt x="65" y="150"/>
                        </a:lnTo>
                        <a:lnTo>
                          <a:pt x="68" y="143"/>
                        </a:lnTo>
                        <a:lnTo>
                          <a:pt x="71" y="131"/>
                        </a:lnTo>
                        <a:lnTo>
                          <a:pt x="83" y="35"/>
                        </a:lnTo>
                        <a:lnTo>
                          <a:pt x="85" y="20"/>
                        </a:lnTo>
                        <a:lnTo>
                          <a:pt x="87" y="11"/>
                        </a:lnTo>
                        <a:lnTo>
                          <a:pt x="90" y="5"/>
                        </a:lnTo>
                        <a:lnTo>
                          <a:pt x="94" y="1"/>
                        </a:lnTo>
                        <a:lnTo>
                          <a:pt x="100" y="0"/>
                        </a:lnTo>
                        <a:lnTo>
                          <a:pt x="106" y="2"/>
                        </a:lnTo>
                        <a:lnTo>
                          <a:pt x="110" y="9"/>
                        </a:lnTo>
                        <a:lnTo>
                          <a:pt x="112" y="17"/>
                        </a:lnTo>
                        <a:lnTo>
                          <a:pt x="114" y="27"/>
                        </a:lnTo>
                        <a:lnTo>
                          <a:pt x="133" y="183"/>
                        </a:lnTo>
                        <a:lnTo>
                          <a:pt x="136" y="196"/>
                        </a:lnTo>
                        <a:lnTo>
                          <a:pt x="139" y="206"/>
                        </a:lnTo>
                        <a:lnTo>
                          <a:pt x="142" y="211"/>
                        </a:lnTo>
                        <a:lnTo>
                          <a:pt x="149" y="213"/>
                        </a:lnTo>
                        <a:lnTo>
                          <a:pt x="155" y="206"/>
                        </a:lnTo>
                        <a:lnTo>
                          <a:pt x="158" y="196"/>
                        </a:lnTo>
                        <a:lnTo>
                          <a:pt x="160" y="183"/>
                        </a:lnTo>
                        <a:lnTo>
                          <a:pt x="179" y="42"/>
                        </a:lnTo>
                      </a:path>
                    </a:pathLst>
                  </a:custGeom>
                  <a:noFill/>
                  <a:ln w="38100" cap="rnd">
                    <a:solidFill>
                      <a:srgbClr val="FF9900"/>
                    </a:solidFill>
                    <a:round/>
                    <a:headEnd type="none" w="sm" len="sm"/>
                    <a:tailEnd type="none" w="sm" len="sm"/>
                  </a:ln>
                </p:spPr>
                <p:txBody>
                  <a:bodyPr/>
                  <a:lstStyle/>
                  <a:p>
                    <a:endParaRPr lang="en-US"/>
                  </a:p>
                </p:txBody>
              </p:sp>
              <p:sp>
                <p:nvSpPr>
                  <p:cNvPr id="16402" name="Freeform 27"/>
                  <p:cNvSpPr>
                    <a:spLocks/>
                  </p:cNvSpPr>
                  <p:nvPr/>
                </p:nvSpPr>
                <p:spPr bwMode="auto">
                  <a:xfrm>
                    <a:off x="899" y="4704"/>
                    <a:ext cx="308" cy="610"/>
                  </a:xfrm>
                  <a:custGeom>
                    <a:avLst/>
                    <a:gdLst>
                      <a:gd name="T0" fmla="*/ 0 w 308"/>
                      <a:gd name="T1" fmla="*/ 248 h 610"/>
                      <a:gd name="T2" fmla="*/ 15 w 308"/>
                      <a:gd name="T3" fmla="*/ 133 h 610"/>
                      <a:gd name="T4" fmla="*/ 17 w 308"/>
                      <a:gd name="T5" fmla="*/ 124 h 610"/>
                      <a:gd name="T6" fmla="*/ 22 w 308"/>
                      <a:gd name="T7" fmla="*/ 119 h 610"/>
                      <a:gd name="T8" fmla="*/ 26 w 308"/>
                      <a:gd name="T9" fmla="*/ 118 h 610"/>
                      <a:gd name="T10" fmla="*/ 33 w 308"/>
                      <a:gd name="T11" fmla="*/ 119 h 610"/>
                      <a:gd name="T12" fmla="*/ 37 w 308"/>
                      <a:gd name="T13" fmla="*/ 125 h 610"/>
                      <a:gd name="T14" fmla="*/ 39 w 308"/>
                      <a:gd name="T15" fmla="*/ 133 h 610"/>
                      <a:gd name="T16" fmla="*/ 76 w 308"/>
                      <a:gd name="T17" fmla="*/ 465 h 610"/>
                      <a:gd name="T18" fmla="*/ 80 w 308"/>
                      <a:gd name="T19" fmla="*/ 482 h 610"/>
                      <a:gd name="T20" fmla="*/ 83 w 308"/>
                      <a:gd name="T21" fmla="*/ 488 h 610"/>
                      <a:gd name="T22" fmla="*/ 89 w 308"/>
                      <a:gd name="T23" fmla="*/ 491 h 610"/>
                      <a:gd name="T24" fmla="*/ 94 w 308"/>
                      <a:gd name="T25" fmla="*/ 492 h 610"/>
                      <a:gd name="T26" fmla="*/ 100 w 308"/>
                      <a:gd name="T27" fmla="*/ 490 h 610"/>
                      <a:gd name="T28" fmla="*/ 104 w 308"/>
                      <a:gd name="T29" fmla="*/ 482 h 610"/>
                      <a:gd name="T30" fmla="*/ 109 w 308"/>
                      <a:gd name="T31" fmla="*/ 465 h 610"/>
                      <a:gd name="T32" fmla="*/ 145 w 308"/>
                      <a:gd name="T33" fmla="*/ 81 h 610"/>
                      <a:gd name="T34" fmla="*/ 147 w 308"/>
                      <a:gd name="T35" fmla="*/ 62 h 610"/>
                      <a:gd name="T36" fmla="*/ 150 w 308"/>
                      <a:gd name="T37" fmla="*/ 56 h 610"/>
                      <a:gd name="T38" fmla="*/ 152 w 308"/>
                      <a:gd name="T39" fmla="*/ 51 h 610"/>
                      <a:gd name="T40" fmla="*/ 157 w 308"/>
                      <a:gd name="T41" fmla="*/ 46 h 610"/>
                      <a:gd name="T42" fmla="*/ 162 w 308"/>
                      <a:gd name="T43" fmla="*/ 46 h 610"/>
                      <a:gd name="T44" fmla="*/ 167 w 308"/>
                      <a:gd name="T45" fmla="*/ 48 h 610"/>
                      <a:gd name="T46" fmla="*/ 172 w 308"/>
                      <a:gd name="T47" fmla="*/ 52 h 610"/>
                      <a:gd name="T48" fmla="*/ 175 w 308"/>
                      <a:gd name="T49" fmla="*/ 56 h 610"/>
                      <a:gd name="T50" fmla="*/ 177 w 308"/>
                      <a:gd name="T51" fmla="*/ 62 h 610"/>
                      <a:gd name="T52" fmla="*/ 180 w 308"/>
                      <a:gd name="T53" fmla="*/ 78 h 610"/>
                      <a:gd name="T54" fmla="*/ 214 w 308"/>
                      <a:gd name="T55" fmla="*/ 570 h 610"/>
                      <a:gd name="T56" fmla="*/ 215 w 308"/>
                      <a:gd name="T57" fmla="*/ 591 h 610"/>
                      <a:gd name="T58" fmla="*/ 219 w 308"/>
                      <a:gd name="T59" fmla="*/ 601 h 610"/>
                      <a:gd name="T60" fmla="*/ 225 w 308"/>
                      <a:gd name="T61" fmla="*/ 605 h 610"/>
                      <a:gd name="T62" fmla="*/ 230 w 308"/>
                      <a:gd name="T63" fmla="*/ 609 h 610"/>
                      <a:gd name="T64" fmla="*/ 236 w 308"/>
                      <a:gd name="T65" fmla="*/ 605 h 610"/>
                      <a:gd name="T66" fmla="*/ 239 w 308"/>
                      <a:gd name="T67" fmla="*/ 601 h 610"/>
                      <a:gd name="T68" fmla="*/ 241 w 308"/>
                      <a:gd name="T69" fmla="*/ 592 h 610"/>
                      <a:gd name="T70" fmla="*/ 243 w 308"/>
                      <a:gd name="T71" fmla="*/ 572 h 610"/>
                      <a:gd name="T72" fmla="*/ 287 w 308"/>
                      <a:gd name="T73" fmla="*/ 34 h 610"/>
                      <a:gd name="T74" fmla="*/ 288 w 308"/>
                      <a:gd name="T75" fmla="*/ 23 h 610"/>
                      <a:gd name="T76" fmla="*/ 292 w 308"/>
                      <a:gd name="T77" fmla="*/ 13 h 610"/>
                      <a:gd name="T78" fmla="*/ 295 w 308"/>
                      <a:gd name="T79" fmla="*/ 6 h 610"/>
                      <a:gd name="T80" fmla="*/ 298 w 308"/>
                      <a:gd name="T81" fmla="*/ 1 h 610"/>
                      <a:gd name="T82" fmla="*/ 302 w 308"/>
                      <a:gd name="T83" fmla="*/ 0 h 610"/>
                      <a:gd name="T84" fmla="*/ 307 w 308"/>
                      <a:gd name="T85" fmla="*/ 0 h 6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08"/>
                      <a:gd name="T130" fmla="*/ 0 h 610"/>
                      <a:gd name="T131" fmla="*/ 308 w 308"/>
                      <a:gd name="T132" fmla="*/ 610 h 61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08" h="610">
                        <a:moveTo>
                          <a:pt x="0" y="248"/>
                        </a:moveTo>
                        <a:lnTo>
                          <a:pt x="15" y="133"/>
                        </a:lnTo>
                        <a:lnTo>
                          <a:pt x="17" y="124"/>
                        </a:lnTo>
                        <a:lnTo>
                          <a:pt x="22" y="119"/>
                        </a:lnTo>
                        <a:lnTo>
                          <a:pt x="26" y="118"/>
                        </a:lnTo>
                        <a:lnTo>
                          <a:pt x="33" y="119"/>
                        </a:lnTo>
                        <a:lnTo>
                          <a:pt x="37" y="125"/>
                        </a:lnTo>
                        <a:lnTo>
                          <a:pt x="39" y="133"/>
                        </a:lnTo>
                        <a:lnTo>
                          <a:pt x="76" y="465"/>
                        </a:lnTo>
                        <a:lnTo>
                          <a:pt x="80" y="482"/>
                        </a:lnTo>
                        <a:lnTo>
                          <a:pt x="83" y="488"/>
                        </a:lnTo>
                        <a:lnTo>
                          <a:pt x="89" y="491"/>
                        </a:lnTo>
                        <a:lnTo>
                          <a:pt x="94" y="492"/>
                        </a:lnTo>
                        <a:lnTo>
                          <a:pt x="100" y="490"/>
                        </a:lnTo>
                        <a:lnTo>
                          <a:pt x="104" y="482"/>
                        </a:lnTo>
                        <a:lnTo>
                          <a:pt x="109" y="465"/>
                        </a:lnTo>
                        <a:lnTo>
                          <a:pt x="145" y="81"/>
                        </a:lnTo>
                        <a:lnTo>
                          <a:pt x="147" y="62"/>
                        </a:lnTo>
                        <a:lnTo>
                          <a:pt x="150" y="56"/>
                        </a:lnTo>
                        <a:lnTo>
                          <a:pt x="152" y="51"/>
                        </a:lnTo>
                        <a:lnTo>
                          <a:pt x="157" y="46"/>
                        </a:lnTo>
                        <a:lnTo>
                          <a:pt x="162" y="46"/>
                        </a:lnTo>
                        <a:lnTo>
                          <a:pt x="167" y="48"/>
                        </a:lnTo>
                        <a:lnTo>
                          <a:pt x="172" y="52"/>
                        </a:lnTo>
                        <a:lnTo>
                          <a:pt x="175" y="56"/>
                        </a:lnTo>
                        <a:lnTo>
                          <a:pt x="177" y="62"/>
                        </a:lnTo>
                        <a:lnTo>
                          <a:pt x="180" y="78"/>
                        </a:lnTo>
                        <a:lnTo>
                          <a:pt x="214" y="570"/>
                        </a:lnTo>
                        <a:lnTo>
                          <a:pt x="215" y="591"/>
                        </a:lnTo>
                        <a:lnTo>
                          <a:pt x="219" y="601"/>
                        </a:lnTo>
                        <a:lnTo>
                          <a:pt x="225" y="605"/>
                        </a:lnTo>
                        <a:lnTo>
                          <a:pt x="230" y="609"/>
                        </a:lnTo>
                        <a:lnTo>
                          <a:pt x="236" y="605"/>
                        </a:lnTo>
                        <a:lnTo>
                          <a:pt x="239" y="601"/>
                        </a:lnTo>
                        <a:lnTo>
                          <a:pt x="241" y="592"/>
                        </a:lnTo>
                        <a:lnTo>
                          <a:pt x="243" y="572"/>
                        </a:lnTo>
                        <a:lnTo>
                          <a:pt x="287" y="34"/>
                        </a:lnTo>
                        <a:lnTo>
                          <a:pt x="288" y="23"/>
                        </a:lnTo>
                        <a:lnTo>
                          <a:pt x="292" y="13"/>
                        </a:lnTo>
                        <a:lnTo>
                          <a:pt x="295" y="6"/>
                        </a:lnTo>
                        <a:lnTo>
                          <a:pt x="298" y="1"/>
                        </a:lnTo>
                        <a:lnTo>
                          <a:pt x="302" y="0"/>
                        </a:lnTo>
                        <a:lnTo>
                          <a:pt x="307" y="0"/>
                        </a:lnTo>
                      </a:path>
                    </a:pathLst>
                  </a:custGeom>
                  <a:noFill/>
                  <a:ln w="38100" cap="rnd">
                    <a:solidFill>
                      <a:srgbClr val="FF9900"/>
                    </a:solidFill>
                    <a:round/>
                    <a:headEnd type="none" w="sm" len="sm"/>
                    <a:tailEnd type="none" w="sm" len="sm"/>
                  </a:ln>
                </p:spPr>
                <p:txBody>
                  <a:bodyPr/>
                  <a:lstStyle/>
                  <a:p>
                    <a:endParaRPr lang="en-US"/>
                  </a:p>
                </p:txBody>
              </p:sp>
            </p:grpSp>
            <p:grpSp>
              <p:nvGrpSpPr>
                <p:cNvPr id="6" name="Group 28"/>
                <p:cNvGrpSpPr>
                  <a:grpSpLocks/>
                </p:cNvGrpSpPr>
                <p:nvPr/>
              </p:nvGrpSpPr>
              <p:grpSpPr bwMode="auto">
                <a:xfrm>
                  <a:off x="1537" y="2989"/>
                  <a:ext cx="430" cy="467"/>
                  <a:chOff x="1201" y="4704"/>
                  <a:chExt cx="487" cy="610"/>
                </a:xfrm>
              </p:grpSpPr>
              <p:sp>
                <p:nvSpPr>
                  <p:cNvPr id="16399" name="Freeform 29"/>
                  <p:cNvSpPr>
                    <a:spLocks/>
                  </p:cNvSpPr>
                  <p:nvPr/>
                </p:nvSpPr>
                <p:spPr bwMode="auto">
                  <a:xfrm>
                    <a:off x="1508" y="4909"/>
                    <a:ext cx="180" cy="214"/>
                  </a:xfrm>
                  <a:custGeom>
                    <a:avLst/>
                    <a:gdLst>
                      <a:gd name="T0" fmla="*/ 179 w 180"/>
                      <a:gd name="T1" fmla="*/ 101 h 214"/>
                      <a:gd name="T2" fmla="*/ 176 w 180"/>
                      <a:gd name="T3" fmla="*/ 83 h 214"/>
                      <a:gd name="T4" fmla="*/ 173 w 180"/>
                      <a:gd name="T5" fmla="*/ 65 h 214"/>
                      <a:gd name="T6" fmla="*/ 170 w 180"/>
                      <a:gd name="T7" fmla="*/ 52 h 214"/>
                      <a:gd name="T8" fmla="*/ 167 w 180"/>
                      <a:gd name="T9" fmla="*/ 45 h 214"/>
                      <a:gd name="T10" fmla="*/ 162 w 180"/>
                      <a:gd name="T11" fmla="*/ 41 h 214"/>
                      <a:gd name="T12" fmla="*/ 157 w 180"/>
                      <a:gd name="T13" fmla="*/ 41 h 214"/>
                      <a:gd name="T14" fmla="*/ 152 w 180"/>
                      <a:gd name="T15" fmla="*/ 42 h 214"/>
                      <a:gd name="T16" fmla="*/ 147 w 180"/>
                      <a:gd name="T17" fmla="*/ 48 h 214"/>
                      <a:gd name="T18" fmla="*/ 144 w 180"/>
                      <a:gd name="T19" fmla="*/ 55 h 214"/>
                      <a:gd name="T20" fmla="*/ 142 w 180"/>
                      <a:gd name="T21" fmla="*/ 65 h 214"/>
                      <a:gd name="T22" fmla="*/ 133 w 180"/>
                      <a:gd name="T23" fmla="*/ 131 h 214"/>
                      <a:gd name="T24" fmla="*/ 130 w 180"/>
                      <a:gd name="T25" fmla="*/ 141 h 214"/>
                      <a:gd name="T26" fmla="*/ 129 w 180"/>
                      <a:gd name="T27" fmla="*/ 148 h 214"/>
                      <a:gd name="T28" fmla="*/ 123 w 180"/>
                      <a:gd name="T29" fmla="*/ 153 h 214"/>
                      <a:gd name="T30" fmla="*/ 117 w 180"/>
                      <a:gd name="T31" fmla="*/ 154 h 214"/>
                      <a:gd name="T32" fmla="*/ 112 w 180"/>
                      <a:gd name="T33" fmla="*/ 150 h 214"/>
                      <a:gd name="T34" fmla="*/ 111 w 180"/>
                      <a:gd name="T35" fmla="*/ 143 h 214"/>
                      <a:gd name="T36" fmla="*/ 107 w 180"/>
                      <a:gd name="T37" fmla="*/ 131 h 214"/>
                      <a:gd name="T38" fmla="*/ 95 w 180"/>
                      <a:gd name="T39" fmla="*/ 35 h 214"/>
                      <a:gd name="T40" fmla="*/ 93 w 180"/>
                      <a:gd name="T41" fmla="*/ 20 h 214"/>
                      <a:gd name="T42" fmla="*/ 91 w 180"/>
                      <a:gd name="T43" fmla="*/ 11 h 214"/>
                      <a:gd name="T44" fmla="*/ 87 w 180"/>
                      <a:gd name="T45" fmla="*/ 5 h 214"/>
                      <a:gd name="T46" fmla="*/ 84 w 180"/>
                      <a:gd name="T47" fmla="*/ 1 h 214"/>
                      <a:gd name="T48" fmla="*/ 78 w 180"/>
                      <a:gd name="T49" fmla="*/ 0 h 214"/>
                      <a:gd name="T50" fmla="*/ 72 w 180"/>
                      <a:gd name="T51" fmla="*/ 2 h 214"/>
                      <a:gd name="T52" fmla="*/ 67 w 180"/>
                      <a:gd name="T53" fmla="*/ 9 h 214"/>
                      <a:gd name="T54" fmla="*/ 66 w 180"/>
                      <a:gd name="T55" fmla="*/ 17 h 214"/>
                      <a:gd name="T56" fmla="*/ 64 w 180"/>
                      <a:gd name="T57" fmla="*/ 27 h 214"/>
                      <a:gd name="T58" fmla="*/ 45 w 180"/>
                      <a:gd name="T59" fmla="*/ 183 h 214"/>
                      <a:gd name="T60" fmla="*/ 43 w 180"/>
                      <a:gd name="T61" fmla="*/ 196 h 214"/>
                      <a:gd name="T62" fmla="*/ 39 w 180"/>
                      <a:gd name="T63" fmla="*/ 206 h 214"/>
                      <a:gd name="T64" fmla="*/ 35 w 180"/>
                      <a:gd name="T65" fmla="*/ 211 h 214"/>
                      <a:gd name="T66" fmla="*/ 28 w 180"/>
                      <a:gd name="T67" fmla="*/ 213 h 214"/>
                      <a:gd name="T68" fmla="*/ 23 w 180"/>
                      <a:gd name="T69" fmla="*/ 206 h 214"/>
                      <a:gd name="T70" fmla="*/ 20 w 180"/>
                      <a:gd name="T71" fmla="*/ 196 h 214"/>
                      <a:gd name="T72" fmla="*/ 18 w 180"/>
                      <a:gd name="T73" fmla="*/ 183 h 214"/>
                      <a:gd name="T74" fmla="*/ 0 w 180"/>
                      <a:gd name="T75" fmla="*/ 42 h 2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80"/>
                      <a:gd name="T115" fmla="*/ 0 h 214"/>
                      <a:gd name="T116" fmla="*/ 180 w 180"/>
                      <a:gd name="T117" fmla="*/ 214 h 2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80" h="214">
                        <a:moveTo>
                          <a:pt x="179" y="101"/>
                        </a:moveTo>
                        <a:lnTo>
                          <a:pt x="176" y="83"/>
                        </a:lnTo>
                        <a:lnTo>
                          <a:pt x="173" y="65"/>
                        </a:lnTo>
                        <a:lnTo>
                          <a:pt x="170" y="52"/>
                        </a:lnTo>
                        <a:lnTo>
                          <a:pt x="167" y="45"/>
                        </a:lnTo>
                        <a:lnTo>
                          <a:pt x="162" y="41"/>
                        </a:lnTo>
                        <a:lnTo>
                          <a:pt x="157" y="41"/>
                        </a:lnTo>
                        <a:lnTo>
                          <a:pt x="152" y="42"/>
                        </a:lnTo>
                        <a:lnTo>
                          <a:pt x="147" y="48"/>
                        </a:lnTo>
                        <a:lnTo>
                          <a:pt x="144" y="55"/>
                        </a:lnTo>
                        <a:lnTo>
                          <a:pt x="142" y="65"/>
                        </a:lnTo>
                        <a:lnTo>
                          <a:pt x="133" y="131"/>
                        </a:lnTo>
                        <a:lnTo>
                          <a:pt x="130" y="141"/>
                        </a:lnTo>
                        <a:lnTo>
                          <a:pt x="129" y="148"/>
                        </a:lnTo>
                        <a:lnTo>
                          <a:pt x="123" y="153"/>
                        </a:lnTo>
                        <a:lnTo>
                          <a:pt x="117" y="154"/>
                        </a:lnTo>
                        <a:lnTo>
                          <a:pt x="112" y="150"/>
                        </a:lnTo>
                        <a:lnTo>
                          <a:pt x="111" y="143"/>
                        </a:lnTo>
                        <a:lnTo>
                          <a:pt x="107" y="131"/>
                        </a:lnTo>
                        <a:lnTo>
                          <a:pt x="95" y="35"/>
                        </a:lnTo>
                        <a:lnTo>
                          <a:pt x="93" y="20"/>
                        </a:lnTo>
                        <a:lnTo>
                          <a:pt x="91" y="11"/>
                        </a:lnTo>
                        <a:lnTo>
                          <a:pt x="87" y="5"/>
                        </a:lnTo>
                        <a:lnTo>
                          <a:pt x="84" y="1"/>
                        </a:lnTo>
                        <a:lnTo>
                          <a:pt x="78" y="0"/>
                        </a:lnTo>
                        <a:lnTo>
                          <a:pt x="72" y="2"/>
                        </a:lnTo>
                        <a:lnTo>
                          <a:pt x="67" y="9"/>
                        </a:lnTo>
                        <a:lnTo>
                          <a:pt x="66" y="17"/>
                        </a:lnTo>
                        <a:lnTo>
                          <a:pt x="64" y="27"/>
                        </a:lnTo>
                        <a:lnTo>
                          <a:pt x="45" y="183"/>
                        </a:lnTo>
                        <a:lnTo>
                          <a:pt x="43" y="196"/>
                        </a:lnTo>
                        <a:lnTo>
                          <a:pt x="39" y="206"/>
                        </a:lnTo>
                        <a:lnTo>
                          <a:pt x="35" y="211"/>
                        </a:lnTo>
                        <a:lnTo>
                          <a:pt x="28" y="213"/>
                        </a:lnTo>
                        <a:lnTo>
                          <a:pt x="23" y="206"/>
                        </a:lnTo>
                        <a:lnTo>
                          <a:pt x="20" y="196"/>
                        </a:lnTo>
                        <a:lnTo>
                          <a:pt x="18" y="183"/>
                        </a:lnTo>
                        <a:lnTo>
                          <a:pt x="0" y="42"/>
                        </a:lnTo>
                      </a:path>
                    </a:pathLst>
                  </a:custGeom>
                  <a:noFill/>
                  <a:ln w="38100" cap="rnd">
                    <a:solidFill>
                      <a:srgbClr val="FF9900"/>
                    </a:solidFill>
                    <a:round/>
                    <a:headEnd type="none" w="sm" len="sm"/>
                    <a:tailEnd type="none" w="sm" len="sm"/>
                  </a:ln>
                </p:spPr>
                <p:txBody>
                  <a:bodyPr/>
                  <a:lstStyle/>
                  <a:p>
                    <a:endParaRPr lang="en-US"/>
                  </a:p>
                </p:txBody>
              </p:sp>
              <p:sp>
                <p:nvSpPr>
                  <p:cNvPr id="16400" name="Freeform 30"/>
                  <p:cNvSpPr>
                    <a:spLocks/>
                  </p:cNvSpPr>
                  <p:nvPr/>
                </p:nvSpPr>
                <p:spPr bwMode="auto">
                  <a:xfrm>
                    <a:off x="1201" y="4704"/>
                    <a:ext cx="308" cy="610"/>
                  </a:xfrm>
                  <a:custGeom>
                    <a:avLst/>
                    <a:gdLst>
                      <a:gd name="T0" fmla="*/ 307 w 308"/>
                      <a:gd name="T1" fmla="*/ 249 h 610"/>
                      <a:gd name="T2" fmla="*/ 291 w 308"/>
                      <a:gd name="T3" fmla="*/ 133 h 610"/>
                      <a:gd name="T4" fmla="*/ 288 w 308"/>
                      <a:gd name="T5" fmla="*/ 124 h 610"/>
                      <a:gd name="T6" fmla="*/ 283 w 308"/>
                      <a:gd name="T7" fmla="*/ 119 h 610"/>
                      <a:gd name="T8" fmla="*/ 279 w 308"/>
                      <a:gd name="T9" fmla="*/ 118 h 610"/>
                      <a:gd name="T10" fmla="*/ 272 w 308"/>
                      <a:gd name="T11" fmla="*/ 119 h 610"/>
                      <a:gd name="T12" fmla="*/ 269 w 308"/>
                      <a:gd name="T13" fmla="*/ 125 h 610"/>
                      <a:gd name="T14" fmla="*/ 266 w 308"/>
                      <a:gd name="T15" fmla="*/ 133 h 610"/>
                      <a:gd name="T16" fmla="*/ 229 w 308"/>
                      <a:gd name="T17" fmla="*/ 465 h 610"/>
                      <a:gd name="T18" fmla="*/ 226 w 308"/>
                      <a:gd name="T19" fmla="*/ 482 h 610"/>
                      <a:gd name="T20" fmla="*/ 223 w 308"/>
                      <a:gd name="T21" fmla="*/ 488 h 610"/>
                      <a:gd name="T22" fmla="*/ 217 w 308"/>
                      <a:gd name="T23" fmla="*/ 491 h 610"/>
                      <a:gd name="T24" fmla="*/ 212 w 308"/>
                      <a:gd name="T25" fmla="*/ 492 h 610"/>
                      <a:gd name="T26" fmla="*/ 205 w 308"/>
                      <a:gd name="T27" fmla="*/ 490 h 610"/>
                      <a:gd name="T28" fmla="*/ 201 w 308"/>
                      <a:gd name="T29" fmla="*/ 482 h 610"/>
                      <a:gd name="T30" fmla="*/ 197 w 308"/>
                      <a:gd name="T31" fmla="*/ 465 h 610"/>
                      <a:gd name="T32" fmla="*/ 160 w 308"/>
                      <a:gd name="T33" fmla="*/ 81 h 610"/>
                      <a:gd name="T34" fmla="*/ 158 w 308"/>
                      <a:gd name="T35" fmla="*/ 62 h 610"/>
                      <a:gd name="T36" fmla="*/ 156 w 308"/>
                      <a:gd name="T37" fmla="*/ 56 h 610"/>
                      <a:gd name="T38" fmla="*/ 154 w 308"/>
                      <a:gd name="T39" fmla="*/ 51 h 610"/>
                      <a:gd name="T40" fmla="*/ 149 w 308"/>
                      <a:gd name="T41" fmla="*/ 46 h 610"/>
                      <a:gd name="T42" fmla="*/ 145 w 308"/>
                      <a:gd name="T43" fmla="*/ 46 h 610"/>
                      <a:gd name="T44" fmla="*/ 139 w 308"/>
                      <a:gd name="T45" fmla="*/ 48 h 610"/>
                      <a:gd name="T46" fmla="*/ 133 w 308"/>
                      <a:gd name="T47" fmla="*/ 52 h 610"/>
                      <a:gd name="T48" fmla="*/ 131 w 308"/>
                      <a:gd name="T49" fmla="*/ 56 h 610"/>
                      <a:gd name="T50" fmla="*/ 128 w 308"/>
                      <a:gd name="T51" fmla="*/ 62 h 610"/>
                      <a:gd name="T52" fmla="*/ 126 w 308"/>
                      <a:gd name="T53" fmla="*/ 78 h 610"/>
                      <a:gd name="T54" fmla="*/ 92 w 308"/>
                      <a:gd name="T55" fmla="*/ 570 h 610"/>
                      <a:gd name="T56" fmla="*/ 90 w 308"/>
                      <a:gd name="T57" fmla="*/ 591 h 610"/>
                      <a:gd name="T58" fmla="*/ 87 w 308"/>
                      <a:gd name="T59" fmla="*/ 601 h 610"/>
                      <a:gd name="T60" fmla="*/ 81 w 308"/>
                      <a:gd name="T61" fmla="*/ 605 h 610"/>
                      <a:gd name="T62" fmla="*/ 76 w 308"/>
                      <a:gd name="T63" fmla="*/ 609 h 610"/>
                      <a:gd name="T64" fmla="*/ 70 w 308"/>
                      <a:gd name="T65" fmla="*/ 605 h 610"/>
                      <a:gd name="T66" fmla="*/ 67 w 308"/>
                      <a:gd name="T67" fmla="*/ 601 h 610"/>
                      <a:gd name="T68" fmla="*/ 64 w 308"/>
                      <a:gd name="T69" fmla="*/ 592 h 610"/>
                      <a:gd name="T70" fmla="*/ 63 w 308"/>
                      <a:gd name="T71" fmla="*/ 572 h 610"/>
                      <a:gd name="T72" fmla="*/ 19 w 308"/>
                      <a:gd name="T73" fmla="*/ 34 h 610"/>
                      <a:gd name="T74" fmla="*/ 18 w 308"/>
                      <a:gd name="T75" fmla="*/ 23 h 610"/>
                      <a:gd name="T76" fmla="*/ 14 w 308"/>
                      <a:gd name="T77" fmla="*/ 13 h 610"/>
                      <a:gd name="T78" fmla="*/ 11 w 308"/>
                      <a:gd name="T79" fmla="*/ 6 h 610"/>
                      <a:gd name="T80" fmla="*/ 8 w 308"/>
                      <a:gd name="T81" fmla="*/ 1 h 610"/>
                      <a:gd name="T82" fmla="*/ 3 w 308"/>
                      <a:gd name="T83" fmla="*/ 0 h 610"/>
                      <a:gd name="T84" fmla="*/ 0 w 308"/>
                      <a:gd name="T85" fmla="*/ 0 h 6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08"/>
                      <a:gd name="T130" fmla="*/ 0 h 610"/>
                      <a:gd name="T131" fmla="*/ 308 w 308"/>
                      <a:gd name="T132" fmla="*/ 610 h 61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08" h="610">
                        <a:moveTo>
                          <a:pt x="307" y="249"/>
                        </a:moveTo>
                        <a:lnTo>
                          <a:pt x="291" y="133"/>
                        </a:lnTo>
                        <a:lnTo>
                          <a:pt x="288" y="124"/>
                        </a:lnTo>
                        <a:lnTo>
                          <a:pt x="283" y="119"/>
                        </a:lnTo>
                        <a:lnTo>
                          <a:pt x="279" y="118"/>
                        </a:lnTo>
                        <a:lnTo>
                          <a:pt x="272" y="119"/>
                        </a:lnTo>
                        <a:lnTo>
                          <a:pt x="269" y="125"/>
                        </a:lnTo>
                        <a:lnTo>
                          <a:pt x="266" y="133"/>
                        </a:lnTo>
                        <a:lnTo>
                          <a:pt x="229" y="465"/>
                        </a:lnTo>
                        <a:lnTo>
                          <a:pt x="226" y="482"/>
                        </a:lnTo>
                        <a:lnTo>
                          <a:pt x="223" y="488"/>
                        </a:lnTo>
                        <a:lnTo>
                          <a:pt x="217" y="491"/>
                        </a:lnTo>
                        <a:lnTo>
                          <a:pt x="212" y="492"/>
                        </a:lnTo>
                        <a:lnTo>
                          <a:pt x="205" y="490"/>
                        </a:lnTo>
                        <a:lnTo>
                          <a:pt x="201" y="482"/>
                        </a:lnTo>
                        <a:lnTo>
                          <a:pt x="197" y="465"/>
                        </a:lnTo>
                        <a:lnTo>
                          <a:pt x="160" y="81"/>
                        </a:lnTo>
                        <a:lnTo>
                          <a:pt x="158" y="62"/>
                        </a:lnTo>
                        <a:lnTo>
                          <a:pt x="156" y="56"/>
                        </a:lnTo>
                        <a:lnTo>
                          <a:pt x="154" y="51"/>
                        </a:lnTo>
                        <a:lnTo>
                          <a:pt x="149" y="46"/>
                        </a:lnTo>
                        <a:lnTo>
                          <a:pt x="145" y="46"/>
                        </a:lnTo>
                        <a:lnTo>
                          <a:pt x="139" y="48"/>
                        </a:lnTo>
                        <a:lnTo>
                          <a:pt x="133" y="52"/>
                        </a:lnTo>
                        <a:lnTo>
                          <a:pt x="131" y="56"/>
                        </a:lnTo>
                        <a:lnTo>
                          <a:pt x="128" y="62"/>
                        </a:lnTo>
                        <a:lnTo>
                          <a:pt x="126" y="78"/>
                        </a:lnTo>
                        <a:lnTo>
                          <a:pt x="92" y="570"/>
                        </a:lnTo>
                        <a:lnTo>
                          <a:pt x="90" y="591"/>
                        </a:lnTo>
                        <a:lnTo>
                          <a:pt x="87" y="601"/>
                        </a:lnTo>
                        <a:lnTo>
                          <a:pt x="81" y="605"/>
                        </a:lnTo>
                        <a:lnTo>
                          <a:pt x="76" y="609"/>
                        </a:lnTo>
                        <a:lnTo>
                          <a:pt x="70" y="605"/>
                        </a:lnTo>
                        <a:lnTo>
                          <a:pt x="67" y="601"/>
                        </a:lnTo>
                        <a:lnTo>
                          <a:pt x="64" y="592"/>
                        </a:lnTo>
                        <a:lnTo>
                          <a:pt x="63" y="572"/>
                        </a:lnTo>
                        <a:lnTo>
                          <a:pt x="19" y="34"/>
                        </a:lnTo>
                        <a:lnTo>
                          <a:pt x="18" y="23"/>
                        </a:lnTo>
                        <a:lnTo>
                          <a:pt x="14" y="13"/>
                        </a:lnTo>
                        <a:lnTo>
                          <a:pt x="11" y="6"/>
                        </a:lnTo>
                        <a:lnTo>
                          <a:pt x="8" y="1"/>
                        </a:lnTo>
                        <a:lnTo>
                          <a:pt x="3" y="0"/>
                        </a:lnTo>
                        <a:lnTo>
                          <a:pt x="0" y="0"/>
                        </a:lnTo>
                      </a:path>
                    </a:pathLst>
                  </a:custGeom>
                  <a:noFill/>
                  <a:ln w="38100" cap="rnd">
                    <a:solidFill>
                      <a:srgbClr val="FF9900"/>
                    </a:solidFill>
                    <a:round/>
                    <a:headEnd type="none" w="sm" len="sm"/>
                    <a:tailEnd type="none" w="sm" len="sm"/>
                  </a:ln>
                </p:spPr>
                <p:txBody>
                  <a:bodyPr/>
                  <a:lstStyle/>
                  <a:p>
                    <a:endParaRPr lang="en-US"/>
                  </a:p>
                </p:txBody>
              </p:sp>
            </p:grpSp>
          </p:grpSp>
          <p:sp>
            <p:nvSpPr>
              <p:cNvPr id="16396" name="Line 33"/>
              <p:cNvSpPr>
                <a:spLocks noChangeShapeType="1"/>
              </p:cNvSpPr>
              <p:nvPr/>
            </p:nvSpPr>
            <p:spPr bwMode="auto">
              <a:xfrm>
                <a:off x="3886200" y="3733799"/>
                <a:ext cx="1066800" cy="45719"/>
              </a:xfrm>
              <a:prstGeom prst="line">
                <a:avLst/>
              </a:prstGeom>
              <a:noFill/>
              <a:ln w="57150">
                <a:solidFill>
                  <a:srgbClr val="FF9900"/>
                </a:solidFill>
                <a:round/>
                <a:headEnd/>
                <a:tailEnd type="triangle" w="med" len="med"/>
              </a:ln>
            </p:spPr>
            <p:txBody>
              <a:bodyPr/>
              <a:lstStyle/>
              <a:p>
                <a:endParaRPr lang="en-US"/>
              </a:p>
            </p:txBody>
          </p:sp>
        </p:grpSp>
        <p:sp>
          <p:nvSpPr>
            <p:cNvPr id="7" name="Explosion 2 6"/>
            <p:cNvSpPr/>
            <p:nvPr/>
          </p:nvSpPr>
          <p:spPr bwMode="auto">
            <a:xfrm>
              <a:off x="2581187" y="2203450"/>
              <a:ext cx="380988" cy="533400"/>
            </a:xfrm>
            <a:prstGeom prst="irregularSeal2">
              <a:avLst/>
            </a:prstGeom>
            <a:solidFill>
              <a:srgbClr val="FF0000"/>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pic>
          <p:nvPicPr>
            <p:cNvPr id="16394" name="Picture 15" descr="Picture1.png"/>
            <p:cNvPicPr>
              <a:picLocks noChangeAspect="1"/>
            </p:cNvPicPr>
            <p:nvPr/>
          </p:nvPicPr>
          <p:blipFill>
            <a:blip r:embed="rId3" cstate="print"/>
            <a:srcRect l="9167"/>
            <a:stretch>
              <a:fillRect/>
            </a:stretch>
          </p:blipFill>
          <p:spPr bwMode="auto">
            <a:xfrm rot="-1851624">
              <a:off x="317746" y="1772433"/>
              <a:ext cx="5585465" cy="2067647"/>
            </a:xfrm>
            <a:prstGeom prst="rect">
              <a:avLst/>
            </a:prstGeom>
            <a:noFill/>
            <a:ln w="9525">
              <a:noFill/>
              <a:miter lim="800000"/>
              <a:headEnd/>
              <a:tailEnd/>
            </a:ln>
          </p:spPr>
        </p:pic>
        <p:graphicFrame>
          <p:nvGraphicFramePr>
            <p:cNvPr id="16386" name="Object 1"/>
            <p:cNvGraphicFramePr>
              <a:graphicFrameLocks noChangeAspect="1"/>
            </p:cNvGraphicFramePr>
            <p:nvPr/>
          </p:nvGraphicFramePr>
          <p:xfrm>
            <a:off x="3676476" y="1676400"/>
            <a:ext cx="5543724" cy="3884613"/>
          </p:xfrm>
          <a:graphic>
            <a:graphicData uri="http://schemas.openxmlformats.org/presentationml/2006/ole">
              <mc:AlternateContent xmlns:mc="http://schemas.openxmlformats.org/markup-compatibility/2006">
                <mc:Choice xmlns:v="urn:schemas-microsoft-com:vml" Requires="v">
                  <p:oleObj spid="_x0000_s87059" name="Graph" r:id="rId4" imgW="3876480" imgH="2986560" progId="Origin50.Graph">
                    <p:embed/>
                  </p:oleObj>
                </mc:Choice>
                <mc:Fallback>
                  <p:oleObj name="Graph" r:id="rId4" imgW="3876480" imgH="2986560" progId="Origin50.Graph">
                    <p:embed/>
                    <p:pic>
                      <p:nvPicPr>
                        <p:cNvPr id="16386" name="Object 1"/>
                        <p:cNvPicPr>
                          <a:picLocks noChangeAspect="1" noChangeArrowheads="1"/>
                        </p:cNvPicPr>
                        <p:nvPr/>
                      </p:nvPicPr>
                      <p:blipFill>
                        <a:blip r:embed="rId5">
                          <a:extLst>
                            <a:ext uri="{28A0092B-C50C-407E-A947-70E740481C1C}">
                              <a14:useLocalDpi xmlns:a14="http://schemas.microsoft.com/office/drawing/2010/main" val="0"/>
                            </a:ext>
                          </a:extLst>
                        </a:blip>
                        <a:srcRect t="9186"/>
                        <a:stretch>
                          <a:fillRect/>
                        </a:stretch>
                      </p:blipFill>
                      <p:spPr bwMode="auto">
                        <a:xfrm>
                          <a:off x="3676476" y="1676400"/>
                          <a:ext cx="5543724" cy="38846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
        <p:nvSpPr>
          <p:cNvPr id="16" name="TextBox 15"/>
          <p:cNvSpPr txBox="1"/>
          <p:nvPr/>
        </p:nvSpPr>
        <p:spPr>
          <a:xfrm>
            <a:off x="3400426" y="4572000"/>
            <a:ext cx="3132717" cy="36933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a:spAutoFit/>
          </a:bodyPr>
          <a:lstStyle/>
          <a:p>
            <a:pPr>
              <a:defRPr/>
            </a:pPr>
            <a:r>
              <a:rPr lang="en-US" b="1" dirty="0"/>
              <a:t>Controlling Chemical Dynamics</a:t>
            </a:r>
          </a:p>
        </p:txBody>
      </p:sp>
      <p:sp>
        <p:nvSpPr>
          <p:cNvPr id="9" name="Rectangle 8"/>
          <p:cNvSpPr/>
          <p:nvPr/>
        </p:nvSpPr>
        <p:spPr>
          <a:xfrm>
            <a:off x="3203886" y="339564"/>
            <a:ext cx="4927696" cy="338554"/>
          </a:xfrm>
          <a:prstGeom prst="rect">
            <a:avLst/>
          </a:prstGeom>
        </p:spPr>
        <p:txBody>
          <a:bodyPr wrap="none">
            <a:spAutoFit/>
          </a:bodyPr>
          <a:lstStyle/>
          <a:p>
            <a:r>
              <a:rPr lang="en-US" sz="1600" dirty="0">
                <a:latin typeface="Garamond" panose="02020404030301010803" pitchFamily="18" charset="0"/>
                <a:ea typeface="Calibri" panose="020F0502020204030204" pitchFamily="34" charset="0"/>
                <a:cs typeface="Times New Roman" panose="02020603050405020304" pitchFamily="18" charset="0"/>
              </a:rPr>
              <a:t>T. Goswami, D.K. Das and </a:t>
            </a:r>
            <a:r>
              <a:rPr lang="en-US" sz="1600" dirty="0" smtClean="0">
                <a:latin typeface="Garamond" panose="02020404030301010803" pitchFamily="18" charset="0"/>
                <a:ea typeface="Calibri" panose="020F0502020204030204" pitchFamily="34" charset="0"/>
                <a:cs typeface="Times New Roman" panose="02020603050405020304" pitchFamily="18" charset="0"/>
              </a:rPr>
              <a:t>D. </a:t>
            </a:r>
            <a:r>
              <a:rPr lang="en-US" sz="1600" dirty="0">
                <a:latin typeface="Garamond" panose="02020404030301010803" pitchFamily="18" charset="0"/>
                <a:ea typeface="Calibri" panose="020F0502020204030204" pitchFamily="34" charset="0"/>
                <a:cs typeface="Times New Roman" panose="02020603050405020304" pitchFamily="18" charset="0"/>
              </a:rPr>
              <a:t>Goswami</a:t>
            </a:r>
            <a:r>
              <a:rPr lang="en-US" sz="1600" dirty="0" smtClean="0">
                <a:latin typeface="Garamond" panose="02020404030301010803" pitchFamily="18" charset="0"/>
                <a:ea typeface="Calibri" panose="020F0502020204030204" pitchFamily="34" charset="0"/>
                <a:cs typeface="Times New Roman" panose="02020603050405020304" pitchFamily="18" charset="0"/>
              </a:rPr>
              <a:t>, CPL Cover (2013)</a:t>
            </a:r>
            <a:endParaRPr lang="en-US" sz="1600" dirty="0"/>
          </a:p>
        </p:txBody>
      </p:sp>
    </p:spTree>
    <p:extLst>
      <p:ext uri="{BB962C8B-B14F-4D97-AF65-F5344CB8AC3E}">
        <p14:creationId xmlns:p14="http://schemas.microsoft.com/office/powerpoint/2010/main" val="515108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748" y="-20466"/>
            <a:ext cx="8229600" cy="857250"/>
          </a:xfrm>
        </p:spPr>
        <p:txBody>
          <a:bodyPr/>
          <a:lstStyle/>
          <a:p>
            <a:r>
              <a:rPr lang="en-US" dirty="0" smtClean="0"/>
              <a:t>Single Laser Pulse Interaction</a:t>
            </a:r>
            <a:endParaRPr lang="en-US" dirty="0"/>
          </a:p>
        </p:txBody>
      </p:sp>
      <p:cxnSp>
        <p:nvCxnSpPr>
          <p:cNvPr id="5" name="Straight Connector 4"/>
          <p:cNvCxnSpPr/>
          <p:nvPr/>
        </p:nvCxnSpPr>
        <p:spPr>
          <a:xfrm rot="5400000">
            <a:off x="3970494" y="3199446"/>
            <a:ext cx="123444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a:off x="3589571" y="2231903"/>
            <a:ext cx="1995563"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4588251" y="2569070"/>
            <a:ext cx="1995563"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5400000">
            <a:off x="4586820" y="3588066"/>
            <a:ext cx="4572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788018" y="3383439"/>
            <a:ext cx="2743200"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8900000">
            <a:off x="4594778" y="3667994"/>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3500000">
            <a:off x="4810796" y="3667994"/>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3500000">
            <a:off x="4810796" y="3191354"/>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0800000">
            <a:off x="5322241" y="2807391"/>
            <a:ext cx="1280160"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p:nvGrpSpPr>
        <p:grpSpPr>
          <a:xfrm rot="16200000">
            <a:off x="6416700" y="2443434"/>
            <a:ext cx="387468" cy="342900"/>
            <a:chOff x="6106904" y="2935508"/>
            <a:chExt cx="387468" cy="342900"/>
          </a:xfrm>
        </p:grpSpPr>
        <p:cxnSp>
          <p:nvCxnSpPr>
            <p:cNvPr id="27" name="Straight Connector 26"/>
            <p:cNvCxnSpPr/>
            <p:nvPr/>
          </p:nvCxnSpPr>
          <p:spPr>
            <a:xfrm rot="18900000">
              <a:off x="6106904" y="2935508"/>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3500000">
              <a:off x="6322922" y="2935508"/>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0" name="Straight Connector 29"/>
          <p:cNvCxnSpPr/>
          <p:nvPr/>
        </p:nvCxnSpPr>
        <p:spPr>
          <a:xfrm rot="5400000">
            <a:off x="5181186" y="2958009"/>
            <a:ext cx="36576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13500000">
            <a:off x="5341288" y="2636656"/>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0800000">
            <a:off x="5329686" y="3122817"/>
            <a:ext cx="2194560"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8100000">
            <a:off x="5337140" y="2974384"/>
            <a:ext cx="0" cy="34290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auto">
          <a:xfrm>
            <a:off x="6012120" y="2232534"/>
            <a:ext cx="980682" cy="0"/>
          </a:xfrm>
          <a:prstGeom prst="line">
            <a:avLst/>
          </a:prstGeom>
          <a:solidFill>
            <a:schemeClr val="accent1"/>
          </a:solidFill>
          <a:ln w="9525" cap="flat" cmpd="sng" algn="ctr">
            <a:solidFill>
              <a:schemeClr val="tx1"/>
            </a:solidFill>
            <a:prstDash val="solid"/>
            <a:round/>
            <a:headEnd type="stealth" w="lg" len="lg"/>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p:cNvCxnSpPr/>
          <p:nvPr/>
        </p:nvCxnSpPr>
        <p:spPr bwMode="auto">
          <a:xfrm flipV="1">
            <a:off x="5076042" y="3521468"/>
            <a:ext cx="0" cy="639023"/>
          </a:xfrm>
          <a:prstGeom prst="line">
            <a:avLst/>
          </a:prstGeom>
          <a:solidFill>
            <a:schemeClr val="accent1"/>
          </a:solidFill>
          <a:ln w="9525" cap="flat" cmpd="sng" algn="ctr">
            <a:solidFill>
              <a:schemeClr val="tx1"/>
            </a:solidFill>
            <a:prstDash val="solid"/>
            <a:round/>
            <a:headEnd type="stealth" w="lg" len="lg"/>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0" name="Straight Connector 39"/>
          <p:cNvCxnSpPr/>
          <p:nvPr/>
        </p:nvCxnSpPr>
        <p:spPr>
          <a:xfrm rot="600000">
            <a:off x="7474857" y="3278692"/>
            <a:ext cx="1645920"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600000">
            <a:off x="7453148" y="3246730"/>
            <a:ext cx="1645920" cy="11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43" name="Oval 42"/>
          <p:cNvSpPr/>
          <p:nvPr/>
        </p:nvSpPr>
        <p:spPr bwMode="auto">
          <a:xfrm>
            <a:off x="7464639" y="2979044"/>
            <a:ext cx="154230" cy="549598"/>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4" name="Rectangle 43"/>
          <p:cNvSpPr/>
          <p:nvPr/>
        </p:nvSpPr>
        <p:spPr bwMode="auto">
          <a:xfrm rot="18900000" flipH="1">
            <a:off x="4573809" y="2361036"/>
            <a:ext cx="72006" cy="43203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nvGrpSpPr>
          <p:cNvPr id="48" name="Group 47"/>
          <p:cNvGrpSpPr/>
          <p:nvPr/>
        </p:nvGrpSpPr>
        <p:grpSpPr>
          <a:xfrm>
            <a:off x="7164216" y="3528642"/>
            <a:ext cx="454653" cy="759332"/>
            <a:chOff x="5726856" y="2643756"/>
            <a:chExt cx="1454868" cy="2338143"/>
          </a:xfrm>
        </p:grpSpPr>
        <p:pic>
          <p:nvPicPr>
            <p:cNvPr id="45" name="Picture 25" descr="1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4838" t="40379" r="9024" b="14825"/>
            <a:stretch/>
          </p:blipFill>
          <p:spPr bwMode="auto">
            <a:xfrm>
              <a:off x="5940114" y="2715762"/>
              <a:ext cx="1135846" cy="2266137"/>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p:cNvSpPr/>
            <p:nvPr/>
          </p:nvSpPr>
          <p:spPr bwMode="auto">
            <a:xfrm>
              <a:off x="5726856" y="2643756"/>
              <a:ext cx="427682" cy="1368113"/>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7" name="Rectangle 46"/>
            <p:cNvSpPr/>
            <p:nvPr/>
          </p:nvSpPr>
          <p:spPr bwMode="auto">
            <a:xfrm>
              <a:off x="6754042" y="2698211"/>
              <a:ext cx="427682" cy="1368114"/>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grpSp>
        <p:nvGrpSpPr>
          <p:cNvPr id="49" name="Group 48"/>
          <p:cNvGrpSpPr/>
          <p:nvPr/>
        </p:nvGrpSpPr>
        <p:grpSpPr>
          <a:xfrm>
            <a:off x="6874215" y="2388131"/>
            <a:ext cx="475166" cy="708573"/>
            <a:chOff x="5726856" y="2643756"/>
            <a:chExt cx="1454868" cy="2338143"/>
          </a:xfrm>
        </p:grpSpPr>
        <p:pic>
          <p:nvPicPr>
            <p:cNvPr id="50" name="Picture 25" descr="1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4838" t="40379" r="9024" b="14825"/>
            <a:stretch/>
          </p:blipFill>
          <p:spPr bwMode="auto">
            <a:xfrm>
              <a:off x="5940114" y="2715762"/>
              <a:ext cx="1135846" cy="2266137"/>
            </a:xfrm>
            <a:prstGeom prst="rect">
              <a:avLst/>
            </a:prstGeom>
            <a:noFill/>
            <a:extLst>
              <a:ext uri="{909E8E84-426E-40DD-AFC4-6F175D3DCCD1}">
                <a14:hiddenFill xmlns:a14="http://schemas.microsoft.com/office/drawing/2010/main">
                  <a:solidFill>
                    <a:srgbClr val="FFFFFF"/>
                  </a:solidFill>
                </a14:hiddenFill>
              </a:ext>
            </a:extLst>
          </p:spPr>
        </p:pic>
        <p:sp>
          <p:nvSpPr>
            <p:cNvPr id="51" name="Rectangle 50"/>
            <p:cNvSpPr/>
            <p:nvPr/>
          </p:nvSpPr>
          <p:spPr bwMode="auto">
            <a:xfrm>
              <a:off x="5726856" y="2643756"/>
              <a:ext cx="427682" cy="1368113"/>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52" name="Rectangle 51"/>
            <p:cNvSpPr/>
            <p:nvPr/>
          </p:nvSpPr>
          <p:spPr bwMode="auto">
            <a:xfrm>
              <a:off x="6754042" y="2698211"/>
              <a:ext cx="427682" cy="1368114"/>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sp>
        <p:nvSpPr>
          <p:cNvPr id="53" name="Rectangle 52"/>
          <p:cNvSpPr/>
          <p:nvPr/>
        </p:nvSpPr>
        <p:spPr bwMode="auto">
          <a:xfrm>
            <a:off x="8172300" y="3007800"/>
            <a:ext cx="72006" cy="49344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54" name="TextBox 53"/>
          <p:cNvSpPr txBox="1"/>
          <p:nvPr/>
        </p:nvSpPr>
        <p:spPr>
          <a:xfrm>
            <a:off x="8100294" y="2699872"/>
            <a:ext cx="966931" cy="369332"/>
          </a:xfrm>
          <a:prstGeom prst="rect">
            <a:avLst/>
          </a:prstGeom>
          <a:noFill/>
        </p:spPr>
        <p:txBody>
          <a:bodyPr wrap="none" rtlCol="0">
            <a:spAutoFit/>
          </a:bodyPr>
          <a:lstStyle/>
          <a:p>
            <a:r>
              <a:rPr lang="en-US" dirty="0" smtClean="0"/>
              <a:t>Sample</a:t>
            </a:r>
            <a:endParaRPr lang="en-US" dirty="0"/>
          </a:p>
        </p:txBody>
      </p:sp>
      <p:sp>
        <p:nvSpPr>
          <p:cNvPr id="55" name="TextBox 54"/>
          <p:cNvSpPr txBox="1"/>
          <p:nvPr/>
        </p:nvSpPr>
        <p:spPr>
          <a:xfrm>
            <a:off x="7236222" y="4221300"/>
            <a:ext cx="787395" cy="369332"/>
          </a:xfrm>
          <a:prstGeom prst="rect">
            <a:avLst/>
          </a:prstGeom>
          <a:noFill/>
        </p:spPr>
        <p:txBody>
          <a:bodyPr wrap="none" rtlCol="0">
            <a:spAutoFit/>
          </a:bodyPr>
          <a:lstStyle/>
          <a:p>
            <a:r>
              <a:rPr lang="en-US" dirty="0" smtClean="0"/>
              <a:t>Pump</a:t>
            </a:r>
            <a:endParaRPr lang="en-US" dirty="0"/>
          </a:p>
        </p:txBody>
      </p:sp>
      <p:sp>
        <p:nvSpPr>
          <p:cNvPr id="56" name="TextBox 55"/>
          <p:cNvSpPr txBox="1"/>
          <p:nvPr/>
        </p:nvSpPr>
        <p:spPr>
          <a:xfrm>
            <a:off x="7156445" y="2250245"/>
            <a:ext cx="800219" cy="369332"/>
          </a:xfrm>
          <a:prstGeom prst="rect">
            <a:avLst/>
          </a:prstGeom>
          <a:noFill/>
        </p:spPr>
        <p:txBody>
          <a:bodyPr wrap="none" rtlCol="0">
            <a:spAutoFit/>
          </a:bodyPr>
          <a:lstStyle/>
          <a:p>
            <a:r>
              <a:rPr lang="en-US" dirty="0" smtClean="0"/>
              <a:t>Probe</a:t>
            </a:r>
            <a:endParaRPr lang="en-US" dirty="0"/>
          </a:p>
        </p:txBody>
      </p:sp>
      <p:graphicFrame>
        <p:nvGraphicFramePr>
          <p:cNvPr id="41" name="Object 40"/>
          <p:cNvGraphicFramePr>
            <a:graphicFrameLocks noChangeAspect="1"/>
          </p:cNvGraphicFramePr>
          <p:nvPr>
            <p:extLst>
              <p:ext uri="{D42A27DB-BD31-4B8C-83A1-F6EECF244321}">
                <p14:modId xmlns:p14="http://schemas.microsoft.com/office/powerpoint/2010/main" val="2617616157"/>
              </p:ext>
            </p:extLst>
          </p:nvPr>
        </p:nvGraphicFramePr>
        <p:xfrm>
          <a:off x="-409729" y="548043"/>
          <a:ext cx="5478896" cy="4233497"/>
        </p:xfrm>
        <a:graphic>
          <a:graphicData uri="http://schemas.openxmlformats.org/presentationml/2006/ole">
            <mc:AlternateContent xmlns:mc="http://schemas.openxmlformats.org/markup-compatibility/2006">
              <mc:Choice xmlns:v="urn:schemas-microsoft-com:vml" Requires="v">
                <p:oleObj spid="_x0000_s88080" name="Graph" r:id="rId4" imgW="4023360" imgH="3108960" progId="Origin50.Graph">
                  <p:embed/>
                </p:oleObj>
              </mc:Choice>
              <mc:Fallback>
                <p:oleObj name="Graph" r:id="rId4" imgW="4023360" imgH="3108960" progId="Origin50.Graph">
                  <p:embed/>
                  <p:pic>
                    <p:nvPicPr>
                      <p:cNvPr id="4" name="Object 3"/>
                      <p:cNvPicPr/>
                      <p:nvPr/>
                    </p:nvPicPr>
                    <p:blipFill>
                      <a:blip r:embed="rId5"/>
                      <a:stretch>
                        <a:fillRect/>
                      </a:stretch>
                    </p:blipFill>
                    <p:spPr>
                      <a:xfrm>
                        <a:off x="-409729" y="548043"/>
                        <a:ext cx="5478896" cy="4233497"/>
                      </a:xfrm>
                      <a:prstGeom prst="rect">
                        <a:avLst/>
                      </a:prstGeom>
                    </p:spPr>
                  </p:pic>
                </p:oleObj>
              </mc:Fallback>
            </mc:AlternateContent>
          </a:graphicData>
        </a:graphic>
      </p:graphicFrame>
      <p:sp>
        <p:nvSpPr>
          <p:cNvPr id="4" name="Cube 3"/>
          <p:cNvSpPr/>
          <p:nvPr/>
        </p:nvSpPr>
        <p:spPr>
          <a:xfrm>
            <a:off x="4394165" y="1131630"/>
            <a:ext cx="1885950" cy="742950"/>
          </a:xfrm>
          <a:prstGeom prst="cube">
            <a:avLst/>
          </a:prstGeom>
          <a:solidFill>
            <a:schemeClr val="bg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50" b="1" dirty="0" smtClean="0">
                <a:solidFill>
                  <a:schemeClr val="tx1"/>
                </a:solidFill>
                <a:latin typeface="Times New Roman" pitchFamily="18" charset="0"/>
                <a:cs typeface="Times New Roman" pitchFamily="18" charset="0"/>
              </a:rPr>
              <a:t>LASER</a:t>
            </a:r>
            <a:endParaRPr lang="en-US" sz="1650" b="1" dirty="0">
              <a:solidFill>
                <a:schemeClr val="tx1"/>
              </a:solidFill>
              <a:latin typeface="Times New Roman" pitchFamily="18" charset="0"/>
              <a:cs typeface="Times New Roman" pitchFamily="18" charset="0"/>
            </a:endParaRPr>
          </a:p>
        </p:txBody>
      </p:sp>
      <p:sp>
        <p:nvSpPr>
          <p:cNvPr id="8" name="TextBox 7"/>
          <p:cNvSpPr txBox="1"/>
          <p:nvPr/>
        </p:nvSpPr>
        <p:spPr>
          <a:xfrm>
            <a:off x="395652" y="4659924"/>
            <a:ext cx="3848169" cy="369332"/>
          </a:xfrm>
          <a:prstGeom prst="rect">
            <a:avLst/>
          </a:prstGeom>
          <a:noFill/>
        </p:spPr>
        <p:txBody>
          <a:bodyPr wrap="none" rtlCol="0">
            <a:spAutoFit/>
          </a:bodyPr>
          <a:lstStyle/>
          <a:p>
            <a:r>
              <a:rPr lang="en-US" dirty="0" smtClean="0"/>
              <a:t>Condensed Phase: Effect of solvent</a:t>
            </a:r>
            <a:endParaRPr lang="en-US" dirty="0"/>
          </a:p>
        </p:txBody>
      </p:sp>
    </p:spTree>
    <p:extLst>
      <p:ext uri="{BB962C8B-B14F-4D97-AF65-F5344CB8AC3E}">
        <p14:creationId xmlns:p14="http://schemas.microsoft.com/office/powerpoint/2010/main" val="3596011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nvPr>
        </p:nvGraphicFramePr>
        <p:xfrm>
          <a:off x="4474708" y="569075"/>
          <a:ext cx="4979194" cy="3843338"/>
        </p:xfrm>
        <a:graphic>
          <a:graphicData uri="http://schemas.openxmlformats.org/presentationml/2006/ole">
            <mc:AlternateContent xmlns:mc="http://schemas.openxmlformats.org/markup-compatibility/2006">
              <mc:Choice xmlns:v="urn:schemas-microsoft-com:vml" Requires="v">
                <p:oleObj spid="_x0000_s85028" name="Graph" r:id="rId3" imgW="31432500" imgH="24288750" progId="Origin50.Graph">
                  <p:embed/>
                </p:oleObj>
              </mc:Choice>
              <mc:Fallback>
                <p:oleObj name="Graph" r:id="rId3" imgW="31432500" imgH="24288750" progId="Origin50.Graph">
                  <p:embed/>
                  <p:pic>
                    <p:nvPicPr>
                      <p:cNvPr id="5"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4708" y="569075"/>
                        <a:ext cx="4979194" cy="3843338"/>
                      </a:xfrm>
                      <a:prstGeom prst="rect">
                        <a:avLst/>
                      </a:prstGeom>
                      <a:noFill/>
                    </p:spPr>
                  </p:pic>
                </p:oleObj>
              </mc:Fallback>
            </mc:AlternateContent>
          </a:graphicData>
        </a:graphic>
      </p:graphicFrame>
      <p:sp>
        <p:nvSpPr>
          <p:cNvPr id="6" name="Rectangle 5"/>
          <p:cNvSpPr>
            <a:spLocks noChangeArrowheads="1"/>
          </p:cNvSpPr>
          <p:nvPr/>
        </p:nvSpPr>
        <p:spPr bwMode="auto">
          <a:xfrm>
            <a:off x="-97047" y="396220"/>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graphicFrame>
        <p:nvGraphicFramePr>
          <p:cNvPr id="7" name="Object 6"/>
          <p:cNvGraphicFramePr>
            <a:graphicFrameLocks noChangeAspect="1"/>
          </p:cNvGraphicFramePr>
          <p:nvPr>
            <p:extLst/>
          </p:nvPr>
        </p:nvGraphicFramePr>
        <p:xfrm>
          <a:off x="-97047" y="569344"/>
          <a:ext cx="4978703" cy="3843069"/>
        </p:xfrm>
        <a:graphic>
          <a:graphicData uri="http://schemas.openxmlformats.org/presentationml/2006/ole">
            <mc:AlternateContent xmlns:mc="http://schemas.openxmlformats.org/markup-compatibility/2006">
              <mc:Choice xmlns:v="urn:schemas-microsoft-com:vml" Requires="v">
                <p:oleObj spid="_x0000_s85029" name="Graph" r:id="rId5" imgW="31432500" imgH="24288750" progId="Origin50.Graph">
                  <p:embed/>
                </p:oleObj>
              </mc:Choice>
              <mc:Fallback>
                <p:oleObj name="Graph" r:id="rId5" imgW="31432500" imgH="24288750" progId="Origin50.Graph">
                  <p:embed/>
                  <p:pic>
                    <p:nvPicPr>
                      <p:cNvPr id="7"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047" y="569344"/>
                        <a:ext cx="4978703" cy="3843069"/>
                      </a:xfrm>
                      <a:prstGeom prst="rect">
                        <a:avLst/>
                      </a:prstGeom>
                      <a:noFill/>
                    </p:spPr>
                  </p:pic>
                </p:oleObj>
              </mc:Fallback>
            </mc:AlternateContent>
          </a:graphicData>
        </a:graphic>
      </p:graphicFrame>
      <p:sp>
        <p:nvSpPr>
          <p:cNvPr id="8" name="Rectangle 7"/>
          <p:cNvSpPr/>
          <p:nvPr/>
        </p:nvSpPr>
        <p:spPr>
          <a:xfrm>
            <a:off x="1" y="284667"/>
            <a:ext cx="9141830" cy="369332"/>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b="1" dirty="0"/>
              <a:t>Decay of the transient absorption of IR775 in the binary mixture of MeOH-CHCl</a:t>
            </a:r>
            <a:r>
              <a:rPr lang="en-US" b="1" baseline="-25000" dirty="0"/>
              <a:t>3</a:t>
            </a:r>
            <a:endParaRPr lang="en-US" b="1" dirty="0">
              <a:latin typeface="Times New Roman" panose="02020603050405020304" pitchFamily="18" charset="0"/>
              <a:ea typeface="Calibri" panose="020F0502020204030204" pitchFamily="34" charset="0"/>
            </a:endParaRPr>
          </a:p>
        </p:txBody>
      </p:sp>
      <p:sp>
        <p:nvSpPr>
          <p:cNvPr id="11" name="U-Turn Arrow 10"/>
          <p:cNvSpPr/>
          <p:nvPr/>
        </p:nvSpPr>
        <p:spPr>
          <a:xfrm>
            <a:off x="8617789" y="2193267"/>
            <a:ext cx="284672" cy="1200259"/>
          </a:xfrm>
          <a:prstGeom prst="uturnArrow">
            <a:avLst>
              <a:gd name="adj1" fmla="val 10695"/>
              <a:gd name="adj2" fmla="val 25000"/>
              <a:gd name="adj3" fmla="val 25000"/>
              <a:gd name="adj4" fmla="val 43015"/>
              <a:gd name="adj5" fmla="val 10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8604848" y="3014932"/>
            <a:ext cx="79579" cy="44641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7"/>
          <a:stretch>
            <a:fillRect/>
          </a:stretch>
        </p:blipFill>
        <p:spPr>
          <a:xfrm>
            <a:off x="3106774" y="4467053"/>
            <a:ext cx="3697412" cy="480895"/>
          </a:xfrm>
          <a:prstGeom prst="rect">
            <a:avLst/>
          </a:prstGeom>
        </p:spPr>
      </p:pic>
    </p:spTree>
    <p:extLst>
      <p:ext uri="{BB962C8B-B14F-4D97-AF65-F5344CB8AC3E}">
        <p14:creationId xmlns:p14="http://schemas.microsoft.com/office/powerpoint/2010/main" val="2192748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5027"/>
            <a:ext cx="9144000" cy="994172"/>
          </a:xfrm>
        </p:spPr>
        <p:style>
          <a:lnRef idx="0">
            <a:schemeClr val="accent2"/>
          </a:lnRef>
          <a:fillRef idx="3">
            <a:schemeClr val="accent2"/>
          </a:fillRef>
          <a:effectRef idx="3">
            <a:schemeClr val="accent2"/>
          </a:effectRef>
          <a:fontRef idx="minor">
            <a:schemeClr val="lt1"/>
          </a:fontRef>
        </p:style>
        <p:txBody>
          <a:bodyPr>
            <a:noAutofit/>
          </a:bodyPr>
          <a:lstStyle/>
          <a:p>
            <a:pPr algn="ctr"/>
            <a:r>
              <a:rPr lang="en-US" sz="3200" dirty="0"/>
              <a:t>Time-resolved pump-probe dynamics of </a:t>
            </a:r>
            <a:r>
              <a:rPr lang="en-US" sz="3200" dirty="0" smtClean="0"/>
              <a:t>IR775 dye in binary </a:t>
            </a:r>
            <a:r>
              <a:rPr lang="en-US" sz="3200" dirty="0"/>
              <a:t>mixture of methanol </a:t>
            </a:r>
            <a:r>
              <a:rPr lang="en-US" sz="3200" dirty="0" smtClean="0"/>
              <a:t>&amp; chloroform</a:t>
            </a:r>
            <a:endParaRPr lang="en-US" sz="3200" dirty="0"/>
          </a:p>
        </p:txBody>
      </p:sp>
      <p:sp>
        <p:nvSpPr>
          <p:cNvPr id="4" name="Rectangle 2"/>
          <p:cNvSpPr>
            <a:spLocks noChangeArrowheads="1"/>
          </p:cNvSpPr>
          <p:nvPr/>
        </p:nvSpPr>
        <p:spPr bwMode="auto">
          <a:xfrm>
            <a:off x="348018" y="1239419"/>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graphicFrame>
        <p:nvGraphicFramePr>
          <p:cNvPr id="5" name="Object 4"/>
          <p:cNvGraphicFramePr>
            <a:graphicFrameLocks noChangeAspect="1"/>
          </p:cNvGraphicFramePr>
          <p:nvPr>
            <p:extLst/>
          </p:nvPr>
        </p:nvGraphicFramePr>
        <p:xfrm>
          <a:off x="348018" y="1064519"/>
          <a:ext cx="4457700" cy="3443288"/>
        </p:xfrm>
        <a:graphic>
          <a:graphicData uri="http://schemas.openxmlformats.org/presentationml/2006/ole">
            <mc:AlternateContent xmlns:mc="http://schemas.openxmlformats.org/markup-compatibility/2006">
              <mc:Choice xmlns:v="urn:schemas-microsoft-com:vml" Requires="v">
                <p:oleObj spid="_x0000_s86050" name="Graph" r:id="rId3" imgW="31432455" imgH="24288623" progId="Origin50.Graph">
                  <p:embed/>
                </p:oleObj>
              </mc:Choice>
              <mc:Fallback>
                <p:oleObj name="Graph" r:id="rId3" imgW="31432455" imgH="24288623" progId="Origin50.Graph">
                  <p:embed/>
                  <p:pic>
                    <p:nvPicPr>
                      <p:cNvPr id="5"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018" y="1064519"/>
                        <a:ext cx="4457700" cy="34432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Rectangle 4"/>
          <p:cNvSpPr>
            <a:spLocks noChangeArrowheads="1"/>
          </p:cNvSpPr>
          <p:nvPr/>
        </p:nvSpPr>
        <p:spPr bwMode="auto">
          <a:xfrm>
            <a:off x="4686300" y="1167768"/>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graphicFrame>
        <p:nvGraphicFramePr>
          <p:cNvPr id="7" name="Object 6"/>
          <p:cNvGraphicFramePr>
            <a:graphicFrameLocks noChangeAspect="1"/>
          </p:cNvGraphicFramePr>
          <p:nvPr>
            <p:extLst/>
          </p:nvPr>
        </p:nvGraphicFramePr>
        <p:xfrm>
          <a:off x="4590765" y="1064519"/>
          <a:ext cx="4457700" cy="3443288"/>
        </p:xfrm>
        <a:graphic>
          <a:graphicData uri="http://schemas.openxmlformats.org/presentationml/2006/ole">
            <mc:AlternateContent xmlns:mc="http://schemas.openxmlformats.org/markup-compatibility/2006">
              <mc:Choice xmlns:v="urn:schemas-microsoft-com:vml" Requires="v">
                <p:oleObj spid="_x0000_s86051" name="Graph" r:id="rId5" imgW="31432455" imgH="24288623" progId="Origin50.Graph">
                  <p:embed/>
                </p:oleObj>
              </mc:Choice>
              <mc:Fallback>
                <p:oleObj name="Graph" r:id="rId5" imgW="31432455" imgH="24288623" progId="Origin50.Graph">
                  <p:embed/>
                  <p:pic>
                    <p:nvPicPr>
                      <p:cNvPr id="7"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90765" y="1064519"/>
                        <a:ext cx="4457700" cy="34432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TextBox 7"/>
          <p:cNvSpPr txBox="1"/>
          <p:nvPr/>
        </p:nvSpPr>
        <p:spPr>
          <a:xfrm>
            <a:off x="2221172" y="4475945"/>
            <a:ext cx="1377300" cy="369332"/>
          </a:xfrm>
          <a:prstGeom prst="rect">
            <a:avLst/>
          </a:prstGeom>
          <a:noFill/>
        </p:spPr>
        <p:txBody>
          <a:bodyPr wrap="none" rtlCol="0">
            <a:spAutoFit/>
          </a:bodyPr>
          <a:lstStyle/>
          <a:p>
            <a:r>
              <a:rPr lang="en-US" dirty="0" smtClean="0"/>
              <a:t>60% </a:t>
            </a:r>
            <a:r>
              <a:rPr lang="en-US" dirty="0" err="1" smtClean="0"/>
              <a:t>MeOH</a:t>
            </a:r>
            <a:endParaRPr lang="en-US" dirty="0"/>
          </a:p>
        </p:txBody>
      </p:sp>
      <p:sp>
        <p:nvSpPr>
          <p:cNvPr id="9" name="TextBox 8"/>
          <p:cNvSpPr txBox="1"/>
          <p:nvPr/>
        </p:nvSpPr>
        <p:spPr>
          <a:xfrm>
            <a:off x="6511687" y="4450509"/>
            <a:ext cx="1377300" cy="369332"/>
          </a:xfrm>
          <a:prstGeom prst="rect">
            <a:avLst/>
          </a:prstGeom>
          <a:noFill/>
        </p:spPr>
        <p:txBody>
          <a:bodyPr wrap="none" rtlCol="0">
            <a:spAutoFit/>
          </a:bodyPr>
          <a:lstStyle/>
          <a:p>
            <a:r>
              <a:rPr lang="en-US" dirty="0" smtClean="0"/>
              <a:t>80% </a:t>
            </a:r>
            <a:r>
              <a:rPr lang="en-US" dirty="0" err="1" smtClean="0"/>
              <a:t>MeOH</a:t>
            </a:r>
            <a:endParaRPr lang="en-US" dirty="0"/>
          </a:p>
        </p:txBody>
      </p:sp>
      <p:sp>
        <p:nvSpPr>
          <p:cNvPr id="3" name="Rectangle 2"/>
          <p:cNvSpPr/>
          <p:nvPr/>
        </p:nvSpPr>
        <p:spPr>
          <a:xfrm>
            <a:off x="4199384" y="4784180"/>
            <a:ext cx="2112758"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Microheterogeneity</a:t>
            </a:r>
            <a:endParaRPr lang="en-US" dirty="0"/>
          </a:p>
        </p:txBody>
      </p:sp>
    </p:spTree>
    <p:extLst>
      <p:ext uri="{BB962C8B-B14F-4D97-AF65-F5344CB8AC3E}">
        <p14:creationId xmlns:p14="http://schemas.microsoft.com/office/powerpoint/2010/main" val="1333087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
            <a:ext cx="6858000" cy="461665"/>
          </a:xfrm>
          <a:prstGeom prst="rect">
            <a:avLst/>
          </a:prstGeom>
          <a:solidFill>
            <a:srgbClr val="001408"/>
          </a:solidFill>
        </p:spPr>
        <p:txBody>
          <a:bodyPr wrap="square" rtlCol="0">
            <a:spAutoFit/>
          </a:bodyPr>
          <a:lstStyle/>
          <a:p>
            <a:pPr algn="ctr"/>
            <a:r>
              <a:rPr lang="en-US" sz="2400" dirty="0" err="1" smtClean="0">
                <a:solidFill>
                  <a:schemeClr val="bg1">
                    <a:lumMod val="95000"/>
                  </a:schemeClr>
                </a:solidFill>
                <a:latin typeface="Times New Roman" pitchFamily="18" charset="0"/>
                <a:cs typeface="Times New Roman" pitchFamily="18" charset="0"/>
              </a:rPr>
              <a:t>Microheterogeneity</a:t>
            </a:r>
            <a:r>
              <a:rPr lang="en-US" sz="2400" dirty="0" smtClean="0">
                <a:solidFill>
                  <a:schemeClr val="bg1">
                    <a:lumMod val="95000"/>
                  </a:schemeClr>
                </a:solidFill>
                <a:latin typeface="Times New Roman" pitchFamily="18" charset="0"/>
                <a:cs typeface="Times New Roman" pitchFamily="18" charset="0"/>
              </a:rPr>
              <a:t>…</a:t>
            </a:r>
            <a:endParaRPr lang="en-US" sz="2400" dirty="0">
              <a:solidFill>
                <a:schemeClr val="bg1">
                  <a:lumMod val="95000"/>
                </a:schemeClr>
              </a:solidFill>
              <a:latin typeface="Times New Roman" pitchFamily="18" charset="0"/>
              <a:cs typeface="Times New Roman" pitchFamily="18" charset="0"/>
            </a:endParaRPr>
          </a:p>
        </p:txBody>
      </p:sp>
      <p:grpSp>
        <p:nvGrpSpPr>
          <p:cNvPr id="9" name="Group 8"/>
          <p:cNvGrpSpPr/>
          <p:nvPr/>
        </p:nvGrpSpPr>
        <p:grpSpPr>
          <a:xfrm>
            <a:off x="2286000" y="472146"/>
            <a:ext cx="4453129" cy="4114800"/>
            <a:chOff x="914400" y="457200"/>
            <a:chExt cx="5937505" cy="5486400"/>
          </a:xfrm>
        </p:grpSpPr>
        <p:grpSp>
          <p:nvGrpSpPr>
            <p:cNvPr id="10" name="Group 1"/>
            <p:cNvGrpSpPr/>
            <p:nvPr/>
          </p:nvGrpSpPr>
          <p:grpSpPr>
            <a:xfrm>
              <a:off x="914400" y="457200"/>
              <a:ext cx="5937505" cy="5486400"/>
              <a:chOff x="742544" y="457200"/>
              <a:chExt cx="5937505" cy="5486400"/>
            </a:xfrm>
          </p:grpSpPr>
          <p:grpSp>
            <p:nvGrpSpPr>
              <p:cNvPr id="18" name="Group 1"/>
              <p:cNvGrpSpPr/>
              <p:nvPr/>
            </p:nvGrpSpPr>
            <p:grpSpPr>
              <a:xfrm>
                <a:off x="742544" y="457200"/>
                <a:ext cx="5937505" cy="5486400"/>
                <a:chOff x="742544" y="1371600"/>
                <a:chExt cx="5937505" cy="5486400"/>
              </a:xfrm>
            </p:grpSpPr>
            <p:sp>
              <p:nvSpPr>
                <p:cNvPr id="21" name="Rectangle 2"/>
                <p:cNvSpPr/>
                <p:nvPr/>
              </p:nvSpPr>
              <p:spPr>
                <a:xfrm>
                  <a:off x="742544" y="1371600"/>
                  <a:ext cx="5791200" cy="5486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18"/>
                <p:cNvGrpSpPr/>
                <p:nvPr/>
              </p:nvGrpSpPr>
              <p:grpSpPr>
                <a:xfrm>
                  <a:off x="2000250" y="1581150"/>
                  <a:ext cx="3291840" cy="1858963"/>
                  <a:chOff x="2000250" y="1581150"/>
                  <a:chExt cx="3291840" cy="1858963"/>
                </a:xfrm>
              </p:grpSpPr>
              <p:cxnSp>
                <p:nvCxnSpPr>
                  <p:cNvPr id="40" name="Straight Connector 39"/>
                  <p:cNvCxnSpPr/>
                  <p:nvPr/>
                </p:nvCxnSpPr>
                <p:spPr>
                  <a:xfrm>
                    <a:off x="3314700" y="3314700"/>
                    <a:ext cx="68580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3105150" y="3171825"/>
                    <a:ext cx="109728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2924175" y="2971800"/>
                    <a:ext cx="146304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2752725" y="2743200"/>
                    <a:ext cx="182880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2571750" y="2514600"/>
                    <a:ext cx="2157984"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45" name="Freeform 44"/>
                  <p:cNvSpPr/>
                  <p:nvPr/>
                </p:nvSpPr>
                <p:spPr>
                  <a:xfrm>
                    <a:off x="2000250" y="1581150"/>
                    <a:ext cx="3291840" cy="1858963"/>
                  </a:xfrm>
                  <a:custGeom>
                    <a:avLst/>
                    <a:gdLst>
                      <a:gd name="connsiteX0" fmla="*/ 0 w 3657600"/>
                      <a:gd name="connsiteY0" fmla="*/ 0 h 1858963"/>
                      <a:gd name="connsiteX1" fmla="*/ 1838325 w 3657600"/>
                      <a:gd name="connsiteY1" fmla="*/ 1857375 h 1858963"/>
                      <a:gd name="connsiteX2" fmla="*/ 3657600 w 3657600"/>
                      <a:gd name="connsiteY2" fmla="*/ 9525 h 1858963"/>
                    </a:gdLst>
                    <a:ahLst/>
                    <a:cxnLst>
                      <a:cxn ang="0">
                        <a:pos x="connsiteX0" y="connsiteY0"/>
                      </a:cxn>
                      <a:cxn ang="0">
                        <a:pos x="connsiteX1" y="connsiteY1"/>
                      </a:cxn>
                      <a:cxn ang="0">
                        <a:pos x="connsiteX2" y="connsiteY2"/>
                      </a:cxn>
                    </a:cxnLst>
                    <a:rect l="l" t="t" r="r" b="b"/>
                    <a:pathLst>
                      <a:path w="3657600" h="1858963">
                        <a:moveTo>
                          <a:pt x="0" y="0"/>
                        </a:moveTo>
                        <a:cubicBezTo>
                          <a:pt x="614362" y="927894"/>
                          <a:pt x="1228725" y="1855788"/>
                          <a:pt x="1838325" y="1857375"/>
                        </a:cubicBezTo>
                        <a:cubicBezTo>
                          <a:pt x="2447925" y="1858963"/>
                          <a:pt x="3052762" y="934244"/>
                          <a:pt x="3657600" y="9525"/>
                        </a:cubicBezTo>
                      </a:path>
                    </a:pathLst>
                  </a:custGeom>
                  <a:ln w="38100">
                    <a:solidFill>
                      <a:srgbClr val="05851D"/>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srgbClr val="36EA3A"/>
                      </a:solidFill>
                    </a:endParaRPr>
                  </a:p>
                </p:txBody>
              </p:sp>
            </p:grpSp>
            <p:grpSp>
              <p:nvGrpSpPr>
                <p:cNvPr id="23" name="Group 19"/>
                <p:cNvGrpSpPr/>
                <p:nvPr/>
              </p:nvGrpSpPr>
              <p:grpSpPr>
                <a:xfrm>
                  <a:off x="1828800" y="4160837"/>
                  <a:ext cx="3657600" cy="1858963"/>
                  <a:chOff x="1828800" y="4160837"/>
                  <a:chExt cx="3657600" cy="1858963"/>
                </a:xfrm>
              </p:grpSpPr>
              <p:cxnSp>
                <p:nvCxnSpPr>
                  <p:cNvPr id="34" name="Straight Connector 33"/>
                  <p:cNvCxnSpPr/>
                  <p:nvPr/>
                </p:nvCxnSpPr>
                <p:spPr>
                  <a:xfrm>
                    <a:off x="3324225" y="5924550"/>
                    <a:ext cx="68580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3124200" y="5791200"/>
                    <a:ext cx="109728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2933700" y="5638800"/>
                    <a:ext cx="146304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2800350" y="5486400"/>
                    <a:ext cx="173736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2667000" y="5334000"/>
                    <a:ext cx="2011680" cy="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39" name="Freeform 6"/>
                  <p:cNvSpPr/>
                  <p:nvPr/>
                </p:nvSpPr>
                <p:spPr>
                  <a:xfrm>
                    <a:off x="1828800" y="4160837"/>
                    <a:ext cx="3657600" cy="1858963"/>
                  </a:xfrm>
                  <a:custGeom>
                    <a:avLst/>
                    <a:gdLst>
                      <a:gd name="connsiteX0" fmla="*/ 0 w 3657600"/>
                      <a:gd name="connsiteY0" fmla="*/ 0 h 1858963"/>
                      <a:gd name="connsiteX1" fmla="*/ 1838325 w 3657600"/>
                      <a:gd name="connsiteY1" fmla="*/ 1857375 h 1858963"/>
                      <a:gd name="connsiteX2" fmla="*/ 3657600 w 3657600"/>
                      <a:gd name="connsiteY2" fmla="*/ 9525 h 1858963"/>
                    </a:gdLst>
                    <a:ahLst/>
                    <a:cxnLst>
                      <a:cxn ang="0">
                        <a:pos x="connsiteX0" y="connsiteY0"/>
                      </a:cxn>
                      <a:cxn ang="0">
                        <a:pos x="connsiteX1" y="connsiteY1"/>
                      </a:cxn>
                      <a:cxn ang="0">
                        <a:pos x="connsiteX2" y="connsiteY2"/>
                      </a:cxn>
                    </a:cxnLst>
                    <a:rect l="l" t="t" r="r" b="b"/>
                    <a:pathLst>
                      <a:path w="3657600" h="1858963">
                        <a:moveTo>
                          <a:pt x="0" y="0"/>
                        </a:moveTo>
                        <a:cubicBezTo>
                          <a:pt x="614362" y="927894"/>
                          <a:pt x="1228725" y="1855788"/>
                          <a:pt x="1838325" y="1857375"/>
                        </a:cubicBezTo>
                        <a:cubicBezTo>
                          <a:pt x="2447925" y="1858963"/>
                          <a:pt x="3052762" y="934244"/>
                          <a:pt x="3657600" y="9525"/>
                        </a:cubicBezTo>
                      </a:path>
                    </a:pathLst>
                  </a:custGeom>
                  <a:ln w="38100">
                    <a:solidFill>
                      <a:srgbClr val="05851D"/>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24" name="TextBox 6"/>
                <p:cNvSpPr txBox="1"/>
                <p:nvPr/>
              </p:nvSpPr>
              <p:spPr>
                <a:xfrm>
                  <a:off x="2057400" y="2590800"/>
                  <a:ext cx="533400" cy="492443"/>
                </a:xfrm>
                <a:prstGeom prst="rect">
                  <a:avLst/>
                </a:prstGeom>
                <a:noFill/>
              </p:spPr>
              <p:txBody>
                <a:bodyPr wrap="square" rtlCol="0">
                  <a:spAutoFit/>
                </a:bodyPr>
                <a:lstStyle/>
                <a:p>
                  <a:r>
                    <a:rPr lang="en-US" dirty="0">
                      <a:solidFill>
                        <a:srgbClr val="FF0000"/>
                      </a:solidFill>
                      <a:latin typeface="Times New Roman" pitchFamily="18" charset="0"/>
                      <a:cs typeface="Times New Roman" pitchFamily="18" charset="0"/>
                    </a:rPr>
                    <a:t>S</a:t>
                  </a:r>
                  <a:r>
                    <a:rPr lang="en-US" baseline="-25000" dirty="0">
                      <a:solidFill>
                        <a:srgbClr val="FF0000"/>
                      </a:solidFill>
                      <a:latin typeface="Times New Roman" pitchFamily="18" charset="0"/>
                      <a:cs typeface="Times New Roman" pitchFamily="18" charset="0"/>
                    </a:rPr>
                    <a:t>1</a:t>
                  </a:r>
                </a:p>
              </p:txBody>
            </p:sp>
            <p:sp>
              <p:nvSpPr>
                <p:cNvPr id="25" name="TextBox 10"/>
                <p:cNvSpPr txBox="1"/>
                <p:nvPr/>
              </p:nvSpPr>
              <p:spPr>
                <a:xfrm>
                  <a:off x="2057400" y="5181600"/>
                  <a:ext cx="533400" cy="492443"/>
                </a:xfrm>
                <a:prstGeom prst="rect">
                  <a:avLst/>
                </a:prstGeom>
                <a:noFill/>
                <a:ln>
                  <a:noFill/>
                </a:ln>
              </p:spPr>
              <p:txBody>
                <a:bodyPr wrap="square" rtlCol="0">
                  <a:spAutoFit/>
                </a:bodyPr>
                <a:lstStyle/>
                <a:p>
                  <a:r>
                    <a:rPr lang="en-US" dirty="0">
                      <a:solidFill>
                        <a:srgbClr val="FF0000"/>
                      </a:solidFill>
                      <a:latin typeface="Times New Roman" pitchFamily="18" charset="0"/>
                      <a:cs typeface="Times New Roman" pitchFamily="18" charset="0"/>
                    </a:rPr>
                    <a:t>S</a:t>
                  </a:r>
                  <a:r>
                    <a:rPr lang="en-US" baseline="-25000" dirty="0">
                      <a:solidFill>
                        <a:srgbClr val="FF0000"/>
                      </a:solidFill>
                      <a:latin typeface="Times New Roman" pitchFamily="18" charset="0"/>
                      <a:cs typeface="Times New Roman" pitchFamily="18" charset="0"/>
                    </a:rPr>
                    <a:t>0</a:t>
                  </a:r>
                </a:p>
              </p:txBody>
            </p:sp>
            <p:sp>
              <p:nvSpPr>
                <p:cNvPr id="26" name="Freeform 8"/>
                <p:cNvSpPr/>
                <p:nvPr/>
              </p:nvSpPr>
              <p:spPr>
                <a:xfrm>
                  <a:off x="2352675" y="2066925"/>
                  <a:ext cx="2401887" cy="1219200"/>
                </a:xfrm>
                <a:custGeom>
                  <a:avLst/>
                  <a:gdLst>
                    <a:gd name="connsiteX0" fmla="*/ 2401887 w 2401887"/>
                    <a:gd name="connsiteY0" fmla="*/ 0 h 523875"/>
                    <a:gd name="connsiteX1" fmla="*/ 39687 w 2401887"/>
                    <a:gd name="connsiteY1" fmla="*/ 19050 h 523875"/>
                    <a:gd name="connsiteX2" fmla="*/ 2163762 w 2401887"/>
                    <a:gd name="connsiteY2" fmla="*/ 66675 h 523875"/>
                    <a:gd name="connsiteX3" fmla="*/ 354012 w 2401887"/>
                    <a:gd name="connsiteY3" fmla="*/ 95250 h 523875"/>
                    <a:gd name="connsiteX4" fmla="*/ 2011362 w 2401887"/>
                    <a:gd name="connsiteY4" fmla="*/ 152400 h 523875"/>
                    <a:gd name="connsiteX5" fmla="*/ 639762 w 2401887"/>
                    <a:gd name="connsiteY5" fmla="*/ 180975 h 523875"/>
                    <a:gd name="connsiteX6" fmla="*/ 1754187 w 2401887"/>
                    <a:gd name="connsiteY6" fmla="*/ 219075 h 523875"/>
                    <a:gd name="connsiteX7" fmla="*/ 935037 w 2401887"/>
                    <a:gd name="connsiteY7" fmla="*/ 247650 h 523875"/>
                    <a:gd name="connsiteX8" fmla="*/ 1582737 w 2401887"/>
                    <a:gd name="connsiteY8" fmla="*/ 266700 h 523875"/>
                    <a:gd name="connsiteX9" fmla="*/ 1039812 w 2401887"/>
                    <a:gd name="connsiteY9" fmla="*/ 304800 h 523875"/>
                    <a:gd name="connsiteX10" fmla="*/ 1468437 w 2401887"/>
                    <a:gd name="connsiteY10" fmla="*/ 333375 h 523875"/>
                    <a:gd name="connsiteX11" fmla="*/ 1135062 w 2401887"/>
                    <a:gd name="connsiteY11" fmla="*/ 352425 h 523875"/>
                    <a:gd name="connsiteX12" fmla="*/ 1373187 w 2401887"/>
                    <a:gd name="connsiteY12" fmla="*/ 381000 h 523875"/>
                    <a:gd name="connsiteX13" fmla="*/ 1220787 w 2401887"/>
                    <a:gd name="connsiteY13" fmla="*/ 409575 h 523875"/>
                    <a:gd name="connsiteX14" fmla="*/ 1335087 w 2401887"/>
                    <a:gd name="connsiteY14" fmla="*/ 438150 h 523875"/>
                    <a:gd name="connsiteX15" fmla="*/ 1258887 w 2401887"/>
                    <a:gd name="connsiteY15" fmla="*/ 457200 h 523875"/>
                    <a:gd name="connsiteX16" fmla="*/ 1296987 w 2401887"/>
                    <a:gd name="connsiteY16" fmla="*/ 495300 h 523875"/>
                    <a:gd name="connsiteX17" fmla="*/ 1296987 w 2401887"/>
                    <a:gd name="connsiteY17" fmla="*/ 523875 h 523875"/>
                    <a:gd name="connsiteX18" fmla="*/ 1296987 w 2401887"/>
                    <a:gd name="connsiteY18" fmla="*/ 523875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01887" h="523875">
                      <a:moveTo>
                        <a:pt x="2401887" y="0"/>
                      </a:moveTo>
                      <a:lnTo>
                        <a:pt x="39687" y="19050"/>
                      </a:lnTo>
                      <a:cubicBezTo>
                        <a:pt x="0" y="30163"/>
                        <a:pt x="2111375" y="53975"/>
                        <a:pt x="2163762" y="66675"/>
                      </a:cubicBezTo>
                      <a:cubicBezTo>
                        <a:pt x="2216150" y="79375"/>
                        <a:pt x="379412" y="80963"/>
                        <a:pt x="354012" y="95250"/>
                      </a:cubicBezTo>
                      <a:cubicBezTo>
                        <a:pt x="328612" y="109537"/>
                        <a:pt x="1963737" y="138113"/>
                        <a:pt x="2011362" y="152400"/>
                      </a:cubicBezTo>
                      <a:cubicBezTo>
                        <a:pt x="2058987" y="166687"/>
                        <a:pt x="682624" y="169863"/>
                        <a:pt x="639762" y="180975"/>
                      </a:cubicBezTo>
                      <a:cubicBezTo>
                        <a:pt x="596900" y="192087"/>
                        <a:pt x="1704975" y="207963"/>
                        <a:pt x="1754187" y="219075"/>
                      </a:cubicBezTo>
                      <a:cubicBezTo>
                        <a:pt x="1803399" y="230187"/>
                        <a:pt x="963612" y="239712"/>
                        <a:pt x="935037" y="247650"/>
                      </a:cubicBezTo>
                      <a:cubicBezTo>
                        <a:pt x="906462" y="255588"/>
                        <a:pt x="1565275" y="257175"/>
                        <a:pt x="1582737" y="266700"/>
                      </a:cubicBezTo>
                      <a:cubicBezTo>
                        <a:pt x="1600200" y="276225"/>
                        <a:pt x="1058862" y="293688"/>
                        <a:pt x="1039812" y="304800"/>
                      </a:cubicBezTo>
                      <a:cubicBezTo>
                        <a:pt x="1020762" y="315912"/>
                        <a:pt x="1452562" y="325438"/>
                        <a:pt x="1468437" y="333375"/>
                      </a:cubicBezTo>
                      <a:cubicBezTo>
                        <a:pt x="1484312" y="341312"/>
                        <a:pt x="1150937" y="344488"/>
                        <a:pt x="1135062" y="352425"/>
                      </a:cubicBezTo>
                      <a:cubicBezTo>
                        <a:pt x="1119187" y="360362"/>
                        <a:pt x="1358900" y="371475"/>
                        <a:pt x="1373187" y="381000"/>
                      </a:cubicBezTo>
                      <a:cubicBezTo>
                        <a:pt x="1387474" y="390525"/>
                        <a:pt x="1227137" y="400050"/>
                        <a:pt x="1220787" y="409575"/>
                      </a:cubicBezTo>
                      <a:cubicBezTo>
                        <a:pt x="1214437" y="419100"/>
                        <a:pt x="1328737" y="430213"/>
                        <a:pt x="1335087" y="438150"/>
                      </a:cubicBezTo>
                      <a:cubicBezTo>
                        <a:pt x="1341437" y="446087"/>
                        <a:pt x="1265237" y="447675"/>
                        <a:pt x="1258887" y="457200"/>
                      </a:cubicBezTo>
                      <a:cubicBezTo>
                        <a:pt x="1252537" y="466725"/>
                        <a:pt x="1290637" y="484188"/>
                        <a:pt x="1296987" y="495300"/>
                      </a:cubicBezTo>
                      <a:cubicBezTo>
                        <a:pt x="1303337" y="506412"/>
                        <a:pt x="1296987" y="523875"/>
                        <a:pt x="1296987" y="523875"/>
                      </a:cubicBezTo>
                      <a:lnTo>
                        <a:pt x="1296987" y="523875"/>
                      </a:lnTo>
                    </a:path>
                  </a:pathLst>
                </a:custGeom>
                <a:ln w="38100">
                  <a:solidFill>
                    <a:schemeClr val="accent1">
                      <a:lumMod val="75000"/>
                    </a:schemeClr>
                  </a:solidFill>
                  <a:tail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Freeform 26"/>
                <p:cNvSpPr/>
                <p:nvPr/>
              </p:nvSpPr>
              <p:spPr>
                <a:xfrm>
                  <a:off x="2286000" y="1752600"/>
                  <a:ext cx="2513013" cy="200025"/>
                </a:xfrm>
                <a:custGeom>
                  <a:avLst/>
                  <a:gdLst>
                    <a:gd name="connsiteX0" fmla="*/ 2513013 w 2513013"/>
                    <a:gd name="connsiteY0" fmla="*/ 28575 h 200025"/>
                    <a:gd name="connsiteX1" fmla="*/ 7938 w 2513013"/>
                    <a:gd name="connsiteY1" fmla="*/ 28575 h 200025"/>
                    <a:gd name="connsiteX2" fmla="*/ 2465388 w 2513013"/>
                    <a:gd name="connsiteY2" fmla="*/ 200025 h 200025"/>
                  </a:gdLst>
                  <a:ahLst/>
                  <a:cxnLst>
                    <a:cxn ang="0">
                      <a:pos x="connsiteX0" y="connsiteY0"/>
                    </a:cxn>
                    <a:cxn ang="0">
                      <a:pos x="connsiteX1" y="connsiteY1"/>
                    </a:cxn>
                    <a:cxn ang="0">
                      <a:pos x="connsiteX2" y="connsiteY2"/>
                    </a:cxn>
                  </a:cxnLst>
                  <a:rect l="l" t="t" r="r" b="b"/>
                  <a:pathLst>
                    <a:path w="2513013" h="200025">
                      <a:moveTo>
                        <a:pt x="2513013" y="28575"/>
                      </a:moveTo>
                      <a:cubicBezTo>
                        <a:pt x="1264444" y="14287"/>
                        <a:pt x="15876" y="0"/>
                        <a:pt x="7938" y="28575"/>
                      </a:cubicBezTo>
                      <a:cubicBezTo>
                        <a:pt x="0" y="57150"/>
                        <a:pt x="1232694" y="128587"/>
                        <a:pt x="2465388" y="200025"/>
                      </a:cubicBezTo>
                    </a:path>
                  </a:pathLst>
                </a:custGeom>
                <a:ln w="38100">
                  <a:solidFill>
                    <a:schemeClr val="accent6">
                      <a:lumMod val="75000"/>
                    </a:schemeClr>
                  </a:solidFill>
                  <a:tail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8" name="Straight Connector 27"/>
                <p:cNvCxnSpPr/>
                <p:nvPr/>
              </p:nvCxnSpPr>
              <p:spPr>
                <a:xfrm>
                  <a:off x="3790950" y="3286125"/>
                  <a:ext cx="0" cy="2057400"/>
                </a:xfrm>
                <a:prstGeom prst="line">
                  <a:avLst/>
                </a:prstGeom>
                <a:ln w="38100">
                  <a:solidFill>
                    <a:srgbClr val="FA7F6A"/>
                  </a:solidFill>
                  <a:tailEnd type="stealth"/>
                </a:ln>
              </p:spPr>
              <p:style>
                <a:lnRef idx="1">
                  <a:schemeClr val="accent1"/>
                </a:lnRef>
                <a:fillRef idx="0">
                  <a:schemeClr val="accent1"/>
                </a:fillRef>
                <a:effectRef idx="0">
                  <a:schemeClr val="accent1"/>
                </a:effectRef>
                <a:fontRef idx="minor">
                  <a:schemeClr val="tx1"/>
                </a:fontRef>
              </p:style>
            </p:cxnSp>
            <p:cxnSp>
              <p:nvCxnSpPr>
                <p:cNvPr id="29" name="Straight Connector 14"/>
                <p:cNvCxnSpPr/>
                <p:nvPr/>
              </p:nvCxnSpPr>
              <p:spPr>
                <a:xfrm>
                  <a:off x="1447800" y="6400800"/>
                  <a:ext cx="3962400" cy="0"/>
                </a:xfrm>
                <a:prstGeom prst="line">
                  <a:avLst/>
                </a:prstGeom>
                <a:ln w="38100">
                  <a:solidFill>
                    <a:schemeClr val="bg1"/>
                  </a:solidFill>
                  <a:tailEnd type="stealth"/>
                </a:ln>
              </p:spPr>
              <p:style>
                <a:lnRef idx="1">
                  <a:schemeClr val="accent1"/>
                </a:lnRef>
                <a:fillRef idx="0">
                  <a:schemeClr val="accent1"/>
                </a:fillRef>
                <a:effectRef idx="0">
                  <a:schemeClr val="accent1"/>
                </a:effectRef>
                <a:fontRef idx="minor">
                  <a:schemeClr val="tx1"/>
                </a:fontRef>
              </p:style>
            </p:cxnSp>
            <p:cxnSp>
              <p:nvCxnSpPr>
                <p:cNvPr id="30" name="Straight Connector 15"/>
                <p:cNvCxnSpPr/>
                <p:nvPr/>
              </p:nvCxnSpPr>
              <p:spPr>
                <a:xfrm rot="16200000">
                  <a:off x="-1003278" y="3948472"/>
                  <a:ext cx="4937760" cy="0"/>
                </a:xfrm>
                <a:prstGeom prst="line">
                  <a:avLst/>
                </a:prstGeom>
                <a:ln w="38100">
                  <a:solidFill>
                    <a:schemeClr val="bg1"/>
                  </a:solidFill>
                  <a:tailEnd type="stealt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6200000">
                  <a:off x="536776" y="3889861"/>
                  <a:ext cx="1278469" cy="553997"/>
                </a:xfrm>
                <a:prstGeom prst="rect">
                  <a:avLst/>
                </a:prstGeom>
                <a:noFill/>
              </p:spPr>
              <p:txBody>
                <a:bodyPr wrap="none" rtlCol="0">
                  <a:spAutoFit/>
                </a:bodyPr>
                <a:lstStyle/>
                <a:p>
                  <a:r>
                    <a:rPr lang="en-US" sz="2100" dirty="0">
                      <a:solidFill>
                        <a:srgbClr val="FF0000"/>
                      </a:solidFill>
                      <a:latin typeface="Times New Roman" pitchFamily="18" charset="0"/>
                      <a:cs typeface="Times New Roman" pitchFamily="18" charset="0"/>
                    </a:rPr>
                    <a:t>Energy</a:t>
                  </a:r>
                </a:p>
              </p:txBody>
            </p:sp>
            <p:sp>
              <p:nvSpPr>
                <p:cNvPr id="32" name="TextBox 31"/>
                <p:cNvSpPr txBox="1"/>
                <p:nvPr/>
              </p:nvSpPr>
              <p:spPr>
                <a:xfrm>
                  <a:off x="1295669" y="6334780"/>
                  <a:ext cx="5384380" cy="492443"/>
                </a:xfrm>
                <a:prstGeom prst="rect">
                  <a:avLst/>
                </a:prstGeom>
                <a:noFill/>
              </p:spPr>
              <p:txBody>
                <a:bodyPr wrap="none" rtlCol="0">
                  <a:spAutoFit/>
                </a:bodyPr>
                <a:lstStyle/>
                <a:p>
                  <a:r>
                    <a:rPr lang="en-US" dirty="0">
                      <a:solidFill>
                        <a:srgbClr val="FF0000"/>
                      </a:solidFill>
                      <a:latin typeface="Times New Roman" pitchFamily="18" charset="0"/>
                      <a:cs typeface="Times New Roman" pitchFamily="18" charset="0"/>
                    </a:rPr>
                    <a:t>Reaction coordinate (Solvent Coordinate)</a:t>
                  </a:r>
                </a:p>
              </p:txBody>
            </p:sp>
            <p:cxnSp>
              <p:nvCxnSpPr>
                <p:cNvPr id="33" name="Straight Connector 7"/>
                <p:cNvCxnSpPr/>
                <p:nvPr/>
              </p:nvCxnSpPr>
              <p:spPr>
                <a:xfrm flipV="1">
                  <a:off x="3623560" y="1703960"/>
                  <a:ext cx="0" cy="4206240"/>
                </a:xfrm>
                <a:prstGeom prst="line">
                  <a:avLst/>
                </a:prstGeom>
                <a:ln w="38100">
                  <a:solidFill>
                    <a:srgbClr val="FF0000"/>
                  </a:solidFill>
                  <a:tailEnd type="stealth"/>
                </a:ln>
              </p:spPr>
              <p:style>
                <a:lnRef idx="1">
                  <a:schemeClr val="accent1"/>
                </a:lnRef>
                <a:fillRef idx="0">
                  <a:schemeClr val="accent1"/>
                </a:fillRef>
                <a:effectRef idx="0">
                  <a:schemeClr val="accent1"/>
                </a:effectRef>
                <a:fontRef idx="minor">
                  <a:schemeClr val="tx1"/>
                </a:fontRef>
              </p:style>
            </p:cxnSp>
          </p:grpSp>
          <p:sp>
            <p:nvSpPr>
              <p:cNvPr id="19" name="Freeform 18"/>
              <p:cNvSpPr/>
              <p:nvPr/>
            </p:nvSpPr>
            <p:spPr>
              <a:xfrm>
                <a:off x="2743200" y="1524000"/>
                <a:ext cx="914400" cy="403698"/>
              </a:xfrm>
              <a:custGeom>
                <a:avLst/>
                <a:gdLst>
                  <a:gd name="connsiteX0" fmla="*/ 0 w 1196502"/>
                  <a:gd name="connsiteY0" fmla="*/ 405319 h 1013298"/>
                  <a:gd name="connsiteX1" fmla="*/ 165371 w 1196502"/>
                  <a:gd name="connsiteY1" fmla="*/ 950068 h 1013298"/>
                  <a:gd name="connsiteX2" fmla="*/ 301558 w 1196502"/>
                  <a:gd name="connsiteY2" fmla="*/ 25940 h 1013298"/>
                  <a:gd name="connsiteX3" fmla="*/ 496111 w 1196502"/>
                  <a:gd name="connsiteY3" fmla="*/ 794425 h 1013298"/>
                  <a:gd name="connsiteX4" fmla="*/ 554477 w 1196502"/>
                  <a:gd name="connsiteY4" fmla="*/ 162127 h 1013298"/>
                  <a:gd name="connsiteX5" fmla="*/ 690664 w 1196502"/>
                  <a:gd name="connsiteY5" fmla="*/ 706876 h 1013298"/>
                  <a:gd name="connsiteX6" fmla="*/ 749030 w 1196502"/>
                  <a:gd name="connsiteY6" fmla="*/ 239949 h 1013298"/>
                  <a:gd name="connsiteX7" fmla="*/ 826851 w 1196502"/>
                  <a:gd name="connsiteY7" fmla="*/ 609600 h 1013298"/>
                  <a:gd name="connsiteX8" fmla="*/ 933856 w 1196502"/>
                  <a:gd name="connsiteY8" fmla="*/ 327498 h 1013298"/>
                  <a:gd name="connsiteX9" fmla="*/ 963039 w 1196502"/>
                  <a:gd name="connsiteY9" fmla="*/ 512323 h 1013298"/>
                  <a:gd name="connsiteX10" fmla="*/ 1011677 w 1196502"/>
                  <a:gd name="connsiteY10" fmla="*/ 434502 h 1013298"/>
                  <a:gd name="connsiteX11" fmla="*/ 1196502 w 1196502"/>
                  <a:gd name="connsiteY11" fmla="*/ 424774 h 101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6502" h="1013298">
                    <a:moveTo>
                      <a:pt x="0" y="405319"/>
                    </a:moveTo>
                    <a:cubicBezTo>
                      <a:pt x="57555" y="709308"/>
                      <a:pt x="115111" y="1013298"/>
                      <a:pt x="165371" y="950068"/>
                    </a:cubicBezTo>
                    <a:cubicBezTo>
                      <a:pt x="215631" y="886838"/>
                      <a:pt x="246435" y="51880"/>
                      <a:pt x="301558" y="25940"/>
                    </a:cubicBezTo>
                    <a:cubicBezTo>
                      <a:pt x="356681" y="0"/>
                      <a:pt x="453958" y="771727"/>
                      <a:pt x="496111" y="794425"/>
                    </a:cubicBezTo>
                    <a:cubicBezTo>
                      <a:pt x="538264" y="817123"/>
                      <a:pt x="522052" y="176718"/>
                      <a:pt x="554477" y="162127"/>
                    </a:cubicBezTo>
                    <a:cubicBezTo>
                      <a:pt x="586902" y="147536"/>
                      <a:pt x="658239" y="693906"/>
                      <a:pt x="690664" y="706876"/>
                    </a:cubicBezTo>
                    <a:cubicBezTo>
                      <a:pt x="723089" y="719846"/>
                      <a:pt x="726332" y="256162"/>
                      <a:pt x="749030" y="239949"/>
                    </a:cubicBezTo>
                    <a:cubicBezTo>
                      <a:pt x="771728" y="223736"/>
                      <a:pt x="796047" y="595009"/>
                      <a:pt x="826851" y="609600"/>
                    </a:cubicBezTo>
                    <a:cubicBezTo>
                      <a:pt x="857655" y="624191"/>
                      <a:pt x="911158" y="343711"/>
                      <a:pt x="933856" y="327498"/>
                    </a:cubicBezTo>
                    <a:cubicBezTo>
                      <a:pt x="956554" y="311285"/>
                      <a:pt x="950069" y="494489"/>
                      <a:pt x="963039" y="512323"/>
                    </a:cubicBezTo>
                    <a:cubicBezTo>
                      <a:pt x="976009" y="530157"/>
                      <a:pt x="972767" y="449093"/>
                      <a:pt x="1011677" y="434502"/>
                    </a:cubicBezTo>
                    <a:cubicBezTo>
                      <a:pt x="1050587" y="419911"/>
                      <a:pt x="1123544" y="422342"/>
                      <a:pt x="1196502" y="424774"/>
                    </a:cubicBezTo>
                  </a:path>
                </a:pathLst>
              </a:custGeom>
              <a:ln w="47625">
                <a:solidFill>
                  <a:srgbClr val="FF0000"/>
                </a:solidFill>
                <a:tail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Freeform 19"/>
              <p:cNvSpPr/>
              <p:nvPr/>
            </p:nvSpPr>
            <p:spPr>
              <a:xfrm flipH="1">
                <a:off x="3657600" y="1524000"/>
                <a:ext cx="914400" cy="381000"/>
              </a:xfrm>
              <a:custGeom>
                <a:avLst/>
                <a:gdLst>
                  <a:gd name="connsiteX0" fmla="*/ 0 w 1196502"/>
                  <a:gd name="connsiteY0" fmla="*/ 405319 h 1013298"/>
                  <a:gd name="connsiteX1" fmla="*/ 165371 w 1196502"/>
                  <a:gd name="connsiteY1" fmla="*/ 950068 h 1013298"/>
                  <a:gd name="connsiteX2" fmla="*/ 301558 w 1196502"/>
                  <a:gd name="connsiteY2" fmla="*/ 25940 h 1013298"/>
                  <a:gd name="connsiteX3" fmla="*/ 496111 w 1196502"/>
                  <a:gd name="connsiteY3" fmla="*/ 794425 h 1013298"/>
                  <a:gd name="connsiteX4" fmla="*/ 554477 w 1196502"/>
                  <a:gd name="connsiteY4" fmla="*/ 162127 h 1013298"/>
                  <a:gd name="connsiteX5" fmla="*/ 690664 w 1196502"/>
                  <a:gd name="connsiteY5" fmla="*/ 706876 h 1013298"/>
                  <a:gd name="connsiteX6" fmla="*/ 749030 w 1196502"/>
                  <a:gd name="connsiteY6" fmla="*/ 239949 h 1013298"/>
                  <a:gd name="connsiteX7" fmla="*/ 826851 w 1196502"/>
                  <a:gd name="connsiteY7" fmla="*/ 609600 h 1013298"/>
                  <a:gd name="connsiteX8" fmla="*/ 933856 w 1196502"/>
                  <a:gd name="connsiteY8" fmla="*/ 327498 h 1013298"/>
                  <a:gd name="connsiteX9" fmla="*/ 963039 w 1196502"/>
                  <a:gd name="connsiteY9" fmla="*/ 512323 h 1013298"/>
                  <a:gd name="connsiteX10" fmla="*/ 1011677 w 1196502"/>
                  <a:gd name="connsiteY10" fmla="*/ 434502 h 1013298"/>
                  <a:gd name="connsiteX11" fmla="*/ 1196502 w 1196502"/>
                  <a:gd name="connsiteY11" fmla="*/ 424774 h 101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6502" h="1013298">
                    <a:moveTo>
                      <a:pt x="0" y="405319"/>
                    </a:moveTo>
                    <a:cubicBezTo>
                      <a:pt x="57555" y="709308"/>
                      <a:pt x="115111" y="1013298"/>
                      <a:pt x="165371" y="950068"/>
                    </a:cubicBezTo>
                    <a:cubicBezTo>
                      <a:pt x="215631" y="886838"/>
                      <a:pt x="246435" y="51880"/>
                      <a:pt x="301558" y="25940"/>
                    </a:cubicBezTo>
                    <a:cubicBezTo>
                      <a:pt x="356681" y="0"/>
                      <a:pt x="453958" y="771727"/>
                      <a:pt x="496111" y="794425"/>
                    </a:cubicBezTo>
                    <a:cubicBezTo>
                      <a:pt x="538264" y="817123"/>
                      <a:pt x="522052" y="176718"/>
                      <a:pt x="554477" y="162127"/>
                    </a:cubicBezTo>
                    <a:cubicBezTo>
                      <a:pt x="586902" y="147536"/>
                      <a:pt x="658239" y="693906"/>
                      <a:pt x="690664" y="706876"/>
                    </a:cubicBezTo>
                    <a:cubicBezTo>
                      <a:pt x="723089" y="719846"/>
                      <a:pt x="726332" y="256162"/>
                      <a:pt x="749030" y="239949"/>
                    </a:cubicBezTo>
                    <a:cubicBezTo>
                      <a:pt x="771728" y="223736"/>
                      <a:pt x="796047" y="595009"/>
                      <a:pt x="826851" y="609600"/>
                    </a:cubicBezTo>
                    <a:cubicBezTo>
                      <a:pt x="857655" y="624191"/>
                      <a:pt x="911158" y="343711"/>
                      <a:pt x="933856" y="327498"/>
                    </a:cubicBezTo>
                    <a:cubicBezTo>
                      <a:pt x="956554" y="311285"/>
                      <a:pt x="950069" y="494489"/>
                      <a:pt x="963039" y="512323"/>
                    </a:cubicBezTo>
                    <a:cubicBezTo>
                      <a:pt x="976009" y="530157"/>
                      <a:pt x="972767" y="449093"/>
                      <a:pt x="1011677" y="434502"/>
                    </a:cubicBezTo>
                    <a:cubicBezTo>
                      <a:pt x="1050587" y="419911"/>
                      <a:pt x="1123544" y="422342"/>
                      <a:pt x="1196502" y="424774"/>
                    </a:cubicBezTo>
                  </a:path>
                </a:pathLst>
              </a:custGeom>
              <a:ln w="47625">
                <a:solidFill>
                  <a:srgbClr val="FF0000"/>
                </a:solidFill>
                <a:tail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11" name="TextBox 10"/>
            <p:cNvSpPr txBox="1"/>
            <p:nvPr/>
          </p:nvSpPr>
          <p:spPr>
            <a:xfrm>
              <a:off x="5350054" y="762000"/>
              <a:ext cx="688651" cy="430887"/>
            </a:xfrm>
            <a:prstGeom prst="rect">
              <a:avLst/>
            </a:prstGeom>
            <a:noFill/>
          </p:spPr>
          <p:txBody>
            <a:bodyPr wrap="none" rtlCol="0">
              <a:spAutoFit/>
            </a:bodyPr>
            <a:lstStyle/>
            <a:p>
              <a:r>
                <a:rPr lang="en-US" sz="1500" dirty="0">
                  <a:solidFill>
                    <a:srgbClr val="FE6C2A"/>
                  </a:solidFill>
                  <a:latin typeface="Times New Roman" pitchFamily="18" charset="0"/>
                  <a:cs typeface="Times New Roman" pitchFamily="18" charset="0"/>
                </a:rPr>
                <a:t>IVR</a:t>
              </a:r>
            </a:p>
          </p:txBody>
        </p:sp>
        <p:sp>
          <p:nvSpPr>
            <p:cNvPr id="12" name="TextBox 11"/>
            <p:cNvSpPr txBox="1"/>
            <p:nvPr/>
          </p:nvSpPr>
          <p:spPr>
            <a:xfrm>
              <a:off x="5334000" y="1733491"/>
              <a:ext cx="566419" cy="738664"/>
            </a:xfrm>
            <a:prstGeom prst="rect">
              <a:avLst/>
            </a:prstGeom>
            <a:noFill/>
          </p:spPr>
          <p:txBody>
            <a:bodyPr wrap="square" rtlCol="0">
              <a:spAutoFit/>
            </a:bodyPr>
            <a:lstStyle/>
            <a:p>
              <a:r>
                <a:rPr lang="en-US" sz="1500" dirty="0">
                  <a:solidFill>
                    <a:schemeClr val="tx2">
                      <a:lumMod val="60000"/>
                      <a:lumOff val="40000"/>
                    </a:schemeClr>
                  </a:solidFill>
                  <a:latin typeface="Times New Roman" pitchFamily="18" charset="0"/>
                  <a:cs typeface="Times New Roman" pitchFamily="18" charset="0"/>
                </a:rPr>
                <a:t>VC</a:t>
              </a:r>
            </a:p>
          </p:txBody>
        </p:sp>
        <p:sp>
          <p:nvSpPr>
            <p:cNvPr id="13" name="TextBox 12"/>
            <p:cNvSpPr txBox="1"/>
            <p:nvPr/>
          </p:nvSpPr>
          <p:spPr>
            <a:xfrm>
              <a:off x="5181600" y="1002268"/>
              <a:ext cx="1299929" cy="430887"/>
            </a:xfrm>
            <a:prstGeom prst="rect">
              <a:avLst/>
            </a:prstGeom>
            <a:noFill/>
          </p:spPr>
          <p:txBody>
            <a:bodyPr wrap="none" rtlCol="0">
              <a:spAutoFit/>
            </a:bodyPr>
            <a:lstStyle/>
            <a:p>
              <a:r>
                <a:rPr lang="el-GR" sz="1500" dirty="0">
                  <a:solidFill>
                    <a:srgbClr val="FE6C2A"/>
                  </a:solidFill>
                  <a:latin typeface="Times New Roman"/>
                  <a:cs typeface="Times New Roman"/>
                </a:rPr>
                <a:t>τ</a:t>
              </a:r>
              <a:r>
                <a:rPr lang="en-US" sz="1500" baseline="-25000" dirty="0">
                  <a:solidFill>
                    <a:srgbClr val="FE6C2A"/>
                  </a:solidFill>
                  <a:latin typeface="Times New Roman"/>
                  <a:cs typeface="Times New Roman"/>
                </a:rPr>
                <a:t>1  </a:t>
              </a:r>
              <a:r>
                <a:rPr lang="en-US" sz="1500" dirty="0">
                  <a:solidFill>
                    <a:srgbClr val="FE6C2A"/>
                  </a:solidFill>
                  <a:latin typeface="Times New Roman"/>
                  <a:cs typeface="Times New Roman"/>
                </a:rPr>
                <a:t>=100 </a:t>
              </a:r>
              <a:r>
                <a:rPr lang="en-US" sz="1500" dirty="0" err="1">
                  <a:solidFill>
                    <a:srgbClr val="FE6C2A"/>
                  </a:solidFill>
                  <a:latin typeface="Times New Roman"/>
                  <a:cs typeface="Times New Roman"/>
                </a:rPr>
                <a:t>fs</a:t>
              </a:r>
              <a:endParaRPr lang="en-US" sz="1500" dirty="0">
                <a:solidFill>
                  <a:srgbClr val="FE6C2A"/>
                </a:solidFill>
              </a:endParaRPr>
            </a:p>
          </p:txBody>
        </p:sp>
        <p:sp>
          <p:nvSpPr>
            <p:cNvPr id="14" name="TextBox 13"/>
            <p:cNvSpPr txBox="1"/>
            <p:nvPr/>
          </p:nvSpPr>
          <p:spPr>
            <a:xfrm>
              <a:off x="5101188" y="2038291"/>
              <a:ext cx="1317028" cy="492443"/>
            </a:xfrm>
            <a:prstGeom prst="rect">
              <a:avLst/>
            </a:prstGeom>
            <a:noFill/>
          </p:spPr>
          <p:txBody>
            <a:bodyPr wrap="none" rtlCol="0">
              <a:spAutoFit/>
            </a:bodyPr>
            <a:lstStyle/>
            <a:p>
              <a:r>
                <a:rPr lang="el-GR" dirty="0">
                  <a:solidFill>
                    <a:schemeClr val="tx2">
                      <a:lumMod val="60000"/>
                      <a:lumOff val="40000"/>
                    </a:schemeClr>
                  </a:solidFill>
                  <a:latin typeface="Times New Roman"/>
                  <a:cs typeface="Times New Roman"/>
                </a:rPr>
                <a:t>τ</a:t>
              </a:r>
              <a:r>
                <a:rPr lang="en-US" sz="1500" baseline="-25000" dirty="0">
                  <a:solidFill>
                    <a:schemeClr val="tx2">
                      <a:lumMod val="60000"/>
                      <a:lumOff val="40000"/>
                    </a:schemeClr>
                  </a:solidFill>
                  <a:latin typeface="Times New Roman"/>
                  <a:cs typeface="Times New Roman"/>
                </a:rPr>
                <a:t>2  </a:t>
              </a:r>
              <a:r>
                <a:rPr lang="en-US" sz="1500" dirty="0">
                  <a:solidFill>
                    <a:schemeClr val="tx2">
                      <a:lumMod val="60000"/>
                      <a:lumOff val="40000"/>
                    </a:schemeClr>
                  </a:solidFill>
                  <a:latin typeface="Times New Roman"/>
                  <a:cs typeface="Times New Roman"/>
                </a:rPr>
                <a:t>≥350 </a:t>
              </a:r>
              <a:r>
                <a:rPr lang="en-US" sz="1500" dirty="0" err="1">
                  <a:solidFill>
                    <a:schemeClr val="tx2">
                      <a:lumMod val="60000"/>
                      <a:lumOff val="40000"/>
                    </a:schemeClr>
                  </a:solidFill>
                  <a:latin typeface="Times New Roman"/>
                  <a:cs typeface="Times New Roman"/>
                </a:rPr>
                <a:t>fs</a:t>
              </a:r>
              <a:endParaRPr lang="en-US" sz="1500" dirty="0">
                <a:solidFill>
                  <a:schemeClr val="tx2">
                    <a:lumMod val="60000"/>
                    <a:lumOff val="40000"/>
                  </a:schemeClr>
                </a:solidFill>
              </a:endParaRPr>
            </a:p>
          </p:txBody>
        </p:sp>
        <p:sp>
          <p:nvSpPr>
            <p:cNvPr id="15" name="TextBox 14"/>
            <p:cNvSpPr txBox="1"/>
            <p:nvPr/>
          </p:nvSpPr>
          <p:spPr>
            <a:xfrm>
              <a:off x="3962400" y="3181291"/>
              <a:ext cx="1338401" cy="430887"/>
            </a:xfrm>
            <a:prstGeom prst="rect">
              <a:avLst/>
            </a:prstGeom>
            <a:noFill/>
          </p:spPr>
          <p:txBody>
            <a:bodyPr wrap="none" rtlCol="0">
              <a:spAutoFit/>
            </a:bodyPr>
            <a:lstStyle/>
            <a:p>
              <a:r>
                <a:rPr lang="el-GR" sz="1500" dirty="0">
                  <a:solidFill>
                    <a:srgbClr val="FA7F6A"/>
                  </a:solidFill>
                  <a:latin typeface="Times New Roman"/>
                  <a:cs typeface="Times New Roman"/>
                </a:rPr>
                <a:t>τ</a:t>
              </a:r>
              <a:r>
                <a:rPr lang="en-US" sz="1500" baseline="-25000" dirty="0">
                  <a:solidFill>
                    <a:srgbClr val="FA7F6A"/>
                  </a:solidFill>
                  <a:latin typeface="Times New Roman"/>
                  <a:cs typeface="Times New Roman"/>
                </a:rPr>
                <a:t>3  </a:t>
              </a:r>
              <a:r>
                <a:rPr lang="en-US" sz="1500" dirty="0">
                  <a:solidFill>
                    <a:srgbClr val="FA7F6A"/>
                  </a:solidFill>
                  <a:latin typeface="Times New Roman"/>
                  <a:cs typeface="Times New Roman"/>
                </a:rPr>
                <a:t>≥280 </a:t>
              </a:r>
              <a:r>
                <a:rPr lang="en-US" sz="1500" dirty="0" err="1">
                  <a:solidFill>
                    <a:srgbClr val="FA7F6A"/>
                  </a:solidFill>
                  <a:latin typeface="Times New Roman"/>
                  <a:cs typeface="Times New Roman"/>
                </a:rPr>
                <a:t>ps</a:t>
              </a:r>
              <a:endParaRPr lang="en-US" sz="1500" dirty="0">
                <a:solidFill>
                  <a:srgbClr val="FA7F6A"/>
                </a:solidFill>
              </a:endParaRPr>
            </a:p>
          </p:txBody>
        </p:sp>
        <p:sp>
          <p:nvSpPr>
            <p:cNvPr id="16" name="TextBox 15"/>
            <p:cNvSpPr txBox="1"/>
            <p:nvPr/>
          </p:nvSpPr>
          <p:spPr>
            <a:xfrm>
              <a:off x="2133600" y="2057400"/>
              <a:ext cx="1263593" cy="430887"/>
            </a:xfrm>
            <a:prstGeom prst="rect">
              <a:avLst/>
            </a:prstGeom>
            <a:noFill/>
          </p:spPr>
          <p:txBody>
            <a:bodyPr wrap="none" rtlCol="0">
              <a:spAutoFit/>
            </a:bodyPr>
            <a:lstStyle/>
            <a:p>
              <a:r>
                <a:rPr lang="en-US" sz="1500" dirty="0">
                  <a:solidFill>
                    <a:srgbClr val="FF0000"/>
                  </a:solidFill>
                  <a:latin typeface="Times New Roman"/>
                  <a:cs typeface="Times New Roman"/>
                </a:rPr>
                <a:t>T</a:t>
              </a:r>
              <a:r>
                <a:rPr lang="en-US" sz="1500" baseline="-25000" dirty="0">
                  <a:solidFill>
                    <a:srgbClr val="FF0000"/>
                  </a:solidFill>
                  <a:latin typeface="Times New Roman"/>
                  <a:cs typeface="Times New Roman"/>
                </a:rPr>
                <a:t>1</a:t>
              </a:r>
              <a:r>
                <a:rPr lang="en-US" sz="1500" dirty="0">
                  <a:solidFill>
                    <a:srgbClr val="FF0000"/>
                  </a:solidFill>
                  <a:latin typeface="Times New Roman"/>
                  <a:cs typeface="Times New Roman"/>
                </a:rPr>
                <a:t> ≥250fs</a:t>
              </a:r>
              <a:endParaRPr lang="en-US" sz="1500" dirty="0">
                <a:solidFill>
                  <a:srgbClr val="FF0000"/>
                </a:solidFill>
              </a:endParaRPr>
            </a:p>
          </p:txBody>
        </p:sp>
        <p:sp>
          <p:nvSpPr>
            <p:cNvPr id="17" name="TextBox 16"/>
            <p:cNvSpPr txBox="1"/>
            <p:nvPr/>
          </p:nvSpPr>
          <p:spPr>
            <a:xfrm>
              <a:off x="2133600" y="2438400"/>
              <a:ext cx="1263593" cy="430887"/>
            </a:xfrm>
            <a:prstGeom prst="rect">
              <a:avLst/>
            </a:prstGeom>
            <a:noFill/>
          </p:spPr>
          <p:txBody>
            <a:bodyPr wrap="none" rtlCol="0">
              <a:spAutoFit/>
            </a:bodyPr>
            <a:lstStyle/>
            <a:p>
              <a:r>
                <a:rPr lang="en-US" sz="1500" dirty="0">
                  <a:solidFill>
                    <a:srgbClr val="FF0000"/>
                  </a:solidFill>
                  <a:latin typeface="Times New Roman"/>
                  <a:cs typeface="Times New Roman"/>
                </a:rPr>
                <a:t>T</a:t>
              </a:r>
              <a:r>
                <a:rPr lang="en-US" sz="1500" baseline="-25000" dirty="0">
                  <a:solidFill>
                    <a:srgbClr val="FF0000"/>
                  </a:solidFill>
                  <a:latin typeface="Times New Roman"/>
                  <a:cs typeface="Times New Roman"/>
                </a:rPr>
                <a:t>2</a:t>
              </a:r>
              <a:r>
                <a:rPr lang="en-US" sz="1500" dirty="0">
                  <a:solidFill>
                    <a:srgbClr val="FF0000"/>
                  </a:solidFill>
                  <a:latin typeface="Times New Roman"/>
                  <a:cs typeface="Times New Roman"/>
                </a:rPr>
                <a:t> ≥280fs</a:t>
              </a:r>
              <a:endParaRPr lang="en-US" sz="1500" dirty="0">
                <a:solidFill>
                  <a:srgbClr val="FF0000"/>
                </a:solidFill>
              </a:endParaRPr>
            </a:p>
          </p:txBody>
        </p:sp>
      </p:grpSp>
      <p:sp>
        <p:nvSpPr>
          <p:cNvPr id="46" name="TextBox 45"/>
          <p:cNvSpPr txBox="1"/>
          <p:nvPr/>
        </p:nvSpPr>
        <p:spPr>
          <a:xfrm>
            <a:off x="317963" y="2595523"/>
            <a:ext cx="1877839" cy="1200329"/>
          </a:xfrm>
          <a:prstGeom prst="rect">
            <a:avLst/>
          </a:prstGeom>
          <a:noFill/>
        </p:spPr>
        <p:txBody>
          <a:bodyPr wrap="square" rtlCol="0">
            <a:spAutoFit/>
          </a:bodyPr>
          <a:lstStyle/>
          <a:p>
            <a:pPr algn="ctr"/>
            <a:r>
              <a:rPr lang="en-US" dirty="0">
                <a:solidFill>
                  <a:srgbClr val="FF0000"/>
                </a:solidFill>
                <a:latin typeface="Times New Roman" pitchFamily="18" charset="0"/>
                <a:cs typeface="Times New Roman" pitchFamily="18" charset="0"/>
              </a:rPr>
              <a:t>Schematic representation of the excited state dynamics</a:t>
            </a:r>
          </a:p>
        </p:txBody>
      </p:sp>
      <p:cxnSp>
        <p:nvCxnSpPr>
          <p:cNvPr id="4" name="Straight Arrow Connector 3"/>
          <p:cNvCxnSpPr/>
          <p:nvPr/>
        </p:nvCxnSpPr>
        <p:spPr>
          <a:xfrm flipV="1">
            <a:off x="1830957" y="2946706"/>
            <a:ext cx="5059393" cy="151643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5" name="TextBox 4"/>
          <p:cNvSpPr txBox="1"/>
          <p:nvPr/>
        </p:nvSpPr>
        <p:spPr>
          <a:xfrm>
            <a:off x="6850526" y="2801737"/>
            <a:ext cx="1825816" cy="369332"/>
          </a:xfrm>
          <a:prstGeom prst="rect">
            <a:avLst/>
          </a:prstGeom>
          <a:noFill/>
        </p:spPr>
        <p:txBody>
          <a:bodyPr wrap="square" rtlCol="0">
            <a:spAutoFit/>
          </a:bodyPr>
          <a:lstStyle/>
          <a:p>
            <a:r>
              <a:rPr lang="en-US" dirty="0" smtClean="0"/>
              <a:t>Measurements</a:t>
            </a:r>
            <a:endParaRPr lang="en-US" dirty="0"/>
          </a:p>
        </p:txBody>
      </p:sp>
      <p:sp>
        <p:nvSpPr>
          <p:cNvPr id="2" name="Rectangle 1"/>
          <p:cNvSpPr/>
          <p:nvPr/>
        </p:nvSpPr>
        <p:spPr>
          <a:xfrm>
            <a:off x="297757" y="4777516"/>
            <a:ext cx="8882627" cy="338554"/>
          </a:xfrm>
          <a:prstGeom prst="rect">
            <a:avLst/>
          </a:prstGeom>
        </p:spPr>
        <p:txBody>
          <a:bodyPr wrap="square">
            <a:spAutoFit/>
          </a:bodyPr>
          <a:lstStyle/>
          <a:p>
            <a:pPr algn="ctr"/>
            <a:r>
              <a:rPr lang="en-US" sz="1600" dirty="0" smtClean="0"/>
              <a:t>Das</a:t>
            </a:r>
            <a:r>
              <a:rPr lang="en-US" sz="1600" dirty="0"/>
              <a:t>, </a:t>
            </a:r>
            <a:r>
              <a:rPr lang="en-US" sz="1600" dirty="0" err="1" smtClean="0"/>
              <a:t>Makhal</a:t>
            </a:r>
            <a:r>
              <a:rPr lang="en-US" sz="1600" dirty="0"/>
              <a:t>, </a:t>
            </a:r>
            <a:r>
              <a:rPr lang="en-US" sz="1600" dirty="0" smtClean="0"/>
              <a:t>Bandyopadhyay</a:t>
            </a:r>
            <a:r>
              <a:rPr lang="en-US" sz="1600" dirty="0"/>
              <a:t>, and </a:t>
            </a:r>
            <a:r>
              <a:rPr lang="en-US" sz="1600" dirty="0" smtClean="0"/>
              <a:t>Goswami, </a:t>
            </a:r>
            <a:r>
              <a:rPr lang="en-US" sz="1600" i="1" dirty="0" smtClean="0">
                <a:latin typeface="Garamond,Italic"/>
              </a:rPr>
              <a:t>Scientific </a:t>
            </a:r>
            <a:r>
              <a:rPr lang="en-US" sz="1600" i="1" dirty="0">
                <a:latin typeface="Garamond,Italic"/>
              </a:rPr>
              <a:t>Reports </a:t>
            </a:r>
            <a:r>
              <a:rPr lang="en-US" sz="1600" b="1" dirty="0">
                <a:latin typeface="Garamond,Bold"/>
              </a:rPr>
              <a:t>4</a:t>
            </a:r>
            <a:r>
              <a:rPr lang="en-US" sz="1600" dirty="0">
                <a:latin typeface="Garamond" panose="02020404030301010803" pitchFamily="18" charset="0"/>
              </a:rPr>
              <a:t>, </a:t>
            </a:r>
            <a:r>
              <a:rPr lang="en-US" sz="1600" dirty="0" smtClean="0">
                <a:latin typeface="Garamond" panose="02020404030301010803" pitchFamily="18" charset="0"/>
              </a:rPr>
              <a:t>6097 (</a:t>
            </a:r>
            <a:r>
              <a:rPr lang="en-US" sz="1600" dirty="0">
                <a:latin typeface="Garamond" panose="02020404030301010803" pitchFamily="18" charset="0"/>
              </a:rPr>
              <a:t>2014)</a:t>
            </a:r>
            <a:endParaRPr lang="en-US" sz="1600" dirty="0"/>
          </a:p>
        </p:txBody>
      </p:sp>
      <p:grpSp>
        <p:nvGrpSpPr>
          <p:cNvPr id="6" name="Group 5"/>
          <p:cNvGrpSpPr/>
          <p:nvPr/>
        </p:nvGrpSpPr>
        <p:grpSpPr>
          <a:xfrm>
            <a:off x="112611" y="4201"/>
            <a:ext cx="1886344" cy="1875638"/>
            <a:chOff x="2934232" y="1632190"/>
            <a:chExt cx="2429834" cy="2429834"/>
          </a:xfrm>
        </p:grpSpPr>
        <p:grpSp>
          <p:nvGrpSpPr>
            <p:cNvPr id="47" name="Group 3"/>
            <p:cNvGrpSpPr>
              <a:grpSpLocks noChangeAspect="1"/>
            </p:cNvGrpSpPr>
            <p:nvPr/>
          </p:nvGrpSpPr>
          <p:grpSpPr>
            <a:xfrm>
              <a:off x="2934232" y="1632190"/>
              <a:ext cx="2429834" cy="2429834"/>
              <a:chOff x="3566160" y="2621280"/>
              <a:chExt cx="1005840" cy="1005840"/>
            </a:xfrm>
            <a:solidFill>
              <a:srgbClr val="FF9999"/>
            </a:solidFill>
          </p:grpSpPr>
          <p:sp>
            <p:nvSpPr>
              <p:cNvPr id="48" name="Oval 2"/>
              <p:cNvSpPr>
                <a:spLocks noChangeAspect="1"/>
              </p:cNvSpPr>
              <p:nvPr/>
            </p:nvSpPr>
            <p:spPr>
              <a:xfrm>
                <a:off x="3566160" y="2621280"/>
                <a:ext cx="1005840" cy="100584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1"/>
              <p:cNvSpPr>
                <a:spLocks noChangeAspect="1"/>
              </p:cNvSpPr>
              <p:nvPr/>
            </p:nvSpPr>
            <p:spPr>
              <a:xfrm>
                <a:off x="3587371" y="2641808"/>
                <a:ext cx="965606" cy="965606"/>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0" name="Group 29"/>
            <p:cNvGrpSpPr/>
            <p:nvPr/>
          </p:nvGrpSpPr>
          <p:grpSpPr>
            <a:xfrm>
              <a:off x="3716825" y="2447057"/>
              <a:ext cx="800100" cy="857250"/>
              <a:chOff x="6934200" y="3886200"/>
              <a:chExt cx="1066800" cy="1143000"/>
            </a:xfrm>
          </p:grpSpPr>
          <p:grpSp>
            <p:nvGrpSpPr>
              <p:cNvPr id="51" name="Group 6"/>
              <p:cNvGrpSpPr/>
              <p:nvPr/>
            </p:nvGrpSpPr>
            <p:grpSpPr>
              <a:xfrm rot="1290444">
                <a:off x="7306886" y="4242272"/>
                <a:ext cx="381000" cy="533400"/>
                <a:chOff x="5486400" y="3733800"/>
                <a:chExt cx="1066800" cy="1828800"/>
              </a:xfrm>
            </p:grpSpPr>
            <p:sp>
              <p:nvSpPr>
                <p:cNvPr id="71" name="Explosion 1 70"/>
                <p:cNvSpPr/>
                <p:nvPr/>
              </p:nvSpPr>
              <p:spPr>
                <a:xfrm rot="13380285">
                  <a:off x="5486400" y="3733800"/>
                  <a:ext cx="914400" cy="914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71"/>
                <p:cNvSpPr/>
                <p:nvPr/>
              </p:nvSpPr>
              <p:spPr>
                <a:xfrm>
                  <a:off x="6009132" y="4724400"/>
                  <a:ext cx="544068" cy="838200"/>
                </a:xfrm>
                <a:custGeom>
                  <a:avLst/>
                  <a:gdLst>
                    <a:gd name="connsiteX0" fmla="*/ 13716 w 544068"/>
                    <a:gd name="connsiteY0" fmla="*/ 0 h 838200"/>
                    <a:gd name="connsiteX1" fmla="*/ 32004 w 544068"/>
                    <a:gd name="connsiteY1" fmla="*/ 237744 h 838200"/>
                    <a:gd name="connsiteX2" fmla="*/ 205740 w 544068"/>
                    <a:gd name="connsiteY2" fmla="*/ 82296 h 838200"/>
                    <a:gd name="connsiteX3" fmla="*/ 150876 w 544068"/>
                    <a:gd name="connsiteY3" fmla="*/ 374904 h 838200"/>
                    <a:gd name="connsiteX4" fmla="*/ 242316 w 544068"/>
                    <a:gd name="connsiteY4" fmla="*/ 612648 h 838200"/>
                    <a:gd name="connsiteX5" fmla="*/ 498348 w 544068"/>
                    <a:gd name="connsiteY5" fmla="*/ 374904 h 838200"/>
                    <a:gd name="connsiteX6" fmla="*/ 516636 w 544068"/>
                    <a:gd name="connsiteY6" fmla="*/ 768096 h 838200"/>
                    <a:gd name="connsiteX7" fmla="*/ 525780 w 544068"/>
                    <a:gd name="connsiteY7" fmla="*/ 795528 h 838200"/>
                    <a:gd name="connsiteX8" fmla="*/ 525780 w 544068"/>
                    <a:gd name="connsiteY8" fmla="*/ 813816 h 8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4068" h="838200">
                      <a:moveTo>
                        <a:pt x="13716" y="0"/>
                      </a:moveTo>
                      <a:cubicBezTo>
                        <a:pt x="6858" y="112014"/>
                        <a:pt x="0" y="224028"/>
                        <a:pt x="32004" y="237744"/>
                      </a:cubicBezTo>
                      <a:cubicBezTo>
                        <a:pt x="64008" y="251460"/>
                        <a:pt x="185928" y="59436"/>
                        <a:pt x="205740" y="82296"/>
                      </a:cubicBezTo>
                      <a:cubicBezTo>
                        <a:pt x="225552" y="105156"/>
                        <a:pt x="144780" y="286512"/>
                        <a:pt x="150876" y="374904"/>
                      </a:cubicBezTo>
                      <a:cubicBezTo>
                        <a:pt x="156972" y="463296"/>
                        <a:pt x="184404" y="612648"/>
                        <a:pt x="242316" y="612648"/>
                      </a:cubicBezTo>
                      <a:cubicBezTo>
                        <a:pt x="300228" y="612648"/>
                        <a:pt x="452628" y="348996"/>
                        <a:pt x="498348" y="374904"/>
                      </a:cubicBezTo>
                      <a:cubicBezTo>
                        <a:pt x="544068" y="400812"/>
                        <a:pt x="512064" y="697992"/>
                        <a:pt x="516636" y="768096"/>
                      </a:cubicBezTo>
                      <a:cubicBezTo>
                        <a:pt x="521208" y="838200"/>
                        <a:pt x="524256" y="787908"/>
                        <a:pt x="525780" y="795528"/>
                      </a:cubicBezTo>
                      <a:cubicBezTo>
                        <a:pt x="527304" y="803148"/>
                        <a:pt x="526542" y="808482"/>
                        <a:pt x="525780" y="813816"/>
                      </a:cubicBezTo>
                    </a:path>
                  </a:pathLst>
                </a:custGeom>
                <a:ln w="254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52" name="Oval 51"/>
              <p:cNvSpPr/>
              <p:nvPr/>
            </p:nvSpPr>
            <p:spPr>
              <a:xfrm>
                <a:off x="7239000" y="45720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p:cNvSpPr/>
              <p:nvPr/>
            </p:nvSpPr>
            <p:spPr>
              <a:xfrm>
                <a:off x="7315200" y="4800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p:cNvSpPr/>
              <p:nvPr/>
            </p:nvSpPr>
            <p:spPr>
              <a:xfrm>
                <a:off x="7162800" y="43434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p:cNvSpPr/>
              <p:nvPr/>
            </p:nvSpPr>
            <p:spPr>
              <a:xfrm>
                <a:off x="7239000" y="41148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p:cNvSpPr/>
              <p:nvPr/>
            </p:nvSpPr>
            <p:spPr>
              <a:xfrm>
                <a:off x="7467600" y="4038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p:cNvSpPr/>
              <p:nvPr/>
            </p:nvSpPr>
            <p:spPr>
              <a:xfrm>
                <a:off x="7620000" y="41910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p:cNvSpPr/>
              <p:nvPr/>
            </p:nvSpPr>
            <p:spPr>
              <a:xfrm>
                <a:off x="7696200" y="4419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p:cNvSpPr/>
              <p:nvPr/>
            </p:nvSpPr>
            <p:spPr>
              <a:xfrm>
                <a:off x="7620000" y="46482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p:cNvSpPr/>
              <p:nvPr/>
            </p:nvSpPr>
            <p:spPr>
              <a:xfrm>
                <a:off x="7010400" y="41910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p:cNvSpPr/>
              <p:nvPr/>
            </p:nvSpPr>
            <p:spPr>
              <a:xfrm>
                <a:off x="7086600" y="39624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p:cNvSpPr/>
              <p:nvPr/>
            </p:nvSpPr>
            <p:spPr>
              <a:xfrm>
                <a:off x="7315200" y="38862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p:cNvSpPr/>
              <p:nvPr/>
            </p:nvSpPr>
            <p:spPr>
              <a:xfrm>
                <a:off x="7543800" y="38862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p:cNvSpPr/>
              <p:nvPr/>
            </p:nvSpPr>
            <p:spPr>
              <a:xfrm>
                <a:off x="7772400" y="4038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p:cNvSpPr/>
              <p:nvPr/>
            </p:nvSpPr>
            <p:spPr>
              <a:xfrm>
                <a:off x="7848600" y="42672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p:cNvSpPr/>
              <p:nvPr/>
            </p:nvSpPr>
            <p:spPr>
              <a:xfrm>
                <a:off x="7848600" y="47244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p:cNvSpPr/>
              <p:nvPr/>
            </p:nvSpPr>
            <p:spPr>
              <a:xfrm>
                <a:off x="7620000" y="48768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p:cNvSpPr/>
              <p:nvPr/>
            </p:nvSpPr>
            <p:spPr>
              <a:xfrm>
                <a:off x="6934200" y="44196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p:cNvSpPr/>
              <p:nvPr/>
            </p:nvSpPr>
            <p:spPr>
              <a:xfrm>
                <a:off x="7010400" y="46482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p:cNvSpPr/>
              <p:nvPr/>
            </p:nvSpPr>
            <p:spPr>
              <a:xfrm>
                <a:off x="7086600" y="4876800"/>
                <a:ext cx="152400" cy="1524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Oval 72"/>
            <p:cNvSpPr/>
            <p:nvPr/>
          </p:nvSpPr>
          <p:spPr>
            <a:xfrm>
              <a:off x="3545375" y="28471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p:cNvSpPr/>
            <p:nvPr/>
          </p:nvSpPr>
          <p:spPr>
            <a:xfrm>
              <a:off x="3602525" y="30185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p:cNvSpPr/>
            <p:nvPr/>
          </p:nvSpPr>
          <p:spPr>
            <a:xfrm>
              <a:off x="3602525" y="26756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p:cNvSpPr/>
            <p:nvPr/>
          </p:nvSpPr>
          <p:spPr>
            <a:xfrm>
              <a:off x="3545375" y="23327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p:cNvSpPr/>
            <p:nvPr/>
          </p:nvSpPr>
          <p:spPr>
            <a:xfrm>
              <a:off x="3373925" y="25613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p:cNvSpPr/>
            <p:nvPr/>
          </p:nvSpPr>
          <p:spPr>
            <a:xfrm>
              <a:off x="3316775" y="27328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p:cNvSpPr/>
            <p:nvPr/>
          </p:nvSpPr>
          <p:spPr>
            <a:xfrm>
              <a:off x="3373925" y="29042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p:cNvSpPr/>
            <p:nvPr/>
          </p:nvSpPr>
          <p:spPr>
            <a:xfrm>
              <a:off x="3431075" y="30757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p:cNvSpPr/>
            <p:nvPr/>
          </p:nvSpPr>
          <p:spPr>
            <a:xfrm>
              <a:off x="3716825" y="22184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p:cNvSpPr/>
            <p:nvPr/>
          </p:nvSpPr>
          <p:spPr>
            <a:xfrm>
              <a:off x="3888275" y="21041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p:cNvSpPr/>
            <p:nvPr/>
          </p:nvSpPr>
          <p:spPr>
            <a:xfrm>
              <a:off x="3659675" y="25042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p:cNvSpPr/>
            <p:nvPr/>
          </p:nvSpPr>
          <p:spPr>
            <a:xfrm>
              <a:off x="4574075" y="26185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p:cNvSpPr/>
            <p:nvPr/>
          </p:nvSpPr>
          <p:spPr>
            <a:xfrm>
              <a:off x="4631225" y="27328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p:cNvSpPr/>
            <p:nvPr/>
          </p:nvSpPr>
          <p:spPr>
            <a:xfrm>
              <a:off x="4516925" y="29042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p:cNvSpPr/>
            <p:nvPr/>
          </p:nvSpPr>
          <p:spPr>
            <a:xfrm>
              <a:off x="4688375" y="24470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p:cNvSpPr/>
            <p:nvPr/>
          </p:nvSpPr>
          <p:spPr>
            <a:xfrm>
              <a:off x="4745525" y="26185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p:cNvSpPr/>
            <p:nvPr/>
          </p:nvSpPr>
          <p:spPr>
            <a:xfrm>
              <a:off x="4745525" y="28471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p:cNvSpPr/>
            <p:nvPr/>
          </p:nvSpPr>
          <p:spPr>
            <a:xfrm>
              <a:off x="4574075" y="30757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p:cNvSpPr/>
            <p:nvPr/>
          </p:nvSpPr>
          <p:spPr>
            <a:xfrm>
              <a:off x="3945425" y="33043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p:cNvSpPr/>
            <p:nvPr/>
          </p:nvSpPr>
          <p:spPr>
            <a:xfrm>
              <a:off x="4002575" y="34757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p:cNvSpPr/>
            <p:nvPr/>
          </p:nvSpPr>
          <p:spPr>
            <a:xfrm>
              <a:off x="4116875" y="33614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p:cNvSpPr/>
            <p:nvPr/>
          </p:nvSpPr>
          <p:spPr>
            <a:xfrm>
              <a:off x="4745525" y="30757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p:cNvSpPr/>
            <p:nvPr/>
          </p:nvSpPr>
          <p:spPr>
            <a:xfrm>
              <a:off x="3602525" y="32471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p:cNvSpPr/>
            <p:nvPr/>
          </p:nvSpPr>
          <p:spPr>
            <a:xfrm>
              <a:off x="3773975" y="34186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p:cNvSpPr/>
            <p:nvPr/>
          </p:nvSpPr>
          <p:spPr>
            <a:xfrm>
              <a:off x="4516925" y="32471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p:cNvSpPr/>
            <p:nvPr/>
          </p:nvSpPr>
          <p:spPr>
            <a:xfrm>
              <a:off x="4345475" y="33614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p:cNvSpPr/>
            <p:nvPr/>
          </p:nvSpPr>
          <p:spPr>
            <a:xfrm>
              <a:off x="4174025" y="21041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p:cNvSpPr/>
            <p:nvPr/>
          </p:nvSpPr>
          <p:spPr>
            <a:xfrm>
              <a:off x="4231175" y="22756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p:cNvSpPr/>
            <p:nvPr/>
          </p:nvSpPr>
          <p:spPr>
            <a:xfrm>
              <a:off x="4345475" y="21613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p:cNvSpPr/>
            <p:nvPr/>
          </p:nvSpPr>
          <p:spPr>
            <a:xfrm>
              <a:off x="3888275" y="23327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p:cNvSpPr/>
            <p:nvPr/>
          </p:nvSpPr>
          <p:spPr>
            <a:xfrm>
              <a:off x="4059725" y="22184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p:cNvSpPr/>
            <p:nvPr/>
          </p:nvSpPr>
          <p:spPr>
            <a:xfrm>
              <a:off x="4345475" y="23899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p:cNvSpPr/>
            <p:nvPr/>
          </p:nvSpPr>
          <p:spPr>
            <a:xfrm>
              <a:off x="4516925" y="227560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p:cNvSpPr/>
            <p:nvPr/>
          </p:nvSpPr>
          <p:spPr>
            <a:xfrm>
              <a:off x="4516925" y="2447057"/>
              <a:ext cx="114300" cy="11430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p:cNvSpPr/>
            <p:nvPr/>
          </p:nvSpPr>
          <p:spPr>
            <a:xfrm flipH="1">
              <a:off x="4059725" y="18184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p:cNvSpPr/>
            <p:nvPr/>
          </p:nvSpPr>
          <p:spPr>
            <a:xfrm flipH="1">
              <a:off x="4345475" y="18184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p:cNvSpPr/>
            <p:nvPr/>
          </p:nvSpPr>
          <p:spPr>
            <a:xfrm flipH="1">
              <a:off x="4174025" y="18755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p:cNvSpPr/>
            <p:nvPr/>
          </p:nvSpPr>
          <p:spPr>
            <a:xfrm flipH="1">
              <a:off x="3888275" y="18755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p:cNvSpPr/>
            <p:nvPr/>
          </p:nvSpPr>
          <p:spPr>
            <a:xfrm flipH="1">
              <a:off x="3488225" y="20470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p:cNvSpPr/>
            <p:nvPr/>
          </p:nvSpPr>
          <p:spPr>
            <a:xfrm flipH="1">
              <a:off x="3773975" y="19327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p:cNvSpPr/>
            <p:nvPr/>
          </p:nvSpPr>
          <p:spPr>
            <a:xfrm flipH="1">
              <a:off x="3602525" y="19898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p:cNvSpPr/>
            <p:nvPr/>
          </p:nvSpPr>
          <p:spPr>
            <a:xfrm flipH="1">
              <a:off x="3373925" y="21613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p:cNvSpPr/>
            <p:nvPr/>
          </p:nvSpPr>
          <p:spPr>
            <a:xfrm flipH="1">
              <a:off x="4174025" y="37615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p:cNvSpPr/>
            <p:nvPr/>
          </p:nvSpPr>
          <p:spPr>
            <a:xfrm flipH="1">
              <a:off x="4459775" y="37615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p:cNvSpPr/>
            <p:nvPr/>
          </p:nvSpPr>
          <p:spPr>
            <a:xfrm flipH="1">
              <a:off x="4288325" y="38186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p:cNvSpPr/>
            <p:nvPr/>
          </p:nvSpPr>
          <p:spPr>
            <a:xfrm flipH="1">
              <a:off x="4002575" y="38186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p:cNvSpPr/>
            <p:nvPr/>
          </p:nvSpPr>
          <p:spPr>
            <a:xfrm flipH="1">
              <a:off x="4859825" y="21613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p:cNvSpPr/>
            <p:nvPr/>
          </p:nvSpPr>
          <p:spPr>
            <a:xfrm flipH="1">
              <a:off x="3202475" y="23327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p:cNvSpPr/>
            <p:nvPr/>
          </p:nvSpPr>
          <p:spPr>
            <a:xfrm flipH="1">
              <a:off x="4574075" y="19898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p:cNvSpPr/>
            <p:nvPr/>
          </p:nvSpPr>
          <p:spPr>
            <a:xfrm flipH="1">
              <a:off x="4688375" y="21041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p:cNvSpPr/>
            <p:nvPr/>
          </p:nvSpPr>
          <p:spPr>
            <a:xfrm flipH="1">
              <a:off x="4859825" y="22756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p:cNvSpPr/>
            <p:nvPr/>
          </p:nvSpPr>
          <p:spPr>
            <a:xfrm flipH="1">
              <a:off x="4974125" y="23899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p:cNvSpPr/>
            <p:nvPr/>
          </p:nvSpPr>
          <p:spPr>
            <a:xfrm flipH="1">
              <a:off x="5088425" y="25042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p:cNvSpPr/>
            <p:nvPr/>
          </p:nvSpPr>
          <p:spPr>
            <a:xfrm flipH="1">
              <a:off x="4974125" y="25042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p:cNvSpPr/>
            <p:nvPr/>
          </p:nvSpPr>
          <p:spPr>
            <a:xfrm flipH="1">
              <a:off x="3316775" y="22756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p:cNvSpPr/>
            <p:nvPr/>
          </p:nvSpPr>
          <p:spPr>
            <a:xfrm flipH="1">
              <a:off x="5088425" y="26185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p:cNvSpPr/>
            <p:nvPr/>
          </p:nvSpPr>
          <p:spPr>
            <a:xfrm flipH="1">
              <a:off x="5088425" y="27328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p:cNvSpPr/>
            <p:nvPr/>
          </p:nvSpPr>
          <p:spPr>
            <a:xfrm flipH="1">
              <a:off x="5088425" y="29614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p:cNvSpPr/>
            <p:nvPr/>
          </p:nvSpPr>
          <p:spPr>
            <a:xfrm flipH="1">
              <a:off x="4923833" y="33614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p:cNvSpPr/>
            <p:nvPr/>
          </p:nvSpPr>
          <p:spPr>
            <a:xfrm flipH="1">
              <a:off x="4866683" y="34757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p:cNvSpPr/>
            <p:nvPr/>
          </p:nvSpPr>
          <p:spPr>
            <a:xfrm flipH="1">
              <a:off x="4809533" y="33614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p:cNvSpPr/>
            <p:nvPr/>
          </p:nvSpPr>
          <p:spPr>
            <a:xfrm flipH="1">
              <a:off x="5031275" y="31900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p:cNvSpPr/>
            <p:nvPr/>
          </p:nvSpPr>
          <p:spPr>
            <a:xfrm flipH="1">
              <a:off x="5031275" y="33043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p:cNvSpPr/>
            <p:nvPr/>
          </p:nvSpPr>
          <p:spPr>
            <a:xfrm flipH="1">
              <a:off x="3431075" y="34757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p:cNvSpPr/>
            <p:nvPr/>
          </p:nvSpPr>
          <p:spPr>
            <a:xfrm flipH="1">
              <a:off x="3088175" y="29042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p:cNvSpPr/>
            <p:nvPr/>
          </p:nvSpPr>
          <p:spPr>
            <a:xfrm flipH="1">
              <a:off x="5088425" y="30757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p:cNvSpPr/>
            <p:nvPr/>
          </p:nvSpPr>
          <p:spPr>
            <a:xfrm flipH="1">
              <a:off x="4802675" y="35900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p:cNvSpPr/>
            <p:nvPr/>
          </p:nvSpPr>
          <p:spPr>
            <a:xfrm flipH="1">
              <a:off x="5088425" y="26185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p:cNvSpPr/>
            <p:nvPr/>
          </p:nvSpPr>
          <p:spPr>
            <a:xfrm flipH="1">
              <a:off x="4574075" y="35900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p:cNvSpPr/>
            <p:nvPr/>
          </p:nvSpPr>
          <p:spPr>
            <a:xfrm flipH="1">
              <a:off x="3316775" y="34186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p:cNvSpPr/>
            <p:nvPr/>
          </p:nvSpPr>
          <p:spPr>
            <a:xfrm flipH="1">
              <a:off x="3145325" y="30185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p:cNvSpPr/>
            <p:nvPr/>
          </p:nvSpPr>
          <p:spPr>
            <a:xfrm flipH="1">
              <a:off x="3088175" y="27899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p:cNvSpPr/>
            <p:nvPr/>
          </p:nvSpPr>
          <p:spPr>
            <a:xfrm flipH="1">
              <a:off x="4916975" y="31328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p:cNvSpPr/>
            <p:nvPr/>
          </p:nvSpPr>
          <p:spPr>
            <a:xfrm flipH="1">
              <a:off x="3202475" y="25042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p:cNvSpPr/>
            <p:nvPr/>
          </p:nvSpPr>
          <p:spPr>
            <a:xfrm flipH="1">
              <a:off x="3145325" y="26185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p:cNvSpPr/>
            <p:nvPr/>
          </p:nvSpPr>
          <p:spPr>
            <a:xfrm flipH="1">
              <a:off x="3088175" y="25042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p:cNvSpPr/>
            <p:nvPr/>
          </p:nvSpPr>
          <p:spPr>
            <a:xfrm flipH="1">
              <a:off x="3888275" y="38186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p:cNvSpPr/>
            <p:nvPr/>
          </p:nvSpPr>
          <p:spPr>
            <a:xfrm flipH="1">
              <a:off x="3831125" y="37043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p:cNvSpPr/>
            <p:nvPr/>
          </p:nvSpPr>
          <p:spPr>
            <a:xfrm flipH="1">
              <a:off x="3716825" y="37043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p:cNvSpPr/>
            <p:nvPr/>
          </p:nvSpPr>
          <p:spPr>
            <a:xfrm flipH="1">
              <a:off x="3602525" y="36472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p:cNvSpPr/>
            <p:nvPr/>
          </p:nvSpPr>
          <p:spPr>
            <a:xfrm flipH="1">
              <a:off x="3545375" y="35329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p:cNvSpPr/>
            <p:nvPr/>
          </p:nvSpPr>
          <p:spPr>
            <a:xfrm flipH="1">
              <a:off x="3431075" y="35900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p:cNvSpPr/>
            <p:nvPr/>
          </p:nvSpPr>
          <p:spPr>
            <a:xfrm flipH="1">
              <a:off x="3316775" y="330430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p:cNvSpPr/>
            <p:nvPr/>
          </p:nvSpPr>
          <p:spPr>
            <a:xfrm flipH="1">
              <a:off x="3259625" y="32471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p:cNvSpPr/>
            <p:nvPr/>
          </p:nvSpPr>
          <p:spPr>
            <a:xfrm flipH="1">
              <a:off x="3145325" y="3247157"/>
              <a:ext cx="57150" cy="5715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p:cNvSpPr txBox="1"/>
          <p:nvPr/>
        </p:nvSpPr>
        <p:spPr>
          <a:xfrm>
            <a:off x="316771" y="1814059"/>
            <a:ext cx="1582484" cy="369332"/>
          </a:xfrm>
          <a:prstGeom prst="rect">
            <a:avLst/>
          </a:prstGeom>
          <a:noFill/>
        </p:spPr>
        <p:txBody>
          <a:bodyPr wrap="none" rtlCol="0">
            <a:spAutoFit/>
          </a:bodyPr>
          <a:lstStyle/>
          <a:p>
            <a:r>
              <a:rPr lang="en-US" dirty="0" smtClean="0"/>
              <a:t>Simple Model</a:t>
            </a:r>
            <a:endParaRPr lang="en-US" dirty="0"/>
          </a:p>
        </p:txBody>
      </p:sp>
    </p:spTree>
    <p:extLst>
      <p:ext uri="{BB962C8B-B14F-4D97-AF65-F5344CB8AC3E}">
        <p14:creationId xmlns:p14="http://schemas.microsoft.com/office/powerpoint/2010/main" val="2465597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body" sz="half" idx="1"/>
          </p:nvPr>
        </p:nvSpPr>
        <p:spPr>
          <a:xfrm>
            <a:off x="1053864" y="787518"/>
            <a:ext cx="3086100" cy="2000250"/>
          </a:xfrm>
        </p:spPr>
        <p:txBody>
          <a:bodyPr/>
          <a:lstStyle/>
          <a:p>
            <a:pPr>
              <a:lnSpc>
                <a:spcPct val="80000"/>
              </a:lnSpc>
              <a:buFont typeface="Wingdings" panose="05000000000000000000" pitchFamily="2" charset="2"/>
              <a:buNone/>
            </a:pPr>
            <a:r>
              <a:rPr lang="en-GB" altLang="en-US" sz="2400" dirty="0"/>
              <a:t>	Programmable Control over amplitude, phase, frequency and/or inter-pulse separation.</a:t>
            </a:r>
            <a:endParaRPr lang="en-GB" altLang="en-US" sz="2400" dirty="0">
              <a:solidFill>
                <a:srgbClr val="FF6600"/>
              </a:solidFill>
            </a:endParaRPr>
          </a:p>
        </p:txBody>
      </p:sp>
      <p:sp>
        <p:nvSpPr>
          <p:cNvPr id="46083" name="Line 3"/>
          <p:cNvSpPr>
            <a:spLocks noChangeShapeType="1"/>
          </p:cNvSpPr>
          <p:nvPr/>
        </p:nvSpPr>
        <p:spPr bwMode="auto">
          <a:xfrm>
            <a:off x="1403736" y="699594"/>
            <a:ext cx="7056588" cy="0"/>
          </a:xfrm>
          <a:prstGeom prst="line">
            <a:avLst/>
          </a:prstGeom>
          <a:noFill/>
          <a:ln w="508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46084" name="Picture 4" descr="q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85" name="Picture 5" descr="q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86" name="Picture 6" descr="q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87" name="Picture 7" descr="q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88" name="Picture 8" descr="q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89" name="Picture 9" descr="q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90" name="Picture 10" descr="q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91" name="Picture 11" descr="q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1821" y="2924175"/>
            <a:ext cx="4974431" cy="1876425"/>
          </a:xfrm>
          <a:prstGeom prst="rect">
            <a:avLst/>
          </a:prstGeom>
          <a:noFill/>
          <a:extLst>
            <a:ext uri="{909E8E84-426E-40DD-AFC4-6F175D3DCCD1}">
              <a14:hiddenFill xmlns:a14="http://schemas.microsoft.com/office/drawing/2010/main">
                <a:solidFill>
                  <a:srgbClr val="FFFFFF"/>
                </a:solidFill>
              </a14:hiddenFill>
            </a:ext>
          </a:extLst>
        </p:spPr>
      </p:pic>
      <p:pic>
        <p:nvPicPr>
          <p:cNvPr id="46092" name="Picture 12" descr="q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93" name="Picture 13" descr="q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94" name="Picture 14" descr="q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95" name="Picture 15" descr="q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96" name="Picture 16" descr="q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97" name="Picture 17" descr="q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23012" y="2924176"/>
            <a:ext cx="4973240" cy="1874044"/>
          </a:xfrm>
          <a:prstGeom prst="rect">
            <a:avLst/>
          </a:prstGeom>
          <a:noFill/>
          <a:extLst>
            <a:ext uri="{909E8E84-426E-40DD-AFC4-6F175D3DCCD1}">
              <a14:hiddenFill xmlns:a14="http://schemas.microsoft.com/office/drawing/2010/main">
                <a:solidFill>
                  <a:srgbClr val="FFFFFF"/>
                </a:solidFill>
              </a14:hiddenFill>
            </a:ext>
          </a:extLst>
        </p:spPr>
      </p:pic>
      <p:pic>
        <p:nvPicPr>
          <p:cNvPr id="46098" name="Picture 18" descr="q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24201" y="2924175"/>
            <a:ext cx="4972050" cy="1872854"/>
          </a:xfrm>
          <a:prstGeom prst="rect">
            <a:avLst/>
          </a:prstGeom>
          <a:noFill/>
          <a:extLst>
            <a:ext uri="{909E8E84-426E-40DD-AFC4-6F175D3DCCD1}">
              <a14:hiddenFill xmlns:a14="http://schemas.microsoft.com/office/drawing/2010/main">
                <a:solidFill>
                  <a:srgbClr val="FFFFFF"/>
                </a:solidFill>
              </a14:hiddenFill>
            </a:ext>
          </a:extLst>
        </p:spPr>
      </p:pic>
      <p:pic>
        <p:nvPicPr>
          <p:cNvPr id="46099" name="Picture 19" descr="q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1821" y="2924175"/>
            <a:ext cx="4974431" cy="1876425"/>
          </a:xfrm>
          <a:prstGeom prst="rect">
            <a:avLst/>
          </a:prstGeom>
          <a:noFill/>
          <a:extLst>
            <a:ext uri="{909E8E84-426E-40DD-AFC4-6F175D3DCCD1}">
              <a14:hiddenFill xmlns:a14="http://schemas.microsoft.com/office/drawing/2010/main">
                <a:solidFill>
                  <a:srgbClr val="FFFFFF"/>
                </a:solidFill>
              </a14:hiddenFill>
            </a:ext>
          </a:extLst>
        </p:spPr>
      </p:pic>
      <p:pic>
        <p:nvPicPr>
          <p:cNvPr id="46100" name="Picture 20" descr="q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201" y="2924176"/>
            <a:ext cx="4972050" cy="1875235"/>
          </a:xfrm>
          <a:prstGeom prst="rect">
            <a:avLst/>
          </a:prstGeom>
          <a:noFill/>
          <a:extLst>
            <a:ext uri="{909E8E84-426E-40DD-AFC4-6F175D3DCCD1}">
              <a14:hiddenFill xmlns:a14="http://schemas.microsoft.com/office/drawing/2010/main">
                <a:solidFill>
                  <a:srgbClr val="FFFFFF"/>
                </a:solidFill>
              </a14:hiddenFill>
            </a:ext>
          </a:extLst>
        </p:spPr>
      </p:pic>
      <p:sp>
        <p:nvSpPr>
          <p:cNvPr id="46101" name="Text Box 21"/>
          <p:cNvSpPr txBox="1">
            <a:spLocks noChangeArrowheads="1"/>
          </p:cNvSpPr>
          <p:nvPr/>
        </p:nvSpPr>
        <p:spPr bwMode="auto">
          <a:xfrm>
            <a:off x="4427988" y="1080872"/>
            <a:ext cx="404892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b="1" dirty="0"/>
              <a:t>Programmable Fourier Approaches</a:t>
            </a:r>
          </a:p>
        </p:txBody>
      </p:sp>
      <p:sp>
        <p:nvSpPr>
          <p:cNvPr id="46102" name="Text Box 22"/>
          <p:cNvSpPr txBox="1">
            <a:spLocks noChangeArrowheads="1"/>
          </p:cNvSpPr>
          <p:nvPr/>
        </p:nvSpPr>
        <p:spPr bwMode="auto">
          <a:xfrm>
            <a:off x="4483401" y="1424672"/>
            <a:ext cx="383291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buFontTx/>
              <a:buChar char="•"/>
            </a:pPr>
            <a:r>
              <a:rPr lang="en-US" altLang="en-US" sz="1600" b="1" dirty="0" smtClean="0">
                <a:solidFill>
                  <a:srgbClr val="4E009C"/>
                </a:solidFill>
              </a:rPr>
              <a:t> </a:t>
            </a:r>
            <a:r>
              <a:rPr lang="en-US" altLang="en-US" b="1" dirty="0" smtClean="0">
                <a:solidFill>
                  <a:srgbClr val="4E009C"/>
                </a:solidFill>
              </a:rPr>
              <a:t>D</a:t>
            </a:r>
            <a:r>
              <a:rPr lang="en-US" altLang="en-US" b="1" dirty="0">
                <a:solidFill>
                  <a:srgbClr val="4E009C"/>
                </a:solidFill>
              </a:rPr>
              <a:t>. Goswami, </a:t>
            </a:r>
            <a:r>
              <a:rPr lang="en-US" altLang="en-US" b="1" i="1" dirty="0">
                <a:solidFill>
                  <a:srgbClr val="4E009C"/>
                </a:solidFill>
              </a:rPr>
              <a:t>Physics </a:t>
            </a:r>
            <a:r>
              <a:rPr lang="en-US" altLang="en-US" b="1" i="1" dirty="0" smtClean="0">
                <a:solidFill>
                  <a:srgbClr val="4E009C"/>
                </a:solidFill>
              </a:rPr>
              <a:t>Reports</a:t>
            </a:r>
            <a:endParaRPr lang="en-US" altLang="en-US" b="1" dirty="0" smtClean="0">
              <a:solidFill>
                <a:srgbClr val="4E009C"/>
              </a:solidFill>
            </a:endParaRPr>
          </a:p>
          <a:p>
            <a:r>
              <a:rPr lang="en-US" altLang="en-US" b="1" dirty="0" smtClean="0">
                <a:solidFill>
                  <a:srgbClr val="4E009C"/>
                </a:solidFill>
              </a:rPr>
              <a:t>  374(6</a:t>
            </a:r>
            <a:r>
              <a:rPr lang="en-US" altLang="en-US" b="1" dirty="0">
                <a:solidFill>
                  <a:srgbClr val="4E009C"/>
                </a:solidFill>
              </a:rPr>
              <a:t>), 385-483 </a:t>
            </a:r>
            <a:r>
              <a:rPr lang="en-US" altLang="en-US" b="1" dirty="0" smtClean="0">
                <a:solidFill>
                  <a:srgbClr val="4E009C"/>
                </a:solidFill>
              </a:rPr>
              <a:t>(2003</a:t>
            </a:r>
            <a:r>
              <a:rPr lang="en-US" altLang="en-US" b="1" dirty="0">
                <a:solidFill>
                  <a:srgbClr val="4E009C"/>
                </a:solidFill>
              </a:rPr>
              <a:t>).</a:t>
            </a:r>
          </a:p>
        </p:txBody>
      </p:sp>
      <p:sp>
        <p:nvSpPr>
          <p:cNvPr id="46103" name="Rectangle 23"/>
          <p:cNvSpPr>
            <a:spLocks noGrp="1" noChangeArrowheads="1"/>
          </p:cNvSpPr>
          <p:nvPr>
            <p:ph type="title"/>
          </p:nvPr>
        </p:nvSpPr>
        <p:spPr>
          <a:xfrm>
            <a:off x="1369326" y="56088"/>
            <a:ext cx="2914650" cy="571500"/>
          </a:xfrm>
        </p:spPr>
        <p:txBody>
          <a:bodyPr/>
          <a:lstStyle/>
          <a:p>
            <a:r>
              <a:rPr lang="en-US" altLang="en-US" sz="3600" b="1" dirty="0"/>
              <a:t>Pulse Shaping</a:t>
            </a:r>
          </a:p>
        </p:txBody>
      </p:sp>
    </p:spTree>
    <p:extLst>
      <p:ext uri="{BB962C8B-B14F-4D97-AF65-F5344CB8AC3E}">
        <p14:creationId xmlns:p14="http://schemas.microsoft.com/office/powerpoint/2010/main" val="69723818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46084"/>
                                        </p:tgtEl>
                                        <p:attrNameLst>
                                          <p:attrName>style.visibility</p:attrName>
                                        </p:attrNameLst>
                                      </p:cBhvr>
                                      <p:to>
                                        <p:strVal val="visible"/>
                                      </p:to>
                                    </p:set>
                                    <p:anim calcmode="lin" valueType="num">
                                      <p:cBhvr additive="base">
                                        <p:cTn id="7" dur="500" fill="hold"/>
                                        <p:tgtEl>
                                          <p:spTgt spid="46084"/>
                                        </p:tgtEl>
                                        <p:attrNameLst>
                                          <p:attrName>ppt_x</p:attrName>
                                        </p:attrNameLst>
                                      </p:cBhvr>
                                      <p:tavLst>
                                        <p:tav tm="0">
                                          <p:val>
                                            <p:strVal val="0-#ppt_w/2"/>
                                          </p:val>
                                        </p:tav>
                                        <p:tav tm="100000">
                                          <p:val>
                                            <p:strVal val="#ppt_x"/>
                                          </p:val>
                                        </p:tav>
                                      </p:tavLst>
                                    </p:anim>
                                    <p:anim calcmode="lin" valueType="num">
                                      <p:cBhvr additive="base">
                                        <p:cTn id="8" dur="500" fill="hold"/>
                                        <p:tgtEl>
                                          <p:spTgt spid="4608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entr" presetSubtype="0" fill="hold" nodeType="afterEffect">
                                  <p:stCondLst>
                                    <p:cond delay="1000"/>
                                  </p:stCondLst>
                                  <p:childTnLst>
                                    <p:set>
                                      <p:cBhvr>
                                        <p:cTn id="11" dur="1" fill="hold">
                                          <p:stCondLst>
                                            <p:cond delay="499"/>
                                          </p:stCondLst>
                                        </p:cTn>
                                        <p:tgtEl>
                                          <p:spTgt spid="46085"/>
                                        </p:tgtEl>
                                        <p:attrNameLst>
                                          <p:attrName>style.visibility</p:attrName>
                                        </p:attrNameLst>
                                      </p:cBhvr>
                                      <p:to>
                                        <p:strVal val="visible"/>
                                      </p:to>
                                    </p:set>
                                  </p:childTnLst>
                                </p:cTn>
                              </p:par>
                            </p:childTnLst>
                          </p:cTn>
                        </p:par>
                        <p:par>
                          <p:cTn id="12" fill="hold" nodeType="afterGroup">
                            <p:stCondLst>
                              <p:cond delay="2000"/>
                            </p:stCondLst>
                            <p:childTnLst>
                              <p:par>
                                <p:cTn id="13" presetID="1" presetClass="entr" presetSubtype="0" fill="hold" nodeType="afterEffect">
                                  <p:stCondLst>
                                    <p:cond delay="1000"/>
                                  </p:stCondLst>
                                  <p:childTnLst>
                                    <p:set>
                                      <p:cBhvr>
                                        <p:cTn id="14" dur="1" fill="hold">
                                          <p:stCondLst>
                                            <p:cond delay="499"/>
                                          </p:stCondLst>
                                        </p:cTn>
                                        <p:tgtEl>
                                          <p:spTgt spid="46086"/>
                                        </p:tgtEl>
                                        <p:attrNameLst>
                                          <p:attrName>style.visibility</p:attrName>
                                        </p:attrNameLst>
                                      </p:cBhvr>
                                      <p:to>
                                        <p:strVal val="visible"/>
                                      </p:to>
                                    </p:set>
                                  </p:childTnLst>
                                </p:cTn>
                              </p:par>
                            </p:childTnLst>
                          </p:cTn>
                        </p:par>
                        <p:par>
                          <p:cTn id="15" fill="hold" nodeType="afterGroup">
                            <p:stCondLst>
                              <p:cond delay="3500"/>
                            </p:stCondLst>
                            <p:childTnLst>
                              <p:par>
                                <p:cTn id="16" presetID="1" presetClass="entr" presetSubtype="0" fill="hold" nodeType="afterEffect">
                                  <p:stCondLst>
                                    <p:cond delay="1000"/>
                                  </p:stCondLst>
                                  <p:childTnLst>
                                    <p:set>
                                      <p:cBhvr>
                                        <p:cTn id="17" dur="1" fill="hold">
                                          <p:stCondLst>
                                            <p:cond delay="499"/>
                                          </p:stCondLst>
                                        </p:cTn>
                                        <p:tgtEl>
                                          <p:spTgt spid="46087"/>
                                        </p:tgtEl>
                                        <p:attrNameLst>
                                          <p:attrName>style.visibility</p:attrName>
                                        </p:attrNameLst>
                                      </p:cBhvr>
                                      <p:to>
                                        <p:strVal val="visible"/>
                                      </p:to>
                                    </p:set>
                                  </p:childTnLst>
                                </p:cTn>
                              </p:par>
                            </p:childTnLst>
                          </p:cTn>
                        </p:par>
                        <p:par>
                          <p:cTn id="18" fill="hold" nodeType="afterGroup">
                            <p:stCondLst>
                              <p:cond delay="5000"/>
                            </p:stCondLst>
                            <p:childTnLst>
                              <p:par>
                                <p:cTn id="19" presetID="1" presetClass="entr" presetSubtype="0" fill="hold" nodeType="afterEffect">
                                  <p:stCondLst>
                                    <p:cond delay="1000"/>
                                  </p:stCondLst>
                                  <p:childTnLst>
                                    <p:set>
                                      <p:cBhvr>
                                        <p:cTn id="20" dur="1" fill="hold">
                                          <p:stCondLst>
                                            <p:cond delay="499"/>
                                          </p:stCondLst>
                                        </p:cTn>
                                        <p:tgtEl>
                                          <p:spTgt spid="46088"/>
                                        </p:tgtEl>
                                        <p:attrNameLst>
                                          <p:attrName>style.visibility</p:attrName>
                                        </p:attrNameLst>
                                      </p:cBhvr>
                                      <p:to>
                                        <p:strVal val="visible"/>
                                      </p:to>
                                    </p:set>
                                  </p:childTnLst>
                                </p:cTn>
                              </p:par>
                            </p:childTnLst>
                          </p:cTn>
                        </p:par>
                        <p:par>
                          <p:cTn id="21" fill="hold" nodeType="afterGroup">
                            <p:stCondLst>
                              <p:cond delay="6500"/>
                            </p:stCondLst>
                            <p:childTnLst>
                              <p:par>
                                <p:cTn id="22" presetID="1" presetClass="entr" presetSubtype="0" fill="hold" nodeType="afterEffect">
                                  <p:stCondLst>
                                    <p:cond delay="1000"/>
                                  </p:stCondLst>
                                  <p:childTnLst>
                                    <p:set>
                                      <p:cBhvr>
                                        <p:cTn id="23" dur="1" fill="hold">
                                          <p:stCondLst>
                                            <p:cond delay="499"/>
                                          </p:stCondLst>
                                        </p:cTn>
                                        <p:tgtEl>
                                          <p:spTgt spid="46089"/>
                                        </p:tgtEl>
                                        <p:attrNameLst>
                                          <p:attrName>style.visibility</p:attrName>
                                        </p:attrNameLst>
                                      </p:cBhvr>
                                      <p:to>
                                        <p:strVal val="visible"/>
                                      </p:to>
                                    </p:set>
                                  </p:childTnLst>
                                </p:cTn>
                              </p:par>
                            </p:childTnLst>
                          </p:cTn>
                        </p:par>
                        <p:par>
                          <p:cTn id="24" fill="hold" nodeType="afterGroup">
                            <p:stCondLst>
                              <p:cond delay="8000"/>
                            </p:stCondLst>
                            <p:childTnLst>
                              <p:par>
                                <p:cTn id="25" presetID="1" presetClass="entr" presetSubtype="0" fill="hold" nodeType="afterEffect">
                                  <p:stCondLst>
                                    <p:cond delay="1000"/>
                                  </p:stCondLst>
                                  <p:childTnLst>
                                    <p:set>
                                      <p:cBhvr>
                                        <p:cTn id="26" dur="1" fill="hold">
                                          <p:stCondLst>
                                            <p:cond delay="499"/>
                                          </p:stCondLst>
                                        </p:cTn>
                                        <p:tgtEl>
                                          <p:spTgt spid="46090"/>
                                        </p:tgtEl>
                                        <p:attrNameLst>
                                          <p:attrName>style.visibility</p:attrName>
                                        </p:attrNameLst>
                                      </p:cBhvr>
                                      <p:to>
                                        <p:strVal val="visible"/>
                                      </p:to>
                                    </p:set>
                                  </p:childTnLst>
                                </p:cTn>
                              </p:par>
                            </p:childTnLst>
                          </p:cTn>
                        </p:par>
                        <p:par>
                          <p:cTn id="27" fill="hold" nodeType="afterGroup">
                            <p:stCondLst>
                              <p:cond delay="9500"/>
                            </p:stCondLst>
                            <p:childTnLst>
                              <p:par>
                                <p:cTn id="28" presetID="1" presetClass="entr" presetSubtype="0" fill="hold" nodeType="afterEffect">
                                  <p:stCondLst>
                                    <p:cond delay="1000"/>
                                  </p:stCondLst>
                                  <p:childTnLst>
                                    <p:set>
                                      <p:cBhvr>
                                        <p:cTn id="29" dur="1" fill="hold">
                                          <p:stCondLst>
                                            <p:cond delay="499"/>
                                          </p:stCondLst>
                                        </p:cTn>
                                        <p:tgtEl>
                                          <p:spTgt spid="46091"/>
                                        </p:tgtEl>
                                        <p:attrNameLst>
                                          <p:attrName>style.visibility</p:attrName>
                                        </p:attrNameLst>
                                      </p:cBhvr>
                                      <p:to>
                                        <p:strVal val="visible"/>
                                      </p:to>
                                    </p:set>
                                  </p:childTnLst>
                                </p:cTn>
                              </p:par>
                            </p:childTnLst>
                          </p:cTn>
                        </p:par>
                        <p:par>
                          <p:cTn id="30" fill="hold" nodeType="afterGroup">
                            <p:stCondLst>
                              <p:cond delay="11000"/>
                            </p:stCondLst>
                            <p:childTnLst>
                              <p:par>
                                <p:cTn id="31" presetID="1" presetClass="entr" presetSubtype="0" fill="hold" nodeType="afterEffect">
                                  <p:stCondLst>
                                    <p:cond delay="1000"/>
                                  </p:stCondLst>
                                  <p:childTnLst>
                                    <p:set>
                                      <p:cBhvr>
                                        <p:cTn id="32" dur="1" fill="hold">
                                          <p:stCondLst>
                                            <p:cond delay="499"/>
                                          </p:stCondLst>
                                        </p:cTn>
                                        <p:tgtEl>
                                          <p:spTgt spid="46092"/>
                                        </p:tgtEl>
                                        <p:attrNameLst>
                                          <p:attrName>style.visibility</p:attrName>
                                        </p:attrNameLst>
                                      </p:cBhvr>
                                      <p:to>
                                        <p:strVal val="visible"/>
                                      </p:to>
                                    </p:set>
                                  </p:childTnLst>
                                </p:cTn>
                              </p:par>
                            </p:childTnLst>
                          </p:cTn>
                        </p:par>
                        <p:par>
                          <p:cTn id="33" fill="hold" nodeType="afterGroup">
                            <p:stCondLst>
                              <p:cond delay="12500"/>
                            </p:stCondLst>
                            <p:childTnLst>
                              <p:par>
                                <p:cTn id="34" presetID="1" presetClass="entr" presetSubtype="0" fill="hold" nodeType="afterEffect">
                                  <p:stCondLst>
                                    <p:cond delay="1000"/>
                                  </p:stCondLst>
                                  <p:childTnLst>
                                    <p:set>
                                      <p:cBhvr>
                                        <p:cTn id="35" dur="1" fill="hold">
                                          <p:stCondLst>
                                            <p:cond delay="499"/>
                                          </p:stCondLst>
                                        </p:cTn>
                                        <p:tgtEl>
                                          <p:spTgt spid="46093"/>
                                        </p:tgtEl>
                                        <p:attrNameLst>
                                          <p:attrName>style.visibility</p:attrName>
                                        </p:attrNameLst>
                                      </p:cBhvr>
                                      <p:to>
                                        <p:strVal val="visible"/>
                                      </p:to>
                                    </p:set>
                                  </p:childTnLst>
                                </p:cTn>
                              </p:par>
                            </p:childTnLst>
                          </p:cTn>
                        </p:par>
                        <p:par>
                          <p:cTn id="36" fill="hold" nodeType="afterGroup">
                            <p:stCondLst>
                              <p:cond delay="14000"/>
                            </p:stCondLst>
                            <p:childTnLst>
                              <p:par>
                                <p:cTn id="37" presetID="1" presetClass="entr" presetSubtype="0" fill="hold" nodeType="afterEffect">
                                  <p:stCondLst>
                                    <p:cond delay="1000"/>
                                  </p:stCondLst>
                                  <p:childTnLst>
                                    <p:set>
                                      <p:cBhvr>
                                        <p:cTn id="38" dur="1" fill="hold">
                                          <p:stCondLst>
                                            <p:cond delay="499"/>
                                          </p:stCondLst>
                                        </p:cTn>
                                        <p:tgtEl>
                                          <p:spTgt spid="46094"/>
                                        </p:tgtEl>
                                        <p:attrNameLst>
                                          <p:attrName>style.visibility</p:attrName>
                                        </p:attrNameLst>
                                      </p:cBhvr>
                                      <p:to>
                                        <p:strVal val="visible"/>
                                      </p:to>
                                    </p:set>
                                  </p:childTnLst>
                                </p:cTn>
                              </p:par>
                            </p:childTnLst>
                          </p:cTn>
                        </p:par>
                        <p:par>
                          <p:cTn id="39" fill="hold" nodeType="afterGroup">
                            <p:stCondLst>
                              <p:cond delay="15500"/>
                            </p:stCondLst>
                            <p:childTnLst>
                              <p:par>
                                <p:cTn id="40" presetID="1" presetClass="entr" presetSubtype="0" fill="hold" nodeType="afterEffect">
                                  <p:stCondLst>
                                    <p:cond delay="1000"/>
                                  </p:stCondLst>
                                  <p:childTnLst>
                                    <p:set>
                                      <p:cBhvr>
                                        <p:cTn id="41" dur="1" fill="hold">
                                          <p:stCondLst>
                                            <p:cond delay="499"/>
                                          </p:stCondLst>
                                        </p:cTn>
                                        <p:tgtEl>
                                          <p:spTgt spid="46095"/>
                                        </p:tgtEl>
                                        <p:attrNameLst>
                                          <p:attrName>style.visibility</p:attrName>
                                        </p:attrNameLst>
                                      </p:cBhvr>
                                      <p:to>
                                        <p:strVal val="visible"/>
                                      </p:to>
                                    </p:set>
                                  </p:childTnLst>
                                </p:cTn>
                              </p:par>
                            </p:childTnLst>
                          </p:cTn>
                        </p:par>
                        <p:par>
                          <p:cTn id="42" fill="hold" nodeType="afterGroup">
                            <p:stCondLst>
                              <p:cond delay="17000"/>
                            </p:stCondLst>
                            <p:childTnLst>
                              <p:par>
                                <p:cTn id="43" presetID="1" presetClass="entr" presetSubtype="0" fill="hold" nodeType="afterEffect">
                                  <p:stCondLst>
                                    <p:cond delay="1000"/>
                                  </p:stCondLst>
                                  <p:childTnLst>
                                    <p:set>
                                      <p:cBhvr>
                                        <p:cTn id="44" dur="1" fill="hold">
                                          <p:stCondLst>
                                            <p:cond delay="499"/>
                                          </p:stCondLst>
                                        </p:cTn>
                                        <p:tgtEl>
                                          <p:spTgt spid="46096"/>
                                        </p:tgtEl>
                                        <p:attrNameLst>
                                          <p:attrName>style.visibility</p:attrName>
                                        </p:attrNameLst>
                                      </p:cBhvr>
                                      <p:to>
                                        <p:strVal val="visible"/>
                                      </p:to>
                                    </p:set>
                                  </p:childTnLst>
                                </p:cTn>
                              </p:par>
                            </p:childTnLst>
                          </p:cTn>
                        </p:par>
                        <p:par>
                          <p:cTn id="45" fill="hold" nodeType="afterGroup">
                            <p:stCondLst>
                              <p:cond delay="18500"/>
                            </p:stCondLst>
                            <p:childTnLst>
                              <p:par>
                                <p:cTn id="46" presetID="1" presetClass="entr" presetSubtype="0" fill="hold" nodeType="afterEffect">
                                  <p:stCondLst>
                                    <p:cond delay="1000"/>
                                  </p:stCondLst>
                                  <p:childTnLst>
                                    <p:set>
                                      <p:cBhvr>
                                        <p:cTn id="47" dur="1" fill="hold">
                                          <p:stCondLst>
                                            <p:cond delay="499"/>
                                          </p:stCondLst>
                                        </p:cTn>
                                        <p:tgtEl>
                                          <p:spTgt spid="46097"/>
                                        </p:tgtEl>
                                        <p:attrNameLst>
                                          <p:attrName>style.visibility</p:attrName>
                                        </p:attrNameLst>
                                      </p:cBhvr>
                                      <p:to>
                                        <p:strVal val="visible"/>
                                      </p:to>
                                    </p:set>
                                  </p:childTnLst>
                                </p:cTn>
                              </p:par>
                            </p:childTnLst>
                          </p:cTn>
                        </p:par>
                        <p:par>
                          <p:cTn id="48" fill="hold" nodeType="afterGroup">
                            <p:stCondLst>
                              <p:cond delay="20000"/>
                            </p:stCondLst>
                            <p:childTnLst>
                              <p:par>
                                <p:cTn id="49" presetID="1" presetClass="entr" presetSubtype="0" fill="hold" nodeType="afterEffect">
                                  <p:stCondLst>
                                    <p:cond delay="1000"/>
                                  </p:stCondLst>
                                  <p:childTnLst>
                                    <p:set>
                                      <p:cBhvr>
                                        <p:cTn id="50" dur="1" fill="hold">
                                          <p:stCondLst>
                                            <p:cond delay="499"/>
                                          </p:stCondLst>
                                        </p:cTn>
                                        <p:tgtEl>
                                          <p:spTgt spid="46098"/>
                                        </p:tgtEl>
                                        <p:attrNameLst>
                                          <p:attrName>style.visibility</p:attrName>
                                        </p:attrNameLst>
                                      </p:cBhvr>
                                      <p:to>
                                        <p:strVal val="visible"/>
                                      </p:to>
                                    </p:set>
                                  </p:childTnLst>
                                </p:cTn>
                              </p:par>
                            </p:childTnLst>
                          </p:cTn>
                        </p:par>
                        <p:par>
                          <p:cTn id="51" fill="hold" nodeType="afterGroup">
                            <p:stCondLst>
                              <p:cond delay="21500"/>
                            </p:stCondLst>
                            <p:childTnLst>
                              <p:par>
                                <p:cTn id="52" presetID="1" presetClass="entr" presetSubtype="0" fill="hold" nodeType="afterEffect">
                                  <p:stCondLst>
                                    <p:cond delay="1000"/>
                                  </p:stCondLst>
                                  <p:childTnLst>
                                    <p:set>
                                      <p:cBhvr>
                                        <p:cTn id="53" dur="1" fill="hold">
                                          <p:stCondLst>
                                            <p:cond delay="499"/>
                                          </p:stCondLst>
                                        </p:cTn>
                                        <p:tgtEl>
                                          <p:spTgt spid="46099"/>
                                        </p:tgtEl>
                                        <p:attrNameLst>
                                          <p:attrName>style.visibility</p:attrName>
                                        </p:attrNameLst>
                                      </p:cBhvr>
                                      <p:to>
                                        <p:strVal val="visible"/>
                                      </p:to>
                                    </p:set>
                                  </p:childTnLst>
                                </p:cTn>
                              </p:par>
                            </p:childTnLst>
                          </p:cTn>
                        </p:par>
                        <p:par>
                          <p:cTn id="54" fill="hold" nodeType="afterGroup">
                            <p:stCondLst>
                              <p:cond delay="23000"/>
                            </p:stCondLst>
                            <p:childTnLst>
                              <p:par>
                                <p:cTn id="55" presetID="1" presetClass="entr" presetSubtype="0" fill="hold" nodeType="afterEffect">
                                  <p:stCondLst>
                                    <p:cond delay="1000"/>
                                  </p:stCondLst>
                                  <p:childTnLst>
                                    <p:set>
                                      <p:cBhvr>
                                        <p:cTn id="56" dur="1" fill="hold">
                                          <p:stCondLst>
                                            <p:cond delay="499"/>
                                          </p:stCondLst>
                                        </p:cTn>
                                        <p:tgtEl>
                                          <p:spTgt spid="46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5" descr="1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3205" y="682128"/>
            <a:ext cx="6255588" cy="1710248"/>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p:cNvGrpSpPr/>
          <p:nvPr/>
        </p:nvGrpSpPr>
        <p:grpSpPr>
          <a:xfrm>
            <a:off x="107628" y="51540"/>
            <a:ext cx="3196811" cy="5048660"/>
            <a:chOff x="6302077" y="114244"/>
            <a:chExt cx="3196811" cy="5048660"/>
          </a:xfrm>
        </p:grpSpPr>
        <p:sp>
          <p:nvSpPr>
            <p:cNvPr id="9" name="TextBox 8"/>
            <p:cNvSpPr txBox="1"/>
            <p:nvPr/>
          </p:nvSpPr>
          <p:spPr>
            <a:xfrm>
              <a:off x="7080076" y="114244"/>
              <a:ext cx="1236236" cy="369332"/>
            </a:xfrm>
            <a:prstGeom prst="rect">
              <a:avLst/>
            </a:prstGeom>
            <a:noFill/>
          </p:spPr>
          <p:txBody>
            <a:bodyPr wrap="none" rtlCol="0">
              <a:spAutoFit/>
            </a:bodyPr>
            <a:lstStyle/>
            <a:p>
              <a:r>
                <a:rPr lang="en-US" dirty="0" smtClean="0"/>
                <a:t>Pulse Pair</a:t>
              </a:r>
              <a:endParaRPr lang="en-US" dirty="0"/>
            </a:p>
          </p:txBody>
        </p:sp>
        <p:grpSp>
          <p:nvGrpSpPr>
            <p:cNvPr id="12" name="Group 11"/>
            <p:cNvGrpSpPr/>
            <p:nvPr/>
          </p:nvGrpSpPr>
          <p:grpSpPr>
            <a:xfrm>
              <a:off x="6302077" y="580105"/>
              <a:ext cx="3196811" cy="4582799"/>
              <a:chOff x="6302077" y="580105"/>
              <a:chExt cx="3196811" cy="4582799"/>
            </a:xfrm>
          </p:grpSpPr>
          <p:grpSp>
            <p:nvGrpSpPr>
              <p:cNvPr id="7" name="Group 6"/>
              <p:cNvGrpSpPr/>
              <p:nvPr/>
            </p:nvGrpSpPr>
            <p:grpSpPr>
              <a:xfrm>
                <a:off x="6302077" y="580105"/>
                <a:ext cx="3196811" cy="4582799"/>
                <a:chOff x="3131880" y="267558"/>
                <a:chExt cx="3196811" cy="4582799"/>
              </a:xfrm>
            </p:grpSpPr>
            <p:grpSp>
              <p:nvGrpSpPr>
                <p:cNvPr id="5" name="Group 4"/>
                <p:cNvGrpSpPr/>
                <p:nvPr/>
              </p:nvGrpSpPr>
              <p:grpSpPr>
                <a:xfrm>
                  <a:off x="3131880" y="267558"/>
                  <a:ext cx="3196811" cy="3972933"/>
                  <a:chOff x="3131880" y="457200"/>
                  <a:chExt cx="3196811" cy="3972933"/>
                </a:xfrm>
              </p:grpSpPr>
              <p:pic>
                <p:nvPicPr>
                  <p:cNvPr id="3" name="Picture 2" descr="pulse pair generation.emf"/>
                  <p:cNvPicPr>
                    <a:picLocks noChangeAspect="1"/>
                  </p:cNvPicPr>
                  <p:nvPr/>
                </p:nvPicPr>
                <p:blipFill rotWithShape="1">
                  <a:blip r:embed="rId3" cstate="print"/>
                  <a:srcRect t="12462" r="66742" b="22460"/>
                  <a:stretch/>
                </p:blipFill>
                <p:spPr>
                  <a:xfrm>
                    <a:off x="3131880" y="457200"/>
                    <a:ext cx="2808234" cy="3888640"/>
                  </a:xfrm>
                  <a:prstGeom prst="rect">
                    <a:avLst/>
                  </a:prstGeom>
                </p:spPr>
              </p:pic>
              <p:sp>
                <p:nvSpPr>
                  <p:cNvPr id="4" name="Rectangle 3"/>
                  <p:cNvSpPr/>
                  <p:nvPr/>
                </p:nvSpPr>
                <p:spPr bwMode="auto">
                  <a:xfrm rot="3146835">
                    <a:off x="5427121" y="3528562"/>
                    <a:ext cx="576048" cy="1227093"/>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pic>
              <p:nvPicPr>
                <p:cNvPr id="6" name="Picture 5" descr="pulse pair generation.emf"/>
                <p:cNvPicPr>
                  <a:picLocks noChangeAspect="1"/>
                </p:cNvPicPr>
                <p:nvPr/>
              </p:nvPicPr>
              <p:blipFill rotWithShape="1">
                <a:blip r:embed="rId3" cstate="print"/>
                <a:srcRect l="19280" t="87417" r="38829"/>
                <a:stretch/>
              </p:blipFill>
              <p:spPr>
                <a:xfrm>
                  <a:off x="3275892" y="4299894"/>
                  <a:ext cx="2589559" cy="550463"/>
                </a:xfrm>
                <a:prstGeom prst="rect">
                  <a:avLst/>
                </a:prstGeom>
              </p:spPr>
            </p:pic>
          </p:grpSp>
          <p:sp>
            <p:nvSpPr>
              <p:cNvPr id="11" name="Rectangle 10"/>
              <p:cNvSpPr/>
              <p:nvPr/>
            </p:nvSpPr>
            <p:spPr bwMode="auto">
              <a:xfrm>
                <a:off x="7179456" y="4917468"/>
                <a:ext cx="1059162" cy="195552"/>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cxnSp>
          <p:nvCxnSpPr>
            <p:cNvPr id="14" name="Straight Arrow Connector 13"/>
            <p:cNvCxnSpPr/>
            <p:nvPr/>
          </p:nvCxnSpPr>
          <p:spPr bwMode="auto">
            <a:xfrm>
              <a:off x="7441927" y="3051729"/>
              <a:ext cx="994334" cy="0"/>
            </a:xfrm>
            <a:prstGeom prst="straightConnector1">
              <a:avLst/>
            </a:prstGeom>
            <a:solidFill>
              <a:schemeClr val="accent1"/>
            </a:solidFill>
            <a:ln w="127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Rectangle 14"/>
            <p:cNvSpPr/>
            <p:nvPr/>
          </p:nvSpPr>
          <p:spPr bwMode="auto">
            <a:xfrm>
              <a:off x="7380234" y="3291810"/>
              <a:ext cx="133699" cy="4571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16" name="Rectangle 15"/>
            <p:cNvSpPr/>
            <p:nvPr/>
          </p:nvSpPr>
          <p:spPr bwMode="auto">
            <a:xfrm>
              <a:off x="7420339" y="3353571"/>
              <a:ext cx="45719" cy="98293"/>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cxnSp>
          <p:nvCxnSpPr>
            <p:cNvPr id="17" name="Straight Arrow Connector 16"/>
            <p:cNvCxnSpPr/>
            <p:nvPr/>
          </p:nvCxnSpPr>
          <p:spPr bwMode="auto">
            <a:xfrm>
              <a:off x="8443181" y="1987681"/>
              <a:ext cx="365760" cy="0"/>
            </a:xfrm>
            <a:prstGeom prst="straightConnector1">
              <a:avLst/>
            </a:prstGeom>
            <a:solidFill>
              <a:schemeClr val="accent1"/>
            </a:solidFill>
            <a:ln w="127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9" name="TextBox 18"/>
          <p:cNvSpPr txBox="1"/>
          <p:nvPr/>
        </p:nvSpPr>
        <p:spPr>
          <a:xfrm>
            <a:off x="5364066" y="114244"/>
            <a:ext cx="1338893" cy="369332"/>
          </a:xfrm>
          <a:prstGeom prst="rect">
            <a:avLst/>
          </a:prstGeom>
          <a:noFill/>
        </p:spPr>
        <p:txBody>
          <a:bodyPr wrap="none" rtlCol="0">
            <a:spAutoFit/>
          </a:bodyPr>
          <a:lstStyle/>
          <a:p>
            <a:r>
              <a:rPr lang="en-US" dirty="0" smtClean="0"/>
              <a:t>Pulse Train</a:t>
            </a:r>
            <a:endParaRPr lang="en-US" dirty="0"/>
          </a:p>
        </p:txBody>
      </p:sp>
      <p:sp>
        <p:nvSpPr>
          <p:cNvPr id="20" name="TextBox 19"/>
          <p:cNvSpPr txBox="1"/>
          <p:nvPr/>
        </p:nvSpPr>
        <p:spPr>
          <a:xfrm>
            <a:off x="3464466" y="2859774"/>
            <a:ext cx="5211876" cy="1015663"/>
          </a:xfrm>
          <a:prstGeom prst="rect">
            <a:avLst/>
          </a:prstGeom>
          <a:noFill/>
        </p:spPr>
        <p:txBody>
          <a:bodyPr wrap="none" rtlCol="0">
            <a:spAutoFit/>
          </a:bodyPr>
          <a:lstStyle/>
          <a:p>
            <a:pPr algn="ctr"/>
            <a:r>
              <a:rPr lang="en-US" sz="2000" b="1" dirty="0" smtClean="0"/>
              <a:t>High-Repetition Laser Pulse Shaping:</a:t>
            </a:r>
          </a:p>
          <a:p>
            <a:pPr algn="ctr"/>
            <a:r>
              <a:rPr lang="en-US" sz="2000" b="1" dirty="0" smtClean="0"/>
              <a:t>Application to Microscopy</a:t>
            </a:r>
          </a:p>
          <a:p>
            <a:pPr algn="ctr"/>
            <a:r>
              <a:rPr lang="en-US" sz="2000" b="1" dirty="0" smtClean="0"/>
              <a:t>(Tomorrow: Soumendra Bandyopadhyay)</a:t>
            </a:r>
            <a:endParaRPr lang="en-US" sz="2000" b="1" dirty="0"/>
          </a:p>
        </p:txBody>
      </p:sp>
      <p:sp>
        <p:nvSpPr>
          <p:cNvPr id="21" name="TextBox 20"/>
          <p:cNvSpPr txBox="1"/>
          <p:nvPr/>
        </p:nvSpPr>
        <p:spPr>
          <a:xfrm>
            <a:off x="3562696" y="3867858"/>
            <a:ext cx="5257658" cy="523220"/>
          </a:xfrm>
          <a:prstGeom prst="rect">
            <a:avLst/>
          </a:prstGeom>
          <a:noFill/>
        </p:spPr>
        <p:txBody>
          <a:bodyPr wrap="none" rtlCol="0">
            <a:spAutoFit/>
          </a:bodyPr>
          <a:lstStyle/>
          <a:p>
            <a:pPr algn="ctr"/>
            <a:r>
              <a:rPr lang="en-US" sz="1400" dirty="0"/>
              <a:t>A.K. De, D. Roy, D. Goswami, JBO </a:t>
            </a:r>
            <a:r>
              <a:rPr lang="en-US" sz="1400" dirty="0" err="1"/>
              <a:t>Lett</a:t>
            </a:r>
            <a:r>
              <a:rPr lang="en-US" sz="1400" dirty="0"/>
              <a:t>. (2011</a:t>
            </a:r>
            <a:r>
              <a:rPr lang="en-US" sz="1400" dirty="0" smtClean="0"/>
              <a:t>)</a:t>
            </a:r>
          </a:p>
          <a:p>
            <a:pPr algn="ctr"/>
            <a:r>
              <a:rPr lang="en-US" sz="1400" dirty="0" smtClean="0"/>
              <a:t>D. </a:t>
            </a:r>
            <a:r>
              <a:rPr lang="en-US" sz="1400" dirty="0"/>
              <a:t>Goswami, </a:t>
            </a:r>
            <a:r>
              <a:rPr lang="en-US" sz="1400" dirty="0" smtClean="0"/>
              <a:t>D. </a:t>
            </a:r>
            <a:r>
              <a:rPr lang="en-US" sz="1400" dirty="0"/>
              <a:t>Das, </a:t>
            </a:r>
            <a:r>
              <a:rPr lang="en-US" sz="1400" dirty="0" smtClean="0"/>
              <a:t>S.N. Bandyopadhyay, Faraday Dis. (2015)</a:t>
            </a:r>
            <a:endParaRPr lang="en-US" sz="1400" dirty="0"/>
          </a:p>
        </p:txBody>
      </p:sp>
    </p:spTree>
    <p:extLst>
      <p:ext uri="{BB962C8B-B14F-4D97-AF65-F5344CB8AC3E}">
        <p14:creationId xmlns:p14="http://schemas.microsoft.com/office/powerpoint/2010/main" val="2950698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61512" y="-94136"/>
            <a:ext cx="4622292" cy="994172"/>
          </a:xfrm>
        </p:spPr>
        <p:txBody>
          <a:bodyPr>
            <a:normAutofit fontScale="90000"/>
          </a:bodyPr>
          <a:lstStyle/>
          <a:p>
            <a:pPr algn="ctr"/>
            <a:r>
              <a:rPr lang="en-US" altLang="ja-JP" sz="2127" b="1" u="sng" dirty="0">
                <a:ea typeface="ＭＳ Ｐゴシック" panose="020B0600070205080204" pitchFamily="34" charset="-128"/>
              </a:rPr>
              <a:t>St</a:t>
            </a:r>
            <a:r>
              <a:rPr lang="en-US" altLang="ja-JP" sz="2127" b="1" dirty="0">
                <a:ea typeface="ＭＳ Ｐゴシック" panose="020B0600070205080204" pitchFamily="34" charset="-128"/>
              </a:rPr>
              <a:t>imulated </a:t>
            </a:r>
            <a:r>
              <a:rPr lang="en-US" altLang="ja-JP" sz="2127" b="1" u="sng" dirty="0">
                <a:ea typeface="ＭＳ Ｐゴシック" panose="020B0600070205080204" pitchFamily="34" charset="-128"/>
              </a:rPr>
              <a:t>E</a:t>
            </a:r>
            <a:r>
              <a:rPr lang="en-US" altLang="ja-JP" sz="2127" b="1" dirty="0">
                <a:ea typeface="ＭＳ Ｐゴシック" panose="020B0600070205080204" pitchFamily="34" charset="-128"/>
              </a:rPr>
              <a:t>mission </a:t>
            </a:r>
            <a:r>
              <a:rPr lang="en-US" altLang="ja-JP" sz="2127" b="1" u="sng" dirty="0">
                <a:ea typeface="ＭＳ Ｐゴシック" panose="020B0600070205080204" pitchFamily="34" charset="-128"/>
              </a:rPr>
              <a:t>D</a:t>
            </a:r>
            <a:r>
              <a:rPr lang="en-US" altLang="ja-JP" sz="2127" b="1" dirty="0">
                <a:ea typeface="ＭＳ Ｐゴシック" panose="020B0600070205080204" pitchFamily="34" charset="-128"/>
              </a:rPr>
              <a:t>epletion (STED) Fluorescence Microscope (Stefan Hell)</a:t>
            </a:r>
            <a:r>
              <a:rPr lang="en-US" altLang="ja-JP" sz="1350" b="1" dirty="0">
                <a:ea typeface="ＭＳ Ｐゴシック" panose="020B0600070205080204" pitchFamily="34" charset="-128"/>
              </a:rPr>
              <a:t> 2014 Nobel Prize Award Winning Work</a:t>
            </a:r>
            <a:endParaRPr lang="en-US" altLang="ja-JP" sz="2127" b="1" dirty="0">
              <a:ea typeface="ＭＳ Ｐゴシック" panose="020B0600070205080204" pitchFamily="34" charset="-128"/>
            </a:endParaRPr>
          </a:p>
        </p:txBody>
      </p:sp>
      <p:pic>
        <p:nvPicPr>
          <p:cNvPr id="45060" name="Picture 4"/>
          <p:cNvPicPr>
            <a:picLocks noChangeAspect="1"/>
          </p:cNvPicPr>
          <p:nvPr/>
        </p:nvPicPr>
        <p:blipFill rotWithShape="1">
          <a:blip r:embed="rId2">
            <a:extLst>
              <a:ext uri="{28A0092B-C50C-407E-A947-70E740481C1C}">
                <a14:useLocalDpi xmlns:a14="http://schemas.microsoft.com/office/drawing/2010/main" val="0"/>
              </a:ext>
            </a:extLst>
          </a:blip>
          <a:srcRect t="5751" b="5471"/>
          <a:stretch/>
        </p:blipFill>
        <p:spPr bwMode="auto">
          <a:xfrm>
            <a:off x="-16853" y="1347648"/>
            <a:ext cx="5232801" cy="1512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p:cNvCxnSpPr>
            <a:cxnSpLocks noChangeShapeType="1"/>
          </p:cNvCxnSpPr>
          <p:nvPr/>
        </p:nvCxnSpPr>
        <p:spPr bwMode="auto">
          <a:xfrm rot="10800000">
            <a:off x="3338456" y="2080640"/>
            <a:ext cx="175334" cy="0"/>
          </a:xfrm>
          <a:prstGeom prst="line">
            <a:avLst/>
          </a:prstGeom>
          <a:noFill/>
          <a:ln w="76200">
            <a:solidFill>
              <a:srgbClr val="0B52FC"/>
            </a:solidFill>
            <a:round/>
            <a:headEnd/>
            <a:tailEnd/>
          </a:ln>
          <a:effectLst>
            <a:outerShdw blurRad="40000" dist="23000" dir="5400000" rotWithShape="0">
              <a:srgbClr val="808080">
                <a:alpha val="34999"/>
              </a:srgbClr>
            </a:outerShdw>
          </a:effectLst>
          <a:extLst>
            <a:ext uri="{909E8E84-426E-40DD-AFC4-6F175D3DCCD1}">
              <a14:hiddenFill xmlns:a14="http://schemas.microsoft.com/office/drawing/2010/main">
                <a:noFill/>
              </a14:hiddenFill>
            </a:ext>
          </a:extLst>
        </p:spPr>
      </p:cxnSp>
      <p:cxnSp>
        <p:nvCxnSpPr>
          <p:cNvPr id="10" name="Straight Connector 9"/>
          <p:cNvCxnSpPr>
            <a:cxnSpLocks noChangeShapeType="1"/>
          </p:cNvCxnSpPr>
          <p:nvPr/>
        </p:nvCxnSpPr>
        <p:spPr bwMode="auto">
          <a:xfrm rot="10800000">
            <a:off x="1677682" y="2104599"/>
            <a:ext cx="175334" cy="0"/>
          </a:xfrm>
          <a:prstGeom prst="line">
            <a:avLst/>
          </a:prstGeom>
          <a:noFill/>
          <a:ln w="76200">
            <a:solidFill>
              <a:srgbClr val="0B52FC"/>
            </a:solidFill>
            <a:round/>
            <a:headEnd/>
            <a:tailEnd/>
          </a:ln>
          <a:effectLst>
            <a:outerShdw blurRad="40000" dist="23000" dir="5400000" rotWithShape="0">
              <a:srgbClr val="808080">
                <a:alpha val="34999"/>
              </a:srgbClr>
            </a:outerShdw>
          </a:effectLst>
          <a:extLst>
            <a:ext uri="{909E8E84-426E-40DD-AFC4-6F175D3DCCD1}">
              <a14:hiddenFill xmlns:a14="http://schemas.microsoft.com/office/drawing/2010/main">
                <a:noFill/>
              </a14:hiddenFill>
            </a:ext>
          </a:extLst>
        </p:spPr>
      </p:cxnSp>
      <p:cxnSp>
        <p:nvCxnSpPr>
          <p:cNvPr id="11" name="Straight Connector 10"/>
          <p:cNvCxnSpPr>
            <a:cxnSpLocks noChangeShapeType="1"/>
          </p:cNvCxnSpPr>
          <p:nvPr/>
        </p:nvCxnSpPr>
        <p:spPr bwMode="auto">
          <a:xfrm rot="10800000">
            <a:off x="3338456" y="2191722"/>
            <a:ext cx="175334" cy="0"/>
          </a:xfrm>
          <a:prstGeom prst="line">
            <a:avLst/>
          </a:prstGeom>
          <a:noFill/>
          <a:ln w="76200">
            <a:solidFill>
              <a:srgbClr val="0B52FC"/>
            </a:solidFill>
            <a:round/>
            <a:headEnd/>
            <a:tailEnd/>
          </a:ln>
          <a:effectLst>
            <a:outerShdw blurRad="40000" dist="23000" dir="5400000" rotWithShape="0">
              <a:srgbClr val="808080">
                <a:alpha val="34999"/>
              </a:srgbClr>
            </a:outerShdw>
          </a:effectLst>
          <a:extLst>
            <a:ext uri="{909E8E84-426E-40DD-AFC4-6F175D3DCCD1}">
              <a14:hiddenFill xmlns:a14="http://schemas.microsoft.com/office/drawing/2010/main">
                <a:noFill/>
              </a14:hiddenFill>
            </a:ext>
          </a:extLst>
        </p:spPr>
      </p:cxnSp>
      <p:pic>
        <p:nvPicPr>
          <p:cNvPr id="45064" name="Picture 1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82629" y="3037900"/>
            <a:ext cx="3490349" cy="1949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3"/>
          <p:cNvSpPr txBox="1">
            <a:spLocks noChangeArrowheads="1"/>
          </p:cNvSpPr>
          <p:nvPr/>
        </p:nvSpPr>
        <p:spPr bwMode="auto">
          <a:xfrm>
            <a:off x="1884081" y="2799048"/>
            <a:ext cx="1493064" cy="332155"/>
          </a:xfrm>
          <a:prstGeom prst="rect">
            <a:avLst/>
          </a:prstGeom>
          <a:noFill/>
          <a:ln w="9525">
            <a:noFill/>
            <a:miter lim="800000"/>
            <a:headEnd/>
            <a:tailEnd/>
          </a:ln>
        </p:spPr>
        <p:txBody>
          <a:bodyPr lIns="68609" tIns="33760" rIns="68609" bIns="33760"/>
          <a:lstStyle>
            <a:lvl1pPr marL="369888" indent="-369888" defTabSz="987425">
              <a:defRPr sz="2600" b="1">
                <a:solidFill>
                  <a:schemeClr val="tx1"/>
                </a:solidFill>
                <a:latin typeface="Arial" panose="020B0604020202020204" pitchFamily="34" charset="0"/>
                <a:ea typeface="ＭＳ Ｐゴシック" panose="020B0600070205080204" pitchFamily="34" charset="-128"/>
              </a:defRPr>
            </a:lvl1pPr>
            <a:lvl2pPr marL="37931725" indent="-37474525" defTabSz="987425">
              <a:defRPr sz="2600" b="1">
                <a:solidFill>
                  <a:schemeClr val="tx1"/>
                </a:solidFill>
                <a:latin typeface="Arial" panose="020B0604020202020204" pitchFamily="34" charset="0"/>
                <a:ea typeface="ＭＳ Ｐゴシック" panose="020B0600070205080204" pitchFamily="34" charset="-128"/>
              </a:defRPr>
            </a:lvl2pPr>
            <a:lvl3pPr>
              <a:defRPr sz="2600" b="1">
                <a:solidFill>
                  <a:schemeClr val="tx1"/>
                </a:solidFill>
                <a:latin typeface="Arial" panose="020B0604020202020204" pitchFamily="34" charset="0"/>
                <a:ea typeface="ＭＳ Ｐゴシック" panose="020B0600070205080204" pitchFamily="34" charset="-128"/>
              </a:defRPr>
            </a:lvl3pPr>
            <a:lvl4pPr>
              <a:defRPr sz="2600" b="1">
                <a:solidFill>
                  <a:schemeClr val="tx1"/>
                </a:solidFill>
                <a:latin typeface="Arial" panose="020B0604020202020204" pitchFamily="34" charset="0"/>
                <a:ea typeface="ＭＳ Ｐゴシック" panose="020B0600070205080204" pitchFamily="34" charset="-128"/>
              </a:defRPr>
            </a:lvl4pPr>
            <a:lvl5pPr>
              <a:defRPr sz="2600" b="1">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9pPr>
          </a:lstStyle>
          <a:p>
            <a:pPr fontAlgn="auto">
              <a:spcBef>
                <a:spcPts val="0"/>
              </a:spcBef>
              <a:spcAft>
                <a:spcPts val="0"/>
              </a:spcAft>
              <a:buClr>
                <a:prstClr val="white"/>
              </a:buClr>
            </a:pPr>
            <a:r>
              <a:rPr lang="en-US" altLang="ja-JP" sz="1646" dirty="0">
                <a:solidFill>
                  <a:srgbClr val="FF0000"/>
                </a:solidFill>
              </a:rPr>
              <a:t>Depletion</a:t>
            </a:r>
          </a:p>
          <a:p>
            <a:pPr fontAlgn="auto">
              <a:spcBef>
                <a:spcPts val="0"/>
              </a:spcBef>
              <a:spcAft>
                <a:spcPts val="0"/>
              </a:spcAft>
              <a:buClr>
                <a:prstClr val="white"/>
              </a:buClr>
            </a:pPr>
            <a:endParaRPr lang="en-US" altLang="ja-JP" sz="1646" dirty="0">
              <a:solidFill>
                <a:srgbClr val="FF0000"/>
              </a:solidFill>
            </a:endParaRPr>
          </a:p>
        </p:txBody>
      </p:sp>
      <p:sp>
        <p:nvSpPr>
          <p:cNvPr id="2" name="TextBox 1"/>
          <p:cNvSpPr txBox="1"/>
          <p:nvPr/>
        </p:nvSpPr>
        <p:spPr>
          <a:xfrm>
            <a:off x="3749702" y="2755277"/>
            <a:ext cx="1059489" cy="584775"/>
          </a:xfrm>
          <a:prstGeom prst="rect">
            <a:avLst/>
          </a:prstGeom>
          <a:noFill/>
        </p:spPr>
        <p:txBody>
          <a:bodyPr wrap="square" rtlCol="0">
            <a:spAutoFit/>
          </a:bodyPr>
          <a:lstStyle/>
          <a:p>
            <a:pPr algn="ctr" fontAlgn="auto">
              <a:spcBef>
                <a:spcPts val="0"/>
              </a:spcBef>
              <a:spcAft>
                <a:spcPts val="0"/>
              </a:spcAft>
            </a:pPr>
            <a:r>
              <a:rPr lang="en-US" sz="1600" b="1" dirty="0" smtClean="0">
                <a:solidFill>
                  <a:srgbClr val="FF0000"/>
                </a:solidFill>
                <a:latin typeface="Segoe UI"/>
                <a:ea typeface="+mn-ea"/>
              </a:rPr>
              <a:t>In Space XY Plane</a:t>
            </a:r>
            <a:endParaRPr lang="en-US" sz="1600" b="1" dirty="0">
              <a:solidFill>
                <a:srgbClr val="FF0000"/>
              </a:solidFill>
              <a:latin typeface="Segoe UI"/>
              <a:ea typeface="+mn-ea"/>
            </a:endParaRPr>
          </a:p>
        </p:txBody>
      </p:sp>
      <p:sp>
        <p:nvSpPr>
          <p:cNvPr id="3" name="Rectangle 2"/>
          <p:cNvSpPr/>
          <p:nvPr/>
        </p:nvSpPr>
        <p:spPr>
          <a:xfrm>
            <a:off x="5287518" y="24992"/>
            <a:ext cx="3984498" cy="738664"/>
          </a:xfrm>
          <a:prstGeom prst="rect">
            <a:avLst/>
          </a:prstGeom>
        </p:spPr>
        <p:txBody>
          <a:bodyPr wrap="square">
            <a:spAutoFit/>
          </a:bodyPr>
          <a:lstStyle/>
          <a:p>
            <a:pPr fontAlgn="auto">
              <a:spcBef>
                <a:spcPts val="0"/>
              </a:spcBef>
              <a:spcAft>
                <a:spcPts val="0"/>
              </a:spcAft>
            </a:pPr>
            <a:r>
              <a:rPr lang="en-US" sz="2100" dirty="0">
                <a:solidFill>
                  <a:prstClr val="black"/>
                </a:solidFill>
                <a:latin typeface="Segoe UI"/>
                <a:ea typeface="+mn-ea"/>
              </a:rPr>
              <a:t>Our Time Domain Approaches with Pulsed Lasers</a:t>
            </a:r>
          </a:p>
        </p:txBody>
      </p:sp>
      <p:pic>
        <p:nvPicPr>
          <p:cNvPr id="98" name="Picture 97" descr="pulse pair generation.emf"/>
          <p:cNvPicPr>
            <a:picLocks noChangeAspect="1"/>
          </p:cNvPicPr>
          <p:nvPr/>
        </p:nvPicPr>
        <p:blipFill rotWithShape="1">
          <a:blip r:embed="rId4" cstate="print"/>
          <a:srcRect l="19275" t="87630" r="38940" b="4751"/>
          <a:stretch/>
        </p:blipFill>
        <p:spPr>
          <a:xfrm>
            <a:off x="6102535" y="754891"/>
            <a:ext cx="2582966" cy="333287"/>
          </a:xfrm>
          <a:prstGeom prst="rect">
            <a:avLst/>
          </a:prstGeom>
        </p:spPr>
      </p:pic>
      <p:sp>
        <p:nvSpPr>
          <p:cNvPr id="103" name="Rectangle 3"/>
          <p:cNvSpPr txBox="1">
            <a:spLocks noChangeArrowheads="1"/>
          </p:cNvSpPr>
          <p:nvPr/>
        </p:nvSpPr>
        <p:spPr bwMode="auto">
          <a:xfrm>
            <a:off x="249591" y="2796762"/>
            <a:ext cx="1493064" cy="332155"/>
          </a:xfrm>
          <a:prstGeom prst="rect">
            <a:avLst/>
          </a:prstGeom>
          <a:noFill/>
          <a:ln w="9525">
            <a:noFill/>
            <a:miter lim="800000"/>
            <a:headEnd/>
            <a:tailEnd/>
          </a:ln>
        </p:spPr>
        <p:txBody>
          <a:bodyPr lIns="68609" tIns="33760" rIns="68609" bIns="33760"/>
          <a:lstStyle>
            <a:lvl1pPr marL="369888" indent="-369888" defTabSz="987425">
              <a:defRPr sz="2600" b="1">
                <a:solidFill>
                  <a:schemeClr val="tx1"/>
                </a:solidFill>
                <a:latin typeface="Arial" panose="020B0604020202020204" pitchFamily="34" charset="0"/>
                <a:ea typeface="ＭＳ Ｐゴシック" panose="020B0600070205080204" pitchFamily="34" charset="-128"/>
              </a:defRPr>
            </a:lvl1pPr>
            <a:lvl2pPr marL="37931725" indent="-37474525" defTabSz="987425">
              <a:defRPr sz="2600" b="1">
                <a:solidFill>
                  <a:schemeClr val="tx1"/>
                </a:solidFill>
                <a:latin typeface="Arial" panose="020B0604020202020204" pitchFamily="34" charset="0"/>
                <a:ea typeface="ＭＳ Ｐゴシック" panose="020B0600070205080204" pitchFamily="34" charset="-128"/>
              </a:defRPr>
            </a:lvl2pPr>
            <a:lvl3pPr>
              <a:defRPr sz="2600" b="1">
                <a:solidFill>
                  <a:schemeClr val="tx1"/>
                </a:solidFill>
                <a:latin typeface="Arial" panose="020B0604020202020204" pitchFamily="34" charset="0"/>
                <a:ea typeface="ＭＳ Ｐゴシック" panose="020B0600070205080204" pitchFamily="34" charset="-128"/>
              </a:defRPr>
            </a:lvl3pPr>
            <a:lvl4pPr>
              <a:defRPr sz="2600" b="1">
                <a:solidFill>
                  <a:schemeClr val="tx1"/>
                </a:solidFill>
                <a:latin typeface="Arial" panose="020B0604020202020204" pitchFamily="34" charset="0"/>
                <a:ea typeface="ＭＳ Ｐゴシック" panose="020B0600070205080204" pitchFamily="34" charset="-128"/>
              </a:defRPr>
            </a:lvl4pPr>
            <a:lvl5pPr>
              <a:defRPr sz="2600" b="1">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20000"/>
              </a:spcBef>
              <a:spcAft>
                <a:spcPct val="0"/>
              </a:spcAft>
              <a:defRPr sz="2600" b="1">
                <a:solidFill>
                  <a:schemeClr val="tx1"/>
                </a:solidFill>
                <a:latin typeface="Arial" panose="020B0604020202020204" pitchFamily="34" charset="0"/>
                <a:ea typeface="ＭＳ Ｐゴシック" panose="020B0600070205080204" pitchFamily="34" charset="-128"/>
              </a:defRPr>
            </a:lvl9pPr>
          </a:lstStyle>
          <a:p>
            <a:pPr fontAlgn="auto">
              <a:spcBef>
                <a:spcPts val="0"/>
              </a:spcBef>
              <a:spcAft>
                <a:spcPts val="0"/>
              </a:spcAft>
              <a:buClr>
                <a:prstClr val="white"/>
              </a:buClr>
            </a:pPr>
            <a:r>
              <a:rPr lang="en-US" altLang="ja-JP" sz="1646" dirty="0">
                <a:solidFill>
                  <a:srgbClr val="FF0000"/>
                </a:solidFill>
              </a:rPr>
              <a:t>Excitation</a:t>
            </a:r>
          </a:p>
          <a:p>
            <a:pPr fontAlgn="auto">
              <a:spcBef>
                <a:spcPts val="0"/>
              </a:spcBef>
              <a:spcAft>
                <a:spcPts val="0"/>
              </a:spcAft>
              <a:buClr>
                <a:prstClr val="white"/>
              </a:buClr>
            </a:pPr>
            <a:endParaRPr lang="en-US" altLang="ja-JP" sz="1646" dirty="0">
              <a:solidFill>
                <a:srgbClr val="FF0000"/>
              </a:solidFill>
            </a:endParaRPr>
          </a:p>
        </p:txBody>
      </p:sp>
      <p:pic>
        <p:nvPicPr>
          <p:cNvPr id="104" name="Picture 2"/>
          <p:cNvPicPr>
            <a:picLocks noChangeAspect="1" noChangeArrowheads="1"/>
          </p:cNvPicPr>
          <p:nvPr/>
        </p:nvPicPr>
        <p:blipFill>
          <a:blip r:embed="rId5" cstate="print"/>
          <a:srcRect/>
          <a:stretch>
            <a:fillRect/>
          </a:stretch>
        </p:blipFill>
        <p:spPr bwMode="auto">
          <a:xfrm>
            <a:off x="5218952" y="1243082"/>
            <a:ext cx="3879056" cy="3145751"/>
          </a:xfrm>
          <a:prstGeom prst="rect">
            <a:avLst/>
          </a:prstGeom>
          <a:noFill/>
          <a:ln w="9525">
            <a:noFill/>
            <a:miter lim="800000"/>
            <a:headEnd/>
            <a:tailEnd/>
          </a:ln>
        </p:spPr>
      </p:pic>
      <p:pic>
        <p:nvPicPr>
          <p:cNvPr id="105" name="Picture 104" descr="C:\vaio back up on 02-13-09\manuscript\imaging\4\Picture1.png"/>
          <p:cNvPicPr>
            <a:picLocks noChangeAspect="1" noChangeArrowheads="1"/>
          </p:cNvPicPr>
          <p:nvPr/>
        </p:nvPicPr>
        <p:blipFill rotWithShape="1">
          <a:blip r:embed="rId6" cstate="print"/>
          <a:srcRect l="68288" t="40215" r="8403" b="13862"/>
          <a:stretch/>
        </p:blipFill>
        <p:spPr bwMode="auto">
          <a:xfrm flipH="1">
            <a:off x="5675357" y="4466305"/>
            <a:ext cx="589660" cy="342027"/>
          </a:xfrm>
          <a:prstGeom prst="rect">
            <a:avLst/>
          </a:prstGeom>
          <a:noFill/>
          <a:ln w="9525">
            <a:noFill/>
            <a:miter lim="800000"/>
            <a:headEnd/>
            <a:tailEnd/>
          </a:ln>
        </p:spPr>
      </p:pic>
      <p:pic>
        <p:nvPicPr>
          <p:cNvPr id="106" name="Picture 105" descr="C:\vaio back up on 02-13-09\manuscript\imaging\4\Picture1.png"/>
          <p:cNvPicPr>
            <a:picLocks noChangeAspect="1" noChangeArrowheads="1"/>
          </p:cNvPicPr>
          <p:nvPr/>
        </p:nvPicPr>
        <p:blipFill rotWithShape="1">
          <a:blip r:embed="rId6" cstate="print"/>
          <a:srcRect l="68288" t="40215" r="8403" b="13862"/>
          <a:stretch/>
        </p:blipFill>
        <p:spPr bwMode="auto">
          <a:xfrm flipH="1">
            <a:off x="7004394" y="4450476"/>
            <a:ext cx="589660" cy="342027"/>
          </a:xfrm>
          <a:prstGeom prst="rect">
            <a:avLst/>
          </a:prstGeom>
          <a:noFill/>
          <a:ln w="9525">
            <a:noFill/>
            <a:miter lim="800000"/>
            <a:headEnd/>
            <a:tailEnd/>
          </a:ln>
        </p:spPr>
      </p:pic>
      <p:pic>
        <p:nvPicPr>
          <p:cNvPr id="107" name="Picture 106" descr="C:\vaio back up on 02-13-09\manuscript\imaging\4\Picture1.png"/>
          <p:cNvPicPr>
            <a:picLocks noChangeAspect="1" noChangeArrowheads="1"/>
          </p:cNvPicPr>
          <p:nvPr/>
        </p:nvPicPr>
        <p:blipFill rotWithShape="1">
          <a:blip r:embed="rId6" cstate="print"/>
          <a:srcRect l="68288" t="40215" r="8403" b="13862"/>
          <a:stretch/>
        </p:blipFill>
        <p:spPr bwMode="auto">
          <a:xfrm flipH="1">
            <a:off x="8255958" y="4446287"/>
            <a:ext cx="589660" cy="342027"/>
          </a:xfrm>
          <a:prstGeom prst="rect">
            <a:avLst/>
          </a:prstGeom>
          <a:noFill/>
          <a:ln w="9525">
            <a:noFill/>
            <a:miter lim="800000"/>
            <a:headEnd/>
            <a:tailEnd/>
          </a:ln>
        </p:spPr>
      </p:pic>
      <p:grpSp>
        <p:nvGrpSpPr>
          <p:cNvPr id="108" name="Group 107"/>
          <p:cNvGrpSpPr/>
          <p:nvPr/>
        </p:nvGrpSpPr>
        <p:grpSpPr>
          <a:xfrm>
            <a:off x="5642539" y="4460002"/>
            <a:ext cx="730331" cy="244124"/>
            <a:chOff x="4924247" y="4502061"/>
            <a:chExt cx="973774" cy="325498"/>
          </a:xfrm>
        </p:grpSpPr>
        <p:sp>
          <p:nvSpPr>
            <p:cNvPr id="109" name="Rectangle 108"/>
            <p:cNvSpPr/>
            <p:nvPr/>
          </p:nvSpPr>
          <p:spPr>
            <a:xfrm>
              <a:off x="5126052" y="4502061"/>
              <a:ext cx="619569" cy="856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0" name="Rectangle 109"/>
            <p:cNvSpPr/>
            <p:nvPr/>
          </p:nvSpPr>
          <p:spPr>
            <a:xfrm>
              <a:off x="5381625" y="4661959"/>
              <a:ext cx="516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1" name="Rectangle 110"/>
            <p:cNvSpPr/>
            <p:nvPr/>
          </p:nvSpPr>
          <p:spPr>
            <a:xfrm>
              <a:off x="5667375" y="4738159"/>
              <a:ext cx="107175" cy="8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2" name="Rectangle 111"/>
            <p:cNvSpPr/>
            <p:nvPr/>
          </p:nvSpPr>
          <p:spPr>
            <a:xfrm>
              <a:off x="4924247" y="4631898"/>
              <a:ext cx="107175" cy="8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sp>
        <p:nvSpPr>
          <p:cNvPr id="113" name="Rectangle 112"/>
          <p:cNvSpPr/>
          <p:nvPr/>
        </p:nvSpPr>
        <p:spPr>
          <a:xfrm>
            <a:off x="7122234" y="4441204"/>
            <a:ext cx="464677" cy="64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4" name="Rectangle 113"/>
          <p:cNvSpPr/>
          <p:nvPr/>
        </p:nvSpPr>
        <p:spPr>
          <a:xfrm>
            <a:off x="7313913" y="4561128"/>
            <a:ext cx="387297" cy="342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5" name="Rectangle 114"/>
          <p:cNvSpPr/>
          <p:nvPr/>
        </p:nvSpPr>
        <p:spPr>
          <a:xfrm>
            <a:off x="7528226" y="4618277"/>
            <a:ext cx="80381" cy="67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6" name="Rectangle 115"/>
          <p:cNvSpPr/>
          <p:nvPr/>
        </p:nvSpPr>
        <p:spPr>
          <a:xfrm>
            <a:off x="6970880" y="4538582"/>
            <a:ext cx="80381" cy="67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7" name="Rectangle 116"/>
          <p:cNvSpPr/>
          <p:nvPr/>
        </p:nvSpPr>
        <p:spPr>
          <a:xfrm>
            <a:off x="8384546" y="4439091"/>
            <a:ext cx="464677" cy="64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8" name="Rectangle 117"/>
          <p:cNvSpPr/>
          <p:nvPr/>
        </p:nvSpPr>
        <p:spPr>
          <a:xfrm>
            <a:off x="8576225" y="4559015"/>
            <a:ext cx="387297" cy="342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19" name="Rectangle 118"/>
          <p:cNvSpPr/>
          <p:nvPr/>
        </p:nvSpPr>
        <p:spPr>
          <a:xfrm>
            <a:off x="8790538" y="4616165"/>
            <a:ext cx="80381" cy="67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20" name="Rectangle 119"/>
          <p:cNvSpPr/>
          <p:nvPr/>
        </p:nvSpPr>
        <p:spPr>
          <a:xfrm>
            <a:off x="8233192" y="4536469"/>
            <a:ext cx="80381" cy="67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nvGrpSpPr>
          <p:cNvPr id="121" name="Group 120"/>
          <p:cNvGrpSpPr/>
          <p:nvPr/>
        </p:nvGrpSpPr>
        <p:grpSpPr>
          <a:xfrm>
            <a:off x="5602485" y="4584503"/>
            <a:ext cx="330848" cy="109314"/>
            <a:chOff x="3078784" y="4504401"/>
            <a:chExt cx="441131" cy="145752"/>
          </a:xfrm>
        </p:grpSpPr>
        <p:sp>
          <p:nvSpPr>
            <p:cNvPr id="122" name="Rectangle 121"/>
            <p:cNvSpPr/>
            <p:nvPr/>
          </p:nvSpPr>
          <p:spPr>
            <a:xfrm>
              <a:off x="3078784" y="4521365"/>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23" name="Rectangle 122"/>
            <p:cNvSpPr/>
            <p:nvPr/>
          </p:nvSpPr>
          <p:spPr>
            <a:xfrm>
              <a:off x="3357440" y="4504401"/>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grpSp>
        <p:nvGrpSpPr>
          <p:cNvPr id="124" name="Group 123"/>
          <p:cNvGrpSpPr/>
          <p:nvPr/>
        </p:nvGrpSpPr>
        <p:grpSpPr>
          <a:xfrm>
            <a:off x="6924175" y="4581338"/>
            <a:ext cx="330848" cy="109314"/>
            <a:chOff x="3078784" y="4504401"/>
            <a:chExt cx="441131" cy="145752"/>
          </a:xfrm>
        </p:grpSpPr>
        <p:sp>
          <p:nvSpPr>
            <p:cNvPr id="125" name="Rectangle 124"/>
            <p:cNvSpPr/>
            <p:nvPr/>
          </p:nvSpPr>
          <p:spPr>
            <a:xfrm>
              <a:off x="3078784" y="4521365"/>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26" name="Rectangle 125"/>
            <p:cNvSpPr/>
            <p:nvPr/>
          </p:nvSpPr>
          <p:spPr>
            <a:xfrm>
              <a:off x="3357440" y="4504401"/>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grpSp>
        <p:nvGrpSpPr>
          <p:cNvPr id="127" name="Group 126"/>
          <p:cNvGrpSpPr/>
          <p:nvPr/>
        </p:nvGrpSpPr>
        <p:grpSpPr>
          <a:xfrm>
            <a:off x="8185209" y="4566277"/>
            <a:ext cx="330848" cy="109314"/>
            <a:chOff x="3078784" y="4504401"/>
            <a:chExt cx="441131" cy="145752"/>
          </a:xfrm>
        </p:grpSpPr>
        <p:sp>
          <p:nvSpPr>
            <p:cNvPr id="128" name="Rectangle 127"/>
            <p:cNvSpPr/>
            <p:nvPr/>
          </p:nvSpPr>
          <p:spPr>
            <a:xfrm>
              <a:off x="3078784" y="4521365"/>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129" name="Rectangle 128"/>
            <p:cNvSpPr/>
            <p:nvPr/>
          </p:nvSpPr>
          <p:spPr>
            <a:xfrm>
              <a:off x="3357440" y="4504401"/>
              <a:ext cx="162475" cy="128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cxnSp>
        <p:nvCxnSpPr>
          <p:cNvPr id="130" name="Straight Connector 129"/>
          <p:cNvCxnSpPr/>
          <p:nvPr/>
        </p:nvCxnSpPr>
        <p:spPr>
          <a:xfrm flipV="1">
            <a:off x="5426098" y="4752641"/>
            <a:ext cx="3645107" cy="34290"/>
          </a:xfrm>
          <a:prstGeom prst="line">
            <a:avLst/>
          </a:prstGeom>
        </p:spPr>
        <p:style>
          <a:lnRef idx="3">
            <a:schemeClr val="dk1"/>
          </a:lnRef>
          <a:fillRef idx="0">
            <a:schemeClr val="dk1"/>
          </a:fillRef>
          <a:effectRef idx="2">
            <a:schemeClr val="dk1"/>
          </a:effectRef>
          <a:fontRef idx="minor">
            <a:schemeClr val="tx1"/>
          </a:fontRef>
        </p:style>
      </p:cxnSp>
      <p:sp>
        <p:nvSpPr>
          <p:cNvPr id="131" name="TextBox 130"/>
          <p:cNvSpPr txBox="1"/>
          <p:nvPr/>
        </p:nvSpPr>
        <p:spPr>
          <a:xfrm>
            <a:off x="6689345" y="4773552"/>
            <a:ext cx="1330452" cy="369332"/>
          </a:xfrm>
          <a:prstGeom prst="rect">
            <a:avLst/>
          </a:prstGeom>
          <a:noFill/>
        </p:spPr>
        <p:txBody>
          <a:bodyPr wrap="square" rtlCol="0">
            <a:spAutoFit/>
          </a:bodyPr>
          <a:lstStyle/>
          <a:p>
            <a:pPr fontAlgn="auto">
              <a:spcBef>
                <a:spcPts val="0"/>
              </a:spcBef>
              <a:spcAft>
                <a:spcPts val="0"/>
              </a:spcAft>
            </a:pPr>
            <a:r>
              <a:rPr lang="en-US" dirty="0" smtClean="0">
                <a:solidFill>
                  <a:prstClr val="black"/>
                </a:solidFill>
                <a:latin typeface="Segoe UI"/>
                <a:ea typeface="+mn-ea"/>
              </a:rPr>
              <a:t>Time  </a:t>
            </a:r>
            <a:r>
              <a:rPr lang="en-US" dirty="0" smtClean="0">
                <a:solidFill>
                  <a:prstClr val="black"/>
                </a:solidFill>
                <a:latin typeface="Segoe UI"/>
                <a:ea typeface="+mn-ea"/>
                <a:sym typeface="Wingdings" panose="05000000000000000000" pitchFamily="2" charset="2"/>
              </a:rPr>
              <a:t></a:t>
            </a:r>
            <a:endParaRPr lang="en-US" dirty="0">
              <a:solidFill>
                <a:prstClr val="black"/>
              </a:solidFill>
              <a:latin typeface="Segoe UI"/>
              <a:ea typeface="+mn-ea"/>
            </a:endParaRPr>
          </a:p>
        </p:txBody>
      </p:sp>
      <p:sp>
        <p:nvSpPr>
          <p:cNvPr id="43" name="Rectangle 3"/>
          <p:cNvSpPr txBox="1">
            <a:spLocks noChangeArrowheads="1"/>
          </p:cNvSpPr>
          <p:nvPr/>
        </p:nvSpPr>
        <p:spPr>
          <a:xfrm>
            <a:off x="336042" y="812832"/>
            <a:ext cx="4622292" cy="664310"/>
          </a:xfrm>
          <a:prstGeom prst="rect">
            <a:avLst/>
          </a:prstGeom>
        </p:spPr>
        <p:txBody>
          <a:bodyPr vert="horz" lIns="0" tIns="34290" rIns="0" bIns="3429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fontAlgn="auto">
              <a:buClr>
                <a:srgbClr val="DD5900"/>
              </a:buClr>
            </a:pPr>
            <a:r>
              <a:rPr lang="en-US" altLang="ja-JP" sz="1646" dirty="0">
                <a:solidFill>
                  <a:prstClr val="black">
                    <a:lumMod val="75000"/>
                    <a:lumOff val="25000"/>
                  </a:prstClr>
                </a:solidFill>
                <a:ea typeface="ＭＳ Ｐゴシック" panose="020B0600070205080204" pitchFamily="34" charset="-128"/>
              </a:rPr>
              <a:t>Making laser spot size – PSF - smaller by using Depletion effect of </a:t>
            </a:r>
            <a:r>
              <a:rPr lang="en-US" altLang="ja-JP" sz="1646" dirty="0" err="1">
                <a:solidFill>
                  <a:prstClr val="black">
                    <a:lumMod val="75000"/>
                    <a:lumOff val="25000"/>
                  </a:prstClr>
                </a:solidFill>
                <a:ea typeface="ＭＳ Ｐゴシック" panose="020B0600070205080204" pitchFamily="34" charset="-128"/>
              </a:rPr>
              <a:t>fluorophore</a:t>
            </a:r>
            <a:r>
              <a:rPr lang="en-US" altLang="ja-JP" sz="1646" dirty="0">
                <a:solidFill>
                  <a:prstClr val="black">
                    <a:lumMod val="75000"/>
                    <a:lumOff val="25000"/>
                  </a:prstClr>
                </a:solidFill>
                <a:ea typeface="ＭＳ Ｐゴシック" panose="020B0600070205080204" pitchFamily="34" charset="-128"/>
              </a:rPr>
              <a:t>.</a:t>
            </a:r>
          </a:p>
          <a:p>
            <a:pPr fontAlgn="auto">
              <a:buClr>
                <a:srgbClr val="DD5900"/>
              </a:buClr>
            </a:pPr>
            <a:endParaRPr lang="en-US" altLang="ja-JP" sz="1646" dirty="0">
              <a:solidFill>
                <a:prstClr val="black">
                  <a:lumMod val="75000"/>
                  <a:lumOff val="25000"/>
                </a:prstClr>
              </a:solidFill>
              <a:ea typeface="ＭＳ Ｐゴシック" panose="020B0600070205080204" pitchFamily="34" charset="-128"/>
            </a:endParaRPr>
          </a:p>
        </p:txBody>
      </p:sp>
      <p:sp>
        <p:nvSpPr>
          <p:cNvPr id="5" name="TextBox 4"/>
          <p:cNvSpPr txBox="1"/>
          <p:nvPr/>
        </p:nvSpPr>
        <p:spPr>
          <a:xfrm>
            <a:off x="5016686" y="4803936"/>
            <a:ext cx="1540361" cy="369332"/>
          </a:xfrm>
          <a:prstGeom prst="rect">
            <a:avLst/>
          </a:prstGeom>
          <a:noFill/>
        </p:spPr>
        <p:txBody>
          <a:bodyPr wrap="square" rtlCol="0">
            <a:spAutoFit/>
          </a:bodyPr>
          <a:lstStyle/>
          <a:p>
            <a:pPr fontAlgn="auto">
              <a:spcBef>
                <a:spcPts val="0"/>
              </a:spcBef>
              <a:spcAft>
                <a:spcPts val="0"/>
              </a:spcAft>
            </a:pPr>
            <a:r>
              <a:rPr lang="en-US" dirty="0" smtClean="0">
                <a:solidFill>
                  <a:prstClr val="black"/>
                </a:solidFill>
                <a:latin typeface="Segoe UI"/>
                <a:ea typeface="+mn-ea"/>
              </a:rPr>
              <a:t>Pulse Train</a:t>
            </a:r>
            <a:endParaRPr lang="en-US" dirty="0">
              <a:solidFill>
                <a:prstClr val="black"/>
              </a:solidFill>
              <a:latin typeface="Segoe UI"/>
              <a:ea typeface="+mn-ea"/>
            </a:endParaRPr>
          </a:p>
        </p:txBody>
      </p:sp>
      <p:sp>
        <p:nvSpPr>
          <p:cNvPr id="45" name="TextBox 44"/>
          <p:cNvSpPr txBox="1"/>
          <p:nvPr/>
        </p:nvSpPr>
        <p:spPr>
          <a:xfrm>
            <a:off x="4975801" y="785795"/>
            <a:ext cx="1540361" cy="369332"/>
          </a:xfrm>
          <a:prstGeom prst="rect">
            <a:avLst/>
          </a:prstGeom>
          <a:noFill/>
        </p:spPr>
        <p:txBody>
          <a:bodyPr wrap="square" rtlCol="0">
            <a:spAutoFit/>
          </a:bodyPr>
          <a:lstStyle/>
          <a:p>
            <a:pPr fontAlgn="auto">
              <a:spcBef>
                <a:spcPts val="0"/>
              </a:spcBef>
              <a:spcAft>
                <a:spcPts val="0"/>
              </a:spcAft>
            </a:pPr>
            <a:r>
              <a:rPr lang="en-US" dirty="0" smtClean="0">
                <a:solidFill>
                  <a:prstClr val="black"/>
                </a:solidFill>
                <a:latin typeface="Segoe UI"/>
                <a:ea typeface="+mn-ea"/>
              </a:rPr>
              <a:t>Pulse Pair</a:t>
            </a:r>
            <a:endParaRPr lang="en-US" dirty="0">
              <a:solidFill>
                <a:prstClr val="black"/>
              </a:solidFill>
              <a:latin typeface="Segoe UI"/>
              <a:ea typeface="+mn-ea"/>
            </a:endParaRPr>
          </a:p>
        </p:txBody>
      </p:sp>
      <p:sp>
        <p:nvSpPr>
          <p:cNvPr id="6" name="Rectangle 5"/>
          <p:cNvSpPr/>
          <p:nvPr/>
        </p:nvSpPr>
        <p:spPr>
          <a:xfrm>
            <a:off x="1489488" y="3931134"/>
            <a:ext cx="759937" cy="1630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47" name="TextBox 46"/>
          <p:cNvSpPr txBox="1"/>
          <p:nvPr/>
        </p:nvSpPr>
        <p:spPr>
          <a:xfrm>
            <a:off x="1516358" y="4536846"/>
            <a:ext cx="340599" cy="276999"/>
          </a:xfrm>
          <a:prstGeom prst="rect">
            <a:avLst/>
          </a:prstGeom>
          <a:solidFill>
            <a:schemeClr val="bg1"/>
          </a:solidFill>
        </p:spPr>
        <p:txBody>
          <a:bodyPr wrap="square" rtlCol="0">
            <a:spAutoFit/>
          </a:bodyPr>
          <a:lstStyle/>
          <a:p>
            <a:pPr fontAlgn="auto">
              <a:spcBef>
                <a:spcPts val="0"/>
              </a:spcBef>
              <a:spcAft>
                <a:spcPts val="0"/>
              </a:spcAft>
            </a:pPr>
            <a:r>
              <a:rPr lang="en-US" sz="1200" b="1" i="1" dirty="0">
                <a:solidFill>
                  <a:prstClr val="black"/>
                </a:solidFill>
                <a:latin typeface="Segoe UI"/>
                <a:ea typeface="+mn-ea"/>
              </a:rPr>
              <a:t>S</a:t>
            </a:r>
            <a:r>
              <a:rPr lang="en-US" sz="1200" baseline="-25000" dirty="0">
                <a:solidFill>
                  <a:prstClr val="black"/>
                </a:solidFill>
                <a:latin typeface="Segoe UI"/>
                <a:ea typeface="+mn-ea"/>
              </a:rPr>
              <a:t>0</a:t>
            </a:r>
          </a:p>
        </p:txBody>
      </p:sp>
      <p:sp>
        <p:nvSpPr>
          <p:cNvPr id="48" name="TextBox 47"/>
          <p:cNvSpPr txBox="1"/>
          <p:nvPr/>
        </p:nvSpPr>
        <p:spPr>
          <a:xfrm>
            <a:off x="1384905" y="3865052"/>
            <a:ext cx="1179576" cy="276999"/>
          </a:xfrm>
          <a:prstGeom prst="rect">
            <a:avLst/>
          </a:prstGeom>
          <a:noFill/>
        </p:spPr>
        <p:txBody>
          <a:bodyPr wrap="square" rtlCol="0">
            <a:spAutoFit/>
          </a:bodyPr>
          <a:lstStyle/>
          <a:p>
            <a:pPr fontAlgn="auto">
              <a:spcBef>
                <a:spcPts val="0"/>
              </a:spcBef>
              <a:spcAft>
                <a:spcPts val="0"/>
              </a:spcAft>
            </a:pPr>
            <a:r>
              <a:rPr lang="en-US" sz="1200" dirty="0">
                <a:solidFill>
                  <a:srgbClr val="002060"/>
                </a:solidFill>
                <a:latin typeface="Segoe UI"/>
                <a:ea typeface="+mn-ea"/>
              </a:rPr>
              <a:t>Absorption</a:t>
            </a:r>
          </a:p>
        </p:txBody>
      </p:sp>
      <p:sp>
        <p:nvSpPr>
          <p:cNvPr id="8" name="Rectangle 7"/>
          <p:cNvSpPr/>
          <p:nvPr/>
        </p:nvSpPr>
        <p:spPr>
          <a:xfrm>
            <a:off x="3338457" y="3821079"/>
            <a:ext cx="1558156" cy="2375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50" name="TextBox 49"/>
          <p:cNvSpPr txBox="1"/>
          <p:nvPr/>
        </p:nvSpPr>
        <p:spPr>
          <a:xfrm>
            <a:off x="3293425" y="3771152"/>
            <a:ext cx="1297534" cy="461665"/>
          </a:xfrm>
          <a:prstGeom prst="rect">
            <a:avLst/>
          </a:prstGeom>
          <a:noFill/>
        </p:spPr>
        <p:txBody>
          <a:bodyPr wrap="square" rtlCol="0">
            <a:spAutoFit/>
          </a:bodyPr>
          <a:lstStyle/>
          <a:p>
            <a:pPr fontAlgn="auto">
              <a:spcBef>
                <a:spcPts val="0"/>
              </a:spcBef>
              <a:spcAft>
                <a:spcPts val="0"/>
              </a:spcAft>
            </a:pPr>
            <a:r>
              <a:rPr lang="en-US" sz="1200" dirty="0">
                <a:solidFill>
                  <a:srgbClr val="C00000"/>
                </a:solidFill>
                <a:latin typeface="Segoe UI"/>
                <a:ea typeface="+mn-ea"/>
              </a:rPr>
              <a:t>Stimulated Emission</a:t>
            </a:r>
          </a:p>
        </p:txBody>
      </p:sp>
      <p:sp>
        <p:nvSpPr>
          <p:cNvPr id="9" name="Rectangle 8"/>
          <p:cNvSpPr/>
          <p:nvPr/>
        </p:nvSpPr>
        <p:spPr>
          <a:xfrm>
            <a:off x="2557623" y="3567164"/>
            <a:ext cx="949309" cy="1269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sp>
        <p:nvSpPr>
          <p:cNvPr id="52" name="TextBox 51"/>
          <p:cNvSpPr txBox="1"/>
          <p:nvPr/>
        </p:nvSpPr>
        <p:spPr>
          <a:xfrm>
            <a:off x="2476393" y="3478303"/>
            <a:ext cx="1179576" cy="276999"/>
          </a:xfrm>
          <a:prstGeom prst="rect">
            <a:avLst/>
          </a:prstGeom>
          <a:noFill/>
        </p:spPr>
        <p:txBody>
          <a:bodyPr wrap="square" rtlCol="0">
            <a:spAutoFit/>
          </a:bodyPr>
          <a:lstStyle/>
          <a:p>
            <a:pPr fontAlgn="auto">
              <a:spcBef>
                <a:spcPts val="0"/>
              </a:spcBef>
              <a:spcAft>
                <a:spcPts val="0"/>
              </a:spcAft>
            </a:pPr>
            <a:r>
              <a:rPr lang="en-US" sz="1200" dirty="0">
                <a:solidFill>
                  <a:srgbClr val="00B050"/>
                </a:solidFill>
                <a:latin typeface="Segoe UI"/>
                <a:ea typeface="+mn-ea"/>
              </a:rPr>
              <a:t>Fluorescence</a:t>
            </a:r>
          </a:p>
        </p:txBody>
      </p:sp>
      <p:sp>
        <p:nvSpPr>
          <p:cNvPr id="4" name="Rectangle 3"/>
          <p:cNvSpPr/>
          <p:nvPr/>
        </p:nvSpPr>
        <p:spPr>
          <a:xfrm rot="17602981">
            <a:off x="3378293" y="3802182"/>
            <a:ext cx="2285690" cy="438582"/>
          </a:xfrm>
          <a:prstGeom prst="rect">
            <a:avLst/>
          </a:prstGeom>
          <a:noFill/>
        </p:spPr>
        <p:txBody>
          <a:bodyPr wrap="none" lIns="68580" tIns="34290" rIns="68580" bIns="34290">
            <a:spAutoFit/>
          </a:bodyPr>
          <a:lstStyle/>
          <a:p>
            <a:pPr algn="ctr" fontAlgn="auto">
              <a:spcBef>
                <a:spcPts val="0"/>
              </a:spcBef>
              <a:spcAft>
                <a:spcPts val="0"/>
              </a:spcAft>
            </a:pPr>
            <a:r>
              <a:rPr lang="en-US" sz="2400" dirty="0" err="1">
                <a:ln w="0"/>
                <a:solidFill>
                  <a:prstClr val="black"/>
                </a:solidFill>
                <a:effectLst>
                  <a:outerShdw blurRad="38100" dist="19050" dir="2700000" algn="tl" rotWithShape="0">
                    <a:prstClr val="black">
                      <a:alpha val="40000"/>
                    </a:prstClr>
                  </a:outerShdw>
                </a:effectLst>
                <a:latin typeface="Segoe UI"/>
                <a:ea typeface="+mn-ea"/>
              </a:rPr>
              <a:t>Superresolution</a:t>
            </a:r>
            <a:endParaRPr lang="en-US" sz="2400" dirty="0">
              <a:ln w="0"/>
              <a:solidFill>
                <a:prstClr val="black"/>
              </a:solidFill>
              <a:effectLst>
                <a:outerShdw blurRad="38100" dist="19050" dir="2700000" algn="tl" rotWithShape="0">
                  <a:prstClr val="black">
                    <a:alpha val="40000"/>
                  </a:prstClr>
                </a:outerShdw>
              </a:effectLst>
              <a:latin typeface="Segoe UI"/>
              <a:ea typeface="+mn-ea"/>
            </a:endParaRPr>
          </a:p>
        </p:txBody>
      </p:sp>
      <p:sp>
        <p:nvSpPr>
          <p:cNvPr id="12" name="Slide Number Placeholder 11"/>
          <p:cNvSpPr>
            <a:spLocks noGrp="1"/>
          </p:cNvSpPr>
          <p:nvPr>
            <p:ph type="sldNum" sz="quarter" idx="12"/>
          </p:nvPr>
        </p:nvSpPr>
        <p:spPr/>
        <p:txBody>
          <a:bodyPr/>
          <a:lstStyle/>
          <a:p>
            <a:fld id="{7DBECBBC-B5FD-4F11-9AC2-5AED2BF7CA3D}" type="slidenum">
              <a:rPr lang="en-US" smtClean="0">
                <a:solidFill>
                  <a:srgbClr val="FCF5EF"/>
                </a:solidFill>
              </a:rPr>
              <a:pPr/>
              <a:t>12</a:t>
            </a:fld>
            <a:endParaRPr lang="en-US" dirty="0">
              <a:solidFill>
                <a:srgbClr val="FCF5EF"/>
              </a:solidFill>
            </a:endParaRPr>
          </a:p>
        </p:txBody>
      </p:sp>
    </p:spTree>
    <p:extLst>
      <p:ext uri="{BB962C8B-B14F-4D97-AF65-F5344CB8AC3E}">
        <p14:creationId xmlns:p14="http://schemas.microsoft.com/office/powerpoint/2010/main" val="37782135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ulse pair generation.emf"/>
          <p:cNvPicPr>
            <a:picLocks noChangeAspect="1"/>
          </p:cNvPicPr>
          <p:nvPr/>
        </p:nvPicPr>
        <p:blipFill>
          <a:blip r:embed="rId2" cstate="print"/>
          <a:stretch>
            <a:fillRect/>
          </a:stretch>
        </p:blipFill>
        <p:spPr>
          <a:xfrm>
            <a:off x="1003993" y="475871"/>
            <a:ext cx="6181610" cy="4374486"/>
          </a:xfrm>
          <a:prstGeom prst="rect">
            <a:avLst/>
          </a:prstGeom>
        </p:spPr>
      </p:pic>
      <p:sp>
        <p:nvSpPr>
          <p:cNvPr id="5" name="Title 1"/>
          <p:cNvSpPr txBox="1">
            <a:spLocks/>
          </p:cNvSpPr>
          <p:nvPr/>
        </p:nvSpPr>
        <p:spPr>
          <a:xfrm>
            <a:off x="0" y="0"/>
            <a:ext cx="350044" cy="5143500"/>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defRPr/>
            </a:pPr>
            <a:r>
              <a:rPr lang="en-US" sz="2100" b="1" dirty="0"/>
              <a:t>F</a:t>
            </a:r>
          </a:p>
          <a:p>
            <a:pPr algn="ctr">
              <a:defRPr/>
            </a:pPr>
            <a:r>
              <a:rPr lang="en-US" sz="2100" b="1" dirty="0"/>
              <a:t>E</a:t>
            </a:r>
          </a:p>
          <a:p>
            <a:pPr algn="ctr">
              <a:defRPr/>
            </a:pPr>
            <a:r>
              <a:rPr lang="en-US" sz="2100" b="1" dirty="0"/>
              <a:t>M</a:t>
            </a:r>
          </a:p>
          <a:p>
            <a:pPr algn="ctr">
              <a:defRPr/>
            </a:pPr>
            <a:r>
              <a:rPr lang="en-US" sz="2100" b="1" dirty="0"/>
              <a:t>T</a:t>
            </a:r>
          </a:p>
          <a:p>
            <a:pPr algn="ctr">
              <a:defRPr/>
            </a:pPr>
            <a:r>
              <a:rPr lang="en-US" sz="2100" b="1" dirty="0"/>
              <a:t>O</a:t>
            </a:r>
          </a:p>
          <a:p>
            <a:pPr algn="ctr">
              <a:defRPr/>
            </a:pPr>
            <a:r>
              <a:rPr lang="en-US" sz="2100" b="1" dirty="0"/>
              <a:t>S</a:t>
            </a:r>
          </a:p>
          <a:p>
            <a:pPr algn="ctr">
              <a:defRPr/>
            </a:pPr>
            <a:r>
              <a:rPr lang="en-US" sz="2100" b="1" dirty="0"/>
              <a:t>E</a:t>
            </a:r>
          </a:p>
          <a:p>
            <a:pPr algn="ctr">
              <a:defRPr/>
            </a:pPr>
            <a:r>
              <a:rPr lang="en-US" sz="2100" b="1" dirty="0"/>
              <a:t>C</a:t>
            </a:r>
          </a:p>
          <a:p>
            <a:pPr algn="ctr">
              <a:defRPr/>
            </a:pPr>
            <a:r>
              <a:rPr lang="en-US" sz="2100" b="1" dirty="0"/>
              <a:t>O</a:t>
            </a:r>
          </a:p>
          <a:p>
            <a:pPr algn="ctr">
              <a:defRPr/>
            </a:pPr>
            <a:r>
              <a:rPr lang="en-US" sz="2100" b="1" dirty="0"/>
              <a:t>N</a:t>
            </a:r>
          </a:p>
          <a:p>
            <a:pPr algn="ctr">
              <a:defRPr/>
            </a:pPr>
            <a:r>
              <a:rPr lang="en-US" sz="2100" b="1" dirty="0"/>
              <a:t>D</a:t>
            </a:r>
          </a:p>
          <a:p>
            <a:pPr algn="ctr">
              <a:defRPr/>
            </a:pPr>
            <a:endParaRPr lang="en-US" sz="2100" b="1" dirty="0"/>
          </a:p>
          <a:p>
            <a:pPr algn="ctr">
              <a:defRPr/>
            </a:pPr>
            <a:r>
              <a:rPr lang="en-US" sz="2100" b="1" dirty="0"/>
              <a:t>P</a:t>
            </a:r>
          </a:p>
          <a:p>
            <a:pPr algn="ctr">
              <a:defRPr/>
            </a:pPr>
            <a:r>
              <a:rPr lang="en-US" sz="2100" b="1" dirty="0"/>
              <a:t>U</a:t>
            </a:r>
          </a:p>
          <a:p>
            <a:pPr algn="ctr">
              <a:defRPr/>
            </a:pPr>
            <a:r>
              <a:rPr lang="en-US" sz="2100" b="1" dirty="0"/>
              <a:t>L</a:t>
            </a:r>
          </a:p>
          <a:p>
            <a:pPr algn="ctr">
              <a:defRPr/>
            </a:pPr>
            <a:r>
              <a:rPr lang="en-US" sz="2100" b="1" dirty="0"/>
              <a:t>S</a:t>
            </a:r>
          </a:p>
          <a:p>
            <a:pPr algn="ctr">
              <a:defRPr/>
            </a:pPr>
            <a:r>
              <a:rPr lang="en-US" sz="2100" b="1" dirty="0"/>
              <a:t>E</a:t>
            </a:r>
          </a:p>
        </p:txBody>
      </p:sp>
      <p:sp>
        <p:nvSpPr>
          <p:cNvPr id="6" name="Title 1"/>
          <p:cNvSpPr txBox="1">
            <a:spLocks/>
          </p:cNvSpPr>
          <p:nvPr/>
        </p:nvSpPr>
        <p:spPr>
          <a:xfrm>
            <a:off x="350044" y="0"/>
            <a:ext cx="350044" cy="5143500"/>
          </a:xfrm>
          <a:prstGeom prst="rect">
            <a:avLst/>
          </a:prstGeom>
        </p:spPr>
        <p:style>
          <a:lnRef idx="1">
            <a:schemeClr val="dk1"/>
          </a:lnRef>
          <a:fillRef idx="2">
            <a:schemeClr val="dk1"/>
          </a:fillRef>
          <a:effectRef idx="1">
            <a:schemeClr val="dk1"/>
          </a:effectRef>
          <a:fontRef idx="minor">
            <a:schemeClr val="dk1"/>
          </a:fontRef>
        </p:style>
        <p:txBody>
          <a:bodyPr vert="horz">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defRPr/>
            </a:pPr>
            <a:r>
              <a:rPr lang="en-US" sz="1875" b="1" dirty="0"/>
              <a:t>S</a:t>
            </a:r>
          </a:p>
          <a:p>
            <a:pPr algn="ctr">
              <a:defRPr/>
            </a:pPr>
            <a:r>
              <a:rPr lang="en-US" sz="1875" b="1" dirty="0"/>
              <a:t>C</a:t>
            </a:r>
          </a:p>
          <a:p>
            <a:pPr algn="ctr">
              <a:defRPr/>
            </a:pPr>
            <a:r>
              <a:rPr lang="en-US" sz="1875" b="1" dirty="0"/>
              <a:t>A</a:t>
            </a:r>
          </a:p>
          <a:p>
            <a:pPr algn="ctr">
              <a:defRPr/>
            </a:pPr>
            <a:r>
              <a:rPr lang="en-US" sz="1875" b="1" dirty="0"/>
              <a:t>N</a:t>
            </a:r>
          </a:p>
          <a:p>
            <a:pPr algn="ctr">
              <a:defRPr/>
            </a:pPr>
            <a:r>
              <a:rPr lang="en-US" sz="1875" b="1" dirty="0"/>
              <a:t>N</a:t>
            </a:r>
          </a:p>
          <a:p>
            <a:pPr algn="ctr">
              <a:defRPr/>
            </a:pPr>
            <a:r>
              <a:rPr lang="en-US" sz="1875" b="1" dirty="0"/>
              <a:t>I</a:t>
            </a:r>
          </a:p>
          <a:p>
            <a:pPr algn="ctr">
              <a:defRPr/>
            </a:pPr>
            <a:r>
              <a:rPr lang="en-US" sz="1875" b="1" dirty="0"/>
              <a:t>N</a:t>
            </a:r>
          </a:p>
          <a:p>
            <a:pPr algn="ctr">
              <a:defRPr/>
            </a:pPr>
            <a:r>
              <a:rPr lang="en-US" sz="1875" b="1" dirty="0"/>
              <a:t>G</a:t>
            </a:r>
          </a:p>
          <a:p>
            <a:pPr algn="ctr">
              <a:defRPr/>
            </a:pPr>
            <a:r>
              <a:rPr lang="en-US" sz="1875" b="1" dirty="0"/>
              <a:t> </a:t>
            </a:r>
          </a:p>
          <a:p>
            <a:pPr algn="ctr">
              <a:defRPr/>
            </a:pPr>
            <a:r>
              <a:rPr lang="en-US" sz="1875" b="1" dirty="0"/>
              <a:t>M</a:t>
            </a:r>
          </a:p>
          <a:p>
            <a:pPr algn="ctr">
              <a:defRPr/>
            </a:pPr>
            <a:r>
              <a:rPr lang="en-US" sz="1875" b="1" dirty="0"/>
              <a:t>I</a:t>
            </a:r>
          </a:p>
          <a:p>
            <a:pPr algn="ctr">
              <a:defRPr/>
            </a:pPr>
            <a:r>
              <a:rPr lang="en-US" sz="1875" b="1" dirty="0"/>
              <a:t>C</a:t>
            </a:r>
          </a:p>
          <a:p>
            <a:pPr algn="ctr">
              <a:defRPr/>
            </a:pPr>
            <a:r>
              <a:rPr lang="en-US" sz="1875" b="1" dirty="0"/>
              <a:t>R</a:t>
            </a:r>
          </a:p>
          <a:p>
            <a:pPr algn="ctr">
              <a:defRPr/>
            </a:pPr>
            <a:r>
              <a:rPr lang="en-US" sz="1875" b="1" dirty="0"/>
              <a:t>O</a:t>
            </a:r>
          </a:p>
          <a:p>
            <a:pPr algn="ctr">
              <a:defRPr/>
            </a:pPr>
            <a:r>
              <a:rPr lang="en-US" sz="1875" b="1" dirty="0"/>
              <a:t>S</a:t>
            </a:r>
          </a:p>
          <a:p>
            <a:pPr algn="ctr">
              <a:defRPr/>
            </a:pPr>
            <a:r>
              <a:rPr lang="en-US" sz="1875" b="1" dirty="0"/>
              <a:t>C</a:t>
            </a:r>
          </a:p>
          <a:p>
            <a:pPr algn="ctr">
              <a:defRPr/>
            </a:pPr>
            <a:r>
              <a:rPr lang="en-US" sz="1875" b="1" dirty="0"/>
              <a:t>O</a:t>
            </a:r>
          </a:p>
          <a:p>
            <a:pPr algn="ctr">
              <a:defRPr/>
            </a:pPr>
            <a:r>
              <a:rPr lang="en-US" sz="1875" b="1" dirty="0"/>
              <a:t>P</a:t>
            </a:r>
          </a:p>
          <a:p>
            <a:pPr algn="ctr">
              <a:defRPr/>
            </a:pPr>
            <a:r>
              <a:rPr lang="en-US" sz="1875" b="1" dirty="0"/>
              <a:t>Y </a:t>
            </a:r>
          </a:p>
        </p:txBody>
      </p:sp>
      <p:sp>
        <p:nvSpPr>
          <p:cNvPr id="9" name="TextBox 5"/>
          <p:cNvSpPr txBox="1">
            <a:spLocks noChangeArrowheads="1"/>
          </p:cNvSpPr>
          <p:nvPr/>
        </p:nvSpPr>
        <p:spPr bwMode="auto">
          <a:xfrm>
            <a:off x="700088" y="4801318"/>
            <a:ext cx="8043554" cy="338554"/>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r>
              <a:rPr lang="en-US" sz="1600" u="sng" dirty="0" smtClean="0">
                <a:latin typeface="Century Schoolbook" pitchFamily="18" charset="0"/>
              </a:rPr>
              <a:t>BACKGROUND</a:t>
            </a:r>
            <a:r>
              <a:rPr lang="en-US" sz="1600" dirty="0" smtClean="0">
                <a:latin typeface="Century Schoolbook" pitchFamily="18" charset="0"/>
              </a:rPr>
              <a:t>: High-rep-rate is critical:</a:t>
            </a:r>
            <a:r>
              <a:rPr lang="en-US" sz="1600" dirty="0">
                <a:latin typeface="Century Schoolbook" pitchFamily="18" charset="0"/>
              </a:rPr>
              <a:t> </a:t>
            </a:r>
            <a:r>
              <a:rPr lang="en-US" sz="1600" dirty="0" smtClean="0">
                <a:latin typeface="Century Schoolbook" pitchFamily="18" charset="0"/>
              </a:rPr>
              <a:t>Ensures </a:t>
            </a:r>
            <a:r>
              <a:rPr lang="en-US" sz="1600" dirty="0">
                <a:latin typeface="Century Schoolbook" pitchFamily="18" charset="0"/>
              </a:rPr>
              <a:t>every </a:t>
            </a:r>
            <a:r>
              <a:rPr lang="en-US" sz="1600" dirty="0" smtClean="0">
                <a:latin typeface="Century Schoolbook" pitchFamily="18" charset="0"/>
              </a:rPr>
              <a:t>pixel has </a:t>
            </a:r>
            <a:r>
              <a:rPr lang="en-US" sz="1600" dirty="0">
                <a:latin typeface="Century Schoolbook" pitchFamily="18" charset="0"/>
              </a:rPr>
              <a:t>pulses available</a:t>
            </a:r>
          </a:p>
        </p:txBody>
      </p:sp>
      <p:grpSp>
        <p:nvGrpSpPr>
          <p:cNvPr id="17" name="Group 16"/>
          <p:cNvGrpSpPr/>
          <p:nvPr/>
        </p:nvGrpSpPr>
        <p:grpSpPr>
          <a:xfrm>
            <a:off x="7099312" y="-90144"/>
            <a:ext cx="2162583" cy="2840201"/>
            <a:chOff x="9694349" y="7824"/>
            <a:chExt cx="2883444" cy="3786935"/>
          </a:xfrm>
        </p:grpSpPr>
        <p:pic>
          <p:nvPicPr>
            <p:cNvPr id="10" name="Picture 9"/>
            <p:cNvPicPr>
              <a:picLocks noChangeAspect="1"/>
            </p:cNvPicPr>
            <p:nvPr/>
          </p:nvPicPr>
          <p:blipFill rotWithShape="1">
            <a:blip r:embed="rId3"/>
            <a:srcRect l="30869" t="17984" r="44175" b="13480"/>
            <a:stretch/>
          </p:blipFill>
          <p:spPr>
            <a:xfrm>
              <a:off x="9773522" y="7824"/>
              <a:ext cx="2268278" cy="3786935"/>
            </a:xfrm>
            <a:prstGeom prst="rect">
              <a:avLst/>
            </a:prstGeom>
          </p:spPr>
        </p:pic>
        <p:sp>
          <p:nvSpPr>
            <p:cNvPr id="11" name="Rounded Rectangle 10"/>
            <p:cNvSpPr/>
            <p:nvPr/>
          </p:nvSpPr>
          <p:spPr>
            <a:xfrm>
              <a:off x="11183112" y="3529584"/>
              <a:ext cx="849544" cy="26517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a:off x="9701872" y="2148840"/>
              <a:ext cx="722288" cy="35661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flipH="1">
              <a:off x="9694349" y="1930599"/>
              <a:ext cx="1322364" cy="841256"/>
            </a:xfrm>
            <a:prstGeom prst="rect">
              <a:avLst/>
            </a:prstGeom>
            <a:noFill/>
          </p:spPr>
          <p:txBody>
            <a:bodyPr wrap="square" rtlCol="0">
              <a:spAutoFit/>
            </a:bodyPr>
            <a:lstStyle/>
            <a:p>
              <a:pPr>
                <a:lnSpc>
                  <a:spcPts val="1350"/>
                </a:lnSpc>
              </a:pPr>
              <a:r>
                <a:rPr lang="en-US" sz="1400" dirty="0" smtClean="0"/>
                <a:t>Exciting Laser Beam</a:t>
              </a:r>
              <a:endParaRPr lang="en-US" sz="1400" dirty="0"/>
            </a:p>
          </p:txBody>
        </p:sp>
        <p:sp>
          <p:nvSpPr>
            <p:cNvPr id="15" name="Rounded Rectangle 14"/>
            <p:cNvSpPr/>
            <p:nvPr/>
          </p:nvSpPr>
          <p:spPr>
            <a:xfrm>
              <a:off x="11393424" y="941832"/>
              <a:ext cx="789432" cy="175564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p:cNvSpPr txBox="1"/>
            <p:nvPr/>
          </p:nvSpPr>
          <p:spPr>
            <a:xfrm flipH="1">
              <a:off x="11128112" y="1907099"/>
              <a:ext cx="1449681" cy="841256"/>
            </a:xfrm>
            <a:prstGeom prst="rect">
              <a:avLst/>
            </a:prstGeom>
            <a:noFill/>
          </p:spPr>
          <p:txBody>
            <a:bodyPr wrap="square" rtlCol="0">
              <a:spAutoFit/>
            </a:bodyPr>
            <a:lstStyle/>
            <a:p>
              <a:pPr>
                <a:lnSpc>
                  <a:spcPts val="1350"/>
                </a:lnSpc>
              </a:pPr>
              <a:r>
                <a:rPr lang="en-US" sz="1400" dirty="0"/>
                <a:t>Quenching </a:t>
              </a:r>
              <a:r>
                <a:rPr lang="en-US" sz="1400" dirty="0" smtClean="0"/>
                <a:t>Laser </a:t>
              </a:r>
              <a:r>
                <a:rPr lang="en-US" sz="1400" dirty="0"/>
                <a:t>Beam</a:t>
              </a:r>
            </a:p>
          </p:txBody>
        </p:sp>
      </p:grpSp>
      <p:sp>
        <p:nvSpPr>
          <p:cNvPr id="18" name="Rectangle 17"/>
          <p:cNvSpPr/>
          <p:nvPr/>
        </p:nvSpPr>
        <p:spPr>
          <a:xfrm>
            <a:off x="713233" y="-11383"/>
            <a:ext cx="6960870" cy="923330"/>
          </a:xfrm>
          <a:prstGeom prst="rect">
            <a:avLst/>
          </a:prstGeom>
        </p:spPr>
        <p:txBody>
          <a:bodyPr wrap="square">
            <a:spAutoFit/>
          </a:bodyPr>
          <a:lstStyle/>
          <a:p>
            <a:pPr algn="r"/>
            <a:r>
              <a:rPr lang="en-IN" sz="2700" b="1" dirty="0">
                <a:solidFill>
                  <a:srgbClr val="004200"/>
                </a:solidFill>
                <a:latin typeface="Times New Roman"/>
              </a:rPr>
              <a:t>Our Pulse-pair Microscopy: Distinct from </a:t>
            </a:r>
          </a:p>
          <a:p>
            <a:pPr algn="r"/>
            <a:r>
              <a:rPr lang="en-IN" sz="2700" b="1" dirty="0">
                <a:solidFill>
                  <a:srgbClr val="004200"/>
                </a:solidFill>
                <a:latin typeface="Times New Roman"/>
              </a:rPr>
              <a:t>STED</a:t>
            </a:r>
          </a:p>
        </p:txBody>
      </p:sp>
    </p:spTree>
    <p:extLst>
      <p:ext uri="{BB962C8B-B14F-4D97-AF65-F5344CB8AC3E}">
        <p14:creationId xmlns:p14="http://schemas.microsoft.com/office/powerpoint/2010/main" val="2317275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520736" y="589443"/>
            <a:ext cx="5552193" cy="2029826"/>
          </a:xfrm>
          <a:prstGeom prst="rect">
            <a:avLst/>
          </a:prstGeom>
          <a:noFill/>
          <a:ln w="9525">
            <a:noFill/>
            <a:miter lim="800000"/>
            <a:headEnd/>
            <a:tailEnd/>
          </a:ln>
        </p:spPr>
      </p:pic>
      <p:pic>
        <p:nvPicPr>
          <p:cNvPr id="4" name="Picture 2"/>
          <p:cNvPicPr>
            <a:picLocks noChangeAspect="1" noChangeArrowheads="1"/>
          </p:cNvPicPr>
          <p:nvPr/>
        </p:nvPicPr>
        <p:blipFill>
          <a:blip r:embed="rId3" cstate="print"/>
          <a:srcRect/>
          <a:stretch>
            <a:fillRect/>
          </a:stretch>
        </p:blipFill>
        <p:spPr bwMode="auto">
          <a:xfrm>
            <a:off x="3345843" y="2891240"/>
            <a:ext cx="2985106" cy="2208744"/>
          </a:xfrm>
          <a:prstGeom prst="rect">
            <a:avLst/>
          </a:prstGeom>
          <a:noFill/>
          <a:ln w="9525">
            <a:noFill/>
            <a:miter lim="800000"/>
            <a:headEnd/>
            <a:tailEnd/>
          </a:ln>
        </p:spPr>
      </p:pic>
      <p:pic>
        <p:nvPicPr>
          <p:cNvPr id="5" name="Picture 3"/>
          <p:cNvPicPr>
            <a:picLocks noChangeAspect="1" noChangeArrowheads="1"/>
          </p:cNvPicPr>
          <p:nvPr/>
        </p:nvPicPr>
        <p:blipFill>
          <a:blip r:embed="rId4" cstate="print"/>
          <a:srcRect/>
          <a:stretch>
            <a:fillRect/>
          </a:stretch>
        </p:blipFill>
        <p:spPr bwMode="auto">
          <a:xfrm>
            <a:off x="176161" y="552084"/>
            <a:ext cx="3169682" cy="2260649"/>
          </a:xfrm>
          <a:prstGeom prst="rect">
            <a:avLst/>
          </a:prstGeom>
          <a:noFill/>
          <a:ln w="9525">
            <a:noFill/>
            <a:miter lim="800000"/>
            <a:headEnd/>
            <a:tailEnd/>
          </a:ln>
        </p:spPr>
      </p:pic>
      <p:sp>
        <p:nvSpPr>
          <p:cNvPr id="6" name="TextBox 5"/>
          <p:cNvSpPr txBox="1"/>
          <p:nvPr/>
        </p:nvSpPr>
        <p:spPr>
          <a:xfrm>
            <a:off x="6219554" y="4227888"/>
            <a:ext cx="2114550"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Times New Roman" pitchFamily="18" charset="0"/>
                <a:cs typeface="Times New Roman" pitchFamily="18" charset="0"/>
              </a:rPr>
              <a:t>Change in relative intensity of DAPI </a:t>
            </a:r>
            <a:r>
              <a:rPr lang="en-US" b="1" dirty="0" smtClean="0">
                <a:latin typeface="Times New Roman" pitchFamily="18" charset="0"/>
                <a:cs typeface="Times New Roman" pitchFamily="18" charset="0"/>
              </a:rPr>
              <a:t>versus </a:t>
            </a:r>
            <a:r>
              <a:rPr lang="en-US" b="1" dirty="0">
                <a:latin typeface="Times New Roman" pitchFamily="18" charset="0"/>
                <a:cs typeface="Times New Roman" pitchFamily="18" charset="0"/>
              </a:rPr>
              <a:t>Texas Red</a:t>
            </a:r>
          </a:p>
        </p:txBody>
      </p:sp>
      <p:sp>
        <p:nvSpPr>
          <p:cNvPr id="7" name="TextBox 6"/>
          <p:cNvSpPr txBox="1"/>
          <p:nvPr/>
        </p:nvSpPr>
        <p:spPr>
          <a:xfrm>
            <a:off x="3533058" y="2558159"/>
            <a:ext cx="5650992" cy="292388"/>
          </a:xfrm>
          <a:prstGeom prst="rect">
            <a:avLst/>
          </a:prstGeom>
          <a:noFill/>
        </p:spPr>
        <p:txBody>
          <a:bodyPr wrap="square" rtlCol="0">
            <a:spAutoFit/>
          </a:bodyPr>
          <a:lstStyle/>
          <a:p>
            <a:r>
              <a:rPr lang="en-US" sz="1300" b="1" dirty="0">
                <a:latin typeface="Times New Roman" pitchFamily="18" charset="0"/>
                <a:cs typeface="Times New Roman" pitchFamily="18" charset="0"/>
              </a:rPr>
              <a:t>Fluorescence suppression image of  Texas Red relative to </a:t>
            </a:r>
            <a:r>
              <a:rPr lang="en-US" sz="1300" b="1" dirty="0" smtClean="0">
                <a:latin typeface="Times New Roman" pitchFamily="18" charset="0"/>
                <a:cs typeface="Times New Roman" pitchFamily="18" charset="0"/>
              </a:rPr>
              <a:t>DAPI </a:t>
            </a:r>
            <a:r>
              <a:rPr lang="en-US" sz="1300" b="1" dirty="0" smtClean="0">
                <a:solidFill>
                  <a:srgbClr val="990099"/>
                </a:solidFill>
                <a:latin typeface="Times New Roman" pitchFamily="18" charset="0"/>
                <a:cs typeface="Times New Roman" pitchFamily="18" charset="0"/>
              </a:rPr>
              <a:t>(</a:t>
            </a:r>
            <a:r>
              <a:rPr lang="el-GR" sz="1300" b="1" dirty="0" smtClean="0">
                <a:solidFill>
                  <a:srgbClr val="990099"/>
                </a:solidFill>
                <a:latin typeface="Times New Roman" pitchFamily="18" charset="0"/>
                <a:ea typeface="Cambria Math"/>
                <a:cs typeface="Times New Roman" pitchFamily="18" charset="0"/>
              </a:rPr>
              <a:t>λ</a:t>
            </a:r>
            <a:r>
              <a:rPr lang="en-US" sz="1300" b="1" baseline="-25000" dirty="0" smtClean="0">
                <a:solidFill>
                  <a:srgbClr val="990099"/>
                </a:solidFill>
                <a:latin typeface="Times New Roman" pitchFamily="18" charset="0"/>
                <a:cs typeface="Times New Roman" pitchFamily="18" charset="0"/>
              </a:rPr>
              <a:t>ex</a:t>
            </a:r>
            <a:r>
              <a:rPr lang="en-US" sz="1300" b="1" dirty="0" smtClean="0">
                <a:solidFill>
                  <a:srgbClr val="990099"/>
                </a:solidFill>
                <a:latin typeface="Times New Roman" pitchFamily="18" charset="0"/>
                <a:cs typeface="Times New Roman" pitchFamily="18" charset="0"/>
              </a:rPr>
              <a:t> = 750 n</a:t>
            </a:r>
            <a:r>
              <a:rPr lang="en-US" sz="1300" b="1" i="1" dirty="0" smtClean="0">
                <a:solidFill>
                  <a:srgbClr val="990099"/>
                </a:solidFill>
                <a:latin typeface="Times New Roman" pitchFamily="18" charset="0"/>
                <a:cs typeface="Times New Roman" pitchFamily="18" charset="0"/>
              </a:rPr>
              <a:t>m</a:t>
            </a:r>
            <a:r>
              <a:rPr lang="en-US" sz="1300" b="1" dirty="0" smtClean="0">
                <a:solidFill>
                  <a:srgbClr val="990099"/>
                </a:solidFill>
                <a:latin typeface="Times New Roman" pitchFamily="18" charset="0"/>
                <a:cs typeface="Times New Roman" pitchFamily="18" charset="0"/>
              </a:rPr>
              <a:t>)</a:t>
            </a:r>
            <a:endParaRPr lang="en-US" sz="1300" b="1" dirty="0">
              <a:latin typeface="Times New Roman" pitchFamily="18" charset="0"/>
              <a:cs typeface="Times New Roman" pitchFamily="18" charset="0"/>
            </a:endParaRPr>
          </a:p>
        </p:txBody>
      </p:sp>
      <p:sp>
        <p:nvSpPr>
          <p:cNvPr id="8" name="TextBox 7"/>
          <p:cNvSpPr txBox="1"/>
          <p:nvPr/>
        </p:nvSpPr>
        <p:spPr>
          <a:xfrm>
            <a:off x="281179" y="2834016"/>
            <a:ext cx="2715768"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dirty="0" smtClean="0">
                <a:latin typeface="Times New Roman" pitchFamily="18" charset="0"/>
                <a:cs typeface="Times New Roman" pitchFamily="18" charset="0"/>
              </a:rPr>
              <a:t>Excitation &amp; emission of </a:t>
            </a:r>
            <a:r>
              <a:rPr lang="en-US" dirty="0">
                <a:latin typeface="Times New Roman" pitchFamily="18" charset="0"/>
                <a:cs typeface="Times New Roman" pitchFamily="18" charset="0"/>
              </a:rPr>
              <a:t>Texas Red and </a:t>
            </a:r>
            <a:r>
              <a:rPr lang="en-US" dirty="0" smtClean="0">
                <a:latin typeface="Times New Roman" pitchFamily="18" charset="0"/>
                <a:cs typeface="Times New Roman" pitchFamily="18" charset="0"/>
              </a:rPr>
              <a:t>DAPI dyes</a:t>
            </a:r>
            <a:endParaRPr lang="en-US" dirty="0">
              <a:latin typeface="Times New Roman" pitchFamily="18" charset="0"/>
              <a:cs typeface="Times New Roman" pitchFamily="18" charset="0"/>
            </a:endParaRPr>
          </a:p>
        </p:txBody>
      </p:sp>
      <p:sp>
        <p:nvSpPr>
          <p:cNvPr id="10" name="TextBox 9"/>
          <p:cNvSpPr txBox="1"/>
          <p:nvPr/>
        </p:nvSpPr>
        <p:spPr>
          <a:xfrm>
            <a:off x="1143000" y="-71163"/>
            <a:ext cx="6858000" cy="646331"/>
          </a:xfrm>
          <a:prstGeom prst="rect">
            <a:avLst/>
          </a:prstGeom>
          <a:noFill/>
        </p:spPr>
        <p:txBody>
          <a:bodyPr wrap="square" rtlCol="0">
            <a:spAutoFit/>
          </a:bodyPr>
          <a:lstStyle/>
          <a:p>
            <a:pPr algn="ctr"/>
            <a:r>
              <a:rPr lang="en-US" b="1" dirty="0">
                <a:solidFill>
                  <a:srgbClr val="333399"/>
                </a:solidFill>
                <a:latin typeface="Times New Roman" pitchFamily="18" charset="0"/>
                <a:cs typeface="Times New Roman" pitchFamily="18" charset="0"/>
              </a:rPr>
              <a:t>Pulse-sequence excitation in fluorescence microscopy</a:t>
            </a:r>
          </a:p>
          <a:p>
            <a:pPr algn="ctr"/>
            <a:r>
              <a:rPr lang="en-US" b="1" dirty="0">
                <a:solidFill>
                  <a:srgbClr val="CC0000"/>
                </a:solidFill>
                <a:latin typeface="Times New Roman" pitchFamily="18" charset="0"/>
                <a:cs typeface="Times New Roman" pitchFamily="18" charset="0"/>
              </a:rPr>
              <a:t>Selective fluorescence suppression by stimulated emission</a:t>
            </a:r>
            <a:endParaRPr lang="en-US" dirty="0">
              <a:latin typeface="Times New Roman" pitchFamily="18" charset="0"/>
              <a:cs typeface="Times New Roman" pitchFamily="18" charset="0"/>
            </a:endParaRPr>
          </a:p>
        </p:txBody>
      </p:sp>
      <p:sp>
        <p:nvSpPr>
          <p:cNvPr id="2" name="Slide Number Placeholder 1"/>
          <p:cNvSpPr>
            <a:spLocks noGrp="1"/>
          </p:cNvSpPr>
          <p:nvPr>
            <p:ph type="sldNum" sz="quarter" idx="12"/>
          </p:nvPr>
        </p:nvSpPr>
        <p:spPr/>
        <p:txBody>
          <a:bodyPr/>
          <a:lstStyle/>
          <a:p>
            <a:fld id="{003D9D32-5F0F-440F-9F89-7309B1A47E03}" type="slidenum">
              <a:rPr lang="en-US" altLang="en-US" smtClean="0"/>
              <a:pPr/>
              <a:t>14</a:t>
            </a:fld>
            <a:endParaRPr lang="en-US" altLang="en-US" sz="1800">
              <a:solidFill>
                <a:schemeClr val="tx1"/>
              </a:solidFill>
            </a:endParaRPr>
          </a:p>
        </p:txBody>
      </p:sp>
    </p:spTree>
    <p:extLst>
      <p:ext uri="{BB962C8B-B14F-4D97-AF65-F5344CB8AC3E}">
        <p14:creationId xmlns:p14="http://schemas.microsoft.com/office/powerpoint/2010/main" val="1289002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Documents and Settings\Arijit Kumar De\Desktop\texas red_dextran_water.gif"/>
          <p:cNvPicPr>
            <a:picLocks noChangeAspect="1" noChangeArrowheads="1"/>
          </p:cNvPicPr>
          <p:nvPr/>
        </p:nvPicPr>
        <p:blipFill>
          <a:blip r:embed="rId3" cstate="print"/>
          <a:srcRect/>
          <a:stretch>
            <a:fillRect/>
          </a:stretch>
        </p:blipFill>
        <p:spPr bwMode="auto">
          <a:xfrm>
            <a:off x="6062472" y="742950"/>
            <a:ext cx="2143125" cy="1577579"/>
          </a:xfrm>
          <a:prstGeom prst="rect">
            <a:avLst/>
          </a:prstGeom>
          <a:noFill/>
          <a:ln w="9525">
            <a:noFill/>
            <a:miter lim="800000"/>
            <a:headEnd/>
            <a:tailEnd/>
          </a:ln>
        </p:spPr>
      </p:pic>
      <p:sp>
        <p:nvSpPr>
          <p:cNvPr id="5" name="TextBox 5"/>
          <p:cNvSpPr txBox="1">
            <a:spLocks noChangeArrowheads="1"/>
          </p:cNvSpPr>
          <p:nvPr/>
        </p:nvSpPr>
        <p:spPr bwMode="auto">
          <a:xfrm>
            <a:off x="6606930" y="400050"/>
            <a:ext cx="939104" cy="323165"/>
          </a:xfrm>
          <a:prstGeom prst="rect">
            <a:avLst/>
          </a:prstGeom>
          <a:noFill/>
          <a:ln w="9525">
            <a:noFill/>
            <a:miter lim="800000"/>
            <a:headEnd/>
            <a:tailEnd/>
          </a:ln>
        </p:spPr>
        <p:txBody>
          <a:bodyPr wrap="none">
            <a:spAutoFit/>
          </a:bodyPr>
          <a:lstStyle/>
          <a:p>
            <a:pPr algn="ctr"/>
            <a:r>
              <a:rPr lang="en-US" sz="1500" dirty="0" err="1">
                <a:solidFill>
                  <a:srgbClr val="990099"/>
                </a:solidFill>
                <a:latin typeface="Times New Roman" pitchFamily="18" charset="0"/>
                <a:cs typeface="Times New Roman" pitchFamily="18" charset="0"/>
              </a:rPr>
              <a:t>TexasRed</a:t>
            </a:r>
            <a:endParaRPr lang="en-US" sz="1500" dirty="0">
              <a:solidFill>
                <a:srgbClr val="990099"/>
              </a:solidFill>
              <a:latin typeface="Times New Roman" pitchFamily="18" charset="0"/>
              <a:cs typeface="Times New Roman" pitchFamily="18" charset="0"/>
            </a:endParaRPr>
          </a:p>
        </p:txBody>
      </p:sp>
      <p:graphicFrame>
        <p:nvGraphicFramePr>
          <p:cNvPr id="7" name="Object 2"/>
          <p:cNvGraphicFramePr>
            <a:graphicFrameLocks noChangeAspect="1"/>
          </p:cNvGraphicFramePr>
          <p:nvPr>
            <p:extLst/>
          </p:nvPr>
        </p:nvGraphicFramePr>
        <p:xfrm>
          <a:off x="5441490" y="2522551"/>
          <a:ext cx="2865834" cy="2392349"/>
        </p:xfrm>
        <a:graphic>
          <a:graphicData uri="http://schemas.openxmlformats.org/presentationml/2006/ole">
            <mc:AlternateContent xmlns:mc="http://schemas.openxmlformats.org/markup-compatibility/2006">
              <mc:Choice xmlns:v="urn:schemas-microsoft-com:vml" Requires="v">
                <p:oleObj spid="_x0000_s92164" name="Graph" r:id="rId4" imgW="3463200" imgH="2891520" progId="Origin50.Graph">
                  <p:embed/>
                </p:oleObj>
              </mc:Choice>
              <mc:Fallback>
                <p:oleObj name="Graph" r:id="rId4" imgW="3463200" imgH="2891520" progId="Origin50.Graph">
                  <p:embed/>
                  <p:pic>
                    <p:nvPicPr>
                      <p:cNvPr id="7"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1490" y="2522551"/>
                        <a:ext cx="2865834" cy="23923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8" name="Picture 6" descr="C:\Documents and Settings\Arijit Kumar De\Desktop\etalon.png"/>
          <p:cNvPicPr>
            <a:picLocks noChangeAspect="1" noChangeArrowheads="1"/>
          </p:cNvPicPr>
          <p:nvPr/>
        </p:nvPicPr>
        <p:blipFill>
          <a:blip r:embed="rId6" cstate="print"/>
          <a:srcRect/>
          <a:stretch>
            <a:fillRect/>
          </a:stretch>
        </p:blipFill>
        <p:spPr bwMode="auto">
          <a:xfrm>
            <a:off x="4286250" y="514350"/>
            <a:ext cx="1885950" cy="2054288"/>
          </a:xfrm>
          <a:prstGeom prst="rect">
            <a:avLst/>
          </a:prstGeom>
          <a:noFill/>
          <a:ln w="9525">
            <a:noFill/>
            <a:miter lim="800000"/>
            <a:headEnd/>
            <a:tailEnd/>
          </a:ln>
        </p:spPr>
      </p:pic>
      <p:graphicFrame>
        <p:nvGraphicFramePr>
          <p:cNvPr id="9" name="Object 3"/>
          <p:cNvGraphicFramePr>
            <a:graphicFrameLocks noChangeAspect="1"/>
          </p:cNvGraphicFramePr>
          <p:nvPr>
            <p:extLst/>
          </p:nvPr>
        </p:nvGraphicFramePr>
        <p:xfrm>
          <a:off x="1017034" y="621174"/>
          <a:ext cx="3525440" cy="2699533"/>
        </p:xfrm>
        <a:graphic>
          <a:graphicData uri="http://schemas.openxmlformats.org/presentationml/2006/ole">
            <mc:AlternateContent xmlns:mc="http://schemas.openxmlformats.org/markup-compatibility/2006">
              <mc:Choice xmlns:v="urn:schemas-microsoft-com:vml" Requires="v">
                <p:oleObj spid="_x0000_s92165" name="Graph" r:id="rId7" imgW="3900960" imgH="2986560" progId="Origin50.Graph">
                  <p:embed/>
                </p:oleObj>
              </mc:Choice>
              <mc:Fallback>
                <p:oleObj name="Graph" r:id="rId7" imgW="3900960" imgH="2986560" progId="Origin50.Graph">
                  <p:embed/>
                  <p:pic>
                    <p:nvPicPr>
                      <p:cNvPr id="9"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17034" y="621174"/>
                        <a:ext cx="3525440" cy="2699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 name="TextBox 10"/>
          <p:cNvSpPr txBox="1">
            <a:spLocks noChangeArrowheads="1"/>
          </p:cNvSpPr>
          <p:nvPr/>
        </p:nvSpPr>
        <p:spPr bwMode="auto">
          <a:xfrm>
            <a:off x="716178" y="3351279"/>
            <a:ext cx="4327017" cy="1200329"/>
          </a:xfrm>
          <a:prstGeom prst="rect">
            <a:avLst/>
          </a:prstGeom>
          <a:noFill/>
          <a:ln w="9525">
            <a:noFill/>
            <a:miter lim="800000"/>
            <a:headEnd/>
            <a:tailEnd/>
          </a:ln>
        </p:spPr>
        <p:txBody>
          <a:bodyPr wrap="square">
            <a:spAutoFit/>
          </a:bodyPr>
          <a:lstStyle/>
          <a:p>
            <a:pPr marL="257175" indent="-257175">
              <a:buFont typeface="Arial" panose="020B0604020202020204" pitchFamily="34" charset="0"/>
              <a:buChar char="•"/>
            </a:pPr>
            <a:r>
              <a:rPr lang="en-US" dirty="0"/>
              <a:t>Selective suppression of fluorescence with time delayed pulses.</a:t>
            </a:r>
          </a:p>
          <a:p>
            <a:pPr marL="257175" indent="-257175">
              <a:buFont typeface="Arial" panose="020B0604020202020204" pitchFamily="34" charset="0"/>
              <a:buChar char="•"/>
            </a:pPr>
            <a:r>
              <a:rPr lang="en-US" dirty="0"/>
              <a:t>Resolution enhancement for overlapping </a:t>
            </a:r>
            <a:r>
              <a:rPr lang="en-US" dirty="0" err="1"/>
              <a:t>fluorophore</a:t>
            </a:r>
            <a:r>
              <a:rPr lang="en-US" dirty="0"/>
              <a:t> Images.</a:t>
            </a:r>
          </a:p>
        </p:txBody>
      </p:sp>
      <p:sp>
        <p:nvSpPr>
          <p:cNvPr id="12" name="TextBox 11"/>
          <p:cNvSpPr txBox="1">
            <a:spLocks noChangeArrowheads="1"/>
          </p:cNvSpPr>
          <p:nvPr/>
        </p:nvSpPr>
        <p:spPr bwMode="auto">
          <a:xfrm>
            <a:off x="1103947" y="4572000"/>
            <a:ext cx="4416594" cy="323165"/>
          </a:xfrm>
          <a:prstGeom prst="rect">
            <a:avLst/>
          </a:prstGeom>
          <a:noFill/>
          <a:ln w="9525">
            <a:noFill/>
            <a:miter lim="800000"/>
            <a:headEnd/>
            <a:tailEnd/>
          </a:ln>
        </p:spPr>
        <p:txBody>
          <a:bodyPr wrap="none">
            <a:spAutoFit/>
          </a:bodyPr>
          <a:lstStyle/>
          <a:p>
            <a:r>
              <a:rPr lang="en-US" sz="1500" dirty="0">
                <a:solidFill>
                  <a:srgbClr val="C00000"/>
                </a:solidFill>
              </a:rPr>
              <a:t>Enhanced spatial resolution with temporal pulses.</a:t>
            </a:r>
          </a:p>
        </p:txBody>
      </p:sp>
      <p:sp>
        <p:nvSpPr>
          <p:cNvPr id="20" name="TextBox 19"/>
          <p:cNvSpPr txBox="1"/>
          <p:nvPr/>
        </p:nvSpPr>
        <p:spPr>
          <a:xfrm>
            <a:off x="4743450" y="4914901"/>
            <a:ext cx="3387081" cy="276999"/>
          </a:xfrm>
          <a:prstGeom prst="rect">
            <a:avLst/>
          </a:prstGeom>
          <a:noFill/>
        </p:spPr>
        <p:txBody>
          <a:bodyPr wrap="none" rtlCol="0">
            <a:spAutoFit/>
          </a:bodyPr>
          <a:lstStyle/>
          <a:p>
            <a:r>
              <a:rPr lang="en-US" sz="1200" dirty="0">
                <a:solidFill>
                  <a:srgbClr val="FF0000"/>
                </a:solidFill>
              </a:rPr>
              <a:t>A.K. De, D. Roy, D. Goswami, JBO </a:t>
            </a:r>
            <a:r>
              <a:rPr lang="en-US" sz="1200" dirty="0" err="1">
                <a:solidFill>
                  <a:srgbClr val="FF0000"/>
                </a:solidFill>
              </a:rPr>
              <a:t>Lett</a:t>
            </a:r>
            <a:r>
              <a:rPr lang="en-US" sz="1200" dirty="0">
                <a:solidFill>
                  <a:srgbClr val="FF0000"/>
                </a:solidFill>
              </a:rPr>
              <a:t>. (2011)</a:t>
            </a:r>
          </a:p>
        </p:txBody>
      </p:sp>
      <p:sp>
        <p:nvSpPr>
          <p:cNvPr id="10" name="Title 9"/>
          <p:cNvSpPr>
            <a:spLocks noGrp="1"/>
          </p:cNvSpPr>
          <p:nvPr>
            <p:ph type="title"/>
          </p:nvPr>
        </p:nvSpPr>
        <p:spPr>
          <a:xfrm>
            <a:off x="251640" y="159"/>
            <a:ext cx="8369012" cy="445945"/>
          </a:xfrm>
        </p:spPr>
        <p:txBody>
          <a:bodyPr>
            <a:normAutofit fontScale="90000"/>
          </a:bodyPr>
          <a:lstStyle/>
          <a:p>
            <a:r>
              <a:rPr lang="en-US" sz="2400" b="1" dirty="0"/>
              <a:t>Ultrafast pulse-train control in fluorescence laser-scanning microscopy</a:t>
            </a:r>
          </a:p>
        </p:txBody>
      </p:sp>
    </p:spTree>
    <p:extLst>
      <p:ext uri="{BB962C8B-B14F-4D97-AF65-F5344CB8AC3E}">
        <p14:creationId xmlns:p14="http://schemas.microsoft.com/office/powerpoint/2010/main" val="988798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939546" y="-58097"/>
            <a:ext cx="3134107" cy="2551181"/>
          </a:xfrm>
          <a:prstGeom prst="rect">
            <a:avLst/>
          </a:prstGeom>
          <a:noFill/>
          <a:ln w="9525">
            <a:noFill/>
            <a:miter lim="800000"/>
            <a:headEnd/>
            <a:tailEnd/>
          </a:ln>
        </p:spPr>
      </p:pic>
      <p:sp>
        <p:nvSpPr>
          <p:cNvPr id="5" name="TextBox 4"/>
          <p:cNvSpPr txBox="1"/>
          <p:nvPr/>
        </p:nvSpPr>
        <p:spPr>
          <a:xfrm>
            <a:off x="1629653" y="-98496"/>
            <a:ext cx="2589170" cy="338554"/>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en-US" sz="1600" dirty="0">
                <a:latin typeface="Times New Roman" pitchFamily="18" charset="0"/>
                <a:cs typeface="Times New Roman" pitchFamily="18" charset="0"/>
              </a:rPr>
              <a:t>Axial edge response function</a:t>
            </a:r>
          </a:p>
        </p:txBody>
      </p:sp>
      <p:pic>
        <p:nvPicPr>
          <p:cNvPr id="4" name="Picture 2"/>
          <p:cNvPicPr>
            <a:picLocks noChangeAspect="1" noChangeArrowheads="1"/>
          </p:cNvPicPr>
          <p:nvPr/>
        </p:nvPicPr>
        <p:blipFill>
          <a:blip r:embed="rId3" cstate="print"/>
          <a:srcRect/>
          <a:stretch>
            <a:fillRect/>
          </a:stretch>
        </p:blipFill>
        <p:spPr bwMode="auto">
          <a:xfrm>
            <a:off x="5101209" y="178308"/>
            <a:ext cx="2796943" cy="2359152"/>
          </a:xfrm>
          <a:prstGeom prst="rect">
            <a:avLst/>
          </a:prstGeom>
          <a:noFill/>
          <a:ln w="9525">
            <a:noFill/>
            <a:miter lim="800000"/>
            <a:headEnd/>
            <a:tailEnd/>
          </a:ln>
        </p:spPr>
      </p:pic>
      <p:sp>
        <p:nvSpPr>
          <p:cNvPr id="6" name="TextBox 5"/>
          <p:cNvSpPr txBox="1"/>
          <p:nvPr/>
        </p:nvSpPr>
        <p:spPr>
          <a:xfrm>
            <a:off x="4246344" y="-37472"/>
            <a:ext cx="4429997" cy="646331"/>
          </a:xfrm>
          <a:prstGeom prst="rect">
            <a:avLst/>
          </a:prstGeom>
          <a:noFill/>
        </p:spPr>
        <p:txBody>
          <a:bodyPr wrap="square" rtlCol="0">
            <a:spAutoFit/>
          </a:bodyPr>
          <a:lstStyle/>
          <a:p>
            <a:pPr algn="r"/>
            <a:r>
              <a:rPr lang="en-US" dirty="0">
                <a:latin typeface="+mj-lt"/>
              </a:rPr>
              <a:t>Gaussian </a:t>
            </a:r>
            <a:r>
              <a:rPr lang="en-US" dirty="0">
                <a:latin typeface="+mj-lt"/>
                <a:cs typeface="Times New Roman" pitchFamily="18" charset="0"/>
              </a:rPr>
              <a:t>fitted derivative of axial edge response function</a:t>
            </a:r>
            <a:endParaRPr lang="en-US" dirty="0">
              <a:latin typeface="+mj-lt"/>
            </a:endParaRPr>
          </a:p>
        </p:txBody>
      </p:sp>
      <p:pic>
        <p:nvPicPr>
          <p:cNvPr id="7" name="Picture 2"/>
          <p:cNvPicPr>
            <a:picLocks noChangeAspect="1" noChangeArrowheads="1"/>
          </p:cNvPicPr>
          <p:nvPr/>
        </p:nvPicPr>
        <p:blipFill>
          <a:blip r:embed="rId4" cstate="print"/>
          <a:srcRect/>
          <a:stretch>
            <a:fillRect/>
          </a:stretch>
        </p:blipFill>
        <p:spPr bwMode="auto">
          <a:xfrm>
            <a:off x="5475303" y="2516886"/>
            <a:ext cx="3419523" cy="2610349"/>
          </a:xfrm>
          <a:prstGeom prst="rect">
            <a:avLst/>
          </a:prstGeom>
          <a:noFill/>
          <a:ln w="9525">
            <a:noFill/>
            <a:miter lim="800000"/>
            <a:headEnd/>
            <a:tailEnd/>
          </a:ln>
        </p:spPr>
      </p:pic>
      <p:pic>
        <p:nvPicPr>
          <p:cNvPr id="8" name="Picture 4"/>
          <p:cNvPicPr>
            <a:picLocks noChangeAspect="1" noChangeArrowheads="1"/>
          </p:cNvPicPr>
          <p:nvPr/>
        </p:nvPicPr>
        <p:blipFill rotWithShape="1">
          <a:blip r:embed="rId5" cstate="print"/>
          <a:srcRect t="1266"/>
          <a:stretch/>
        </p:blipFill>
        <p:spPr bwMode="auto">
          <a:xfrm>
            <a:off x="1917955" y="2468880"/>
            <a:ext cx="3314700" cy="2674620"/>
          </a:xfrm>
          <a:prstGeom prst="rect">
            <a:avLst/>
          </a:prstGeom>
          <a:noFill/>
          <a:ln w="9525">
            <a:noFill/>
            <a:miter lim="800000"/>
            <a:headEnd/>
            <a:tailEnd/>
          </a:ln>
        </p:spPr>
      </p:pic>
      <p:sp>
        <p:nvSpPr>
          <p:cNvPr id="11" name="TextBox 10"/>
          <p:cNvSpPr txBox="1"/>
          <p:nvPr/>
        </p:nvSpPr>
        <p:spPr>
          <a:xfrm>
            <a:off x="3092649" y="3227111"/>
            <a:ext cx="227141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dirty="0" smtClean="0">
                <a:latin typeface="Times New Roman" pitchFamily="18" charset="0"/>
                <a:cs typeface="Times New Roman" pitchFamily="18" charset="0"/>
              </a:rPr>
              <a:t>40X, 1.3 NA objective</a:t>
            </a:r>
            <a:endParaRPr lang="en-US" dirty="0">
              <a:latin typeface="Times New Roman" pitchFamily="18" charset="0"/>
              <a:cs typeface="Times New Roman" pitchFamily="18" charset="0"/>
            </a:endParaRPr>
          </a:p>
        </p:txBody>
      </p:sp>
      <p:sp>
        <p:nvSpPr>
          <p:cNvPr id="12" name="TextBox 11"/>
          <p:cNvSpPr txBox="1"/>
          <p:nvPr/>
        </p:nvSpPr>
        <p:spPr>
          <a:xfrm>
            <a:off x="6804186" y="4098077"/>
            <a:ext cx="2384051" cy="369332"/>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r>
              <a:rPr lang="en-US" dirty="0" smtClean="0">
                <a:latin typeface="Times New Roman" pitchFamily="18" charset="0"/>
                <a:cs typeface="Times New Roman" pitchFamily="18" charset="0"/>
              </a:rPr>
              <a:t>60X, 1.42 NA objective</a:t>
            </a:r>
            <a:endParaRPr lang="en-US" dirty="0">
              <a:latin typeface="Times New Roman" pitchFamily="18" charset="0"/>
              <a:cs typeface="Times New Roman" pitchFamily="18" charset="0"/>
            </a:endParaRPr>
          </a:p>
        </p:txBody>
      </p:sp>
      <p:sp>
        <p:nvSpPr>
          <p:cNvPr id="13" name="TextBox 12"/>
          <p:cNvSpPr txBox="1"/>
          <p:nvPr/>
        </p:nvSpPr>
        <p:spPr>
          <a:xfrm>
            <a:off x="347638" y="2859774"/>
            <a:ext cx="1438906" cy="2031325"/>
          </a:xfrm>
          <a:prstGeom prst="rect">
            <a:avLst/>
          </a:prstGeom>
        </p:spPr>
        <p:style>
          <a:lnRef idx="1">
            <a:schemeClr val="accent2"/>
          </a:lnRef>
          <a:fillRef idx="2">
            <a:schemeClr val="accent2"/>
          </a:fillRef>
          <a:effectRef idx="1">
            <a:schemeClr val="accent2"/>
          </a:effectRef>
          <a:fontRef idx="minor">
            <a:schemeClr val="dk1"/>
          </a:fontRef>
        </p:style>
        <p:txBody>
          <a:bodyPr vert="horz" wrap="square" rtlCol="0">
            <a:spAutoFit/>
          </a:bodyPr>
          <a:lstStyle/>
          <a:p>
            <a:r>
              <a:rPr lang="en-US" dirty="0" smtClean="0">
                <a:latin typeface="Times New Roman" pitchFamily="18" charset="0"/>
                <a:cs typeface="Times New Roman" pitchFamily="18" charset="0"/>
              </a:rPr>
              <a:t>Change in axial resolution as a function of inter pulse delay (R6G in </a:t>
            </a:r>
            <a:r>
              <a:rPr lang="en-US" dirty="0" err="1" smtClean="0">
                <a:latin typeface="Times New Roman" pitchFamily="18" charset="0"/>
                <a:cs typeface="Times New Roman" pitchFamily="18" charset="0"/>
              </a:rPr>
              <a:t>MeOH</a:t>
            </a:r>
            <a:r>
              <a:rPr lang="en-US" dirty="0" smtClean="0">
                <a:latin typeface="Times New Roman" pitchFamily="18" charset="0"/>
                <a:cs typeface="Times New Roman" pitchFamily="18" charset="0"/>
              </a:rPr>
              <a:t>)</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936674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
          <p:cNvPicPr>
            <a:picLocks noChangeAspect="1" noChangeArrowheads="1"/>
          </p:cNvPicPr>
          <p:nvPr/>
        </p:nvPicPr>
        <p:blipFill>
          <a:blip r:embed="rId2" cstate="print"/>
          <a:srcRect/>
          <a:stretch>
            <a:fillRect/>
          </a:stretch>
        </p:blipFill>
        <p:spPr bwMode="auto">
          <a:xfrm>
            <a:off x="1956531" y="993247"/>
            <a:ext cx="5086636" cy="4106897"/>
          </a:xfrm>
          <a:prstGeom prst="rect">
            <a:avLst/>
          </a:prstGeom>
          <a:noFill/>
          <a:ln w="9525">
            <a:noFill/>
            <a:miter lim="800000"/>
            <a:headEnd/>
            <a:tailEnd/>
          </a:ln>
        </p:spPr>
      </p:pic>
      <p:sp>
        <p:nvSpPr>
          <p:cNvPr id="2" name="Title 1"/>
          <p:cNvSpPr>
            <a:spLocks noGrp="1"/>
          </p:cNvSpPr>
          <p:nvPr>
            <p:ph type="title"/>
          </p:nvPr>
        </p:nvSpPr>
        <p:spPr>
          <a:xfrm>
            <a:off x="1317655" y="-20466"/>
            <a:ext cx="6350603" cy="1088068"/>
          </a:xfrm>
        </p:spPr>
        <p:txBody>
          <a:bodyPr/>
          <a:lstStyle/>
          <a:p>
            <a:pPr marL="0" indent="0"/>
            <a:r>
              <a:rPr lang="en-US" altLang="en-US" sz="2800" b="1" dirty="0" smtClean="0">
                <a:solidFill>
                  <a:srgbClr val="595959"/>
                </a:solidFill>
                <a:latin typeface="Signika Negative" pitchFamily="2" charset="0"/>
                <a:ea typeface="Franchise" pitchFamily="1" charset="0"/>
                <a:cs typeface="Franchise" pitchFamily="1" charset="0"/>
                <a:sym typeface="Signika Negative" pitchFamily="2" charset="0"/>
              </a:rPr>
              <a:t>Axial Resolution versus Inter-pulse separation of DAPI stained BPAE cell</a:t>
            </a:r>
            <a:endParaRPr lang="en-US" sz="2000" b="1" dirty="0">
              <a:latin typeface="Signika Negative"/>
            </a:endParaRPr>
          </a:p>
        </p:txBody>
      </p:sp>
      <p:sp>
        <p:nvSpPr>
          <p:cNvPr id="5" name="Flowchart: Off-page Connector 9"/>
          <p:cNvSpPr>
            <a:spLocks noChangeArrowheads="1"/>
          </p:cNvSpPr>
          <p:nvPr/>
        </p:nvSpPr>
        <p:spPr bwMode="auto">
          <a:xfrm>
            <a:off x="8604336"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6" name="Slide Number Placeholder 2"/>
          <p:cNvSpPr>
            <a:spLocks noGrp="1"/>
          </p:cNvSpPr>
          <p:nvPr>
            <p:ph type="sldNum" sz="quarter" idx="12"/>
          </p:nvPr>
        </p:nvSpPr>
        <p:spPr>
          <a:xfrm>
            <a:off x="6854647" y="143808"/>
            <a:ext cx="2133600" cy="274637"/>
          </a:xfrm>
        </p:spPr>
        <p:txBody>
          <a:bodyPr/>
          <a:lstStyle/>
          <a:p>
            <a:fld id="{54987B2A-39D5-4FCB-9AE2-6481AE63EEDD}" type="slidenum">
              <a:rPr lang="en-US" altLang="en-US" sz="1100" b="1" smtClean="0">
                <a:solidFill>
                  <a:schemeClr val="bg1"/>
                </a:solidFill>
              </a:rPr>
              <a:pPr/>
              <a:t>17</a:t>
            </a:fld>
            <a:endParaRPr lang="en-US" altLang="en-US" sz="1600" b="1" dirty="0">
              <a:solidFill>
                <a:schemeClr val="bg1"/>
              </a:solidFill>
            </a:endParaRPr>
          </a:p>
        </p:txBody>
      </p:sp>
    </p:spTree>
    <p:extLst>
      <p:ext uri="{BB962C8B-B14F-4D97-AF65-F5344CB8AC3E}">
        <p14:creationId xmlns:p14="http://schemas.microsoft.com/office/powerpoint/2010/main" val="3453468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64394" y="42517"/>
            <a:ext cx="8734806" cy="4977437"/>
            <a:chOff x="128016" y="91440"/>
            <a:chExt cx="11646408" cy="6636583"/>
          </a:xfrm>
        </p:grpSpPr>
        <p:grpSp>
          <p:nvGrpSpPr>
            <p:cNvPr id="40" name="Group 39"/>
            <p:cNvGrpSpPr/>
            <p:nvPr/>
          </p:nvGrpSpPr>
          <p:grpSpPr>
            <a:xfrm>
              <a:off x="1027176" y="144344"/>
              <a:ext cx="10747248" cy="6583679"/>
              <a:chOff x="1066800" y="100584"/>
              <a:chExt cx="10747248" cy="6583679"/>
            </a:xfrm>
          </p:grpSpPr>
          <p:sp>
            <p:nvSpPr>
              <p:cNvPr id="36" name="Rounded Rectangle 35"/>
              <p:cNvSpPr/>
              <p:nvPr/>
            </p:nvSpPr>
            <p:spPr>
              <a:xfrm>
                <a:off x="1066800" y="5332818"/>
                <a:ext cx="6445681" cy="1348744"/>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36"/>
              <p:cNvSpPr/>
              <p:nvPr/>
            </p:nvSpPr>
            <p:spPr>
              <a:xfrm>
                <a:off x="6478326" y="100584"/>
                <a:ext cx="5335722" cy="6583679"/>
              </a:xfrm>
              <a:prstGeom prst="roundRect">
                <a:avLst>
                  <a:gd name="adj" fmla="val 8570"/>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p:cNvSpPr/>
            <p:nvPr/>
          </p:nvSpPr>
          <p:spPr>
            <a:xfrm>
              <a:off x="7568357" y="2924948"/>
              <a:ext cx="3827704" cy="10224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34"/>
            <p:cNvSpPr/>
            <p:nvPr/>
          </p:nvSpPr>
          <p:spPr>
            <a:xfrm>
              <a:off x="210312" y="91440"/>
              <a:ext cx="6062472" cy="5102352"/>
            </a:xfrm>
            <a:prstGeom prst="roundRect">
              <a:avLst>
                <a:gd name="adj" fmla="val 681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p:cNvPicPr>
              <a:picLocks noChangeAspect="1"/>
            </p:cNvPicPr>
            <p:nvPr/>
          </p:nvPicPr>
          <p:blipFill rotWithShape="1">
            <a:blip r:embed="rId2"/>
            <a:srcRect t="44633" b="1"/>
            <a:stretch/>
          </p:blipFill>
          <p:spPr>
            <a:xfrm>
              <a:off x="7542512" y="364925"/>
              <a:ext cx="3902532" cy="1513638"/>
            </a:xfrm>
            <a:prstGeom prst="rect">
              <a:avLst/>
            </a:prstGeom>
          </p:spPr>
        </p:pic>
        <p:pic>
          <p:nvPicPr>
            <p:cNvPr id="19" name="Picture 18"/>
            <p:cNvPicPr>
              <a:picLocks noChangeAspect="1"/>
            </p:cNvPicPr>
            <p:nvPr/>
          </p:nvPicPr>
          <p:blipFill rotWithShape="1">
            <a:blip r:embed="rId2"/>
            <a:srcRect t="5565" b="55058"/>
            <a:stretch/>
          </p:blipFill>
          <p:spPr>
            <a:xfrm>
              <a:off x="7543891" y="1852728"/>
              <a:ext cx="3888746" cy="1072220"/>
            </a:xfrm>
            <a:prstGeom prst="rect">
              <a:avLst/>
            </a:prstGeom>
          </p:spPr>
        </p:pic>
        <p:grpSp>
          <p:nvGrpSpPr>
            <p:cNvPr id="20" name="Group 19"/>
            <p:cNvGrpSpPr/>
            <p:nvPr/>
          </p:nvGrpSpPr>
          <p:grpSpPr>
            <a:xfrm>
              <a:off x="6544800" y="4099083"/>
              <a:ext cx="1078423" cy="1145100"/>
              <a:chOff x="1546746" y="1874520"/>
              <a:chExt cx="1589646" cy="1591056"/>
            </a:xfrm>
          </p:grpSpPr>
          <p:sp>
            <p:nvSpPr>
              <p:cNvPr id="24" name="Quad Arrow 23"/>
              <p:cNvSpPr/>
              <p:nvPr/>
            </p:nvSpPr>
            <p:spPr>
              <a:xfrm>
                <a:off x="1764792" y="1874520"/>
                <a:ext cx="1371600" cy="1591056"/>
              </a:xfrm>
              <a:prstGeom prst="quadArrow">
                <a:avLst>
                  <a:gd name="adj1" fmla="val 6500"/>
                  <a:gd name="adj2" fmla="val 11833"/>
                  <a:gd name="adj3" fmla="val 24500"/>
                </a:avLst>
              </a:prstGeom>
              <a:scene3d>
                <a:camera prst="perspectiveRelaxed">
                  <a:rot lat="17400000" lon="0" rev="0"/>
                </a:camera>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p:cNvSpPr txBox="1"/>
              <p:nvPr/>
            </p:nvSpPr>
            <p:spPr>
              <a:xfrm>
                <a:off x="1546746" y="2691986"/>
                <a:ext cx="477733" cy="684223"/>
              </a:xfrm>
              <a:prstGeom prst="rect">
                <a:avLst/>
              </a:prstGeom>
              <a:noFill/>
            </p:spPr>
            <p:txBody>
              <a:bodyPr wrap="square" rtlCol="0">
                <a:spAutoFit/>
              </a:bodyPr>
              <a:lstStyle/>
              <a:p>
                <a:r>
                  <a:rPr lang="en-US" dirty="0" smtClean="0"/>
                  <a:t>X</a:t>
                </a:r>
                <a:endParaRPr lang="en-US" dirty="0"/>
              </a:p>
            </p:txBody>
          </p:sp>
          <p:sp>
            <p:nvSpPr>
              <p:cNvPr id="26" name="TextBox 25"/>
              <p:cNvSpPr txBox="1"/>
              <p:nvPr/>
            </p:nvSpPr>
            <p:spPr>
              <a:xfrm>
                <a:off x="2333598" y="2042228"/>
                <a:ext cx="540005" cy="684223"/>
              </a:xfrm>
              <a:prstGeom prst="rect">
                <a:avLst/>
              </a:prstGeom>
              <a:noFill/>
            </p:spPr>
            <p:txBody>
              <a:bodyPr wrap="square" rtlCol="0">
                <a:spAutoFit/>
              </a:bodyPr>
              <a:lstStyle/>
              <a:p>
                <a:r>
                  <a:rPr lang="en-US" dirty="0"/>
                  <a:t>Y</a:t>
                </a:r>
              </a:p>
            </p:txBody>
          </p:sp>
        </p:grpSp>
        <p:pic>
          <p:nvPicPr>
            <p:cNvPr id="21"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61" r="56114" b="75002"/>
            <a:stretch/>
          </p:blipFill>
          <p:spPr bwMode="auto">
            <a:xfrm>
              <a:off x="7686541" y="3067536"/>
              <a:ext cx="99691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7291" t="7076" r="24937" b="78373"/>
            <a:stretch/>
          </p:blipFill>
          <p:spPr bwMode="auto">
            <a:xfrm>
              <a:off x="9154733" y="3070424"/>
              <a:ext cx="681125" cy="731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82257" t="9324" r="4028" b="79675"/>
            <a:stretch/>
          </p:blipFill>
          <p:spPr bwMode="auto">
            <a:xfrm>
              <a:off x="10660228" y="3117947"/>
              <a:ext cx="389251"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descr="C:\Users\Rachit\Desktop\deconresolutionfigure1.jpg"/>
            <p:cNvPicPr>
              <a:picLocks noChangeAspect="1" noChangeArrowheads="1"/>
            </p:cNvPicPr>
            <p:nvPr/>
          </p:nvPicPr>
          <p:blipFill rotWithShape="1">
            <a:blip r:embed="rId4">
              <a:extLst>
                <a:ext uri="{28A0092B-C50C-407E-A947-70E740481C1C}">
                  <a14:useLocalDpi xmlns:a14="http://schemas.microsoft.com/office/drawing/2010/main" val="0"/>
                </a:ext>
              </a:extLst>
            </a:blip>
            <a:srcRect t="20883" b="15549"/>
            <a:stretch/>
          </p:blipFill>
          <p:spPr bwMode="auto">
            <a:xfrm>
              <a:off x="1567581" y="5561405"/>
              <a:ext cx="4549102" cy="96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1" descr="C:\Documents and Settings\Arijit Kumar De\Desktop\intensity.jpg"/>
            <p:cNvPicPr>
              <a:picLocks noChangeAspect="1" noChangeArrowheads="1"/>
            </p:cNvPicPr>
            <p:nvPr/>
          </p:nvPicPr>
          <p:blipFill rotWithShape="1">
            <a:blip r:embed="rId5"/>
            <a:srcRect b="6499"/>
            <a:stretch/>
          </p:blipFill>
          <p:spPr bwMode="auto">
            <a:xfrm>
              <a:off x="7668253" y="3947421"/>
              <a:ext cx="3759872" cy="2581396"/>
            </a:xfrm>
            <a:prstGeom prst="rect">
              <a:avLst/>
            </a:prstGeom>
            <a:noFill/>
          </p:spPr>
        </p:pic>
        <p:grpSp>
          <p:nvGrpSpPr>
            <p:cNvPr id="34" name="Group 33"/>
            <p:cNvGrpSpPr/>
            <p:nvPr/>
          </p:nvGrpSpPr>
          <p:grpSpPr>
            <a:xfrm>
              <a:off x="128016" y="364925"/>
              <a:ext cx="5943600" cy="4682563"/>
              <a:chOff x="256032" y="364925"/>
              <a:chExt cx="5867566" cy="4632325"/>
            </a:xfrm>
          </p:grpSpPr>
          <p:grpSp>
            <p:nvGrpSpPr>
              <p:cNvPr id="27" name="Group 26"/>
              <p:cNvGrpSpPr/>
              <p:nvPr/>
            </p:nvGrpSpPr>
            <p:grpSpPr>
              <a:xfrm>
                <a:off x="699533" y="364925"/>
                <a:ext cx="5424065" cy="4632325"/>
                <a:chOff x="903584" y="783337"/>
                <a:chExt cx="5424065" cy="4632325"/>
              </a:xfrm>
            </p:grpSpPr>
            <p:pic>
              <p:nvPicPr>
                <p:cNvPr id="4" name="Picture 11" descr="ZProjection of PSF-det-560"/>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81380" y="789687"/>
                  <a:ext cx="2193925" cy="220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ZProjection of axial PSF-det-560"/>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76617" y="3207450"/>
                  <a:ext cx="2184400"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5" descr="ZProjection of Resul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33724" y="783337"/>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6" descr="ZProjection of Reslic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33724" y="3221737"/>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27"/>
                <p:cNvSpPr txBox="1">
                  <a:spLocks noChangeArrowheads="1"/>
                </p:cNvSpPr>
                <p:nvPr/>
              </p:nvSpPr>
              <p:spPr bwMode="auto">
                <a:xfrm>
                  <a:off x="3664775" y="4135343"/>
                  <a:ext cx="540582" cy="4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fontAlgn="base">
                    <a:spcBef>
                      <a:spcPct val="0"/>
                    </a:spcBef>
                    <a:spcAft>
                      <a:spcPct val="0"/>
                    </a:spcAft>
                    <a:defRPr>
                      <a:solidFill>
                        <a:schemeClr val="tx1"/>
                      </a:solidFill>
                      <a:latin typeface="Gill Sans MT" panose="020B0502020104020203" pitchFamily="34" charset="0"/>
                    </a:defRPr>
                  </a:lvl6pPr>
                  <a:lvl7pPr marL="2971800" indent="-228600" fontAlgn="base">
                    <a:spcBef>
                      <a:spcPct val="0"/>
                    </a:spcBef>
                    <a:spcAft>
                      <a:spcPct val="0"/>
                    </a:spcAft>
                    <a:defRPr>
                      <a:solidFill>
                        <a:schemeClr val="tx1"/>
                      </a:solidFill>
                      <a:latin typeface="Gill Sans MT" panose="020B0502020104020203" pitchFamily="34" charset="0"/>
                    </a:defRPr>
                  </a:lvl7pPr>
                  <a:lvl8pPr marL="3429000" indent="-228600" fontAlgn="base">
                    <a:spcBef>
                      <a:spcPct val="0"/>
                    </a:spcBef>
                    <a:spcAft>
                      <a:spcPct val="0"/>
                    </a:spcAft>
                    <a:defRPr>
                      <a:solidFill>
                        <a:schemeClr val="tx1"/>
                      </a:solidFill>
                      <a:latin typeface="Gill Sans MT" panose="020B0502020104020203" pitchFamily="34" charset="0"/>
                    </a:defRPr>
                  </a:lvl8pPr>
                  <a:lvl9pPr marL="3886200" indent="-228600" fontAlgn="base">
                    <a:spcBef>
                      <a:spcPct val="0"/>
                    </a:spcBef>
                    <a:spcAft>
                      <a:spcPct val="0"/>
                    </a:spcAft>
                    <a:defRPr>
                      <a:solidFill>
                        <a:schemeClr val="tx1"/>
                      </a:solidFill>
                      <a:latin typeface="Gill Sans MT" panose="020B0502020104020203" pitchFamily="34" charset="0"/>
                    </a:defRPr>
                  </a:lvl9pPr>
                </a:lstStyle>
                <a:p>
                  <a:r>
                    <a:rPr lang="en-US" altLang="en-US" dirty="0" smtClean="0">
                      <a:latin typeface="Arial" panose="020B0604020202020204" pitchFamily="34" charset="0"/>
                      <a:sym typeface="Wingdings" panose="05000000000000000000" pitchFamily="2" charset="2"/>
                    </a:rPr>
                    <a:t></a:t>
                  </a:r>
                  <a:endParaRPr lang="en-US" altLang="en-US" dirty="0">
                    <a:latin typeface="Arial" panose="020B0604020202020204" pitchFamily="34" charset="0"/>
                  </a:endParaRPr>
                </a:p>
              </p:txBody>
            </p:sp>
            <p:sp>
              <p:nvSpPr>
                <p:cNvPr id="9" name="Text Box 28"/>
                <p:cNvSpPr txBox="1">
                  <a:spLocks noChangeArrowheads="1"/>
                </p:cNvSpPr>
                <p:nvPr/>
              </p:nvSpPr>
              <p:spPr bwMode="auto">
                <a:xfrm>
                  <a:off x="3651503" y="1804099"/>
                  <a:ext cx="540582" cy="4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fontAlgn="base">
                    <a:spcBef>
                      <a:spcPct val="0"/>
                    </a:spcBef>
                    <a:spcAft>
                      <a:spcPct val="0"/>
                    </a:spcAft>
                    <a:defRPr>
                      <a:solidFill>
                        <a:schemeClr val="tx1"/>
                      </a:solidFill>
                      <a:latin typeface="Gill Sans MT" panose="020B0502020104020203" pitchFamily="34" charset="0"/>
                    </a:defRPr>
                  </a:lvl6pPr>
                  <a:lvl7pPr marL="2971800" indent="-228600" fontAlgn="base">
                    <a:spcBef>
                      <a:spcPct val="0"/>
                    </a:spcBef>
                    <a:spcAft>
                      <a:spcPct val="0"/>
                    </a:spcAft>
                    <a:defRPr>
                      <a:solidFill>
                        <a:schemeClr val="tx1"/>
                      </a:solidFill>
                      <a:latin typeface="Gill Sans MT" panose="020B0502020104020203" pitchFamily="34" charset="0"/>
                    </a:defRPr>
                  </a:lvl7pPr>
                  <a:lvl8pPr marL="3429000" indent="-228600" fontAlgn="base">
                    <a:spcBef>
                      <a:spcPct val="0"/>
                    </a:spcBef>
                    <a:spcAft>
                      <a:spcPct val="0"/>
                    </a:spcAft>
                    <a:defRPr>
                      <a:solidFill>
                        <a:schemeClr val="tx1"/>
                      </a:solidFill>
                      <a:latin typeface="Gill Sans MT" panose="020B0502020104020203" pitchFamily="34" charset="0"/>
                    </a:defRPr>
                  </a:lvl8pPr>
                  <a:lvl9pPr marL="3886200" indent="-228600" fontAlgn="base">
                    <a:spcBef>
                      <a:spcPct val="0"/>
                    </a:spcBef>
                    <a:spcAft>
                      <a:spcPct val="0"/>
                    </a:spcAft>
                    <a:defRPr>
                      <a:solidFill>
                        <a:schemeClr val="tx1"/>
                      </a:solidFill>
                      <a:latin typeface="Gill Sans MT" panose="020B0502020104020203" pitchFamily="34" charset="0"/>
                    </a:defRPr>
                  </a:lvl9pPr>
                </a:lstStyle>
                <a:p>
                  <a:r>
                    <a:rPr lang="en-US" altLang="en-US" dirty="0" smtClean="0">
                      <a:latin typeface="Arial" panose="020B0604020202020204" pitchFamily="34" charset="0"/>
                      <a:sym typeface="Wingdings" panose="05000000000000000000" pitchFamily="2" charset="2"/>
                    </a:rPr>
                    <a:t></a:t>
                  </a:r>
                  <a:endParaRPr lang="en-US" altLang="en-US" dirty="0">
                    <a:latin typeface="Arial" panose="020B0604020202020204" pitchFamily="34" charset="0"/>
                  </a:endParaRPr>
                </a:p>
              </p:txBody>
            </p:sp>
            <p:sp>
              <p:nvSpPr>
                <p:cNvPr id="12" name="Text Box 22"/>
                <p:cNvSpPr txBox="1">
                  <a:spLocks noChangeArrowheads="1"/>
                </p:cNvSpPr>
                <p:nvPr/>
              </p:nvSpPr>
              <p:spPr bwMode="auto">
                <a:xfrm rot="10800000">
                  <a:off x="911521" y="1307879"/>
                  <a:ext cx="607679" cy="1052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fontAlgn="base">
                    <a:spcBef>
                      <a:spcPct val="0"/>
                    </a:spcBef>
                    <a:spcAft>
                      <a:spcPct val="0"/>
                    </a:spcAft>
                    <a:defRPr>
                      <a:solidFill>
                        <a:schemeClr val="tx1"/>
                      </a:solidFill>
                      <a:latin typeface="Gill Sans MT" panose="020B0502020104020203" pitchFamily="34" charset="0"/>
                    </a:defRPr>
                  </a:lvl6pPr>
                  <a:lvl7pPr marL="2971800" indent="-228600" fontAlgn="base">
                    <a:spcBef>
                      <a:spcPct val="0"/>
                    </a:spcBef>
                    <a:spcAft>
                      <a:spcPct val="0"/>
                    </a:spcAft>
                    <a:defRPr>
                      <a:solidFill>
                        <a:schemeClr val="tx1"/>
                      </a:solidFill>
                      <a:latin typeface="Gill Sans MT" panose="020B0502020104020203" pitchFamily="34" charset="0"/>
                    </a:defRPr>
                  </a:lvl7pPr>
                  <a:lvl8pPr marL="3429000" indent="-228600" fontAlgn="base">
                    <a:spcBef>
                      <a:spcPct val="0"/>
                    </a:spcBef>
                    <a:spcAft>
                      <a:spcPct val="0"/>
                    </a:spcAft>
                    <a:defRPr>
                      <a:solidFill>
                        <a:schemeClr val="tx1"/>
                      </a:solidFill>
                      <a:latin typeface="Gill Sans MT" panose="020B0502020104020203" pitchFamily="34" charset="0"/>
                    </a:defRPr>
                  </a:lvl8pPr>
                  <a:lvl9pPr marL="3886200" indent="-228600" fontAlgn="base">
                    <a:spcBef>
                      <a:spcPct val="0"/>
                    </a:spcBef>
                    <a:spcAft>
                      <a:spcPct val="0"/>
                    </a:spcAft>
                    <a:defRPr>
                      <a:solidFill>
                        <a:schemeClr val="tx1"/>
                      </a:solidFill>
                      <a:latin typeface="Gill Sans MT" panose="020B0502020104020203" pitchFamily="34" charset="0"/>
                    </a:defRPr>
                  </a:lvl9pPr>
                </a:lstStyle>
                <a:p>
                  <a:r>
                    <a:rPr lang="en-US" altLang="en-US" dirty="0">
                      <a:latin typeface="Arial" panose="020B0604020202020204" pitchFamily="34" charset="0"/>
                    </a:rPr>
                    <a:t>Lateral</a:t>
                  </a:r>
                </a:p>
              </p:txBody>
            </p:sp>
            <p:sp>
              <p:nvSpPr>
                <p:cNvPr id="13" name="Text Box 24"/>
                <p:cNvSpPr txBox="1">
                  <a:spLocks noChangeArrowheads="1"/>
                </p:cNvSpPr>
                <p:nvPr/>
              </p:nvSpPr>
              <p:spPr bwMode="auto">
                <a:xfrm rot="10800000">
                  <a:off x="903584" y="4030827"/>
                  <a:ext cx="607679" cy="781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fontAlgn="base">
                    <a:spcBef>
                      <a:spcPct val="0"/>
                    </a:spcBef>
                    <a:spcAft>
                      <a:spcPct val="0"/>
                    </a:spcAft>
                    <a:defRPr>
                      <a:solidFill>
                        <a:schemeClr val="tx1"/>
                      </a:solidFill>
                      <a:latin typeface="Gill Sans MT" panose="020B0502020104020203" pitchFamily="34" charset="0"/>
                    </a:defRPr>
                  </a:lvl6pPr>
                  <a:lvl7pPr marL="2971800" indent="-228600" fontAlgn="base">
                    <a:spcBef>
                      <a:spcPct val="0"/>
                    </a:spcBef>
                    <a:spcAft>
                      <a:spcPct val="0"/>
                    </a:spcAft>
                    <a:defRPr>
                      <a:solidFill>
                        <a:schemeClr val="tx1"/>
                      </a:solidFill>
                      <a:latin typeface="Gill Sans MT" panose="020B0502020104020203" pitchFamily="34" charset="0"/>
                    </a:defRPr>
                  </a:lvl7pPr>
                  <a:lvl8pPr marL="3429000" indent="-228600" fontAlgn="base">
                    <a:spcBef>
                      <a:spcPct val="0"/>
                    </a:spcBef>
                    <a:spcAft>
                      <a:spcPct val="0"/>
                    </a:spcAft>
                    <a:defRPr>
                      <a:solidFill>
                        <a:schemeClr val="tx1"/>
                      </a:solidFill>
                      <a:latin typeface="Gill Sans MT" panose="020B0502020104020203" pitchFamily="34" charset="0"/>
                    </a:defRPr>
                  </a:lvl8pPr>
                  <a:lvl9pPr marL="3886200" indent="-228600" fontAlgn="base">
                    <a:spcBef>
                      <a:spcPct val="0"/>
                    </a:spcBef>
                    <a:spcAft>
                      <a:spcPct val="0"/>
                    </a:spcAft>
                    <a:defRPr>
                      <a:solidFill>
                        <a:schemeClr val="tx1"/>
                      </a:solidFill>
                      <a:latin typeface="Gill Sans MT" panose="020B0502020104020203" pitchFamily="34" charset="0"/>
                    </a:defRPr>
                  </a:lvl9pPr>
                </a:lstStyle>
                <a:p>
                  <a:r>
                    <a:rPr lang="en-US" altLang="en-US">
                      <a:latin typeface="Arial" panose="020B0604020202020204" pitchFamily="34" charset="0"/>
                    </a:rPr>
                    <a:t>Axial</a:t>
                  </a:r>
                </a:p>
              </p:txBody>
            </p:sp>
            <p:sp>
              <p:nvSpPr>
                <p:cNvPr id="14" name="Text Box 22"/>
                <p:cNvSpPr txBox="1">
                  <a:spLocks noChangeArrowheads="1"/>
                </p:cNvSpPr>
                <p:nvPr/>
              </p:nvSpPr>
              <p:spPr bwMode="auto">
                <a:xfrm rot="10800000">
                  <a:off x="3560233" y="2495391"/>
                  <a:ext cx="607679" cy="1322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fontAlgn="base">
                    <a:spcBef>
                      <a:spcPct val="0"/>
                    </a:spcBef>
                    <a:spcAft>
                      <a:spcPct val="0"/>
                    </a:spcAft>
                    <a:defRPr>
                      <a:solidFill>
                        <a:schemeClr val="tx1"/>
                      </a:solidFill>
                      <a:latin typeface="Gill Sans MT" panose="020B0502020104020203" pitchFamily="34" charset="0"/>
                    </a:defRPr>
                  </a:lvl6pPr>
                  <a:lvl7pPr marL="2971800" indent="-228600" fontAlgn="base">
                    <a:spcBef>
                      <a:spcPct val="0"/>
                    </a:spcBef>
                    <a:spcAft>
                      <a:spcPct val="0"/>
                    </a:spcAft>
                    <a:defRPr>
                      <a:solidFill>
                        <a:schemeClr val="tx1"/>
                      </a:solidFill>
                      <a:latin typeface="Gill Sans MT" panose="020B0502020104020203" pitchFamily="34" charset="0"/>
                    </a:defRPr>
                  </a:lvl7pPr>
                  <a:lvl8pPr marL="3429000" indent="-228600" fontAlgn="base">
                    <a:spcBef>
                      <a:spcPct val="0"/>
                    </a:spcBef>
                    <a:spcAft>
                      <a:spcPct val="0"/>
                    </a:spcAft>
                    <a:defRPr>
                      <a:solidFill>
                        <a:schemeClr val="tx1"/>
                      </a:solidFill>
                      <a:latin typeface="Gill Sans MT" panose="020B0502020104020203" pitchFamily="34" charset="0"/>
                    </a:defRPr>
                  </a:lvl8pPr>
                  <a:lvl9pPr marL="3886200" indent="-228600" fontAlgn="base">
                    <a:spcBef>
                      <a:spcPct val="0"/>
                    </a:spcBef>
                    <a:spcAft>
                      <a:spcPct val="0"/>
                    </a:spcAft>
                    <a:defRPr>
                      <a:solidFill>
                        <a:schemeClr val="tx1"/>
                      </a:solidFill>
                      <a:latin typeface="Gill Sans MT" panose="020B0502020104020203" pitchFamily="34" charset="0"/>
                    </a:defRPr>
                  </a:lvl9pPr>
                </a:lstStyle>
                <a:p>
                  <a:r>
                    <a:rPr lang="en-US" altLang="en-US" dirty="0" smtClean="0">
                      <a:latin typeface="Arial" panose="020B0604020202020204" pitchFamily="34" charset="0"/>
                    </a:rPr>
                    <a:t>Confocal</a:t>
                  </a:r>
                  <a:endParaRPr lang="en-US" altLang="en-US" dirty="0">
                    <a:latin typeface="Arial" panose="020B0604020202020204" pitchFamily="34" charset="0"/>
                  </a:endParaRPr>
                </a:p>
              </p:txBody>
            </p:sp>
          </p:grpSp>
          <p:sp>
            <p:nvSpPr>
              <p:cNvPr id="31" name="TextBox 30"/>
              <p:cNvSpPr txBox="1"/>
              <p:nvPr/>
            </p:nvSpPr>
            <p:spPr>
              <a:xfrm>
                <a:off x="256032" y="546786"/>
                <a:ext cx="639076" cy="4074524"/>
              </a:xfrm>
              <a:prstGeom prst="rect">
                <a:avLst/>
              </a:prstGeom>
              <a:noFill/>
            </p:spPr>
            <p:txBody>
              <a:bodyPr vert="wordArtVert" wrap="square" rtlCol="0">
                <a:spAutoFit/>
              </a:bodyPr>
              <a:lstStyle/>
              <a:p>
                <a:r>
                  <a:rPr lang="en-US" b="1" dirty="0" smtClean="0">
                    <a:solidFill>
                      <a:srgbClr val="FF0000"/>
                    </a:solidFill>
                    <a:effectLst>
                      <a:outerShdw blurRad="38100" dist="38100" dir="2700000" algn="tl">
                        <a:srgbClr val="000000">
                          <a:alpha val="43137"/>
                        </a:srgbClr>
                      </a:outerShdw>
                    </a:effectLst>
                  </a:rPr>
                  <a:t>MICROSCOPY</a:t>
                </a:r>
                <a:endParaRPr lang="en-US" b="1" dirty="0">
                  <a:solidFill>
                    <a:srgbClr val="FF0000"/>
                  </a:solidFill>
                  <a:effectLst>
                    <a:outerShdw blurRad="38100" dist="38100" dir="2700000" algn="tl">
                      <a:srgbClr val="000000">
                        <a:alpha val="43137"/>
                      </a:srgbClr>
                    </a:outerShdw>
                  </a:effectLst>
                </a:endParaRPr>
              </a:p>
            </p:txBody>
          </p:sp>
        </p:grpSp>
        <p:sp>
          <p:nvSpPr>
            <p:cNvPr id="33" name="TextBox 32"/>
            <p:cNvSpPr txBox="1"/>
            <p:nvPr/>
          </p:nvSpPr>
          <p:spPr>
            <a:xfrm>
              <a:off x="6644640" y="91440"/>
              <a:ext cx="647357" cy="4195031"/>
            </a:xfrm>
            <a:prstGeom prst="rect">
              <a:avLst/>
            </a:prstGeom>
            <a:noFill/>
          </p:spPr>
          <p:txBody>
            <a:bodyPr vert="wordArtVert" wrap="square" rtlCol="0">
              <a:spAutoFit/>
            </a:bodyPr>
            <a:lstStyle/>
            <a:p>
              <a:r>
                <a:rPr lang="en-US" b="1" dirty="0" smtClean="0">
                  <a:effectLst>
                    <a:outerShdw blurRad="38100" dist="38100" dir="2700000" algn="tl">
                      <a:srgbClr val="000000">
                        <a:alpha val="43137"/>
                      </a:srgbClr>
                    </a:outerShdw>
                  </a:effectLst>
                </a:rPr>
                <a:t>RESOLUTION</a:t>
              </a:r>
              <a:endParaRPr lang="en-US" b="1" dirty="0">
                <a:effectLst>
                  <a:outerShdw blurRad="38100" dist="38100" dir="2700000" algn="tl">
                    <a:srgbClr val="000000">
                      <a:alpha val="43137"/>
                    </a:srgbClr>
                  </a:outerShdw>
                </a:effectLst>
              </a:endParaRPr>
            </a:p>
          </p:txBody>
        </p:sp>
        <p:sp>
          <p:nvSpPr>
            <p:cNvPr id="43" name="Rectangle 42"/>
            <p:cNvSpPr/>
            <p:nvPr/>
          </p:nvSpPr>
          <p:spPr>
            <a:xfrm>
              <a:off x="7519693" y="3936216"/>
              <a:ext cx="3922088" cy="10807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lide Number Placeholder 2"/>
          <p:cNvSpPr>
            <a:spLocks noGrp="1"/>
          </p:cNvSpPr>
          <p:nvPr>
            <p:ph type="sldNum" sz="quarter" idx="12"/>
          </p:nvPr>
        </p:nvSpPr>
        <p:spPr/>
        <p:txBody>
          <a:bodyPr/>
          <a:lstStyle/>
          <a:p>
            <a:fld id="{003D9D32-5F0F-440F-9F89-7309B1A47E03}" type="slidenum">
              <a:rPr lang="en-US" altLang="en-US" smtClean="0"/>
              <a:pPr/>
              <a:t>18</a:t>
            </a:fld>
            <a:endParaRPr lang="en-US" altLang="en-US" sz="1800">
              <a:solidFill>
                <a:schemeClr val="tx1"/>
              </a:solidFill>
            </a:endParaRPr>
          </a:p>
        </p:txBody>
      </p:sp>
    </p:spTree>
    <p:extLst>
      <p:ext uri="{BB962C8B-B14F-4D97-AF65-F5344CB8AC3E}">
        <p14:creationId xmlns:p14="http://schemas.microsoft.com/office/powerpoint/2010/main" val="562079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10672" b="50000"/>
          <a:stretch/>
        </p:blipFill>
        <p:spPr>
          <a:xfrm>
            <a:off x="5658959" y="2126966"/>
            <a:ext cx="2771775" cy="648054"/>
          </a:xfrm>
          <a:prstGeom prst="rect">
            <a:avLst/>
          </a:prstGeom>
        </p:spPr>
      </p:pic>
      <p:sp>
        <p:nvSpPr>
          <p:cNvPr id="7" name="Rectangle 6"/>
          <p:cNvSpPr/>
          <p:nvPr/>
        </p:nvSpPr>
        <p:spPr>
          <a:xfrm>
            <a:off x="2784308" y="843606"/>
            <a:ext cx="3587842" cy="92333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a:spAutoFit/>
          </a:bodyPr>
          <a:lstStyle/>
          <a:p>
            <a:r>
              <a:rPr lang="en-US" sz="5400" b="1" dirty="0" smtClean="0"/>
              <a:t>SEEING IS </a:t>
            </a:r>
            <a:r>
              <a:rPr lang="en-US" sz="5400" b="1" dirty="0"/>
              <a:t>…</a:t>
            </a:r>
          </a:p>
        </p:txBody>
      </p:sp>
      <p:sp>
        <p:nvSpPr>
          <p:cNvPr id="8" name="Rectangle 7"/>
          <p:cNvSpPr/>
          <p:nvPr/>
        </p:nvSpPr>
        <p:spPr>
          <a:xfrm>
            <a:off x="5436072" y="1995702"/>
            <a:ext cx="3217547" cy="92333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a:spAutoFit/>
          </a:bodyPr>
          <a:lstStyle/>
          <a:p>
            <a:r>
              <a:rPr lang="en-US" sz="5400" b="1" dirty="0" smtClean="0"/>
              <a:t>BELIEVING</a:t>
            </a:r>
            <a:endParaRPr lang="en-US" sz="5400" b="1" dirty="0"/>
          </a:p>
        </p:txBody>
      </p:sp>
      <p:grpSp>
        <p:nvGrpSpPr>
          <p:cNvPr id="18" name="Group 17"/>
          <p:cNvGrpSpPr/>
          <p:nvPr/>
        </p:nvGrpSpPr>
        <p:grpSpPr>
          <a:xfrm>
            <a:off x="578785" y="2355732"/>
            <a:ext cx="4683677" cy="1492008"/>
            <a:chOff x="132965" y="2511676"/>
            <a:chExt cx="4683677" cy="1492008"/>
          </a:xfrm>
        </p:grpSpPr>
        <p:sp>
          <p:nvSpPr>
            <p:cNvPr id="10" name="Lightning Bolt 9"/>
            <p:cNvSpPr/>
            <p:nvPr/>
          </p:nvSpPr>
          <p:spPr bwMode="auto">
            <a:xfrm rot="17120198">
              <a:off x="3289579" y="2405056"/>
              <a:ext cx="1420444" cy="1633683"/>
            </a:xfrm>
            <a:prstGeom prst="lightningBol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9" name="TextBox 8"/>
            <p:cNvSpPr txBox="1"/>
            <p:nvPr/>
          </p:nvSpPr>
          <p:spPr>
            <a:xfrm>
              <a:off x="132965" y="2926466"/>
              <a:ext cx="3172663" cy="1077218"/>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r>
                <a:rPr lang="en-US" sz="3200" b="1" dirty="0" smtClean="0"/>
                <a:t>WITH SUFFICIENT</a:t>
              </a:r>
            </a:p>
            <a:p>
              <a:pPr algn="ctr"/>
              <a:r>
                <a:rPr lang="en-US" sz="3200" b="1" dirty="0" smtClean="0"/>
                <a:t>RESOLUTION</a:t>
              </a:r>
              <a:endParaRPr lang="en-US" sz="3200" b="1" dirty="0"/>
            </a:p>
          </p:txBody>
        </p:sp>
      </p:grpSp>
      <p:sp>
        <p:nvSpPr>
          <p:cNvPr id="11" name="Rectangle 10"/>
          <p:cNvSpPr/>
          <p:nvPr/>
        </p:nvSpPr>
        <p:spPr>
          <a:xfrm>
            <a:off x="4636320" y="3448570"/>
            <a:ext cx="4472058" cy="70788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a:spAutoFit/>
          </a:bodyPr>
          <a:lstStyle/>
          <a:p>
            <a:r>
              <a:rPr lang="en-US" sz="4000" b="1" dirty="0" smtClean="0"/>
              <a:t>CHARACTERIZATION</a:t>
            </a:r>
            <a:endParaRPr lang="en-US" sz="4000" b="1" dirty="0"/>
          </a:p>
        </p:txBody>
      </p:sp>
      <p:sp>
        <p:nvSpPr>
          <p:cNvPr id="2" name="Up-Down Arrow 1"/>
          <p:cNvSpPr/>
          <p:nvPr/>
        </p:nvSpPr>
        <p:spPr bwMode="auto">
          <a:xfrm>
            <a:off x="6804186" y="2931780"/>
            <a:ext cx="288024" cy="504042"/>
          </a:xfrm>
          <a:prstGeom prst="up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Tree>
    <p:extLst>
      <p:ext uri="{BB962C8B-B14F-4D97-AF65-F5344CB8AC3E}">
        <p14:creationId xmlns:p14="http://schemas.microsoft.com/office/powerpoint/2010/main" val="177549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 name="Oval 78"/>
          <p:cNvSpPr/>
          <p:nvPr/>
        </p:nvSpPr>
        <p:spPr>
          <a:xfrm>
            <a:off x="2505901" y="3855536"/>
            <a:ext cx="873831" cy="377660"/>
          </a:xfrm>
          <a:prstGeom prst="ellipse">
            <a:avLst/>
          </a:prstGeom>
          <a:pattFill prst="smCheck">
            <a:fgClr>
              <a:schemeClr val="tx1"/>
            </a:fgClr>
            <a:bgClr>
              <a:schemeClr val="bg1"/>
            </a:bgClr>
          </a:pattFill>
          <a:ln>
            <a:noFill/>
          </a:ln>
          <a:scene3d>
            <a:camera prst="orthographicFront">
              <a:rot lat="6600000" lon="600000" rev="1800000"/>
            </a:camera>
            <a:lightRig rig="threePt" dir="t"/>
          </a:scene3d>
          <a:sp3d>
            <a:bevelT prst="relaxedInset"/>
            <a:bevelB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p:cNvSpPr/>
          <p:nvPr/>
        </p:nvSpPr>
        <p:spPr>
          <a:xfrm>
            <a:off x="5845100" y="3729090"/>
            <a:ext cx="873831" cy="377660"/>
          </a:xfrm>
          <a:prstGeom prst="ellipse">
            <a:avLst/>
          </a:prstGeom>
          <a:pattFill prst="smCheck">
            <a:fgClr>
              <a:schemeClr val="tx1"/>
            </a:fgClr>
            <a:bgClr>
              <a:schemeClr val="bg1"/>
            </a:bgClr>
          </a:pattFill>
          <a:ln>
            <a:noFill/>
          </a:ln>
          <a:scene3d>
            <a:camera prst="orthographicFront">
              <a:rot lat="14400000" lon="600000" rev="8400000"/>
            </a:camera>
            <a:lightRig rig="threePt" dir="t"/>
          </a:scene3d>
          <a:sp3d>
            <a:bevelT prst="relaxedInset"/>
            <a:bevelB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1" name="Straight Connector 80"/>
          <p:cNvCxnSpPr/>
          <p:nvPr/>
        </p:nvCxnSpPr>
        <p:spPr>
          <a:xfrm>
            <a:off x="2521141" y="3868723"/>
            <a:ext cx="430557" cy="59731"/>
          </a:xfrm>
          <a:prstGeom prst="line">
            <a:avLst/>
          </a:prstGeom>
          <a:ln w="317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flipV="1">
            <a:off x="2980915" y="123547"/>
            <a:ext cx="0" cy="3820657"/>
          </a:xfrm>
          <a:prstGeom prst="line">
            <a:avLst/>
          </a:prstGeom>
          <a:ln w="31750">
            <a:solidFill>
              <a:srgbClr val="C00000"/>
            </a:solidFill>
            <a:tailEnd type="stealth"/>
          </a:ln>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flipV="1">
            <a:off x="4558844" y="2355732"/>
            <a:ext cx="24680" cy="146304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4" name="Isosceles Triangle 83"/>
          <p:cNvSpPr/>
          <p:nvPr/>
        </p:nvSpPr>
        <p:spPr>
          <a:xfrm rot="15773463">
            <a:off x="5289600" y="3074698"/>
            <a:ext cx="1387520" cy="202971"/>
          </a:xfrm>
          <a:prstGeom prst="triangle">
            <a:avLst>
              <a:gd name="adj" fmla="val 100000"/>
            </a:avLst>
          </a:prstGeom>
          <a:gradFill flip="none" rotWithShape="1">
            <a:gsLst>
              <a:gs pos="0">
                <a:srgbClr val="C00000"/>
              </a:gs>
              <a:gs pos="60000">
                <a:srgbClr val="FF0000">
                  <a:alpha val="36000"/>
                </a:srgbClr>
              </a:gs>
              <a:gs pos="40000">
                <a:srgbClr val="FF0000"/>
              </a:gs>
              <a:gs pos="20000">
                <a:srgbClr val="C00000"/>
              </a:gs>
              <a:gs pos="100000">
                <a:srgbClr val="FF0000">
                  <a:alpha val="0"/>
                </a:srgbClr>
              </a:gs>
              <a:gs pos="80000">
                <a:srgbClr val="FF0000">
                  <a:alpha val="30000"/>
                </a:srgbClr>
              </a:gs>
            </a:gsLst>
            <a:lin ang="15600000" scaled="0"/>
            <a:tileRect/>
          </a:gradFill>
          <a:ln>
            <a:noFill/>
          </a:ln>
          <a:scene3d>
            <a:camera prst="orthographicFront">
              <a:rot lat="10799999" lon="0" rev="123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rapezoid 84"/>
          <p:cNvSpPr/>
          <p:nvPr/>
        </p:nvSpPr>
        <p:spPr>
          <a:xfrm rot="15004108">
            <a:off x="6275268" y="1644192"/>
            <a:ext cx="511060" cy="1891390"/>
          </a:xfrm>
          <a:prstGeom prst="trapezoid">
            <a:avLst/>
          </a:prstGeom>
          <a:gradFill flip="none" rotWithShape="1">
            <a:gsLst>
              <a:gs pos="0">
                <a:srgbClr val="C00000"/>
              </a:gs>
              <a:gs pos="60000">
                <a:srgbClr val="FF0000">
                  <a:alpha val="85000"/>
                </a:srgbClr>
              </a:gs>
              <a:gs pos="40000">
                <a:srgbClr val="FF0000"/>
              </a:gs>
              <a:gs pos="20000">
                <a:srgbClr val="C00000">
                  <a:alpha val="94000"/>
                </a:srgbClr>
              </a:gs>
              <a:gs pos="100000">
                <a:srgbClr val="FF0000">
                  <a:alpha val="0"/>
                </a:srgbClr>
              </a:gs>
              <a:gs pos="80000">
                <a:srgbClr val="FF0000">
                  <a:alpha val="74000"/>
                </a:srgbClr>
              </a:gs>
            </a:gsLst>
            <a:lin ang="10800000" scaled="0"/>
            <a:tileRect/>
          </a:gradFill>
          <a:ln>
            <a:noFill/>
          </a:ln>
          <a:scene3d>
            <a:camera prst="orthographicFront">
              <a:rot lat="1080000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Trapezoid 85"/>
          <p:cNvSpPr/>
          <p:nvPr/>
        </p:nvSpPr>
        <p:spPr>
          <a:xfrm rot="16692942">
            <a:off x="4221936" y="-1321466"/>
            <a:ext cx="622604" cy="5846559"/>
          </a:xfrm>
          <a:prstGeom prst="trapezoid">
            <a:avLst>
              <a:gd name="adj" fmla="val 0"/>
            </a:avLst>
          </a:prstGeom>
          <a:gradFill flip="none" rotWithShape="1">
            <a:gsLst>
              <a:gs pos="0">
                <a:srgbClr val="C00000"/>
              </a:gs>
              <a:gs pos="60000">
                <a:srgbClr val="FF0000">
                  <a:alpha val="98000"/>
                </a:srgbClr>
              </a:gs>
              <a:gs pos="40000">
                <a:srgbClr val="FF0000"/>
              </a:gs>
              <a:gs pos="20000">
                <a:srgbClr val="C00000"/>
              </a:gs>
              <a:gs pos="100000">
                <a:srgbClr val="FF0000">
                  <a:alpha val="43000"/>
                </a:srgbClr>
              </a:gs>
              <a:gs pos="80000">
                <a:srgbClr val="FF0000">
                  <a:alpha val="77000"/>
                </a:srgbClr>
              </a:gs>
            </a:gsLst>
            <a:lin ang="21594000" scaled="0"/>
            <a:tileRect/>
          </a:gradFill>
          <a:ln>
            <a:noFill/>
          </a:ln>
          <a:scene3d>
            <a:camera prst="orthographicFront">
              <a:rot lat="0" lon="0" rev="12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Isosceles Triangle 86"/>
          <p:cNvSpPr/>
          <p:nvPr/>
        </p:nvSpPr>
        <p:spPr>
          <a:xfrm rot="18010140">
            <a:off x="2488582" y="3201475"/>
            <a:ext cx="1387522" cy="202971"/>
          </a:xfrm>
          <a:prstGeom prst="triangle">
            <a:avLst>
              <a:gd name="adj" fmla="val 100000"/>
            </a:avLst>
          </a:prstGeom>
          <a:gradFill flip="none" rotWithShape="1">
            <a:gsLst>
              <a:gs pos="0">
                <a:srgbClr val="C00000"/>
              </a:gs>
              <a:gs pos="60000">
                <a:srgbClr val="FF0000">
                  <a:alpha val="36000"/>
                </a:srgbClr>
              </a:gs>
              <a:gs pos="40000">
                <a:srgbClr val="FF0000"/>
              </a:gs>
              <a:gs pos="20000">
                <a:srgbClr val="C00000"/>
              </a:gs>
              <a:gs pos="100000">
                <a:srgbClr val="FF0000">
                  <a:alpha val="0"/>
                </a:srgbClr>
              </a:gs>
              <a:gs pos="80000">
                <a:srgbClr val="FF0000">
                  <a:alpha val="30000"/>
                </a:srgbClr>
              </a:gs>
            </a:gsLst>
            <a:lin ang="15600000" scaled="0"/>
            <a:tileRect/>
          </a:gradFill>
          <a:ln>
            <a:noFill/>
          </a:ln>
          <a:scene3d>
            <a:camera prst="orthographicFront">
              <a:rot lat="0" lon="0" rev="3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Trapezoid 87"/>
          <p:cNvSpPr/>
          <p:nvPr/>
        </p:nvSpPr>
        <p:spPr>
          <a:xfrm rot="6893345">
            <a:off x="2366711" y="1576019"/>
            <a:ext cx="511060" cy="1891390"/>
          </a:xfrm>
          <a:prstGeom prst="trapezoid">
            <a:avLst/>
          </a:prstGeom>
          <a:gradFill flip="none" rotWithShape="1">
            <a:gsLst>
              <a:gs pos="0">
                <a:srgbClr val="C00000"/>
              </a:gs>
              <a:gs pos="60000">
                <a:srgbClr val="FF0000">
                  <a:alpha val="85000"/>
                </a:srgbClr>
              </a:gs>
              <a:gs pos="40000">
                <a:srgbClr val="FF0000"/>
              </a:gs>
              <a:gs pos="20000">
                <a:srgbClr val="C00000">
                  <a:alpha val="94000"/>
                </a:srgbClr>
              </a:gs>
              <a:gs pos="100000">
                <a:srgbClr val="FF0000">
                  <a:alpha val="0"/>
                </a:srgbClr>
              </a:gs>
              <a:gs pos="80000">
                <a:srgbClr val="FF0000">
                  <a:alpha val="74000"/>
                </a:srgbClr>
              </a:gs>
            </a:gsLst>
            <a:lin ang="10800000" scaled="0"/>
            <a:tileRect/>
          </a:gradFill>
          <a:ln>
            <a:noFill/>
          </a:ln>
          <a:scene3d>
            <a:camera prst="orthographicFront">
              <a:rot lat="0" lon="0" rev="3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Trapezoid 88"/>
          <p:cNvSpPr/>
          <p:nvPr/>
        </p:nvSpPr>
        <p:spPr>
          <a:xfrm rot="15846828">
            <a:off x="2807557" y="349977"/>
            <a:ext cx="637599" cy="3025277"/>
          </a:xfrm>
          <a:prstGeom prst="trapezoid">
            <a:avLst>
              <a:gd name="adj" fmla="val 0"/>
            </a:avLst>
          </a:prstGeom>
          <a:gradFill flip="none" rotWithShape="1">
            <a:gsLst>
              <a:gs pos="0">
                <a:srgbClr val="C00000"/>
              </a:gs>
              <a:gs pos="60000">
                <a:srgbClr val="FF0000">
                  <a:alpha val="98000"/>
                </a:srgbClr>
              </a:gs>
              <a:gs pos="40000">
                <a:srgbClr val="FF0000"/>
              </a:gs>
              <a:gs pos="20000">
                <a:srgbClr val="C00000"/>
              </a:gs>
              <a:gs pos="100000">
                <a:srgbClr val="FF0000">
                  <a:alpha val="43000"/>
                </a:srgbClr>
              </a:gs>
              <a:gs pos="80000">
                <a:srgbClr val="FF0000">
                  <a:alpha val="77000"/>
                </a:srgbClr>
              </a:gs>
            </a:gsLst>
            <a:lin ang="21594000" scaled="0"/>
            <a:tileRect/>
          </a:gradFill>
          <a:ln>
            <a:noFill/>
          </a:ln>
          <a:scene3d>
            <a:camera prst="orthographicFront">
              <a:rot lat="0" lon="0" rev="3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9"/>
          <p:cNvSpPr/>
          <p:nvPr/>
        </p:nvSpPr>
        <p:spPr>
          <a:xfrm>
            <a:off x="4482560" y="1068076"/>
            <a:ext cx="154310" cy="1161151"/>
          </a:xfrm>
          <a:prstGeom prst="rect">
            <a:avLst/>
          </a:prstGeom>
          <a:pattFill prst="narHorz">
            <a:fgClr>
              <a:schemeClr val="tx1"/>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p:cNvSpPr/>
          <p:nvPr/>
        </p:nvSpPr>
        <p:spPr>
          <a:xfrm>
            <a:off x="1384748" y="742589"/>
            <a:ext cx="340720" cy="2019576"/>
          </a:xfrm>
          <a:prstGeom prst="ellipse">
            <a:avLst/>
          </a:prstGeom>
          <a:solidFill>
            <a:schemeClr val="accent1">
              <a:lumMod val="40000"/>
              <a:lumOff val="60000"/>
            </a:schemeClr>
          </a:solidFill>
          <a:ln>
            <a:solidFill>
              <a:schemeClr val="bg1"/>
            </a:solidFill>
          </a:ln>
          <a:scene3d>
            <a:camera prst="orthographicFront">
              <a:rot lat="0" lon="7800000" rev="0"/>
            </a:camera>
            <a:lightRig rig="threePt" dir="t"/>
          </a:scene3d>
          <a:sp3d prstMaterial="powder">
            <a:bevelT w="165100" prst="coolSlant"/>
            <a:bevelB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p:cNvSpPr/>
          <p:nvPr/>
        </p:nvSpPr>
        <p:spPr>
          <a:xfrm>
            <a:off x="4505526" y="2245729"/>
            <a:ext cx="116725" cy="110067"/>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IN"/>
          </a:p>
        </p:txBody>
      </p:sp>
      <p:sp>
        <p:nvSpPr>
          <p:cNvPr id="93" name="Freeform 92"/>
          <p:cNvSpPr/>
          <p:nvPr/>
        </p:nvSpPr>
        <p:spPr>
          <a:xfrm rot="16200000">
            <a:off x="5721284" y="126043"/>
            <a:ext cx="265876" cy="820105"/>
          </a:xfrm>
          <a:custGeom>
            <a:avLst/>
            <a:gdLst>
              <a:gd name="connsiteX0" fmla="*/ 0 w 380011"/>
              <a:gd name="connsiteY0" fmla="*/ 268184 h 268184"/>
              <a:gd name="connsiteX1" fmla="*/ 207819 w 380011"/>
              <a:gd name="connsiteY1" fmla="*/ 989 h 268184"/>
              <a:gd name="connsiteX2" fmla="*/ 380011 w 380011"/>
              <a:gd name="connsiteY2" fmla="*/ 262247 h 268184"/>
            </a:gdLst>
            <a:ahLst/>
            <a:cxnLst>
              <a:cxn ang="0">
                <a:pos x="connsiteX0" y="connsiteY0"/>
              </a:cxn>
              <a:cxn ang="0">
                <a:pos x="connsiteX1" y="connsiteY1"/>
              </a:cxn>
              <a:cxn ang="0">
                <a:pos x="connsiteX2" y="connsiteY2"/>
              </a:cxn>
            </a:cxnLst>
            <a:rect l="l" t="t" r="r" b="b"/>
            <a:pathLst>
              <a:path w="380011" h="268184">
                <a:moveTo>
                  <a:pt x="0" y="268184"/>
                </a:moveTo>
                <a:cubicBezTo>
                  <a:pt x="72242" y="135081"/>
                  <a:pt x="144484" y="1978"/>
                  <a:pt x="207819" y="989"/>
                </a:cubicBezTo>
                <a:cubicBezTo>
                  <a:pt x="271154" y="0"/>
                  <a:pt x="325582" y="131123"/>
                  <a:pt x="380011" y="262247"/>
                </a:cubicBezTo>
              </a:path>
            </a:pathLst>
          </a:custGeom>
          <a:solidFill>
            <a:srgbClr val="C00000"/>
          </a:solidFill>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cxnSp>
        <p:nvCxnSpPr>
          <p:cNvPr id="94" name="Straight Connector 93"/>
          <p:cNvCxnSpPr/>
          <p:nvPr/>
        </p:nvCxnSpPr>
        <p:spPr>
          <a:xfrm flipV="1">
            <a:off x="6229101" y="233613"/>
            <a:ext cx="34978" cy="3550410"/>
          </a:xfrm>
          <a:prstGeom prst="line">
            <a:avLst/>
          </a:prstGeom>
          <a:ln w="317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94"/>
          <p:cNvCxnSpPr/>
          <p:nvPr/>
        </p:nvCxnSpPr>
        <p:spPr>
          <a:xfrm>
            <a:off x="8350483" y="3559148"/>
            <a:ext cx="0" cy="1188720"/>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6" name="Straight Arrow Connector 95"/>
          <p:cNvCxnSpPr/>
          <p:nvPr/>
        </p:nvCxnSpPr>
        <p:spPr>
          <a:xfrm flipH="1">
            <a:off x="765939" y="4731930"/>
            <a:ext cx="7622644" cy="0"/>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7" name="Straight Arrow Connector 96"/>
          <p:cNvCxnSpPr/>
          <p:nvPr/>
        </p:nvCxnSpPr>
        <p:spPr>
          <a:xfrm flipV="1">
            <a:off x="765939" y="123546"/>
            <a:ext cx="0" cy="4846320"/>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8" name="Straight Arrow Connector 97"/>
          <p:cNvCxnSpPr/>
          <p:nvPr/>
        </p:nvCxnSpPr>
        <p:spPr>
          <a:xfrm flipV="1">
            <a:off x="6253041" y="3550572"/>
            <a:ext cx="2101047" cy="220133"/>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3896840" y="3849168"/>
            <a:ext cx="1373369" cy="646331"/>
          </a:xfrm>
          <a:prstGeom prst="rect">
            <a:avLst/>
          </a:prstGeom>
          <a:noFill/>
          <a:ln>
            <a:solidFill>
              <a:schemeClr val="tx1"/>
            </a:solidFill>
          </a:ln>
        </p:spPr>
        <p:txBody>
          <a:bodyPr wrap="square" rtlCol="0">
            <a:spAutoFit/>
          </a:bodyPr>
          <a:lstStyle/>
          <a:p>
            <a:pPr algn="ctr"/>
            <a:r>
              <a:rPr lang="en-IN" dirty="0"/>
              <a:t> Shaped RF wave</a:t>
            </a:r>
          </a:p>
        </p:txBody>
      </p:sp>
      <p:sp>
        <p:nvSpPr>
          <p:cNvPr id="100" name="TextBox 99"/>
          <p:cNvSpPr txBox="1"/>
          <p:nvPr/>
        </p:nvSpPr>
        <p:spPr>
          <a:xfrm>
            <a:off x="3433042" y="373876"/>
            <a:ext cx="1947734" cy="646331"/>
          </a:xfrm>
          <a:prstGeom prst="rect">
            <a:avLst/>
          </a:prstGeom>
          <a:noFill/>
          <a:ln>
            <a:solidFill>
              <a:schemeClr val="tx1"/>
            </a:solidFill>
          </a:ln>
        </p:spPr>
        <p:txBody>
          <a:bodyPr wrap="square" rtlCol="0">
            <a:spAutoFit/>
          </a:bodyPr>
          <a:lstStyle/>
          <a:p>
            <a:pPr algn="ctr"/>
            <a:r>
              <a:rPr lang="en-IN" dirty="0" smtClean="0"/>
              <a:t>Acousto-Optic Modulator (TeO</a:t>
            </a:r>
            <a:r>
              <a:rPr lang="en-IN" baseline="-25000" dirty="0" smtClean="0"/>
              <a:t>2</a:t>
            </a:r>
            <a:r>
              <a:rPr lang="en-IN" dirty="0"/>
              <a:t>)</a:t>
            </a:r>
          </a:p>
        </p:txBody>
      </p:sp>
      <p:sp>
        <p:nvSpPr>
          <p:cNvPr id="101" name="TextBox 100"/>
          <p:cNvSpPr txBox="1"/>
          <p:nvPr/>
        </p:nvSpPr>
        <p:spPr>
          <a:xfrm rot="1756569">
            <a:off x="5493510" y="3978589"/>
            <a:ext cx="1147754" cy="369332"/>
          </a:xfrm>
          <a:prstGeom prst="rect">
            <a:avLst/>
          </a:prstGeom>
          <a:noFill/>
          <a:ln>
            <a:solidFill>
              <a:schemeClr val="tx1"/>
            </a:solidFill>
          </a:ln>
        </p:spPr>
        <p:txBody>
          <a:bodyPr wrap="square" rtlCol="0">
            <a:spAutoFit/>
          </a:bodyPr>
          <a:lstStyle/>
          <a:p>
            <a:r>
              <a:rPr lang="en-IN" dirty="0"/>
              <a:t>Grating 1</a:t>
            </a:r>
          </a:p>
        </p:txBody>
      </p:sp>
      <p:sp>
        <p:nvSpPr>
          <p:cNvPr id="102" name="TextBox 101"/>
          <p:cNvSpPr txBox="1"/>
          <p:nvPr/>
        </p:nvSpPr>
        <p:spPr>
          <a:xfrm rot="20172228">
            <a:off x="2497197" y="4064663"/>
            <a:ext cx="1275381" cy="369332"/>
          </a:xfrm>
          <a:prstGeom prst="rect">
            <a:avLst/>
          </a:prstGeom>
          <a:noFill/>
          <a:ln>
            <a:solidFill>
              <a:schemeClr val="tx1"/>
            </a:solidFill>
          </a:ln>
        </p:spPr>
        <p:txBody>
          <a:bodyPr wrap="square" rtlCol="0">
            <a:spAutoFit/>
          </a:bodyPr>
          <a:lstStyle/>
          <a:p>
            <a:r>
              <a:rPr lang="en-IN" dirty="0"/>
              <a:t>Grating 2</a:t>
            </a:r>
          </a:p>
        </p:txBody>
      </p:sp>
      <p:sp>
        <p:nvSpPr>
          <p:cNvPr id="103" name="TextBox 102"/>
          <p:cNvSpPr txBox="1"/>
          <p:nvPr/>
        </p:nvSpPr>
        <p:spPr>
          <a:xfrm rot="16200000">
            <a:off x="6974309" y="1748728"/>
            <a:ext cx="1881872" cy="369332"/>
          </a:xfrm>
          <a:prstGeom prst="rect">
            <a:avLst/>
          </a:prstGeom>
          <a:noFill/>
          <a:ln>
            <a:solidFill>
              <a:schemeClr val="tx1"/>
            </a:solidFill>
          </a:ln>
        </p:spPr>
        <p:txBody>
          <a:bodyPr wrap="square" rtlCol="0">
            <a:spAutoFit/>
          </a:bodyPr>
          <a:lstStyle/>
          <a:p>
            <a:r>
              <a:rPr lang="en-IN" dirty="0"/>
              <a:t>Curved Mirror 1</a:t>
            </a:r>
          </a:p>
        </p:txBody>
      </p:sp>
      <p:sp>
        <p:nvSpPr>
          <p:cNvPr id="104" name="TextBox 103"/>
          <p:cNvSpPr txBox="1"/>
          <p:nvPr/>
        </p:nvSpPr>
        <p:spPr>
          <a:xfrm rot="16200000">
            <a:off x="356687" y="1561792"/>
            <a:ext cx="1817245" cy="369332"/>
          </a:xfrm>
          <a:prstGeom prst="rect">
            <a:avLst/>
          </a:prstGeom>
          <a:noFill/>
          <a:ln>
            <a:solidFill>
              <a:schemeClr val="tx1"/>
            </a:solidFill>
          </a:ln>
        </p:spPr>
        <p:txBody>
          <a:bodyPr wrap="square" rtlCol="0">
            <a:spAutoFit/>
          </a:bodyPr>
          <a:lstStyle/>
          <a:p>
            <a:r>
              <a:rPr lang="en-IN" dirty="0"/>
              <a:t>Curved </a:t>
            </a:r>
            <a:r>
              <a:rPr lang="en-IN" dirty="0" smtClean="0"/>
              <a:t>Mirror 2</a:t>
            </a:r>
            <a:endParaRPr lang="en-IN" dirty="0"/>
          </a:p>
        </p:txBody>
      </p:sp>
      <p:grpSp>
        <p:nvGrpSpPr>
          <p:cNvPr id="105" name="Group 36"/>
          <p:cNvGrpSpPr/>
          <p:nvPr/>
        </p:nvGrpSpPr>
        <p:grpSpPr>
          <a:xfrm>
            <a:off x="4392626" y="2931780"/>
            <a:ext cx="350175" cy="880533"/>
            <a:chOff x="4419599" y="4419600"/>
            <a:chExt cx="228600" cy="609600"/>
          </a:xfrm>
        </p:grpSpPr>
        <p:grpSp>
          <p:nvGrpSpPr>
            <p:cNvPr id="106" name="Group 56"/>
            <p:cNvGrpSpPr/>
            <p:nvPr/>
          </p:nvGrpSpPr>
          <p:grpSpPr>
            <a:xfrm>
              <a:off x="4419599" y="4419600"/>
              <a:ext cx="228600" cy="304800"/>
              <a:chOff x="7924800" y="2362200"/>
              <a:chExt cx="311943" cy="297657"/>
            </a:xfrm>
          </p:grpSpPr>
          <p:sp>
            <p:nvSpPr>
              <p:cNvPr id="112" name="Freeform 111"/>
              <p:cNvSpPr/>
              <p:nvPr/>
            </p:nvSpPr>
            <p:spPr>
              <a:xfrm>
                <a:off x="7924800" y="2362200"/>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3" name="Freeform 112"/>
              <p:cNvSpPr/>
              <p:nvPr/>
            </p:nvSpPr>
            <p:spPr>
              <a:xfrm>
                <a:off x="7929562" y="2436019"/>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4" name="Freeform 113"/>
              <p:cNvSpPr/>
              <p:nvPr/>
            </p:nvSpPr>
            <p:spPr>
              <a:xfrm>
                <a:off x="7931943" y="2509838"/>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5" name="Freeform 114"/>
              <p:cNvSpPr/>
              <p:nvPr/>
            </p:nvSpPr>
            <p:spPr>
              <a:xfrm>
                <a:off x="7931943" y="2583657"/>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grpSp>
        <p:grpSp>
          <p:nvGrpSpPr>
            <p:cNvPr id="107" name="Group 61"/>
            <p:cNvGrpSpPr/>
            <p:nvPr/>
          </p:nvGrpSpPr>
          <p:grpSpPr>
            <a:xfrm>
              <a:off x="4419599" y="4724400"/>
              <a:ext cx="228600" cy="304800"/>
              <a:chOff x="7924800" y="2362200"/>
              <a:chExt cx="311943" cy="297657"/>
            </a:xfrm>
          </p:grpSpPr>
          <p:sp>
            <p:nvSpPr>
              <p:cNvPr id="108" name="Freeform 107"/>
              <p:cNvSpPr/>
              <p:nvPr/>
            </p:nvSpPr>
            <p:spPr>
              <a:xfrm>
                <a:off x="7924800" y="2362200"/>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09" name="Freeform 108"/>
              <p:cNvSpPr/>
              <p:nvPr/>
            </p:nvSpPr>
            <p:spPr>
              <a:xfrm>
                <a:off x="7929562" y="2436019"/>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0" name="Freeform 109"/>
              <p:cNvSpPr/>
              <p:nvPr/>
            </p:nvSpPr>
            <p:spPr>
              <a:xfrm>
                <a:off x="7931943" y="2509838"/>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1" name="Freeform 110"/>
              <p:cNvSpPr/>
              <p:nvPr/>
            </p:nvSpPr>
            <p:spPr>
              <a:xfrm>
                <a:off x="7931943" y="2583657"/>
                <a:ext cx="304800" cy="76200"/>
              </a:xfrm>
              <a:custGeom>
                <a:avLst/>
                <a:gdLst>
                  <a:gd name="connsiteX0" fmla="*/ 325271 w 692623"/>
                  <a:gd name="connsiteY0" fmla="*/ 0 h 409433"/>
                  <a:gd name="connsiteX1" fmla="*/ 645993 w 692623"/>
                  <a:gd name="connsiteY1" fmla="*/ 116006 h 409433"/>
                  <a:gd name="connsiteX2" fmla="*/ 45492 w 692623"/>
                  <a:gd name="connsiteY2" fmla="*/ 307075 h 409433"/>
                  <a:gd name="connsiteX3" fmla="*/ 373038 w 692623"/>
                  <a:gd name="connsiteY3" fmla="*/ 409433 h 409433"/>
                </a:gdLst>
                <a:ahLst/>
                <a:cxnLst>
                  <a:cxn ang="0">
                    <a:pos x="connsiteX0" y="connsiteY0"/>
                  </a:cxn>
                  <a:cxn ang="0">
                    <a:pos x="connsiteX1" y="connsiteY1"/>
                  </a:cxn>
                  <a:cxn ang="0">
                    <a:pos x="connsiteX2" y="connsiteY2"/>
                  </a:cxn>
                  <a:cxn ang="0">
                    <a:pos x="connsiteX3" y="connsiteY3"/>
                  </a:cxn>
                </a:cxnLst>
                <a:rect l="l" t="t" r="r" b="b"/>
                <a:pathLst>
                  <a:path w="692623" h="409433">
                    <a:moveTo>
                      <a:pt x="325271" y="0"/>
                    </a:moveTo>
                    <a:cubicBezTo>
                      <a:pt x="508947" y="32413"/>
                      <a:pt x="692623" y="64827"/>
                      <a:pt x="645993" y="116006"/>
                    </a:cubicBezTo>
                    <a:cubicBezTo>
                      <a:pt x="599363" y="167185"/>
                      <a:pt x="90984" y="258171"/>
                      <a:pt x="45492" y="307075"/>
                    </a:cubicBezTo>
                    <a:cubicBezTo>
                      <a:pt x="0" y="355979"/>
                      <a:pt x="310486" y="391236"/>
                      <a:pt x="373038" y="409433"/>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grpSp>
      </p:grpSp>
      <p:sp>
        <p:nvSpPr>
          <p:cNvPr id="116" name="Freeform 115"/>
          <p:cNvSpPr/>
          <p:nvPr/>
        </p:nvSpPr>
        <p:spPr>
          <a:xfrm rot="16605370">
            <a:off x="2319340" y="224845"/>
            <a:ext cx="631583" cy="740293"/>
          </a:xfrm>
          <a:custGeom>
            <a:avLst/>
            <a:gdLst>
              <a:gd name="connsiteX0" fmla="*/ 0 w 599090"/>
              <a:gd name="connsiteY0" fmla="*/ 662152 h 662152"/>
              <a:gd name="connsiteX1" fmla="*/ 157655 w 599090"/>
              <a:gd name="connsiteY1" fmla="*/ 63062 h 662152"/>
              <a:gd name="connsiteX2" fmla="*/ 173421 w 599090"/>
              <a:gd name="connsiteY2" fmla="*/ 283779 h 662152"/>
              <a:gd name="connsiteX3" fmla="*/ 268014 w 599090"/>
              <a:gd name="connsiteY3" fmla="*/ 299545 h 662152"/>
              <a:gd name="connsiteX4" fmla="*/ 315310 w 599090"/>
              <a:gd name="connsiteY4" fmla="*/ 173421 h 662152"/>
              <a:gd name="connsiteX5" fmla="*/ 378372 w 599090"/>
              <a:gd name="connsiteY5" fmla="*/ 409904 h 662152"/>
              <a:gd name="connsiteX6" fmla="*/ 441435 w 599090"/>
              <a:gd name="connsiteY6" fmla="*/ 472966 h 662152"/>
              <a:gd name="connsiteX7" fmla="*/ 457200 w 599090"/>
              <a:gd name="connsiteY7" fmla="*/ 299545 h 662152"/>
              <a:gd name="connsiteX8" fmla="*/ 504497 w 599090"/>
              <a:gd name="connsiteY8" fmla="*/ 236483 h 662152"/>
              <a:gd name="connsiteX9" fmla="*/ 599090 w 599090"/>
              <a:gd name="connsiteY9" fmla="*/ 599090 h 66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9090" h="662152">
                <a:moveTo>
                  <a:pt x="0" y="662152"/>
                </a:moveTo>
                <a:cubicBezTo>
                  <a:pt x="64376" y="394138"/>
                  <a:pt x="128752" y="126124"/>
                  <a:pt x="157655" y="63062"/>
                </a:cubicBezTo>
                <a:cubicBezTo>
                  <a:pt x="186559" y="0"/>
                  <a:pt x="155028" y="244365"/>
                  <a:pt x="173421" y="283779"/>
                </a:cubicBezTo>
                <a:cubicBezTo>
                  <a:pt x="191814" y="323193"/>
                  <a:pt x="244366" y="317938"/>
                  <a:pt x="268014" y="299545"/>
                </a:cubicBezTo>
                <a:cubicBezTo>
                  <a:pt x="291662" y="281152"/>
                  <a:pt x="296917" y="155028"/>
                  <a:pt x="315310" y="173421"/>
                </a:cubicBezTo>
                <a:cubicBezTo>
                  <a:pt x="333703" y="191814"/>
                  <a:pt x="357351" y="359980"/>
                  <a:pt x="378372" y="409904"/>
                </a:cubicBezTo>
                <a:cubicBezTo>
                  <a:pt x="399393" y="459828"/>
                  <a:pt x="428297" y="491359"/>
                  <a:pt x="441435" y="472966"/>
                </a:cubicBezTo>
                <a:cubicBezTo>
                  <a:pt x="454573" y="454573"/>
                  <a:pt x="446690" y="338959"/>
                  <a:pt x="457200" y="299545"/>
                </a:cubicBezTo>
                <a:cubicBezTo>
                  <a:pt x="467710" y="260131"/>
                  <a:pt x="480849" y="186559"/>
                  <a:pt x="504497" y="236483"/>
                </a:cubicBezTo>
                <a:cubicBezTo>
                  <a:pt x="528145" y="286407"/>
                  <a:pt x="563617" y="442748"/>
                  <a:pt x="599090" y="599090"/>
                </a:cubicBezTo>
              </a:path>
            </a:pathLst>
          </a:custGeom>
          <a:solidFill>
            <a:srgbClr val="C00000"/>
          </a:solidFill>
          <a:ln w="1905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17" name="Oval 116"/>
          <p:cNvSpPr/>
          <p:nvPr/>
        </p:nvSpPr>
        <p:spPr>
          <a:xfrm>
            <a:off x="7426424" y="969947"/>
            <a:ext cx="340720" cy="2019576"/>
          </a:xfrm>
          <a:prstGeom prst="ellipse">
            <a:avLst/>
          </a:prstGeom>
          <a:solidFill>
            <a:schemeClr val="accent1">
              <a:lumMod val="40000"/>
              <a:lumOff val="60000"/>
            </a:schemeClr>
          </a:solidFill>
          <a:ln>
            <a:solidFill>
              <a:schemeClr val="bg1"/>
            </a:solidFill>
          </a:ln>
          <a:scene3d>
            <a:camera prst="orthographicFront">
              <a:rot lat="0" lon="7800000" rev="10800000"/>
            </a:camera>
            <a:lightRig rig="threePt" dir="t"/>
          </a:scene3d>
          <a:sp3d prstMaterial="powder">
            <a:bevelT w="165100" prst="coolSlant"/>
            <a:bevelB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8" name="Group 79"/>
          <p:cNvGrpSpPr/>
          <p:nvPr/>
        </p:nvGrpSpPr>
        <p:grpSpPr>
          <a:xfrm rot="12413432">
            <a:off x="4215877" y="3197405"/>
            <a:ext cx="506484" cy="570550"/>
            <a:chOff x="8134597" y="570016"/>
            <a:chExt cx="799603" cy="1106384"/>
          </a:xfrm>
        </p:grpSpPr>
        <p:sp>
          <p:nvSpPr>
            <p:cNvPr id="119" name="Freeform 118"/>
            <p:cNvSpPr/>
            <p:nvPr/>
          </p:nvSpPr>
          <p:spPr>
            <a:xfrm>
              <a:off x="8134597" y="570016"/>
              <a:ext cx="552203" cy="546265"/>
            </a:xfrm>
            <a:custGeom>
              <a:avLst/>
              <a:gdLst>
                <a:gd name="connsiteX0" fmla="*/ 0 w 552203"/>
                <a:gd name="connsiteY0" fmla="*/ 0 h 546265"/>
                <a:gd name="connsiteX1" fmla="*/ 178130 w 552203"/>
                <a:gd name="connsiteY1" fmla="*/ 35626 h 546265"/>
                <a:gd name="connsiteX2" fmla="*/ 35626 w 552203"/>
                <a:gd name="connsiteY2" fmla="*/ 95002 h 546265"/>
                <a:gd name="connsiteX3" fmla="*/ 380011 w 552203"/>
                <a:gd name="connsiteY3" fmla="*/ 130628 h 546265"/>
                <a:gd name="connsiteX4" fmla="*/ 118754 w 552203"/>
                <a:gd name="connsiteY4" fmla="*/ 249381 h 546265"/>
                <a:gd name="connsiteX5" fmla="*/ 261258 w 552203"/>
                <a:gd name="connsiteY5" fmla="*/ 308758 h 546265"/>
                <a:gd name="connsiteX6" fmla="*/ 142504 w 552203"/>
                <a:gd name="connsiteY6" fmla="*/ 356259 h 546265"/>
                <a:gd name="connsiteX7" fmla="*/ 534390 w 552203"/>
                <a:gd name="connsiteY7" fmla="*/ 403761 h 546265"/>
                <a:gd name="connsiteX8" fmla="*/ 249382 w 552203"/>
                <a:gd name="connsiteY8" fmla="*/ 546265 h 546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203" h="546265">
                  <a:moveTo>
                    <a:pt x="0" y="0"/>
                  </a:moveTo>
                  <a:cubicBezTo>
                    <a:pt x="86096" y="9896"/>
                    <a:pt x="172192" y="19792"/>
                    <a:pt x="178130" y="35626"/>
                  </a:cubicBezTo>
                  <a:cubicBezTo>
                    <a:pt x="184068" y="51460"/>
                    <a:pt x="1979" y="79168"/>
                    <a:pt x="35626" y="95002"/>
                  </a:cubicBezTo>
                  <a:cubicBezTo>
                    <a:pt x="69273" y="110836"/>
                    <a:pt x="366156" y="104898"/>
                    <a:pt x="380011" y="130628"/>
                  </a:cubicBezTo>
                  <a:cubicBezTo>
                    <a:pt x="393866" y="156358"/>
                    <a:pt x="138546" y="219693"/>
                    <a:pt x="118754" y="249381"/>
                  </a:cubicBezTo>
                  <a:cubicBezTo>
                    <a:pt x="98962" y="279069"/>
                    <a:pt x="257300" y="290945"/>
                    <a:pt x="261258" y="308758"/>
                  </a:cubicBezTo>
                  <a:cubicBezTo>
                    <a:pt x="265216" y="326571"/>
                    <a:pt x="96982" y="340425"/>
                    <a:pt x="142504" y="356259"/>
                  </a:cubicBezTo>
                  <a:cubicBezTo>
                    <a:pt x="188026" y="372093"/>
                    <a:pt x="516577" y="372094"/>
                    <a:pt x="534390" y="403761"/>
                  </a:cubicBezTo>
                  <a:cubicBezTo>
                    <a:pt x="552203" y="435428"/>
                    <a:pt x="296883" y="518556"/>
                    <a:pt x="249382" y="546265"/>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20" name="Freeform 119"/>
            <p:cNvSpPr/>
            <p:nvPr/>
          </p:nvSpPr>
          <p:spPr>
            <a:xfrm>
              <a:off x="8381997" y="1130135"/>
              <a:ext cx="552203" cy="546265"/>
            </a:xfrm>
            <a:custGeom>
              <a:avLst/>
              <a:gdLst>
                <a:gd name="connsiteX0" fmla="*/ 0 w 552203"/>
                <a:gd name="connsiteY0" fmla="*/ 0 h 546265"/>
                <a:gd name="connsiteX1" fmla="*/ 178130 w 552203"/>
                <a:gd name="connsiteY1" fmla="*/ 35626 h 546265"/>
                <a:gd name="connsiteX2" fmla="*/ 35626 w 552203"/>
                <a:gd name="connsiteY2" fmla="*/ 95002 h 546265"/>
                <a:gd name="connsiteX3" fmla="*/ 380011 w 552203"/>
                <a:gd name="connsiteY3" fmla="*/ 130628 h 546265"/>
                <a:gd name="connsiteX4" fmla="*/ 118754 w 552203"/>
                <a:gd name="connsiteY4" fmla="*/ 249381 h 546265"/>
                <a:gd name="connsiteX5" fmla="*/ 261258 w 552203"/>
                <a:gd name="connsiteY5" fmla="*/ 308758 h 546265"/>
                <a:gd name="connsiteX6" fmla="*/ 142504 w 552203"/>
                <a:gd name="connsiteY6" fmla="*/ 356259 h 546265"/>
                <a:gd name="connsiteX7" fmla="*/ 534390 w 552203"/>
                <a:gd name="connsiteY7" fmla="*/ 403761 h 546265"/>
                <a:gd name="connsiteX8" fmla="*/ 249382 w 552203"/>
                <a:gd name="connsiteY8" fmla="*/ 546265 h 546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203" h="546265">
                  <a:moveTo>
                    <a:pt x="0" y="0"/>
                  </a:moveTo>
                  <a:cubicBezTo>
                    <a:pt x="86096" y="9896"/>
                    <a:pt x="172192" y="19792"/>
                    <a:pt x="178130" y="35626"/>
                  </a:cubicBezTo>
                  <a:cubicBezTo>
                    <a:pt x="184068" y="51460"/>
                    <a:pt x="1979" y="79168"/>
                    <a:pt x="35626" y="95002"/>
                  </a:cubicBezTo>
                  <a:cubicBezTo>
                    <a:pt x="69273" y="110836"/>
                    <a:pt x="366156" y="104898"/>
                    <a:pt x="380011" y="130628"/>
                  </a:cubicBezTo>
                  <a:cubicBezTo>
                    <a:pt x="393866" y="156358"/>
                    <a:pt x="138546" y="219693"/>
                    <a:pt x="118754" y="249381"/>
                  </a:cubicBezTo>
                  <a:cubicBezTo>
                    <a:pt x="98962" y="279069"/>
                    <a:pt x="257300" y="290945"/>
                    <a:pt x="261258" y="308758"/>
                  </a:cubicBezTo>
                  <a:cubicBezTo>
                    <a:pt x="265216" y="326571"/>
                    <a:pt x="96982" y="340425"/>
                    <a:pt x="142504" y="356259"/>
                  </a:cubicBezTo>
                  <a:cubicBezTo>
                    <a:pt x="188026" y="372093"/>
                    <a:pt x="516577" y="372094"/>
                    <a:pt x="534390" y="403761"/>
                  </a:cubicBezTo>
                  <a:cubicBezTo>
                    <a:pt x="552203" y="435428"/>
                    <a:pt x="296883" y="518556"/>
                    <a:pt x="249382" y="546265"/>
                  </a:cubicBezTo>
                </a:path>
              </a:pathLst>
            </a:cu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grpSp>
      <p:sp>
        <p:nvSpPr>
          <p:cNvPr id="121" name="Freeform 120"/>
          <p:cNvSpPr/>
          <p:nvPr/>
        </p:nvSpPr>
        <p:spPr>
          <a:xfrm rot="11098934">
            <a:off x="2537366" y="345530"/>
            <a:ext cx="478971" cy="665018"/>
          </a:xfrm>
          <a:custGeom>
            <a:avLst/>
            <a:gdLst>
              <a:gd name="connsiteX0" fmla="*/ 0 w 478971"/>
              <a:gd name="connsiteY0" fmla="*/ 0 h 665018"/>
              <a:gd name="connsiteX1" fmla="*/ 142504 w 478971"/>
              <a:gd name="connsiteY1" fmla="*/ 59376 h 665018"/>
              <a:gd name="connsiteX2" fmla="*/ 59377 w 478971"/>
              <a:gd name="connsiteY2" fmla="*/ 130628 h 665018"/>
              <a:gd name="connsiteX3" fmla="*/ 415636 w 478971"/>
              <a:gd name="connsiteY3" fmla="*/ 95002 h 665018"/>
              <a:gd name="connsiteX4" fmla="*/ 439387 w 478971"/>
              <a:gd name="connsiteY4" fmla="*/ 178130 h 665018"/>
              <a:gd name="connsiteX5" fmla="*/ 320634 w 478971"/>
              <a:gd name="connsiteY5" fmla="*/ 201880 h 665018"/>
              <a:gd name="connsiteX6" fmla="*/ 273132 w 478971"/>
              <a:gd name="connsiteY6" fmla="*/ 332509 h 665018"/>
              <a:gd name="connsiteX7" fmla="*/ 368135 w 478971"/>
              <a:gd name="connsiteY7" fmla="*/ 332509 h 665018"/>
              <a:gd name="connsiteX8" fmla="*/ 403761 w 478971"/>
              <a:gd name="connsiteY8" fmla="*/ 368135 h 665018"/>
              <a:gd name="connsiteX9" fmla="*/ 154379 w 478971"/>
              <a:gd name="connsiteY9" fmla="*/ 391886 h 665018"/>
              <a:gd name="connsiteX10" fmla="*/ 201880 w 478971"/>
              <a:gd name="connsiteY10" fmla="*/ 486888 h 665018"/>
              <a:gd name="connsiteX11" fmla="*/ 47501 w 478971"/>
              <a:gd name="connsiteY11" fmla="*/ 593766 h 665018"/>
              <a:gd name="connsiteX12" fmla="*/ 356260 w 478971"/>
              <a:gd name="connsiteY12" fmla="*/ 605641 h 665018"/>
              <a:gd name="connsiteX13" fmla="*/ 71252 w 478971"/>
              <a:gd name="connsiteY13" fmla="*/ 665018 h 665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8971" h="665018">
                <a:moveTo>
                  <a:pt x="0" y="0"/>
                </a:moveTo>
                <a:cubicBezTo>
                  <a:pt x="66304" y="18802"/>
                  <a:pt x="132608" y="37605"/>
                  <a:pt x="142504" y="59376"/>
                </a:cubicBezTo>
                <a:cubicBezTo>
                  <a:pt x="152400" y="81147"/>
                  <a:pt x="13855" y="124690"/>
                  <a:pt x="59377" y="130628"/>
                </a:cubicBezTo>
                <a:cubicBezTo>
                  <a:pt x="104899" y="136566"/>
                  <a:pt x="352301" y="87085"/>
                  <a:pt x="415636" y="95002"/>
                </a:cubicBezTo>
                <a:cubicBezTo>
                  <a:pt x="478971" y="102919"/>
                  <a:pt x="455221" y="160317"/>
                  <a:pt x="439387" y="178130"/>
                </a:cubicBezTo>
                <a:cubicBezTo>
                  <a:pt x="423553" y="195943"/>
                  <a:pt x="348343" y="176150"/>
                  <a:pt x="320634" y="201880"/>
                </a:cubicBezTo>
                <a:cubicBezTo>
                  <a:pt x="292925" y="227610"/>
                  <a:pt x="265215" y="310738"/>
                  <a:pt x="273132" y="332509"/>
                </a:cubicBezTo>
                <a:cubicBezTo>
                  <a:pt x="281049" y="354280"/>
                  <a:pt x="346364" y="326571"/>
                  <a:pt x="368135" y="332509"/>
                </a:cubicBezTo>
                <a:cubicBezTo>
                  <a:pt x="389907" y="338447"/>
                  <a:pt x="439387" y="358239"/>
                  <a:pt x="403761" y="368135"/>
                </a:cubicBezTo>
                <a:cubicBezTo>
                  <a:pt x="368135" y="378031"/>
                  <a:pt x="188026" y="372094"/>
                  <a:pt x="154379" y="391886"/>
                </a:cubicBezTo>
                <a:cubicBezTo>
                  <a:pt x="120732" y="411678"/>
                  <a:pt x="219693" y="453241"/>
                  <a:pt x="201880" y="486888"/>
                </a:cubicBezTo>
                <a:cubicBezTo>
                  <a:pt x="184067" y="520535"/>
                  <a:pt x="21771" y="573974"/>
                  <a:pt x="47501" y="593766"/>
                </a:cubicBezTo>
                <a:cubicBezTo>
                  <a:pt x="73231" y="613558"/>
                  <a:pt x="352302" y="593766"/>
                  <a:pt x="356260" y="605641"/>
                </a:cubicBezTo>
                <a:cubicBezTo>
                  <a:pt x="360219" y="617516"/>
                  <a:pt x="148442" y="635330"/>
                  <a:pt x="71252" y="665018"/>
                </a:cubicBezTo>
              </a:path>
            </a:pathLst>
          </a:custGeom>
          <a:solidFill>
            <a:srgbClr val="C00000"/>
          </a:solidFill>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grpSp>
        <p:nvGrpSpPr>
          <p:cNvPr id="122" name="Group 121"/>
          <p:cNvGrpSpPr/>
          <p:nvPr/>
        </p:nvGrpSpPr>
        <p:grpSpPr>
          <a:xfrm rot="10800000">
            <a:off x="4256000" y="3134979"/>
            <a:ext cx="304800" cy="685800"/>
            <a:chOff x="7924800" y="152400"/>
            <a:chExt cx="533400" cy="1371600"/>
          </a:xfrm>
        </p:grpSpPr>
        <p:grpSp>
          <p:nvGrpSpPr>
            <p:cNvPr id="123" name="Group 110"/>
            <p:cNvGrpSpPr/>
            <p:nvPr/>
          </p:nvGrpSpPr>
          <p:grpSpPr>
            <a:xfrm>
              <a:off x="7924800" y="152400"/>
              <a:ext cx="533400" cy="685800"/>
              <a:chOff x="7924800" y="152400"/>
              <a:chExt cx="533400" cy="1295400"/>
            </a:xfrm>
          </p:grpSpPr>
          <p:cxnSp>
            <p:nvCxnSpPr>
              <p:cNvPr id="134" name="Straight Connector 133"/>
              <p:cNvCxnSpPr/>
              <p:nvPr/>
            </p:nvCxnSpPr>
            <p:spPr>
              <a:xfrm>
                <a:off x="7924800" y="381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a:off x="8458200" y="381000"/>
                <a:ext cx="0" cy="3048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flipV="1">
                <a:off x="7924800" y="1524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7924800" y="685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a:xfrm flipV="1">
                <a:off x="7924800" y="6858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a:xfrm>
                <a:off x="7924800" y="914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a:xfrm>
                <a:off x="8458200" y="914400"/>
                <a:ext cx="0" cy="3048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a:xfrm>
                <a:off x="7924800" y="1219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p:cNvCxnSpPr/>
              <p:nvPr/>
            </p:nvCxnSpPr>
            <p:spPr>
              <a:xfrm flipV="1">
                <a:off x="7924800" y="12192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4" name="Group 111"/>
            <p:cNvGrpSpPr/>
            <p:nvPr/>
          </p:nvGrpSpPr>
          <p:grpSpPr>
            <a:xfrm>
              <a:off x="7924800" y="838200"/>
              <a:ext cx="533400" cy="685800"/>
              <a:chOff x="7924800" y="152400"/>
              <a:chExt cx="533400" cy="1295400"/>
            </a:xfrm>
          </p:grpSpPr>
          <p:cxnSp>
            <p:nvCxnSpPr>
              <p:cNvPr id="125" name="Straight Connector 124"/>
              <p:cNvCxnSpPr/>
              <p:nvPr/>
            </p:nvCxnSpPr>
            <p:spPr>
              <a:xfrm>
                <a:off x="7924800" y="3810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8458200" y="381000"/>
                <a:ext cx="0" cy="3048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a:xfrm flipV="1">
                <a:off x="7924800" y="1524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a:xfrm>
                <a:off x="7924800" y="6858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a:xfrm flipV="1">
                <a:off x="7924800" y="6858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a:off x="7924800" y="9144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p:cNvCxnSpPr/>
              <p:nvPr/>
            </p:nvCxnSpPr>
            <p:spPr>
              <a:xfrm>
                <a:off x="8458200" y="914400"/>
                <a:ext cx="0" cy="3048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7924800" y="1219200"/>
                <a:ext cx="533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a:xfrm flipV="1">
                <a:off x="7924800" y="1219200"/>
                <a:ext cx="0" cy="22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43" name="Freeform 142"/>
          <p:cNvSpPr/>
          <p:nvPr/>
        </p:nvSpPr>
        <p:spPr>
          <a:xfrm rot="10800000">
            <a:off x="2566484" y="417070"/>
            <a:ext cx="434163" cy="508591"/>
          </a:xfrm>
          <a:custGeom>
            <a:avLst/>
            <a:gdLst>
              <a:gd name="connsiteX0" fmla="*/ 10633 w 340242"/>
              <a:gd name="connsiteY0" fmla="*/ 0 h 448340"/>
              <a:gd name="connsiteX1" fmla="*/ 191386 w 340242"/>
              <a:gd name="connsiteY1" fmla="*/ 63796 h 448340"/>
              <a:gd name="connsiteX2" fmla="*/ 244549 w 340242"/>
              <a:gd name="connsiteY2" fmla="*/ 63796 h 448340"/>
              <a:gd name="connsiteX3" fmla="*/ 318977 w 340242"/>
              <a:gd name="connsiteY3" fmla="*/ 191386 h 448340"/>
              <a:gd name="connsiteX4" fmla="*/ 116958 w 340242"/>
              <a:gd name="connsiteY4" fmla="*/ 212651 h 448340"/>
              <a:gd name="connsiteX5" fmla="*/ 159489 w 340242"/>
              <a:gd name="connsiteY5" fmla="*/ 276447 h 448340"/>
              <a:gd name="connsiteX6" fmla="*/ 21265 w 340242"/>
              <a:gd name="connsiteY6" fmla="*/ 361507 h 448340"/>
              <a:gd name="connsiteX7" fmla="*/ 287079 w 340242"/>
              <a:gd name="connsiteY7" fmla="*/ 297712 h 448340"/>
              <a:gd name="connsiteX8" fmla="*/ 265814 w 340242"/>
              <a:gd name="connsiteY8" fmla="*/ 425303 h 448340"/>
              <a:gd name="connsiteX9" fmla="*/ 0 w 340242"/>
              <a:gd name="connsiteY9" fmla="*/ 435935 h 44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242" h="448340">
                <a:moveTo>
                  <a:pt x="10633" y="0"/>
                </a:moveTo>
                <a:cubicBezTo>
                  <a:pt x="81516" y="26581"/>
                  <a:pt x="152400" y="53163"/>
                  <a:pt x="191386" y="63796"/>
                </a:cubicBezTo>
                <a:cubicBezTo>
                  <a:pt x="230372" y="74429"/>
                  <a:pt x="223284" y="42531"/>
                  <a:pt x="244549" y="63796"/>
                </a:cubicBezTo>
                <a:cubicBezTo>
                  <a:pt x="265814" y="85061"/>
                  <a:pt x="340242" y="166577"/>
                  <a:pt x="318977" y="191386"/>
                </a:cubicBezTo>
                <a:cubicBezTo>
                  <a:pt x="297712" y="216195"/>
                  <a:pt x="143539" y="198474"/>
                  <a:pt x="116958" y="212651"/>
                </a:cubicBezTo>
                <a:cubicBezTo>
                  <a:pt x="90377" y="226828"/>
                  <a:pt x="175438" y="251638"/>
                  <a:pt x="159489" y="276447"/>
                </a:cubicBezTo>
                <a:cubicBezTo>
                  <a:pt x="143540" y="301256"/>
                  <a:pt x="0" y="357963"/>
                  <a:pt x="21265" y="361507"/>
                </a:cubicBezTo>
                <a:cubicBezTo>
                  <a:pt x="42530" y="365051"/>
                  <a:pt x="246321" y="287079"/>
                  <a:pt x="287079" y="297712"/>
                </a:cubicBezTo>
                <a:cubicBezTo>
                  <a:pt x="327837" y="308345"/>
                  <a:pt x="313660" y="402266"/>
                  <a:pt x="265814" y="425303"/>
                </a:cubicBezTo>
                <a:cubicBezTo>
                  <a:pt x="217968" y="448340"/>
                  <a:pt x="108984" y="442137"/>
                  <a:pt x="0" y="435935"/>
                </a:cubicBezTo>
              </a:path>
            </a:pathLst>
          </a:custGeom>
          <a:solidFill>
            <a:srgbClr val="C00000"/>
          </a:solidFill>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44" name="Rectangle 143"/>
          <p:cNvSpPr/>
          <p:nvPr/>
        </p:nvSpPr>
        <p:spPr>
          <a:xfrm rot="20953118">
            <a:off x="3405899" y="2447055"/>
            <a:ext cx="230400" cy="7092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5" name="Rectangle 144"/>
          <p:cNvSpPr/>
          <p:nvPr/>
        </p:nvSpPr>
        <p:spPr>
          <a:xfrm rot="360842">
            <a:off x="5511702" y="2419740"/>
            <a:ext cx="231796" cy="70895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6" name="Rectangle 145"/>
          <p:cNvSpPr/>
          <p:nvPr/>
        </p:nvSpPr>
        <p:spPr>
          <a:xfrm rot="19208225">
            <a:off x="427599" y="4212054"/>
            <a:ext cx="242539" cy="914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7" name="Rectangle 146"/>
          <p:cNvSpPr/>
          <p:nvPr/>
        </p:nvSpPr>
        <p:spPr>
          <a:xfrm rot="2398757">
            <a:off x="8410946" y="4275827"/>
            <a:ext cx="250882" cy="914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8" name="Rectangle 147"/>
          <p:cNvSpPr/>
          <p:nvPr/>
        </p:nvSpPr>
        <p:spPr>
          <a:xfrm rot="19208225">
            <a:off x="8323444" y="2995480"/>
            <a:ext cx="232891" cy="914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9" name="TextBox 148"/>
          <p:cNvSpPr txBox="1"/>
          <p:nvPr/>
        </p:nvSpPr>
        <p:spPr>
          <a:xfrm rot="2890812">
            <a:off x="140192" y="4653535"/>
            <a:ext cx="391454" cy="369332"/>
          </a:xfrm>
          <a:prstGeom prst="rect">
            <a:avLst/>
          </a:prstGeom>
          <a:noFill/>
          <a:ln>
            <a:solidFill>
              <a:schemeClr val="tx1"/>
            </a:solidFill>
          </a:ln>
        </p:spPr>
        <p:txBody>
          <a:bodyPr wrap="none" rtlCol="0">
            <a:spAutoFit/>
          </a:bodyPr>
          <a:lstStyle/>
          <a:p>
            <a:r>
              <a:rPr lang="en-IN" dirty="0"/>
              <a:t>M</a:t>
            </a:r>
          </a:p>
        </p:txBody>
      </p:sp>
      <p:sp>
        <p:nvSpPr>
          <p:cNvPr id="150" name="TextBox 149"/>
          <p:cNvSpPr txBox="1"/>
          <p:nvPr/>
        </p:nvSpPr>
        <p:spPr>
          <a:xfrm rot="2890812">
            <a:off x="8323551" y="2921117"/>
            <a:ext cx="391454" cy="369332"/>
          </a:xfrm>
          <a:prstGeom prst="rect">
            <a:avLst/>
          </a:prstGeom>
          <a:noFill/>
          <a:ln>
            <a:solidFill>
              <a:schemeClr val="tx1"/>
            </a:solidFill>
          </a:ln>
        </p:spPr>
        <p:txBody>
          <a:bodyPr wrap="none" rtlCol="0">
            <a:spAutoFit/>
          </a:bodyPr>
          <a:lstStyle/>
          <a:p>
            <a:r>
              <a:rPr lang="en-IN" dirty="0"/>
              <a:t>M</a:t>
            </a:r>
          </a:p>
        </p:txBody>
      </p:sp>
      <p:sp>
        <p:nvSpPr>
          <p:cNvPr id="151" name="TextBox 150"/>
          <p:cNvSpPr txBox="1"/>
          <p:nvPr/>
        </p:nvSpPr>
        <p:spPr>
          <a:xfrm rot="164978">
            <a:off x="8636284" y="4741107"/>
            <a:ext cx="391454" cy="369332"/>
          </a:xfrm>
          <a:prstGeom prst="rect">
            <a:avLst/>
          </a:prstGeom>
          <a:noFill/>
          <a:ln>
            <a:solidFill>
              <a:schemeClr val="tx1"/>
            </a:solidFill>
          </a:ln>
        </p:spPr>
        <p:txBody>
          <a:bodyPr wrap="none" rtlCol="0">
            <a:spAutoFit/>
          </a:bodyPr>
          <a:lstStyle/>
          <a:p>
            <a:r>
              <a:rPr lang="en-IN" dirty="0"/>
              <a:t>M</a:t>
            </a:r>
          </a:p>
        </p:txBody>
      </p:sp>
      <p:sp>
        <p:nvSpPr>
          <p:cNvPr id="152" name="TextBox 151"/>
          <p:cNvSpPr txBox="1"/>
          <p:nvPr/>
        </p:nvSpPr>
        <p:spPr>
          <a:xfrm>
            <a:off x="5017164" y="2573614"/>
            <a:ext cx="391454" cy="369332"/>
          </a:xfrm>
          <a:prstGeom prst="rect">
            <a:avLst/>
          </a:prstGeom>
          <a:noFill/>
          <a:ln>
            <a:solidFill>
              <a:schemeClr val="tx1"/>
            </a:solidFill>
          </a:ln>
        </p:spPr>
        <p:txBody>
          <a:bodyPr wrap="none" rtlCol="0">
            <a:spAutoFit/>
          </a:bodyPr>
          <a:lstStyle/>
          <a:p>
            <a:r>
              <a:rPr lang="en-IN" dirty="0"/>
              <a:t>M</a:t>
            </a:r>
          </a:p>
        </p:txBody>
      </p:sp>
      <p:sp>
        <p:nvSpPr>
          <p:cNvPr id="153" name="TextBox 152"/>
          <p:cNvSpPr txBox="1"/>
          <p:nvPr/>
        </p:nvSpPr>
        <p:spPr>
          <a:xfrm rot="21447042">
            <a:off x="3708930" y="2570256"/>
            <a:ext cx="391454" cy="369332"/>
          </a:xfrm>
          <a:prstGeom prst="rect">
            <a:avLst/>
          </a:prstGeom>
          <a:noFill/>
          <a:ln>
            <a:solidFill>
              <a:schemeClr val="tx1"/>
            </a:solidFill>
          </a:ln>
        </p:spPr>
        <p:txBody>
          <a:bodyPr wrap="none" rtlCol="0">
            <a:spAutoFit/>
          </a:bodyPr>
          <a:lstStyle/>
          <a:p>
            <a:r>
              <a:rPr lang="en-IN" dirty="0"/>
              <a:t>M</a:t>
            </a:r>
          </a:p>
        </p:txBody>
      </p:sp>
    </p:spTree>
    <p:extLst>
      <p:ext uri="{BB962C8B-B14F-4D97-AF65-F5344CB8AC3E}">
        <p14:creationId xmlns:p14="http://schemas.microsoft.com/office/powerpoint/2010/main" val="140682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5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5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5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4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93"/>
                                        </p:tgtEl>
                                        <p:attrNameLst>
                                          <p:attrName>style.visibility</p:attrName>
                                        </p:attrNameLst>
                                      </p:cBhvr>
                                      <p:to>
                                        <p:strVal val="visible"/>
                                      </p:to>
                                    </p:set>
                                  </p:childTnLst>
                                </p:cTn>
                              </p:par>
                              <p:par>
                                <p:cTn id="51" presetID="42" presetClass="path" presetSubtype="0" accel="50000" decel="50000" fill="hold" grpId="0" nodeType="withEffect">
                                  <p:stCondLst>
                                    <p:cond delay="0"/>
                                  </p:stCondLst>
                                  <p:childTnLst>
                                    <p:animMotion origin="layout" path="M 1.66667E-6 -4.07407E-6 L 1.66667E-6 0.45093 " pathEditMode="relative" rAng="0" ptsTypes="AA">
                                      <p:cBhvr>
                                        <p:cTn id="52" dur="800" fill="hold"/>
                                        <p:tgtEl>
                                          <p:spTgt spid="93"/>
                                        </p:tgtEl>
                                        <p:attrNameLst>
                                          <p:attrName>ppt_x</p:attrName>
                                          <p:attrName>ppt_y</p:attrName>
                                        </p:attrNameLst>
                                      </p:cBhvr>
                                      <p:rCtr x="0" y="225"/>
                                    </p:animMotion>
                                  </p:childTnLst>
                                  <p:subTnLst>
                                    <p:set>
                                      <p:cBhvr override="childStyle">
                                        <p:cTn dur="1" fill="hold" display="0" masterRel="sameClick" afterEffect="1">
                                          <p:stCondLst>
                                            <p:cond evt="end" delay="0">
                                              <p:tn val="51"/>
                                            </p:cond>
                                          </p:stCondLst>
                                        </p:cTn>
                                        <p:tgtEl>
                                          <p:spTgt spid="93"/>
                                        </p:tgtEl>
                                        <p:attrNameLst>
                                          <p:attrName>style.visibility</p:attrName>
                                        </p:attrNameLst>
                                      </p:cBhvr>
                                      <p:to>
                                        <p:strVal val="hidden"/>
                                      </p:to>
                                    </p:set>
                                  </p:subTnLst>
                                </p:cTn>
                              </p:par>
                              <p:par>
                                <p:cTn id="53" presetID="22" presetClass="entr" presetSubtype="1" fill="hold" nodeType="withEffect">
                                  <p:stCondLst>
                                    <p:cond delay="0"/>
                                  </p:stCondLst>
                                  <p:childTnLst>
                                    <p:set>
                                      <p:cBhvr>
                                        <p:cTn id="54" dur="1" fill="hold">
                                          <p:stCondLst>
                                            <p:cond delay="0"/>
                                          </p:stCondLst>
                                        </p:cTn>
                                        <p:tgtEl>
                                          <p:spTgt spid="94"/>
                                        </p:tgtEl>
                                        <p:attrNameLst>
                                          <p:attrName>style.visibility</p:attrName>
                                        </p:attrNameLst>
                                      </p:cBhvr>
                                      <p:to>
                                        <p:strVal val="visible"/>
                                      </p:to>
                                    </p:set>
                                    <p:animEffect transition="in" filter="wipe(up)">
                                      <p:cBhvr>
                                        <p:cTn id="55" dur="500"/>
                                        <p:tgtEl>
                                          <p:spTgt spid="94"/>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84"/>
                                        </p:tgtEl>
                                        <p:attrNameLst>
                                          <p:attrName>style.visibility</p:attrName>
                                        </p:attrNameLst>
                                      </p:cBhvr>
                                      <p:to>
                                        <p:strVal val="visible"/>
                                      </p:to>
                                    </p:set>
                                    <p:animEffect transition="in" filter="wipe(down)">
                                      <p:cBhvr>
                                        <p:cTn id="60" dur="500"/>
                                        <p:tgtEl>
                                          <p:spTgt spid="84"/>
                                        </p:tgtEl>
                                      </p:cBhvr>
                                    </p:animEffect>
                                  </p:childTnLst>
                                </p:cTn>
                              </p:par>
                              <p:par>
                                <p:cTn id="61" presetID="22" presetClass="entr" presetSubtype="8" fill="hold" nodeType="withEffect">
                                  <p:stCondLst>
                                    <p:cond delay="0"/>
                                  </p:stCondLst>
                                  <p:childTnLst>
                                    <p:set>
                                      <p:cBhvr>
                                        <p:cTn id="62" dur="1" fill="hold">
                                          <p:stCondLst>
                                            <p:cond delay="0"/>
                                          </p:stCondLst>
                                        </p:cTn>
                                        <p:tgtEl>
                                          <p:spTgt spid="98"/>
                                        </p:tgtEl>
                                        <p:attrNameLst>
                                          <p:attrName>style.visibility</p:attrName>
                                        </p:attrNameLst>
                                      </p:cBhvr>
                                      <p:to>
                                        <p:strVal val="visible"/>
                                      </p:to>
                                    </p:set>
                                    <p:animEffect transition="in" filter="wipe(left)">
                                      <p:cBhvr>
                                        <p:cTn id="63" dur="500"/>
                                        <p:tgtEl>
                                          <p:spTgt spid="98"/>
                                        </p:tgtEl>
                                      </p:cBhvr>
                                    </p:animEffect>
                                  </p:childTnLst>
                                </p:cTn>
                              </p:par>
                              <p:par>
                                <p:cTn id="64" presetID="22" presetClass="entr" presetSubtype="8" fill="hold" grpId="0" nodeType="withEffect">
                                  <p:stCondLst>
                                    <p:cond delay="1000"/>
                                  </p:stCondLst>
                                  <p:childTnLst>
                                    <p:set>
                                      <p:cBhvr>
                                        <p:cTn id="65" dur="1" fill="hold">
                                          <p:stCondLst>
                                            <p:cond delay="0"/>
                                          </p:stCondLst>
                                        </p:cTn>
                                        <p:tgtEl>
                                          <p:spTgt spid="85"/>
                                        </p:tgtEl>
                                        <p:attrNameLst>
                                          <p:attrName>style.visibility</p:attrName>
                                        </p:attrNameLst>
                                      </p:cBhvr>
                                      <p:to>
                                        <p:strVal val="visible"/>
                                      </p:to>
                                    </p:set>
                                    <p:animEffect transition="in" filter="wipe(left)">
                                      <p:cBhvr>
                                        <p:cTn id="66" dur="500"/>
                                        <p:tgtEl>
                                          <p:spTgt spid="85"/>
                                        </p:tgtEl>
                                      </p:cBhvr>
                                    </p:animEffect>
                                  </p:childTnLst>
                                </p:cTn>
                              </p:par>
                              <p:par>
                                <p:cTn id="67" presetID="22" presetClass="entr" presetSubtype="8" fill="hold" nodeType="withEffect">
                                  <p:stCondLst>
                                    <p:cond delay="1000"/>
                                  </p:stCondLst>
                                  <p:childTnLst>
                                    <p:set>
                                      <p:cBhvr>
                                        <p:cTn id="68" dur="1" fill="hold">
                                          <p:stCondLst>
                                            <p:cond delay="0"/>
                                          </p:stCondLst>
                                        </p:cTn>
                                        <p:tgtEl>
                                          <p:spTgt spid="95"/>
                                        </p:tgtEl>
                                        <p:attrNameLst>
                                          <p:attrName>style.visibility</p:attrName>
                                        </p:attrNameLst>
                                      </p:cBhvr>
                                      <p:to>
                                        <p:strVal val="visible"/>
                                      </p:to>
                                    </p:set>
                                    <p:animEffect transition="in" filter="wipe(left)">
                                      <p:cBhvr>
                                        <p:cTn id="69" dur="500"/>
                                        <p:tgtEl>
                                          <p:spTgt spid="95"/>
                                        </p:tgtEl>
                                      </p:cBhvr>
                                    </p:animEffect>
                                  </p:childTnLst>
                                </p:cTn>
                              </p:par>
                              <p:par>
                                <p:cTn id="70" presetID="22" presetClass="entr" presetSubtype="2" fill="hold" grpId="0" nodeType="withEffect">
                                  <p:stCondLst>
                                    <p:cond delay="2000"/>
                                  </p:stCondLst>
                                  <p:childTnLst>
                                    <p:set>
                                      <p:cBhvr>
                                        <p:cTn id="71" dur="1" fill="hold">
                                          <p:stCondLst>
                                            <p:cond delay="0"/>
                                          </p:stCondLst>
                                        </p:cTn>
                                        <p:tgtEl>
                                          <p:spTgt spid="86"/>
                                        </p:tgtEl>
                                        <p:attrNameLst>
                                          <p:attrName>style.visibility</p:attrName>
                                        </p:attrNameLst>
                                      </p:cBhvr>
                                      <p:to>
                                        <p:strVal val="visible"/>
                                      </p:to>
                                    </p:set>
                                    <p:animEffect transition="in" filter="wipe(right)">
                                      <p:cBhvr>
                                        <p:cTn id="72" dur="500"/>
                                        <p:tgtEl>
                                          <p:spTgt spid="86"/>
                                        </p:tgtEl>
                                      </p:cBhvr>
                                    </p:animEffect>
                                  </p:childTnLst>
                                </p:cTn>
                              </p:par>
                              <p:par>
                                <p:cTn id="73" presetID="22" presetClass="entr" presetSubtype="2" fill="hold" nodeType="withEffect">
                                  <p:stCondLst>
                                    <p:cond delay="1500"/>
                                  </p:stCondLst>
                                  <p:childTnLst>
                                    <p:set>
                                      <p:cBhvr>
                                        <p:cTn id="74" dur="1" fill="hold">
                                          <p:stCondLst>
                                            <p:cond delay="0"/>
                                          </p:stCondLst>
                                        </p:cTn>
                                        <p:tgtEl>
                                          <p:spTgt spid="96"/>
                                        </p:tgtEl>
                                        <p:attrNameLst>
                                          <p:attrName>style.visibility</p:attrName>
                                        </p:attrNameLst>
                                      </p:cBhvr>
                                      <p:to>
                                        <p:strVal val="visible"/>
                                      </p:to>
                                    </p:set>
                                    <p:animEffect transition="in" filter="wipe(right)">
                                      <p:cBhvr>
                                        <p:cTn id="75" dur="500"/>
                                        <p:tgtEl>
                                          <p:spTgt spid="96"/>
                                        </p:tgtEl>
                                      </p:cBhvr>
                                    </p:animEffec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99"/>
                                        </p:tgtEl>
                                        <p:attrNameLst>
                                          <p:attrName>style.visibility</p:attrName>
                                        </p:attrNameLst>
                                      </p:cBhvr>
                                      <p:to>
                                        <p:strVal val="visible"/>
                                      </p:to>
                                    </p:set>
                                  </p:childTnLst>
                                </p:cTn>
                              </p:par>
                              <p:par>
                                <p:cTn id="80" presetID="1" presetClass="entr" presetSubtype="0" fill="hold" nodeType="withEffect">
                                  <p:stCondLst>
                                    <p:cond delay="0"/>
                                  </p:stCondLst>
                                  <p:childTnLst>
                                    <p:set>
                                      <p:cBhvr>
                                        <p:cTn id="81" dur="1" fill="hold">
                                          <p:stCondLst>
                                            <p:cond delay="0"/>
                                          </p:stCondLst>
                                        </p:cTn>
                                        <p:tgtEl>
                                          <p:spTgt spid="83"/>
                                        </p:tgtEl>
                                        <p:attrNameLst>
                                          <p:attrName>style.visibility</p:attrName>
                                        </p:attrNameLst>
                                      </p:cBhvr>
                                      <p:to>
                                        <p:strVal val="visible"/>
                                      </p:to>
                                    </p:set>
                                  </p:childTnLst>
                                </p:cTn>
                              </p:par>
                              <p:par>
                                <p:cTn id="82" presetID="1" presetClass="entr" presetSubtype="0" fill="hold" nodeType="withEffect">
                                  <p:stCondLst>
                                    <p:cond delay="0"/>
                                  </p:stCondLst>
                                  <p:childTnLst>
                                    <p:set>
                                      <p:cBhvr>
                                        <p:cTn id="83" dur="1" fill="hold">
                                          <p:stCondLst>
                                            <p:cond delay="0"/>
                                          </p:stCondLst>
                                        </p:cTn>
                                        <p:tgtEl>
                                          <p:spTgt spid="105"/>
                                        </p:tgtEl>
                                        <p:attrNameLst>
                                          <p:attrName>style.visibility</p:attrName>
                                        </p:attrNameLst>
                                      </p:cBhvr>
                                      <p:to>
                                        <p:strVal val="visible"/>
                                      </p:to>
                                    </p:set>
                                  </p:childTnLst>
                                  <p:subTnLst>
                                    <p:set>
                                      <p:cBhvr override="childStyle">
                                        <p:cTn dur="1" fill="hold" display="0" masterRel="nextClick" afterEffect="1"/>
                                        <p:tgtEl>
                                          <p:spTgt spid="105"/>
                                        </p:tgtEl>
                                        <p:attrNameLst>
                                          <p:attrName>style.visibility</p:attrName>
                                        </p:attrNameLst>
                                      </p:cBhvr>
                                      <p:to>
                                        <p:strVal val="hidden"/>
                                      </p:to>
                                    </p:set>
                                  </p:subTnLst>
                                </p:cTn>
                              </p:par>
                              <p:par>
                                <p:cTn id="84" presetID="64" presetClass="path" presetSubtype="0" repeatCount="indefinite" accel="50000" decel="50000" fill="hold" nodeType="withEffect">
                                  <p:stCondLst>
                                    <p:cond delay="0"/>
                                  </p:stCondLst>
                                  <p:endCondLst>
                                    <p:cond evt="onNext" delay="0">
                                      <p:tgtEl>
                                        <p:sldTgt/>
                                      </p:tgtEl>
                                    </p:cond>
                                  </p:endCondLst>
                                  <p:childTnLst>
                                    <p:animMotion origin="layout" path="M -4.44444E-6 -7.40741E-7 L -0.00191 -0.16782 " pathEditMode="relative" rAng="0" ptsTypes="AA">
                                      <p:cBhvr>
                                        <p:cTn id="85" dur="1000" fill="hold"/>
                                        <p:tgtEl>
                                          <p:spTgt spid="105"/>
                                        </p:tgtEl>
                                        <p:attrNameLst>
                                          <p:attrName>ppt_x</p:attrName>
                                          <p:attrName>ppt_y</p:attrName>
                                        </p:attrNameLst>
                                      </p:cBhvr>
                                      <p:rCtr x="-1" y="-84"/>
                                    </p:animMotion>
                                  </p:childTnLst>
                                  <p:subTnLst>
                                    <p:set>
                                      <p:cBhvr override="childStyle">
                                        <p:cTn dur="1" fill="hold" display="0" masterRel="nextClick" afterEffect="1"/>
                                        <p:tgtEl>
                                          <p:spTgt spid="105"/>
                                        </p:tgtEl>
                                        <p:attrNameLst>
                                          <p:attrName>style.visibility</p:attrName>
                                        </p:attrNameLst>
                                      </p:cBhvr>
                                      <p:to>
                                        <p:strVal val="hidden"/>
                                      </p:to>
                                    </p:set>
                                  </p:subTnLst>
                                </p:cTn>
                              </p:par>
                            </p:childTnLst>
                          </p:cTn>
                        </p:par>
                      </p:childTnLst>
                    </p:cTn>
                  </p:par>
                  <p:par>
                    <p:cTn id="86" fill="hold">
                      <p:stCondLst>
                        <p:cond delay="indefinite"/>
                      </p:stCondLst>
                      <p:childTnLst>
                        <p:par>
                          <p:cTn id="87" fill="hold">
                            <p:stCondLst>
                              <p:cond delay="0"/>
                            </p:stCondLst>
                            <p:childTnLst>
                              <p:par>
                                <p:cTn id="88" presetID="22" presetClass="entr" presetSubtype="2" fill="hold" nodeType="clickEffect">
                                  <p:stCondLst>
                                    <p:cond delay="0"/>
                                  </p:stCondLst>
                                  <p:childTnLst>
                                    <p:set>
                                      <p:cBhvr>
                                        <p:cTn id="89" dur="1" fill="hold">
                                          <p:stCondLst>
                                            <p:cond delay="0"/>
                                          </p:stCondLst>
                                        </p:cTn>
                                        <p:tgtEl>
                                          <p:spTgt spid="89"/>
                                        </p:tgtEl>
                                        <p:attrNameLst>
                                          <p:attrName>style.visibility</p:attrName>
                                        </p:attrNameLst>
                                      </p:cBhvr>
                                      <p:to>
                                        <p:strVal val="visible"/>
                                      </p:to>
                                    </p:set>
                                    <p:animEffect transition="in" filter="wipe(right)">
                                      <p:cBhvr>
                                        <p:cTn id="90" dur="500"/>
                                        <p:tgtEl>
                                          <p:spTgt spid="89"/>
                                        </p:tgtEl>
                                      </p:cBhvr>
                                    </p:animEffect>
                                  </p:childTnLst>
                                </p:cTn>
                              </p:par>
                              <p:par>
                                <p:cTn id="91" presetID="22" presetClass="entr" presetSubtype="4" fill="hold" nodeType="withEffect">
                                  <p:stCondLst>
                                    <p:cond delay="0"/>
                                  </p:stCondLst>
                                  <p:childTnLst>
                                    <p:set>
                                      <p:cBhvr>
                                        <p:cTn id="92" dur="1" fill="hold">
                                          <p:stCondLst>
                                            <p:cond delay="0"/>
                                          </p:stCondLst>
                                        </p:cTn>
                                        <p:tgtEl>
                                          <p:spTgt spid="97"/>
                                        </p:tgtEl>
                                        <p:attrNameLst>
                                          <p:attrName>style.visibility</p:attrName>
                                        </p:attrNameLst>
                                      </p:cBhvr>
                                      <p:to>
                                        <p:strVal val="visible"/>
                                      </p:to>
                                    </p:set>
                                    <p:animEffect transition="in" filter="wipe(down)">
                                      <p:cBhvr>
                                        <p:cTn id="93" dur="500"/>
                                        <p:tgtEl>
                                          <p:spTgt spid="97"/>
                                        </p:tgtEl>
                                      </p:cBhvr>
                                    </p:animEffect>
                                  </p:childTnLst>
                                </p:cTn>
                              </p:par>
                              <p:par>
                                <p:cTn id="94" presetID="22" presetClass="entr" presetSubtype="8" fill="hold" nodeType="withEffect">
                                  <p:stCondLst>
                                    <p:cond delay="500"/>
                                  </p:stCondLst>
                                  <p:childTnLst>
                                    <p:set>
                                      <p:cBhvr>
                                        <p:cTn id="95" dur="1" fill="hold">
                                          <p:stCondLst>
                                            <p:cond delay="0"/>
                                          </p:stCondLst>
                                        </p:cTn>
                                        <p:tgtEl>
                                          <p:spTgt spid="88"/>
                                        </p:tgtEl>
                                        <p:attrNameLst>
                                          <p:attrName>style.visibility</p:attrName>
                                        </p:attrNameLst>
                                      </p:cBhvr>
                                      <p:to>
                                        <p:strVal val="visible"/>
                                      </p:to>
                                    </p:set>
                                    <p:animEffect transition="in" filter="wipe(left)">
                                      <p:cBhvr>
                                        <p:cTn id="96" dur="500"/>
                                        <p:tgtEl>
                                          <p:spTgt spid="88"/>
                                        </p:tgtEl>
                                      </p:cBhvr>
                                    </p:animEffect>
                                  </p:childTnLst>
                                </p:cTn>
                              </p:par>
                              <p:par>
                                <p:cTn id="97" presetID="22" presetClass="entr" presetSubtype="1" fill="hold" nodeType="withEffect">
                                  <p:stCondLst>
                                    <p:cond delay="1000"/>
                                  </p:stCondLst>
                                  <p:childTnLst>
                                    <p:set>
                                      <p:cBhvr>
                                        <p:cTn id="98" dur="1" fill="hold">
                                          <p:stCondLst>
                                            <p:cond delay="0"/>
                                          </p:stCondLst>
                                        </p:cTn>
                                        <p:tgtEl>
                                          <p:spTgt spid="87"/>
                                        </p:tgtEl>
                                        <p:attrNameLst>
                                          <p:attrName>style.visibility</p:attrName>
                                        </p:attrNameLst>
                                      </p:cBhvr>
                                      <p:to>
                                        <p:strVal val="visible"/>
                                      </p:to>
                                    </p:set>
                                    <p:animEffect transition="in" filter="wipe(up)">
                                      <p:cBhvr>
                                        <p:cTn id="99" dur="500"/>
                                        <p:tgtEl>
                                          <p:spTgt spid="87"/>
                                        </p:tgtEl>
                                      </p:cBhvr>
                                    </p:animEffect>
                                  </p:childTnLst>
                                </p:cTn>
                              </p:par>
                              <p:par>
                                <p:cTn id="100" presetID="22" presetClass="entr" presetSubtype="4" fill="hold" nodeType="withEffect">
                                  <p:stCondLst>
                                    <p:cond delay="1500"/>
                                  </p:stCondLst>
                                  <p:childTnLst>
                                    <p:set>
                                      <p:cBhvr>
                                        <p:cTn id="101" dur="1" fill="hold">
                                          <p:stCondLst>
                                            <p:cond delay="0"/>
                                          </p:stCondLst>
                                        </p:cTn>
                                        <p:tgtEl>
                                          <p:spTgt spid="82"/>
                                        </p:tgtEl>
                                        <p:attrNameLst>
                                          <p:attrName>style.visibility</p:attrName>
                                        </p:attrNameLst>
                                      </p:cBhvr>
                                      <p:to>
                                        <p:strVal val="visible"/>
                                      </p:to>
                                    </p:set>
                                    <p:animEffect transition="in" filter="wipe(down)">
                                      <p:cBhvr>
                                        <p:cTn id="102" dur="500"/>
                                        <p:tgtEl>
                                          <p:spTgt spid="82"/>
                                        </p:tgtEl>
                                      </p:cBhvr>
                                    </p:animEffect>
                                  </p:childTnLst>
                                </p:cTn>
                              </p:par>
                              <p:par>
                                <p:cTn id="103" presetID="1" presetClass="entr" presetSubtype="0" fill="hold" nodeType="withEffect">
                                  <p:stCondLst>
                                    <p:cond delay="1500"/>
                                  </p:stCondLst>
                                  <p:childTnLst>
                                    <p:set>
                                      <p:cBhvr>
                                        <p:cTn id="104" dur="1" fill="hold">
                                          <p:stCondLst>
                                            <p:cond delay="0"/>
                                          </p:stCondLst>
                                        </p:cTn>
                                        <p:tgtEl>
                                          <p:spTgt spid="116"/>
                                        </p:tgtEl>
                                        <p:attrNameLst>
                                          <p:attrName>style.visibility</p:attrName>
                                        </p:attrNameLst>
                                      </p:cBhvr>
                                      <p:to>
                                        <p:strVal val="visible"/>
                                      </p:to>
                                    </p:set>
                                  </p:childTnLst>
                                  <p:subTnLst>
                                    <p:set>
                                      <p:cBhvr override="childStyle">
                                        <p:cTn dur="1" fill="hold" display="0" masterRel="nextClick" afterEffect="1"/>
                                        <p:tgtEl>
                                          <p:spTgt spid="116"/>
                                        </p:tgtEl>
                                        <p:attrNameLst>
                                          <p:attrName>style.visibility</p:attrName>
                                        </p:attrNameLst>
                                      </p:cBhvr>
                                      <p:to>
                                        <p:strVal val="hidden"/>
                                      </p:to>
                                    </p:set>
                                  </p:subTnLst>
                                </p:cTn>
                              </p:par>
                              <p:par>
                                <p:cTn id="105" presetID="22" presetClass="entr" presetSubtype="2" fill="hold" nodeType="withEffect">
                                  <p:stCondLst>
                                    <p:cond delay="1500"/>
                                  </p:stCondLst>
                                  <p:childTnLst>
                                    <p:set>
                                      <p:cBhvr>
                                        <p:cTn id="106" dur="1" fill="hold">
                                          <p:stCondLst>
                                            <p:cond delay="0"/>
                                          </p:stCondLst>
                                        </p:cTn>
                                        <p:tgtEl>
                                          <p:spTgt spid="81"/>
                                        </p:tgtEl>
                                        <p:attrNameLst>
                                          <p:attrName>style.visibility</p:attrName>
                                        </p:attrNameLst>
                                      </p:cBhvr>
                                      <p:to>
                                        <p:strVal val="visible"/>
                                      </p:to>
                                    </p:set>
                                    <p:animEffect transition="in" filter="wipe(right)">
                                      <p:cBhvr>
                                        <p:cTn id="107" dur="500"/>
                                        <p:tgtEl>
                                          <p:spTgt spid="81"/>
                                        </p:tgtEl>
                                      </p:cBhvr>
                                    </p:animEffect>
                                  </p:childTnLst>
                                </p:cTn>
                              </p:par>
                            </p:childTnLst>
                          </p:cTn>
                        </p:par>
                      </p:childTnLst>
                    </p:cTn>
                  </p:par>
                  <p:par>
                    <p:cTn id="108" fill="hold">
                      <p:stCondLst>
                        <p:cond delay="indefinite"/>
                      </p:stCondLst>
                      <p:childTnLst>
                        <p:par>
                          <p:cTn id="109" fill="hold">
                            <p:stCondLst>
                              <p:cond delay="0"/>
                            </p:stCondLst>
                            <p:childTnLst>
                              <p:par>
                                <p:cTn id="110" presetID="1" presetClass="entr" presetSubtype="0" fill="hold" nodeType="clickEffect">
                                  <p:stCondLst>
                                    <p:cond delay="0"/>
                                  </p:stCondLst>
                                  <p:childTnLst>
                                    <p:set>
                                      <p:cBhvr>
                                        <p:cTn id="111" dur="1" fill="hold">
                                          <p:stCondLst>
                                            <p:cond delay="0"/>
                                          </p:stCondLst>
                                        </p:cTn>
                                        <p:tgtEl>
                                          <p:spTgt spid="118"/>
                                        </p:tgtEl>
                                        <p:attrNameLst>
                                          <p:attrName>style.visibility</p:attrName>
                                        </p:attrNameLst>
                                      </p:cBhvr>
                                      <p:to>
                                        <p:strVal val="visible"/>
                                      </p:to>
                                    </p:set>
                                  </p:childTnLst>
                                </p:cTn>
                              </p:par>
                              <p:par>
                                <p:cTn id="112" presetID="64" presetClass="path" presetSubtype="0" repeatCount="indefinite" accel="50000" decel="50000" fill="hold" nodeType="withEffect">
                                  <p:stCondLst>
                                    <p:cond delay="0"/>
                                  </p:stCondLst>
                                  <p:endCondLst>
                                    <p:cond evt="onNext" delay="0">
                                      <p:tgtEl>
                                        <p:sldTgt/>
                                      </p:tgtEl>
                                    </p:cond>
                                  </p:endCondLst>
                                  <p:childTnLst>
                                    <p:animMotion origin="layout" path="M 0.00295 -3.7037E-6 L 0.00295 -0.17592 " pathEditMode="relative" rAng="0" ptsTypes="AA">
                                      <p:cBhvr>
                                        <p:cTn id="113" dur="1000" fill="hold"/>
                                        <p:tgtEl>
                                          <p:spTgt spid="118"/>
                                        </p:tgtEl>
                                        <p:attrNameLst>
                                          <p:attrName>ppt_x</p:attrName>
                                          <p:attrName>ppt_y</p:attrName>
                                        </p:attrNameLst>
                                      </p:cBhvr>
                                      <p:rCtr x="0" y="-88"/>
                                    </p:animMotion>
                                  </p:childTnLst>
                                  <p:subTnLst>
                                    <p:set>
                                      <p:cBhvr override="childStyle">
                                        <p:cTn dur="1" fill="hold" display="0" masterRel="nextClick" afterEffect="1"/>
                                        <p:tgtEl>
                                          <p:spTgt spid="118"/>
                                        </p:tgtEl>
                                        <p:attrNameLst>
                                          <p:attrName>style.visibility</p:attrName>
                                        </p:attrNameLst>
                                      </p:cBhvr>
                                      <p:to>
                                        <p:strVal val="hidden"/>
                                      </p:to>
                                    </p:set>
                                  </p:subTnLst>
                                </p:cTn>
                              </p:par>
                              <p:par>
                                <p:cTn id="114" presetID="1" presetClass="entr" presetSubtype="0" fill="hold" grpId="0" nodeType="withEffect">
                                  <p:stCondLst>
                                    <p:cond delay="0"/>
                                  </p:stCondLst>
                                  <p:childTnLst>
                                    <p:set>
                                      <p:cBhvr>
                                        <p:cTn id="115" dur="1" fill="hold">
                                          <p:stCondLst>
                                            <p:cond delay="0"/>
                                          </p:stCondLst>
                                        </p:cTn>
                                        <p:tgtEl>
                                          <p:spTgt spid="121"/>
                                        </p:tgtEl>
                                        <p:attrNameLst>
                                          <p:attrName>style.visibility</p:attrName>
                                        </p:attrNameLst>
                                      </p:cBhvr>
                                      <p:to>
                                        <p:strVal val="visible"/>
                                      </p:to>
                                    </p:set>
                                  </p:childTnLst>
                                  <p:subTnLst>
                                    <p:set>
                                      <p:cBhvr override="childStyle">
                                        <p:cTn dur="1" fill="hold" display="0" masterRel="nextClick" afterEffect="1"/>
                                        <p:tgtEl>
                                          <p:spTgt spid="121"/>
                                        </p:tgtEl>
                                        <p:attrNameLst>
                                          <p:attrName>style.visibility</p:attrName>
                                        </p:attrNameLst>
                                      </p:cBhvr>
                                      <p:to>
                                        <p:strVal val="hidden"/>
                                      </p:to>
                                    </p:set>
                                  </p:subTnLst>
                                </p:cTn>
                              </p:par>
                            </p:childTnLst>
                          </p:cTn>
                        </p:par>
                      </p:childTnLst>
                    </p:cTn>
                  </p:par>
                  <p:par>
                    <p:cTn id="116" fill="hold">
                      <p:stCondLst>
                        <p:cond delay="indefinite"/>
                      </p:stCondLst>
                      <p:childTnLst>
                        <p:par>
                          <p:cTn id="117" fill="hold">
                            <p:stCondLst>
                              <p:cond delay="0"/>
                            </p:stCondLst>
                            <p:childTnLst>
                              <p:par>
                                <p:cTn id="118" presetID="1" presetClass="entr" presetSubtype="0" fill="hold" nodeType="clickEffect">
                                  <p:stCondLst>
                                    <p:cond delay="0"/>
                                  </p:stCondLst>
                                  <p:childTnLst>
                                    <p:set>
                                      <p:cBhvr>
                                        <p:cTn id="119" dur="1" fill="hold">
                                          <p:stCondLst>
                                            <p:cond delay="0"/>
                                          </p:stCondLst>
                                        </p:cTn>
                                        <p:tgtEl>
                                          <p:spTgt spid="122"/>
                                        </p:tgtEl>
                                        <p:attrNameLst>
                                          <p:attrName>style.visibility</p:attrName>
                                        </p:attrNameLst>
                                      </p:cBhvr>
                                      <p:to>
                                        <p:strVal val="visible"/>
                                      </p:to>
                                    </p:set>
                                  </p:childTnLst>
                                </p:cTn>
                              </p:par>
                              <p:par>
                                <p:cTn id="120" presetID="64" presetClass="path" presetSubtype="0" repeatCount="indefinite" accel="50000" decel="50000" fill="hold" nodeType="withEffect">
                                  <p:stCondLst>
                                    <p:cond delay="0"/>
                                  </p:stCondLst>
                                  <p:endCondLst>
                                    <p:cond evt="onNext" delay="0">
                                      <p:tgtEl>
                                        <p:sldTgt/>
                                      </p:tgtEl>
                                    </p:cond>
                                  </p:endCondLst>
                                  <p:childTnLst>
                                    <p:animMotion origin="layout" path="M -3.33333E-6 1.11022E-16 L -3.33333E-6 -0.18333 " pathEditMode="relative" rAng="0" ptsTypes="AA">
                                      <p:cBhvr>
                                        <p:cTn id="121" dur="1000" fill="hold"/>
                                        <p:tgtEl>
                                          <p:spTgt spid="122"/>
                                        </p:tgtEl>
                                        <p:attrNameLst>
                                          <p:attrName>ppt_x</p:attrName>
                                          <p:attrName>ppt_y</p:attrName>
                                        </p:attrNameLst>
                                      </p:cBhvr>
                                      <p:rCtr x="0" y="-92"/>
                                    </p:animMotion>
                                  </p:childTnLst>
                                </p:cTn>
                              </p:par>
                              <p:par>
                                <p:cTn id="122" presetID="1" presetClass="entr" presetSubtype="0" fill="hold" grpId="0" nodeType="withEffect">
                                  <p:stCondLst>
                                    <p:cond delay="0"/>
                                  </p:stCondLst>
                                  <p:childTnLst>
                                    <p:set>
                                      <p:cBhvr>
                                        <p:cTn id="123" dur="1" fill="hold">
                                          <p:stCondLst>
                                            <p:cond delay="0"/>
                                          </p:stCondLst>
                                        </p:cTn>
                                        <p:tgtEl>
                                          <p:spTgt spid="1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4" grpId="0" animBg="1"/>
      <p:bldP spid="85" grpId="0" animBg="1"/>
      <p:bldP spid="86" grpId="0" animBg="1"/>
      <p:bldP spid="90" grpId="0" animBg="1"/>
      <p:bldP spid="91" grpId="0" animBg="1"/>
      <p:bldP spid="92" grpId="0" animBg="1"/>
      <p:bldP spid="93" grpId="0" animBg="1"/>
      <p:bldP spid="93" grpId="1" animBg="1"/>
      <p:bldP spid="99" grpId="0" animBg="1"/>
      <p:bldP spid="100" grpId="0" animBg="1"/>
      <p:bldP spid="101" grpId="0" animBg="1"/>
      <p:bldP spid="102" grpId="0" animBg="1"/>
      <p:bldP spid="103" grpId="0" animBg="1"/>
      <p:bldP spid="104" grpId="0" animBg="1"/>
      <p:bldP spid="117" grpId="0" animBg="1"/>
      <p:bldP spid="121" grpId="0" animBg="1"/>
      <p:bldP spid="143" grpId="0" animBg="1"/>
      <p:bldP spid="144" grpId="0" animBg="1"/>
      <p:bldP spid="145" grpId="0" animBg="1"/>
      <p:bldP spid="146" grpId="0" animBg="1"/>
      <p:bldP spid="147" grpId="0" animBg="1"/>
      <p:bldP spid="148" grpId="0" animBg="1"/>
      <p:bldP spid="149" grpId="0" animBg="1"/>
      <p:bldP spid="150" grpId="0" animBg="1"/>
      <p:bldP spid="151" grpId="0" animBg="1"/>
      <p:bldP spid="152" grpId="0" animBg="1"/>
      <p:bldP spid="15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7778" y="1608341"/>
            <a:ext cx="5238246" cy="1323439"/>
          </a:xfrm>
          <a:prstGeom prst="rect">
            <a:avLst/>
          </a:prstGeom>
        </p:spPr>
        <p:txBody>
          <a:bodyPr wrap="square">
            <a:spAutoFit/>
          </a:bodyPr>
          <a:lstStyle/>
          <a:p>
            <a:pPr algn="ctr"/>
            <a:r>
              <a:rPr lang="en-US" sz="4000" b="1" dirty="0"/>
              <a:t>ultrafast thermo-optic manipulations</a:t>
            </a:r>
            <a:endParaRPr lang="en-US" sz="4000" dirty="0"/>
          </a:p>
        </p:txBody>
      </p:sp>
    </p:spTree>
    <p:extLst>
      <p:ext uri="{BB962C8B-B14F-4D97-AF65-F5344CB8AC3E}">
        <p14:creationId xmlns:p14="http://schemas.microsoft.com/office/powerpoint/2010/main" val="32696571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2"/>
          <p:cNvSpPr>
            <a:spLocks noChangeArrowheads="1"/>
          </p:cNvSpPr>
          <p:nvPr/>
        </p:nvSpPr>
        <p:spPr bwMode="auto">
          <a:xfrm>
            <a:off x="0" y="0"/>
            <a:ext cx="9144000" cy="3005138"/>
          </a:xfrm>
          <a:prstGeom prst="rect">
            <a:avLst/>
          </a:prstGeom>
          <a:blipFill dpi="0" rotWithShape="1">
            <a:blip r:embed="rId2"/>
            <a:srcRect/>
            <a:tile tx="0" ty="0" sx="100000" sy="100000" flip="none" algn="tl"/>
          </a:blipFill>
          <a:ln>
            <a:noFill/>
          </a:ln>
          <a:effectLst/>
          <a:extLst>
            <a:ext uri="{91240B29-F687-4F45-9708-019B960494DF}">
              <a14:hiddenLine xmlns:a14="http://schemas.microsoft.com/office/drawing/2010/main" w="25400" cap="flat" cmpd="sng">
                <a:solidFill>
                  <a:srgbClr val="395E8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ctr"/>
            <a:endParaRPr lang="en-US" altLang="en-US">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grpSp>
        <p:nvGrpSpPr>
          <p:cNvPr id="4100" name="Group 2"/>
          <p:cNvGrpSpPr>
            <a:grpSpLocks/>
          </p:cNvGrpSpPr>
          <p:nvPr/>
        </p:nvGrpSpPr>
        <p:grpSpPr bwMode="auto">
          <a:xfrm>
            <a:off x="706438" y="3171825"/>
            <a:ext cx="4659312" cy="623888"/>
            <a:chOff x="0" y="0"/>
            <a:chExt cx="2787644" cy="705112"/>
          </a:xfrm>
        </p:grpSpPr>
        <p:sp>
          <p:nvSpPr>
            <p:cNvPr id="4101" name="TextBox 10"/>
            <p:cNvSpPr>
              <a:spLocks noChangeArrowheads="1"/>
            </p:cNvSpPr>
            <p:nvPr/>
          </p:nvSpPr>
          <p:spPr bwMode="auto">
            <a:xfrm>
              <a:off x="195356" y="0"/>
              <a:ext cx="2592288" cy="615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b="1">
                  <a:solidFill>
                    <a:srgbClr val="595959"/>
                  </a:solidFill>
                  <a:latin typeface="Signika Negative" pitchFamily="2" charset="0"/>
                  <a:sym typeface="Signika Negative" pitchFamily="2" charset="0"/>
                </a:rPr>
                <a:t>Why Bother!?</a:t>
              </a:r>
            </a:p>
          </p:txBody>
        </p:sp>
        <p:sp>
          <p:nvSpPr>
            <p:cNvPr id="4102" name="TextBox 11"/>
            <p:cNvSpPr>
              <a:spLocks noChangeArrowheads="1"/>
            </p:cNvSpPr>
            <p:nvPr/>
          </p:nvSpPr>
          <p:spPr bwMode="auto">
            <a:xfrm>
              <a:off x="203982" y="376816"/>
              <a:ext cx="1666173" cy="328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1000" dirty="0">
                  <a:solidFill>
                    <a:srgbClr val="A5A5A5"/>
                  </a:solidFill>
                  <a:latin typeface="Signika Negative" pitchFamily="2" charset="0"/>
                  <a:sym typeface="Signika Negative" pitchFamily="2" charset="0"/>
                </a:rPr>
                <a:t>Rationalizing Scientific Hunger</a:t>
              </a:r>
            </a:p>
          </p:txBody>
        </p:sp>
        <p:sp>
          <p:nvSpPr>
            <p:cNvPr id="4103" name="Rectangle 16"/>
            <p:cNvSpPr>
              <a:spLocks noChangeArrowheads="1"/>
            </p:cNvSpPr>
            <p:nvPr/>
          </p:nvSpPr>
          <p:spPr bwMode="auto">
            <a:xfrm>
              <a:off x="0" y="110381"/>
              <a:ext cx="152634" cy="521757"/>
            </a:xfrm>
            <a:prstGeom prst="rect">
              <a:avLst/>
            </a:prstGeom>
            <a:solidFill>
              <a:schemeClr val="accent2"/>
            </a:solidFill>
            <a:ln>
              <a:noFill/>
            </a:ln>
            <a:extLst>
              <a:ext uri="{91240B29-F687-4F45-9708-019B960494DF}">
                <a14:hiddenLine xmlns:a14="http://schemas.microsoft.com/office/drawing/2010/main" w="25400" cap="flat" cmpd="sng">
                  <a:solidFill>
                    <a:srgbClr val="395E8A"/>
                  </a:solidFill>
                  <a:bevel/>
                  <a:headEnd/>
                  <a:tailEnd/>
                </a14:hiddenLine>
              </a:ext>
            </a:extLst>
          </p:spPr>
          <p:txBody>
            <a:bodyPr anchor="ctr"/>
            <a:lstStyle/>
            <a:p>
              <a:pPr algn="ctr"/>
              <a:endParaRPr lang="en-US" altLang="en-US">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grpSp>
      <p:sp>
        <p:nvSpPr>
          <p:cNvPr id="4105" name="AutoShape 9"/>
          <p:cNvSpPr>
            <a:spLocks noChangeArrowheads="1"/>
          </p:cNvSpPr>
          <p:nvPr/>
        </p:nvSpPr>
        <p:spPr bwMode="auto">
          <a:xfrm>
            <a:off x="2411820" y="1286821"/>
            <a:ext cx="457200" cy="485775"/>
          </a:xfrm>
          <a:prstGeom prst="rightArrow">
            <a:avLst>
              <a:gd name="adj1" fmla="val 50000"/>
              <a:gd name="adj2" fmla="val 25000"/>
            </a:avLst>
          </a:prstGeom>
          <a:solidFill>
            <a:schemeClr val="tx1"/>
          </a:solidFill>
          <a:ln w="12700" cap="flat" cmpd="sng">
            <a:solidFill>
              <a:schemeClr val="tx1"/>
            </a:solidFill>
            <a:bevel/>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14" name="Picture 13"/>
          <p:cNvPicPr>
            <a:picLocks noChangeAspect="1"/>
          </p:cNvPicPr>
          <p:nvPr/>
        </p:nvPicPr>
        <p:blipFill rotWithShape="1">
          <a:blip r:embed="rId3"/>
          <a:srcRect l="53669" t="13939" r="3671" b="3651"/>
          <a:stretch/>
        </p:blipFill>
        <p:spPr>
          <a:xfrm>
            <a:off x="2987867" y="1540481"/>
            <a:ext cx="1438119" cy="1283852"/>
          </a:xfrm>
          <a:prstGeom prst="rect">
            <a:avLst/>
          </a:prstGeom>
        </p:spPr>
      </p:pic>
      <p:pic>
        <p:nvPicPr>
          <p:cNvPr id="15" name="Picture 14"/>
          <p:cNvPicPr>
            <a:picLocks noChangeAspect="1"/>
          </p:cNvPicPr>
          <p:nvPr/>
        </p:nvPicPr>
        <p:blipFill rotWithShape="1">
          <a:blip r:embed="rId3"/>
          <a:srcRect t="14926" r="57655" b="4487"/>
          <a:stretch/>
        </p:blipFill>
        <p:spPr>
          <a:xfrm>
            <a:off x="3001356" y="233740"/>
            <a:ext cx="1415541" cy="1244962"/>
          </a:xfrm>
          <a:prstGeom prst="rect">
            <a:avLst/>
          </a:prstGeom>
        </p:spPr>
      </p:pic>
      <p:pic>
        <p:nvPicPr>
          <p:cNvPr id="18" name="Picture 17"/>
          <p:cNvPicPr>
            <a:picLocks noChangeAspect="1"/>
          </p:cNvPicPr>
          <p:nvPr/>
        </p:nvPicPr>
        <p:blipFill rotWithShape="1">
          <a:blip r:embed="rId4" cstate="print">
            <a:extLst>
              <a:ext uri="{28A0092B-C50C-407E-A947-70E740481C1C}">
                <a14:useLocalDpi xmlns:a14="http://schemas.microsoft.com/office/drawing/2010/main" val="0"/>
              </a:ext>
            </a:extLst>
          </a:blip>
          <a:srcRect l="54277"/>
          <a:stretch/>
        </p:blipFill>
        <p:spPr>
          <a:xfrm flipH="1">
            <a:off x="285636" y="339564"/>
            <a:ext cx="1993848" cy="2385440"/>
          </a:xfrm>
          <a:prstGeom prst="rect">
            <a:avLst/>
          </a:prstGeom>
        </p:spPr>
      </p:pic>
      <p:sp>
        <p:nvSpPr>
          <p:cNvPr id="5" name="Rectangle 4"/>
          <p:cNvSpPr/>
          <p:nvPr/>
        </p:nvSpPr>
        <p:spPr bwMode="auto">
          <a:xfrm>
            <a:off x="4558322" y="0"/>
            <a:ext cx="4585678" cy="3005138"/>
          </a:xfrm>
          <a:prstGeom prst="rect">
            <a:avLst/>
          </a:prstGeom>
          <a:solidFill>
            <a:srgbClr val="FFFFCC">
              <a:alpha val="9804"/>
            </a:srgbClr>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24" name="Flowchart: Off-page Connector 9"/>
          <p:cNvSpPr>
            <a:spLocks noChangeArrowheads="1"/>
          </p:cNvSpPr>
          <p:nvPr/>
        </p:nvSpPr>
        <p:spPr bwMode="auto">
          <a:xfrm>
            <a:off x="8532330" y="123546"/>
            <a:ext cx="432283" cy="282885"/>
          </a:xfrm>
          <a:prstGeom prst="flowChartOffpageConnector">
            <a:avLst/>
          </a:prstGeom>
          <a:solidFill>
            <a:schemeClr val="tx1"/>
          </a:solidFill>
          <a:ln>
            <a:noFill/>
          </a:ln>
        </p:spPr>
        <p:txBody>
          <a:bodyPr anchor="ctr"/>
          <a:lstStyle/>
          <a:p>
            <a:pPr algn="ctr"/>
            <a:r>
              <a:rPr lang="en-US" altLang="en-US" sz="1100" b="1" dirty="0" smtClean="0">
                <a:solidFill>
                  <a:srgbClr val="FFFFFF"/>
                </a:solidFill>
              </a:rPr>
              <a:t>16</a:t>
            </a: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grpSp>
        <p:nvGrpSpPr>
          <p:cNvPr id="25" name="Group 24"/>
          <p:cNvGrpSpPr/>
          <p:nvPr/>
        </p:nvGrpSpPr>
        <p:grpSpPr>
          <a:xfrm>
            <a:off x="4427988" y="304122"/>
            <a:ext cx="4651498" cy="2533181"/>
            <a:chOff x="4427988" y="339564"/>
            <a:chExt cx="4651498" cy="2533181"/>
          </a:xfrm>
        </p:grpSpPr>
        <p:pic>
          <p:nvPicPr>
            <p:cNvPr id="26" name="Picture 25"/>
            <p:cNvPicPr>
              <a:picLocks noChangeAspect="1"/>
            </p:cNvPicPr>
            <p:nvPr/>
          </p:nvPicPr>
          <p:blipFill>
            <a:blip r:embed="rId5"/>
            <a:stretch>
              <a:fillRect/>
            </a:stretch>
          </p:blipFill>
          <p:spPr>
            <a:xfrm>
              <a:off x="6872208" y="843606"/>
              <a:ext cx="2207278" cy="1099997"/>
            </a:xfrm>
            <a:prstGeom prst="rect">
              <a:avLst/>
            </a:prstGeom>
          </p:spPr>
        </p:pic>
        <p:pic>
          <p:nvPicPr>
            <p:cNvPr id="27" name="Picture 26"/>
            <p:cNvPicPr>
              <a:picLocks noChangeAspect="1"/>
            </p:cNvPicPr>
            <p:nvPr/>
          </p:nvPicPr>
          <p:blipFill rotWithShape="1">
            <a:blip r:embed="rId6">
              <a:extLst>
                <a:ext uri="{28A0092B-C50C-407E-A947-70E740481C1C}">
                  <a14:useLocalDpi xmlns:a14="http://schemas.microsoft.com/office/drawing/2010/main" val="0"/>
                </a:ext>
              </a:extLst>
            </a:blip>
            <a:srcRect r="30106"/>
            <a:stretch/>
          </p:blipFill>
          <p:spPr>
            <a:xfrm>
              <a:off x="4427988" y="339564"/>
              <a:ext cx="2291299" cy="2533181"/>
            </a:xfrm>
            <a:prstGeom prst="rect">
              <a:avLst/>
            </a:prstGeom>
          </p:spPr>
        </p:pic>
        <p:sp>
          <p:nvSpPr>
            <p:cNvPr id="28" name="AutoShape 10"/>
            <p:cNvSpPr>
              <a:spLocks noChangeArrowheads="1"/>
            </p:cNvSpPr>
            <p:nvPr/>
          </p:nvSpPr>
          <p:spPr bwMode="auto">
            <a:xfrm rot="10800000">
              <a:off x="6457263" y="1148732"/>
              <a:ext cx="457200" cy="485775"/>
            </a:xfrm>
            <a:prstGeom prst="rightArrow">
              <a:avLst>
                <a:gd name="adj1" fmla="val 50000"/>
                <a:gd name="adj2" fmla="val 25000"/>
              </a:avLst>
            </a:prstGeom>
            <a:solidFill>
              <a:schemeClr val="tx1"/>
            </a:solidFill>
            <a:ln w="12700" cap="flat" cmpd="sng">
              <a:solidFill>
                <a:schemeClr val="tx1"/>
              </a:solidFill>
              <a:bevel/>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 name="Slide Number Placeholder 1"/>
          <p:cNvSpPr>
            <a:spLocks noGrp="1"/>
          </p:cNvSpPr>
          <p:nvPr>
            <p:ph type="sldNum" sz="quarter" idx="12"/>
          </p:nvPr>
        </p:nvSpPr>
        <p:spPr>
          <a:xfrm>
            <a:off x="6553200" y="4767263"/>
            <a:ext cx="2133600" cy="274637"/>
          </a:xfrm>
        </p:spPr>
        <p:txBody>
          <a:bodyPr/>
          <a:lstStyle/>
          <a:p>
            <a:fld id="{983DF6BA-24AE-4608-9E0E-FE3E264D41DF}" type="slidenum">
              <a:rPr lang="en-US" altLang="en-US" smtClean="0"/>
              <a:pPr/>
              <a:t>22</a:t>
            </a:fld>
            <a:endParaRPr lang="en-US" altLang="en-US" sz="1800" dirty="0">
              <a:solidFill>
                <a:schemeClr val="tx1"/>
              </a:solidFill>
            </a:endParaRPr>
          </a:p>
        </p:txBody>
      </p:sp>
      <p:sp>
        <p:nvSpPr>
          <p:cNvPr id="19" name="TextBox 14"/>
          <p:cNvSpPr>
            <a:spLocks noChangeArrowheads="1"/>
          </p:cNvSpPr>
          <p:nvPr/>
        </p:nvSpPr>
        <p:spPr bwMode="auto">
          <a:xfrm>
            <a:off x="2916635" y="3849829"/>
            <a:ext cx="395955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285750" indent="-285750">
              <a:buFont typeface="Arial" panose="020B0604020202020204" pitchFamily="34" charset="0"/>
              <a:buChar char="•"/>
            </a:pPr>
            <a:r>
              <a:rPr lang="en-US" altLang="en-US" sz="1400" b="1" dirty="0" smtClean="0">
                <a:solidFill>
                  <a:srgbClr val="A5A5A5"/>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Individual level manipulation</a:t>
            </a:r>
          </a:p>
          <a:p>
            <a:pPr marL="285750" indent="-285750">
              <a:buFont typeface="Arial" panose="020B0604020202020204" pitchFamily="34" charset="0"/>
              <a:buChar char="•"/>
            </a:pPr>
            <a:r>
              <a:rPr lang="en-US" altLang="en-US" sz="1400" b="1" dirty="0" smtClean="0">
                <a:solidFill>
                  <a:srgbClr val="A5A5A5"/>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Temperature </a:t>
            </a:r>
            <a:r>
              <a:rPr lang="en-US" altLang="en-US" sz="1400" b="1" dirty="0" smtClean="0">
                <a:solidFill>
                  <a:srgbClr val="A5A5A5"/>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&amp;/or viscosity effects…</a:t>
            </a:r>
          </a:p>
          <a:p>
            <a:pPr marL="285750" indent="-285750">
              <a:buFont typeface="Arial" panose="020B0604020202020204" pitchFamily="34" charset="0"/>
              <a:buChar char="•"/>
            </a:pPr>
            <a:r>
              <a:rPr lang="en-US" altLang="en-US" sz="1400" b="1" dirty="0" smtClean="0">
                <a:solidFill>
                  <a:srgbClr val="A5A5A5"/>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Molecular level information?!</a:t>
            </a:r>
          </a:p>
          <a:p>
            <a:pPr marL="285750" indent="-285750">
              <a:buFont typeface="Arial" panose="020B0604020202020204" pitchFamily="34" charset="0"/>
              <a:buChar char="•"/>
            </a:pPr>
            <a:r>
              <a:rPr lang="en-US" altLang="en-US" sz="1400" b="1" dirty="0">
                <a:solidFill>
                  <a:srgbClr val="A5A5A5"/>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Bulk versus interface…</a:t>
            </a:r>
          </a:p>
        </p:txBody>
      </p:sp>
    </p:spTree>
    <p:extLst>
      <p:ext uri="{BB962C8B-B14F-4D97-AF65-F5344CB8AC3E}">
        <p14:creationId xmlns:p14="http://schemas.microsoft.com/office/powerpoint/2010/main" val="3159514837"/>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TextBox 1"/>
          <p:cNvSpPr txBox="1">
            <a:spLocks noChangeArrowheads="1"/>
          </p:cNvSpPr>
          <p:nvPr/>
        </p:nvSpPr>
        <p:spPr bwMode="auto">
          <a:xfrm>
            <a:off x="1276350" y="792957"/>
            <a:ext cx="4160044" cy="7502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lnSpc>
                <a:spcPct val="150000"/>
              </a:lnSpc>
            </a:pPr>
            <a:r>
              <a:rPr lang="fi-FI" sz="1200" dirty="0">
                <a:solidFill>
                  <a:srgbClr val="FF0000"/>
                </a:solidFill>
                <a:latin typeface="Times New Roman" pitchFamily="18" charset="0"/>
                <a:cs typeface="Times New Roman" pitchFamily="18" charset="0"/>
              </a:rPr>
              <a:t>Here, </a:t>
            </a:r>
            <a:r>
              <a:rPr lang="en-US" sz="1500" b="1" dirty="0">
                <a:solidFill>
                  <a:srgbClr val="FF0000"/>
                </a:solidFill>
                <a:latin typeface="Times New Roman" pitchFamily="18" charset="0"/>
                <a:cs typeface="Times New Roman" pitchFamily="18" charset="0"/>
              </a:rPr>
              <a:t>                          </a:t>
            </a:r>
            <a:r>
              <a:rPr lang="en-US" sz="1500" dirty="0">
                <a:solidFill>
                  <a:srgbClr val="FF0000"/>
                </a:solidFill>
                <a:latin typeface="Times New Roman" pitchFamily="18" charset="0"/>
                <a:cs typeface="Times New Roman" pitchFamily="18" charset="0"/>
              </a:rPr>
              <a:t>;</a:t>
            </a:r>
            <a:r>
              <a:rPr lang="en-US" sz="1500" b="1" dirty="0">
                <a:solidFill>
                  <a:srgbClr val="FF0000"/>
                </a:solidFill>
                <a:latin typeface="Times New Roman" pitchFamily="18" charset="0"/>
                <a:cs typeface="Times New Roman" pitchFamily="18" charset="0"/>
              </a:rPr>
              <a:t>                              </a:t>
            </a:r>
            <a:r>
              <a:rPr lang="en-US" sz="1350" dirty="0">
                <a:solidFill>
                  <a:srgbClr val="FF0000"/>
                </a:solidFill>
                <a:latin typeface="Times New Roman" pitchFamily="18" charset="0"/>
                <a:cs typeface="Times New Roman" pitchFamily="18" charset="0"/>
              </a:rPr>
              <a:t>; </a:t>
            </a:r>
            <a:r>
              <a:rPr lang="en-US" sz="1350" b="1" i="1" dirty="0">
                <a:solidFill>
                  <a:srgbClr val="FF0000"/>
                </a:solidFill>
                <a:latin typeface="Times New Roman" pitchFamily="18" charset="0"/>
                <a:cs typeface="Times New Roman" pitchFamily="18" charset="0"/>
              </a:rPr>
              <a:t>m= n/n</a:t>
            </a:r>
            <a:r>
              <a:rPr lang="en-US" sz="1350" b="1" i="1" baseline="-25000" dirty="0">
                <a:solidFill>
                  <a:srgbClr val="FF0000"/>
                </a:solidFill>
                <a:latin typeface="Times New Roman" pitchFamily="18" charset="0"/>
                <a:cs typeface="Times New Roman" pitchFamily="18" charset="0"/>
              </a:rPr>
              <a:t>m</a:t>
            </a:r>
            <a:endParaRPr lang="en-US" sz="1350" b="1" i="1" dirty="0">
              <a:solidFill>
                <a:srgbClr val="FF0000"/>
              </a:solidFill>
              <a:latin typeface="Times New Roman" pitchFamily="18" charset="0"/>
              <a:cs typeface="Times New Roman" pitchFamily="18" charset="0"/>
            </a:endParaRPr>
          </a:p>
          <a:p>
            <a:pPr eaLnBrk="1" hangingPunct="1">
              <a:lnSpc>
                <a:spcPct val="150000"/>
              </a:lnSpc>
            </a:pPr>
            <a:r>
              <a:rPr lang="en-US" sz="1350" dirty="0">
                <a:solidFill>
                  <a:srgbClr val="FF0000"/>
                </a:solidFill>
                <a:latin typeface="Times New Roman" pitchFamily="18" charset="0"/>
                <a:cs typeface="Times New Roman" pitchFamily="18" charset="0"/>
              </a:rPr>
              <a:t>where, </a:t>
            </a:r>
            <a:r>
              <a:rPr lang="en-US" sz="1350" dirty="0">
                <a:solidFill>
                  <a:srgbClr val="000000"/>
                </a:solidFill>
                <a:latin typeface="Times New Roman" pitchFamily="18" charset="0"/>
                <a:cs typeface="Times New Roman" pitchFamily="18" charset="0"/>
              </a:rPr>
              <a:t>E is electric field of the electromagnetic radiation. </a:t>
            </a:r>
            <a:endParaRPr lang="en-US" sz="1500" dirty="0">
              <a:solidFill>
                <a:srgbClr val="000000"/>
              </a:solidFill>
              <a:latin typeface="Times New Roman" pitchFamily="18" charset="0"/>
              <a:cs typeface="Times New Roman" pitchFamily="18" charset="0"/>
            </a:endParaRPr>
          </a:p>
        </p:txBody>
      </p:sp>
      <p:graphicFrame>
        <p:nvGraphicFramePr>
          <p:cNvPr id="134" name="Object 4"/>
          <p:cNvGraphicFramePr>
            <a:graphicFrameLocks noChangeAspect="1"/>
          </p:cNvGraphicFramePr>
          <p:nvPr>
            <p:extLst>
              <p:ext uri="{D42A27DB-BD31-4B8C-83A1-F6EECF244321}">
                <p14:modId xmlns:p14="http://schemas.microsoft.com/office/powerpoint/2010/main" val="460523101"/>
              </p:ext>
            </p:extLst>
          </p:nvPr>
        </p:nvGraphicFramePr>
        <p:xfrm>
          <a:off x="1950244" y="838200"/>
          <a:ext cx="3593306" cy="502444"/>
        </p:xfrm>
        <a:graphic>
          <a:graphicData uri="http://schemas.openxmlformats.org/presentationml/2006/ole">
            <mc:AlternateContent xmlns:mc="http://schemas.openxmlformats.org/markup-compatibility/2006">
              <mc:Choice xmlns:v="urn:schemas-microsoft-com:vml" Requires="v">
                <p:oleObj spid="_x0000_s79066" name="Document" r:id="rId3" imgW="5270500" imgH="736600" progId="Word.Document.12">
                  <p:link updateAutomatic="1"/>
                </p:oleObj>
              </mc:Choice>
              <mc:Fallback>
                <p:oleObj name="Document" r:id="rId3" imgW="5270500" imgH="736600" progId="Word.Document.12">
                  <p:link updateAutomatic="1"/>
                  <p:pic>
                    <p:nvPicPr>
                      <p:cNvPr id="134"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0244" y="838200"/>
                        <a:ext cx="3593306" cy="5024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pic>
        <p:nvPicPr>
          <p:cNvPr id="17" name="Picture 1" descr="18.jpg"/>
          <p:cNvPicPr>
            <a:picLocks noChangeAspect="1"/>
          </p:cNvPicPr>
          <p:nvPr/>
        </p:nvPicPr>
        <p:blipFill>
          <a:blip r:embed="rId5">
            <a:extLst>
              <a:ext uri="{28A0092B-C50C-407E-A947-70E740481C1C}">
                <a14:useLocalDpi xmlns:a14="http://schemas.microsoft.com/office/drawing/2010/main" val="0"/>
              </a:ext>
            </a:extLst>
          </a:blip>
          <a:srcRect l="13158" t="23178" r="19112"/>
          <a:stretch>
            <a:fillRect/>
          </a:stretch>
        </p:blipFill>
        <p:spPr bwMode="auto">
          <a:xfrm>
            <a:off x="6731794" y="2518173"/>
            <a:ext cx="1252538" cy="14585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0484" name="TextBox 4"/>
          <p:cNvSpPr txBox="1">
            <a:spLocks noChangeArrowheads="1"/>
          </p:cNvSpPr>
          <p:nvPr/>
        </p:nvSpPr>
        <p:spPr bwMode="auto">
          <a:xfrm>
            <a:off x="1143000" y="0"/>
            <a:ext cx="685800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r>
              <a:rPr lang="en-US" sz="1800" b="1" dirty="0">
                <a:solidFill>
                  <a:srgbClr val="000090"/>
                </a:solidFill>
                <a:latin typeface="Times New Roman" pitchFamily="18" charset="0"/>
                <a:cs typeface="Times New Roman" pitchFamily="18" charset="0"/>
              </a:rPr>
              <a:t>Basic Theory</a:t>
            </a:r>
          </a:p>
        </p:txBody>
      </p:sp>
      <p:pic>
        <p:nvPicPr>
          <p:cNvPr id="11" name="Picture 3" descr="20.jpg"/>
          <p:cNvPicPr>
            <a:picLocks noChangeAspect="1"/>
          </p:cNvPicPr>
          <p:nvPr/>
        </p:nvPicPr>
        <p:blipFill>
          <a:blip r:embed="rId6">
            <a:extLst>
              <a:ext uri="{28A0092B-C50C-407E-A947-70E740481C1C}">
                <a14:useLocalDpi xmlns:a14="http://schemas.microsoft.com/office/drawing/2010/main" val="0"/>
              </a:ext>
            </a:extLst>
          </a:blip>
          <a:srcRect t="10533"/>
          <a:stretch>
            <a:fillRect/>
          </a:stretch>
        </p:blipFill>
        <p:spPr bwMode="auto">
          <a:xfrm>
            <a:off x="3231357" y="2842023"/>
            <a:ext cx="1664494" cy="12025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 name="Picture 2" descr="19.jpg"/>
          <p:cNvPicPr>
            <a:picLocks noChangeAspect="1"/>
          </p:cNvPicPr>
          <p:nvPr/>
        </p:nvPicPr>
        <p:blipFill>
          <a:blip r:embed="rId7">
            <a:extLst>
              <a:ext uri="{28A0092B-C50C-407E-A947-70E740481C1C}">
                <a14:useLocalDpi xmlns:a14="http://schemas.microsoft.com/office/drawing/2010/main" val="0"/>
              </a:ext>
            </a:extLst>
          </a:blip>
          <a:srcRect r="5296"/>
          <a:stretch>
            <a:fillRect/>
          </a:stretch>
        </p:blipFill>
        <p:spPr bwMode="auto">
          <a:xfrm>
            <a:off x="4913710" y="2842022"/>
            <a:ext cx="1764506" cy="107037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0487" name="TextBox 1"/>
          <p:cNvSpPr txBox="1">
            <a:spLocks noChangeArrowheads="1"/>
          </p:cNvSpPr>
          <p:nvPr/>
        </p:nvSpPr>
        <p:spPr bwMode="auto">
          <a:xfrm>
            <a:off x="-53814" y="4752555"/>
            <a:ext cx="68580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285750" indent="-285750"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marL="0" indent="0" eaLnBrk="1" hangingPunct="1"/>
            <a:r>
              <a:rPr lang="tr-TR" sz="1100" dirty="0">
                <a:solidFill>
                  <a:schemeClr val="bg1">
                    <a:lumMod val="50000"/>
                  </a:schemeClr>
                </a:solidFill>
                <a:latin typeface="Times New Roman" pitchFamily="18" charset="0"/>
                <a:cs typeface="Times New Roman" pitchFamily="18" charset="0"/>
              </a:rPr>
              <a:t>K. Svoboda and S. M. Block, </a:t>
            </a:r>
            <a:r>
              <a:rPr lang="en-US" sz="1100" i="1" dirty="0">
                <a:solidFill>
                  <a:schemeClr val="bg1">
                    <a:lumMod val="50000"/>
                  </a:schemeClr>
                </a:solidFill>
                <a:latin typeface="Times New Roman" pitchFamily="18" charset="0"/>
                <a:cs typeface="Times New Roman" pitchFamily="18" charset="0"/>
              </a:rPr>
              <a:t>A</a:t>
            </a:r>
            <a:r>
              <a:rPr lang="tr-TR" sz="1100" i="1" dirty="0">
                <a:solidFill>
                  <a:schemeClr val="bg1">
                    <a:lumMod val="50000"/>
                  </a:schemeClr>
                </a:solidFill>
                <a:latin typeface="Times New Roman" pitchFamily="18" charset="0"/>
                <a:cs typeface="Times New Roman" pitchFamily="18" charset="0"/>
              </a:rPr>
              <a:t>nnu. Rev. Biophys. Biomol. Struct</a:t>
            </a:r>
            <a:r>
              <a:rPr lang="en-US" sz="1100" i="1" dirty="0">
                <a:solidFill>
                  <a:schemeClr val="bg1">
                    <a:lumMod val="50000"/>
                  </a:schemeClr>
                </a:solidFill>
                <a:latin typeface="Times New Roman" pitchFamily="18" charset="0"/>
                <a:cs typeface="Times New Roman" pitchFamily="18" charset="0"/>
              </a:rPr>
              <a:t>.</a:t>
            </a:r>
            <a:r>
              <a:rPr lang="tr-TR" sz="1100" i="1" dirty="0">
                <a:solidFill>
                  <a:schemeClr val="bg1">
                    <a:lumMod val="50000"/>
                  </a:schemeClr>
                </a:solidFill>
                <a:latin typeface="Times New Roman" pitchFamily="18" charset="0"/>
                <a:cs typeface="Times New Roman" pitchFamily="18" charset="0"/>
              </a:rPr>
              <a:t> </a:t>
            </a:r>
            <a:r>
              <a:rPr lang="tr-TR" sz="1100" b="1" dirty="0">
                <a:solidFill>
                  <a:schemeClr val="bg1">
                    <a:lumMod val="50000"/>
                  </a:schemeClr>
                </a:solidFill>
                <a:latin typeface="Times New Roman" pitchFamily="18" charset="0"/>
                <a:cs typeface="Times New Roman" pitchFamily="18" charset="0"/>
              </a:rPr>
              <a:t>23,</a:t>
            </a:r>
            <a:r>
              <a:rPr lang="tr-TR" sz="1100" b="1" i="1" dirty="0">
                <a:solidFill>
                  <a:schemeClr val="bg1">
                    <a:lumMod val="50000"/>
                  </a:schemeClr>
                </a:solidFill>
                <a:latin typeface="Times New Roman" pitchFamily="18" charset="0"/>
                <a:cs typeface="Times New Roman" pitchFamily="18" charset="0"/>
              </a:rPr>
              <a:t> </a:t>
            </a:r>
            <a:r>
              <a:rPr lang="tr-TR" sz="1100" dirty="0">
                <a:solidFill>
                  <a:schemeClr val="bg1">
                    <a:lumMod val="50000"/>
                  </a:schemeClr>
                </a:solidFill>
                <a:latin typeface="Times New Roman" pitchFamily="18" charset="0"/>
                <a:cs typeface="Times New Roman" pitchFamily="18" charset="0"/>
              </a:rPr>
              <a:t>247-285 (1994).</a:t>
            </a:r>
          </a:p>
          <a:p>
            <a:pPr marL="0" indent="0" eaLnBrk="1" hangingPunct="1"/>
            <a:r>
              <a:rPr lang="en-US" sz="1100" dirty="0">
                <a:solidFill>
                  <a:schemeClr val="bg1">
                    <a:lumMod val="50000"/>
                  </a:schemeClr>
                </a:solidFill>
                <a:latin typeface="Times New Roman" pitchFamily="18" charset="0"/>
                <a:cs typeface="Times New Roman" pitchFamily="18" charset="0"/>
              </a:rPr>
              <a:t>A. </a:t>
            </a:r>
            <a:r>
              <a:rPr lang="en-US" sz="1100" dirty="0" err="1">
                <a:solidFill>
                  <a:schemeClr val="bg1">
                    <a:lumMod val="50000"/>
                  </a:schemeClr>
                </a:solidFill>
                <a:latin typeface="Times New Roman" pitchFamily="18" charset="0"/>
                <a:cs typeface="Times New Roman" pitchFamily="18" charset="0"/>
              </a:rPr>
              <a:t>Ashkin</a:t>
            </a:r>
            <a:r>
              <a:rPr lang="en-US" sz="1100" dirty="0">
                <a:solidFill>
                  <a:schemeClr val="bg1">
                    <a:lumMod val="50000"/>
                  </a:schemeClr>
                </a:solidFill>
                <a:latin typeface="Times New Roman" pitchFamily="18" charset="0"/>
                <a:cs typeface="Times New Roman" pitchFamily="18" charset="0"/>
              </a:rPr>
              <a:t>, </a:t>
            </a:r>
            <a:r>
              <a:rPr lang="en-US" sz="1100" i="1" dirty="0" err="1">
                <a:solidFill>
                  <a:schemeClr val="bg1">
                    <a:lumMod val="50000"/>
                  </a:schemeClr>
                </a:solidFill>
                <a:latin typeface="Times New Roman" pitchFamily="18" charset="0"/>
                <a:cs typeface="Times New Roman" pitchFamily="18" charset="0"/>
              </a:rPr>
              <a:t>Biophys</a:t>
            </a:r>
            <a:r>
              <a:rPr lang="en-US" sz="1100" i="1" dirty="0">
                <a:solidFill>
                  <a:schemeClr val="bg1">
                    <a:lumMod val="50000"/>
                  </a:schemeClr>
                </a:solidFill>
                <a:latin typeface="Times New Roman" pitchFamily="18" charset="0"/>
                <a:cs typeface="Times New Roman" pitchFamily="18" charset="0"/>
              </a:rPr>
              <a:t>. J.  </a:t>
            </a:r>
            <a:r>
              <a:rPr lang="en-US" sz="1100" b="1" dirty="0">
                <a:solidFill>
                  <a:schemeClr val="bg1">
                    <a:lumMod val="50000"/>
                  </a:schemeClr>
                </a:solidFill>
                <a:latin typeface="Times New Roman" pitchFamily="18" charset="0"/>
                <a:cs typeface="Times New Roman" pitchFamily="18" charset="0"/>
              </a:rPr>
              <a:t>61,</a:t>
            </a:r>
            <a:r>
              <a:rPr lang="en-US" sz="1100" dirty="0">
                <a:solidFill>
                  <a:schemeClr val="bg1">
                    <a:lumMod val="50000"/>
                  </a:schemeClr>
                </a:solidFill>
                <a:latin typeface="Times New Roman" pitchFamily="18" charset="0"/>
                <a:cs typeface="Times New Roman" pitchFamily="18" charset="0"/>
              </a:rPr>
              <a:t> 569-582 (1992).</a:t>
            </a:r>
          </a:p>
        </p:txBody>
      </p:sp>
      <p:sp>
        <p:nvSpPr>
          <p:cNvPr id="16391" name="TextBox 18"/>
          <p:cNvSpPr txBox="1">
            <a:spLocks noChangeArrowheads="1"/>
          </p:cNvSpPr>
          <p:nvPr/>
        </p:nvSpPr>
        <p:spPr bwMode="auto">
          <a:xfrm>
            <a:off x="1115616" y="4048125"/>
            <a:ext cx="6885385" cy="6532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285750" indent="-285750"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lnSpc>
                <a:spcPct val="90000"/>
              </a:lnSpc>
              <a:buFont typeface="Wingdings" pitchFamily="2" charset="2"/>
              <a:buChar char="v"/>
            </a:pPr>
            <a:r>
              <a:rPr lang="en-US" sz="1350" dirty="0">
                <a:solidFill>
                  <a:srgbClr val="FF0000"/>
                </a:solidFill>
                <a:latin typeface="Times New Roman" pitchFamily="18" charset="0"/>
                <a:cs typeface="Times New Roman" pitchFamily="18" charset="0"/>
              </a:rPr>
              <a:t>The force acting along the direction of the incident ray is called </a:t>
            </a:r>
            <a:r>
              <a:rPr lang="en-US" sz="1350" b="1" dirty="0">
                <a:solidFill>
                  <a:srgbClr val="FF0000"/>
                </a:solidFill>
                <a:latin typeface="Times New Roman" pitchFamily="18" charset="0"/>
                <a:cs typeface="Times New Roman" pitchFamily="18" charset="0"/>
              </a:rPr>
              <a:t>Scattering Force</a:t>
            </a:r>
            <a:endParaRPr lang="en-US" sz="1350" dirty="0">
              <a:solidFill>
                <a:srgbClr val="FF0000"/>
              </a:solidFill>
              <a:latin typeface="Times New Roman" pitchFamily="18" charset="0"/>
              <a:cs typeface="Times New Roman" pitchFamily="18" charset="0"/>
            </a:endParaRPr>
          </a:p>
          <a:p>
            <a:pPr eaLnBrk="1" hangingPunct="1">
              <a:lnSpc>
                <a:spcPct val="90000"/>
              </a:lnSpc>
              <a:buFont typeface="Wingdings" pitchFamily="2" charset="2"/>
              <a:buChar char="v"/>
            </a:pPr>
            <a:r>
              <a:rPr lang="en-US" sz="1350" dirty="0">
                <a:solidFill>
                  <a:srgbClr val="FF0000"/>
                </a:solidFill>
                <a:latin typeface="Times New Roman" pitchFamily="18" charset="0"/>
                <a:cs typeface="Times New Roman" pitchFamily="18" charset="0"/>
              </a:rPr>
              <a:t>The force acting along the perpendicular direction of the incident beam is called </a:t>
            </a:r>
            <a:r>
              <a:rPr lang="en-US" sz="1350" b="1" dirty="0">
                <a:solidFill>
                  <a:srgbClr val="FF0000"/>
                </a:solidFill>
                <a:latin typeface="Times New Roman" pitchFamily="18" charset="0"/>
                <a:cs typeface="Times New Roman" pitchFamily="18" charset="0"/>
              </a:rPr>
              <a:t>Gradient Force</a:t>
            </a:r>
            <a:endParaRPr lang="en-US" sz="1350" dirty="0">
              <a:solidFill>
                <a:srgbClr val="FF0000"/>
              </a:solidFill>
            </a:endParaRPr>
          </a:p>
        </p:txBody>
      </p:sp>
      <p:sp>
        <p:nvSpPr>
          <p:cNvPr id="25" name="Oval 24"/>
          <p:cNvSpPr/>
          <p:nvPr/>
        </p:nvSpPr>
        <p:spPr bwMode="auto">
          <a:xfrm>
            <a:off x="3804047" y="1406128"/>
            <a:ext cx="746522" cy="736997"/>
          </a:xfrm>
          <a:prstGeom prst="ellipse">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grpSp>
        <p:nvGrpSpPr>
          <p:cNvPr id="2" name="Group 123"/>
          <p:cNvGrpSpPr>
            <a:grpSpLocks/>
          </p:cNvGrpSpPr>
          <p:nvPr/>
        </p:nvGrpSpPr>
        <p:grpSpPr bwMode="auto">
          <a:xfrm>
            <a:off x="3931444" y="1204913"/>
            <a:ext cx="513160" cy="1628775"/>
            <a:chOff x="3510001" y="1606511"/>
            <a:chExt cx="684423" cy="2171701"/>
          </a:xfrm>
        </p:grpSpPr>
        <p:cxnSp>
          <p:nvCxnSpPr>
            <p:cNvPr id="26" name="Straight Connector 25"/>
            <p:cNvCxnSpPr/>
            <p:nvPr/>
          </p:nvCxnSpPr>
          <p:spPr bwMode="auto">
            <a:xfrm flipH="1">
              <a:off x="4189660" y="1606511"/>
              <a:ext cx="1588" cy="431800"/>
            </a:xfrm>
            <a:prstGeom prst="line">
              <a:avLst/>
            </a:prstGeom>
            <a:ln w="63500">
              <a:solidFill>
                <a:srgbClr val="C00000"/>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bwMode="auto">
            <a:xfrm flipH="1">
              <a:off x="4037213" y="2019261"/>
              <a:ext cx="157211" cy="785813"/>
            </a:xfrm>
            <a:prstGeom prst="line">
              <a:avLst/>
            </a:prstGeom>
            <a:ln w="63500">
              <a:solidFill>
                <a:srgbClr val="C00000"/>
              </a:solidFill>
            </a:ln>
            <a:effectLst/>
          </p:spPr>
          <p:style>
            <a:lnRef idx="2">
              <a:schemeClr val="accent1"/>
            </a:lnRef>
            <a:fillRef idx="0">
              <a:schemeClr val="accent1"/>
            </a:fillRef>
            <a:effectRef idx="1">
              <a:schemeClr val="accent1"/>
            </a:effectRef>
            <a:fontRef idx="minor">
              <a:schemeClr val="tx1"/>
            </a:fontRef>
          </p:style>
        </p:cxnSp>
        <p:cxnSp>
          <p:nvCxnSpPr>
            <p:cNvPr id="28" name="Straight Arrow Connector 27"/>
            <p:cNvCxnSpPr/>
            <p:nvPr/>
          </p:nvCxnSpPr>
          <p:spPr bwMode="auto">
            <a:xfrm flipH="1">
              <a:off x="3510001" y="2793962"/>
              <a:ext cx="533564" cy="984250"/>
            </a:xfrm>
            <a:prstGeom prst="straightConnector1">
              <a:avLst/>
            </a:prstGeom>
            <a:ln w="63500">
              <a:solidFill>
                <a:srgbClr val="C00000"/>
              </a:solidFill>
              <a:tailEnd type="arrow"/>
            </a:ln>
            <a:effectLst/>
          </p:spPr>
          <p:style>
            <a:lnRef idx="2">
              <a:schemeClr val="accent1"/>
            </a:lnRef>
            <a:fillRef idx="0">
              <a:schemeClr val="accent1"/>
            </a:fillRef>
            <a:effectRef idx="1">
              <a:schemeClr val="accent1"/>
            </a:effectRef>
            <a:fontRef idx="minor">
              <a:schemeClr val="tx1"/>
            </a:fontRef>
          </p:style>
        </p:cxnSp>
      </p:grpSp>
      <p:grpSp>
        <p:nvGrpSpPr>
          <p:cNvPr id="3" name="Group 124"/>
          <p:cNvGrpSpPr>
            <a:grpSpLocks/>
          </p:cNvGrpSpPr>
          <p:nvPr/>
        </p:nvGrpSpPr>
        <p:grpSpPr bwMode="auto">
          <a:xfrm>
            <a:off x="3894535" y="1198960"/>
            <a:ext cx="656034" cy="1628775"/>
            <a:chOff x="3461030" y="1617663"/>
            <a:chExt cx="874433" cy="2171700"/>
          </a:xfrm>
        </p:grpSpPr>
        <p:cxnSp>
          <p:nvCxnSpPr>
            <p:cNvPr id="29" name="Straight Connector 28"/>
            <p:cNvCxnSpPr/>
            <p:nvPr/>
          </p:nvCxnSpPr>
          <p:spPr bwMode="auto">
            <a:xfrm>
              <a:off x="3461030" y="1617663"/>
              <a:ext cx="39674" cy="401637"/>
            </a:xfrm>
            <a:prstGeom prst="line">
              <a:avLst/>
            </a:prstGeom>
            <a:ln>
              <a:solidFill>
                <a:srgbClr val="FF0000">
                  <a:alpha val="14000"/>
                </a:srgbClr>
              </a:solidFill>
            </a:ln>
            <a:effectLst/>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bwMode="auto">
            <a:xfrm>
              <a:off x="3500704" y="2019300"/>
              <a:ext cx="172983" cy="785813"/>
            </a:xfrm>
            <a:prstGeom prst="line">
              <a:avLst/>
            </a:prstGeom>
            <a:ln>
              <a:solidFill>
                <a:srgbClr val="FF0000">
                  <a:alpha val="14000"/>
                </a:srgb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p:nvPr/>
          </p:nvCxnSpPr>
          <p:spPr bwMode="auto">
            <a:xfrm>
              <a:off x="3659404" y="2805113"/>
              <a:ext cx="676059" cy="984250"/>
            </a:xfrm>
            <a:prstGeom prst="straightConnector1">
              <a:avLst/>
            </a:prstGeom>
            <a:ln>
              <a:solidFill>
                <a:srgbClr val="FF0000">
                  <a:alpha val="14000"/>
                </a:srgbClr>
              </a:solidFill>
              <a:tailEnd type="arrow"/>
            </a:ln>
            <a:effectLst/>
          </p:spPr>
          <p:style>
            <a:lnRef idx="2">
              <a:schemeClr val="accent1"/>
            </a:lnRef>
            <a:fillRef idx="0">
              <a:schemeClr val="accent1"/>
            </a:fillRef>
            <a:effectRef idx="1">
              <a:schemeClr val="accent1"/>
            </a:effectRef>
            <a:fontRef idx="minor">
              <a:schemeClr val="tx1"/>
            </a:fontRef>
          </p:style>
        </p:cxnSp>
      </p:grpSp>
      <p:cxnSp>
        <p:nvCxnSpPr>
          <p:cNvPr id="32" name="Straight Arrow Connector 31"/>
          <p:cNvCxnSpPr/>
          <p:nvPr/>
        </p:nvCxnSpPr>
        <p:spPr bwMode="auto">
          <a:xfrm flipH="1">
            <a:off x="3564732" y="1775222"/>
            <a:ext cx="611981" cy="213122"/>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33" name="Straight Arrow Connector 32"/>
          <p:cNvCxnSpPr/>
          <p:nvPr/>
        </p:nvCxnSpPr>
        <p:spPr bwMode="auto">
          <a:xfrm>
            <a:off x="4176713" y="1775223"/>
            <a:ext cx="665560" cy="135731"/>
          </a:xfrm>
          <a:prstGeom prst="straightConnector1">
            <a:avLst/>
          </a:prstGeom>
          <a:ln w="76200">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sp>
        <p:nvSpPr>
          <p:cNvPr id="34" name="Down Arrow 33"/>
          <p:cNvSpPr/>
          <p:nvPr/>
        </p:nvSpPr>
        <p:spPr bwMode="auto">
          <a:xfrm>
            <a:off x="3451622" y="989410"/>
            <a:ext cx="2209800" cy="294084"/>
          </a:xfrm>
          <a:prstGeom prst="downArrow">
            <a:avLst>
              <a:gd name="adj1" fmla="val 81485"/>
              <a:gd name="adj2" fmla="val 41468"/>
            </a:avLst>
          </a:prstGeom>
          <a:gradFill flip="none" rotWithShape="1">
            <a:gsLst>
              <a:gs pos="48000">
                <a:srgbClr val="C00000"/>
              </a:gs>
              <a:gs pos="99000">
                <a:schemeClr val="bg1"/>
              </a:gs>
              <a:gs pos="49000">
                <a:schemeClr val="bg1"/>
              </a:gs>
              <a:gs pos="7000">
                <a:schemeClr val="bg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9501" name="TextBox 34"/>
          <p:cNvSpPr txBox="1">
            <a:spLocks noChangeArrowheads="1"/>
          </p:cNvSpPr>
          <p:nvPr/>
        </p:nvSpPr>
        <p:spPr bwMode="auto">
          <a:xfrm>
            <a:off x="3836194" y="736997"/>
            <a:ext cx="770335"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r>
              <a:rPr lang="en-US" sz="1350">
                <a:latin typeface="Times New Roman" pitchFamily="18" charset="0"/>
                <a:cs typeface="Times New Roman" pitchFamily="18" charset="0"/>
              </a:rPr>
              <a:t>Light in</a:t>
            </a:r>
          </a:p>
        </p:txBody>
      </p:sp>
      <p:sp>
        <p:nvSpPr>
          <p:cNvPr id="19488" name="TextBox 20"/>
          <p:cNvSpPr txBox="1">
            <a:spLocks noChangeArrowheads="1"/>
          </p:cNvSpPr>
          <p:nvPr/>
        </p:nvSpPr>
        <p:spPr bwMode="auto">
          <a:xfrm>
            <a:off x="4410075" y="1227535"/>
            <a:ext cx="987029"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Times New Roman" pitchFamily="18" charset="0"/>
                <a:cs typeface="Times New Roman" pitchFamily="18" charset="0"/>
              </a:rPr>
              <a:t>Bright ray</a:t>
            </a:r>
          </a:p>
        </p:txBody>
      </p:sp>
      <p:sp>
        <p:nvSpPr>
          <p:cNvPr id="19489" name="TextBox 22"/>
          <p:cNvSpPr txBox="1">
            <a:spLocks noChangeArrowheads="1"/>
          </p:cNvSpPr>
          <p:nvPr/>
        </p:nvSpPr>
        <p:spPr bwMode="auto">
          <a:xfrm>
            <a:off x="3249216" y="1313260"/>
            <a:ext cx="719138" cy="5078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dirty="0">
                <a:solidFill>
                  <a:srgbClr val="FF0000"/>
                </a:solidFill>
                <a:latin typeface="Times New Roman" pitchFamily="18" charset="0"/>
                <a:cs typeface="Times New Roman" pitchFamily="18" charset="0"/>
              </a:rPr>
              <a:t>Dim ray</a:t>
            </a:r>
          </a:p>
        </p:txBody>
      </p:sp>
      <p:sp>
        <p:nvSpPr>
          <p:cNvPr id="39" name="Oval 38"/>
          <p:cNvSpPr/>
          <p:nvPr/>
        </p:nvSpPr>
        <p:spPr bwMode="auto">
          <a:xfrm>
            <a:off x="6088856" y="1428750"/>
            <a:ext cx="734616" cy="694135"/>
          </a:xfrm>
          <a:prstGeom prst="ellipse">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grpSp>
        <p:nvGrpSpPr>
          <p:cNvPr id="4" name="Group 126"/>
          <p:cNvGrpSpPr>
            <a:grpSpLocks/>
          </p:cNvGrpSpPr>
          <p:nvPr/>
        </p:nvGrpSpPr>
        <p:grpSpPr bwMode="auto">
          <a:xfrm>
            <a:off x="6104335" y="1227535"/>
            <a:ext cx="610790" cy="1614488"/>
            <a:chOff x="6786563" y="1443825"/>
            <a:chExt cx="813419" cy="2151863"/>
          </a:xfrm>
        </p:grpSpPr>
        <p:cxnSp>
          <p:nvCxnSpPr>
            <p:cNvPr id="40" name="Straight Connector 39"/>
            <p:cNvCxnSpPr>
              <a:cxnSpLocks noChangeAspect="1"/>
            </p:cNvCxnSpPr>
            <p:nvPr/>
          </p:nvCxnSpPr>
          <p:spPr bwMode="auto">
            <a:xfrm flipH="1">
              <a:off x="6875357" y="1443825"/>
              <a:ext cx="724625" cy="396730"/>
            </a:xfrm>
            <a:prstGeom prst="line">
              <a:avLst/>
            </a:prstGeom>
            <a:ln>
              <a:solidFill>
                <a:srgbClr val="FF0000">
                  <a:alpha val="72000"/>
                </a:srgbClr>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p:nvCxnSpPr>
          <p:spPr bwMode="auto">
            <a:xfrm rot="1380000">
              <a:off x="6786563" y="1838967"/>
              <a:ext cx="137948" cy="496706"/>
            </a:xfrm>
            <a:prstGeom prst="line">
              <a:avLst/>
            </a:prstGeom>
            <a:ln>
              <a:solidFill>
                <a:srgbClr val="FF0000">
                  <a:alpha val="72000"/>
                </a:srgb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Arrow Connector 43"/>
            <p:cNvCxnSpPr/>
            <p:nvPr/>
          </p:nvCxnSpPr>
          <p:spPr bwMode="auto">
            <a:xfrm rot="21540000">
              <a:off x="6824618" y="2327739"/>
              <a:ext cx="250527" cy="1267949"/>
            </a:xfrm>
            <a:prstGeom prst="straightConnector1">
              <a:avLst/>
            </a:prstGeom>
            <a:ln>
              <a:solidFill>
                <a:srgbClr val="FF0000">
                  <a:alpha val="72000"/>
                </a:srgbClr>
              </a:solidFill>
              <a:tailEnd type="arrow"/>
            </a:ln>
            <a:effectLst/>
          </p:spPr>
          <p:style>
            <a:lnRef idx="2">
              <a:schemeClr val="accent1"/>
            </a:lnRef>
            <a:fillRef idx="0">
              <a:schemeClr val="accent1"/>
            </a:fillRef>
            <a:effectRef idx="1">
              <a:schemeClr val="accent1"/>
            </a:effectRef>
            <a:fontRef idx="minor">
              <a:schemeClr val="tx1"/>
            </a:fontRef>
          </p:style>
        </p:cxnSp>
      </p:grpSp>
      <p:grpSp>
        <p:nvGrpSpPr>
          <p:cNvPr id="5" name="Group 125"/>
          <p:cNvGrpSpPr>
            <a:grpSpLocks/>
          </p:cNvGrpSpPr>
          <p:nvPr/>
        </p:nvGrpSpPr>
        <p:grpSpPr bwMode="auto">
          <a:xfrm>
            <a:off x="6161485" y="1222772"/>
            <a:ext cx="652463" cy="1618059"/>
            <a:chOff x="6861483" y="1437673"/>
            <a:chExt cx="871230" cy="2156427"/>
          </a:xfrm>
        </p:grpSpPr>
        <p:cxnSp>
          <p:nvCxnSpPr>
            <p:cNvPr id="41" name="Straight Connector 40"/>
            <p:cNvCxnSpPr>
              <a:cxnSpLocks/>
            </p:cNvCxnSpPr>
            <p:nvPr/>
          </p:nvCxnSpPr>
          <p:spPr bwMode="auto">
            <a:xfrm>
              <a:off x="6861483" y="1437673"/>
              <a:ext cx="756762" cy="396694"/>
            </a:xfrm>
            <a:prstGeom prst="line">
              <a:avLst/>
            </a:prstGeom>
            <a:ln>
              <a:solidFill>
                <a:srgbClr val="FF0000">
                  <a:alpha val="72000"/>
                </a:srgb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bwMode="auto">
            <a:xfrm rot="19800000" flipH="1">
              <a:off x="7543522" y="1842300"/>
              <a:ext cx="189191" cy="472859"/>
            </a:xfrm>
            <a:prstGeom prst="line">
              <a:avLst/>
            </a:prstGeom>
            <a:ln>
              <a:solidFill>
                <a:srgbClr val="FF0000">
                  <a:alpha val="72000"/>
                </a:srgbClr>
              </a:solidFill>
            </a:ln>
            <a:effectLst/>
          </p:spPr>
          <p:style>
            <a:lnRef idx="2">
              <a:schemeClr val="accent1"/>
            </a:lnRef>
            <a:fillRef idx="0">
              <a:schemeClr val="accent1"/>
            </a:fillRef>
            <a:effectRef idx="1">
              <a:schemeClr val="accent1"/>
            </a:effectRef>
            <a:fontRef idx="minor">
              <a:schemeClr val="tx1"/>
            </a:fontRef>
          </p:style>
        </p:cxnSp>
        <p:cxnSp>
          <p:nvCxnSpPr>
            <p:cNvPr id="45" name="Straight Arrow Connector 44"/>
            <p:cNvCxnSpPr/>
            <p:nvPr/>
          </p:nvCxnSpPr>
          <p:spPr bwMode="auto">
            <a:xfrm rot="60000" flipH="1">
              <a:off x="7376590" y="2326267"/>
              <a:ext cx="287760" cy="1267833"/>
            </a:xfrm>
            <a:prstGeom prst="straightConnector1">
              <a:avLst/>
            </a:prstGeom>
            <a:ln>
              <a:solidFill>
                <a:srgbClr val="FF0000">
                  <a:alpha val="72000"/>
                </a:srgbClr>
              </a:solidFill>
              <a:tailEnd type="arrow"/>
            </a:ln>
            <a:effectLst/>
          </p:spPr>
          <p:style>
            <a:lnRef idx="2">
              <a:schemeClr val="accent1"/>
            </a:lnRef>
            <a:fillRef idx="0">
              <a:schemeClr val="accent1"/>
            </a:fillRef>
            <a:effectRef idx="1">
              <a:schemeClr val="accent1"/>
            </a:effectRef>
            <a:fontRef idx="minor">
              <a:schemeClr val="tx1"/>
            </a:fontRef>
          </p:style>
        </p:cxnSp>
      </p:grpSp>
      <p:sp>
        <p:nvSpPr>
          <p:cNvPr id="19476" name="TextBox 46"/>
          <p:cNvSpPr txBox="1">
            <a:spLocks noChangeArrowheads="1"/>
          </p:cNvSpPr>
          <p:nvPr/>
        </p:nvSpPr>
        <p:spPr bwMode="auto">
          <a:xfrm>
            <a:off x="6050757" y="735806"/>
            <a:ext cx="86915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r>
              <a:rPr lang="en-US" sz="1350">
                <a:latin typeface="Times New Roman" pitchFamily="18" charset="0"/>
                <a:cs typeface="Times New Roman" pitchFamily="18" charset="0"/>
              </a:rPr>
              <a:t>Light in</a:t>
            </a:r>
          </a:p>
        </p:txBody>
      </p:sp>
      <p:cxnSp>
        <p:nvCxnSpPr>
          <p:cNvPr id="49" name="Straight Arrow Connector 48"/>
          <p:cNvCxnSpPr/>
          <p:nvPr/>
        </p:nvCxnSpPr>
        <p:spPr bwMode="auto">
          <a:xfrm flipV="1">
            <a:off x="6447235" y="1608535"/>
            <a:ext cx="708422" cy="164306"/>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p:cNvCxnSpPr/>
          <p:nvPr/>
        </p:nvCxnSpPr>
        <p:spPr bwMode="auto">
          <a:xfrm flipH="1" flipV="1">
            <a:off x="5818585" y="1608535"/>
            <a:ext cx="628650" cy="164306"/>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sp>
        <p:nvSpPr>
          <p:cNvPr id="46" name="Down Arrow 45"/>
          <p:cNvSpPr/>
          <p:nvPr/>
        </p:nvSpPr>
        <p:spPr bwMode="auto">
          <a:xfrm>
            <a:off x="5814138" y="993218"/>
            <a:ext cx="1269000" cy="294300"/>
          </a:xfrm>
          <a:prstGeom prst="downArrow">
            <a:avLst>
              <a:gd name="adj1" fmla="val 82526"/>
              <a:gd name="adj2" fmla="val 37923"/>
            </a:avLst>
          </a:prstGeom>
          <a:gradFill flip="none" rotWithShape="1">
            <a:gsLst>
              <a:gs pos="100000">
                <a:srgbClr val="C00000">
                  <a:alpha val="0"/>
                </a:srgbClr>
              </a:gs>
              <a:gs pos="50000">
                <a:srgbClr val="FF0000"/>
              </a:gs>
              <a:gs pos="85000">
                <a:srgbClr val="FF0000">
                  <a:alpha val="40000"/>
                </a:srgbClr>
              </a:gs>
              <a:gs pos="86000">
                <a:srgbClr val="FF0000">
                  <a:alpha val="37000"/>
                </a:srgbClr>
              </a:gs>
              <a:gs pos="9000">
                <a:srgbClr val="FF0000">
                  <a:alpha val="29000"/>
                </a:srgbClr>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51" name="Oval 50"/>
          <p:cNvSpPr/>
          <p:nvPr/>
        </p:nvSpPr>
        <p:spPr bwMode="auto">
          <a:xfrm>
            <a:off x="1601392" y="463154"/>
            <a:ext cx="972740" cy="971550"/>
          </a:xfrm>
          <a:prstGeom prst="ellipse">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cxnSp>
        <p:nvCxnSpPr>
          <p:cNvPr id="54" name="Straight Arrow Connector 53"/>
          <p:cNvCxnSpPr/>
          <p:nvPr/>
        </p:nvCxnSpPr>
        <p:spPr bwMode="auto">
          <a:xfrm flipV="1">
            <a:off x="1735931" y="146447"/>
            <a:ext cx="180975" cy="466725"/>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sp>
        <p:nvSpPr>
          <p:cNvPr id="61" name="TextBox 74"/>
          <p:cNvSpPr txBox="1">
            <a:spLocks noChangeArrowheads="1"/>
          </p:cNvSpPr>
          <p:nvPr/>
        </p:nvSpPr>
        <p:spPr bwMode="auto">
          <a:xfrm>
            <a:off x="1356122" y="279797"/>
            <a:ext cx="34496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 charset="0"/>
              </a:rPr>
              <a:t>p</a:t>
            </a:r>
            <a:r>
              <a:rPr lang="en-US" sz="1350" baseline="-25000">
                <a:latin typeface="Math " charset="0"/>
              </a:rPr>
              <a:t>1</a:t>
            </a:r>
          </a:p>
        </p:txBody>
      </p:sp>
      <p:sp>
        <p:nvSpPr>
          <p:cNvPr id="62" name="TextBox 75"/>
          <p:cNvSpPr txBox="1">
            <a:spLocks noChangeArrowheads="1"/>
          </p:cNvSpPr>
          <p:nvPr/>
        </p:nvSpPr>
        <p:spPr bwMode="auto">
          <a:xfrm>
            <a:off x="1818085" y="171450"/>
            <a:ext cx="432197"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endParaRPr lang="en-US" sz="1350" b="1" baseline="-25000">
              <a:latin typeface="Math" charset="0"/>
            </a:endParaRPr>
          </a:p>
        </p:txBody>
      </p:sp>
      <p:sp>
        <p:nvSpPr>
          <p:cNvPr id="65" name="TextBox 78"/>
          <p:cNvSpPr txBox="1">
            <a:spLocks noChangeArrowheads="1"/>
          </p:cNvSpPr>
          <p:nvPr/>
        </p:nvSpPr>
        <p:spPr bwMode="auto">
          <a:xfrm>
            <a:off x="2357438" y="1221581"/>
            <a:ext cx="756047"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baseline="-25000">
                <a:latin typeface="Math" charset="0"/>
              </a:rPr>
              <a:t>2</a:t>
            </a:r>
            <a:r>
              <a:rPr lang="en-US" sz="1350">
                <a:latin typeface="Math" charset="0"/>
              </a:rPr>
              <a:t>= -Δp</a:t>
            </a:r>
          </a:p>
        </p:txBody>
      </p:sp>
      <p:sp>
        <p:nvSpPr>
          <p:cNvPr id="66" name="TextBox 79"/>
          <p:cNvSpPr txBox="1">
            <a:spLocks noChangeArrowheads="1"/>
          </p:cNvSpPr>
          <p:nvPr/>
        </p:nvSpPr>
        <p:spPr bwMode="auto">
          <a:xfrm>
            <a:off x="2207419" y="1437085"/>
            <a:ext cx="572464"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t>Force</a:t>
            </a:r>
          </a:p>
        </p:txBody>
      </p:sp>
      <p:sp>
        <p:nvSpPr>
          <p:cNvPr id="67" name="TextBox 80"/>
          <p:cNvSpPr txBox="1">
            <a:spLocks noChangeArrowheads="1"/>
          </p:cNvSpPr>
          <p:nvPr/>
        </p:nvSpPr>
        <p:spPr bwMode="auto">
          <a:xfrm>
            <a:off x="1763316" y="1977628"/>
            <a:ext cx="1177528"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Δp= 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r>
              <a:rPr lang="en-US" altLang="ja-JP" sz="1350">
                <a:latin typeface="Math" charset="0"/>
              </a:rPr>
              <a:t>- p</a:t>
            </a:r>
            <a:r>
              <a:rPr lang="en-US" altLang="ja-JP" sz="1350" baseline="-25000">
                <a:latin typeface="Math" charset="0"/>
              </a:rPr>
              <a:t>1</a:t>
            </a:r>
            <a:endParaRPr lang="en-US" sz="1350" baseline="-25000">
              <a:latin typeface="Math" charset="0"/>
            </a:endParaRPr>
          </a:p>
        </p:txBody>
      </p:sp>
      <p:cxnSp>
        <p:nvCxnSpPr>
          <p:cNvPr id="81" name="Straight Arrow Connector 80"/>
          <p:cNvCxnSpPr>
            <a:cxnSpLocks noChangeShapeType="1"/>
          </p:cNvCxnSpPr>
          <p:nvPr/>
        </p:nvCxnSpPr>
        <p:spPr bwMode="auto">
          <a:xfrm>
            <a:off x="1240631" y="490538"/>
            <a:ext cx="520304" cy="142875"/>
          </a:xfrm>
          <a:prstGeom prst="straightConnector1">
            <a:avLst/>
          </a:prstGeom>
          <a:noFill/>
          <a:ln w="25400">
            <a:solidFill>
              <a:srgbClr val="FF0000"/>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sp>
        <p:nvSpPr>
          <p:cNvPr id="87" name="TextBox 36"/>
          <p:cNvSpPr txBox="1">
            <a:spLocks noChangeArrowheads="1"/>
          </p:cNvSpPr>
          <p:nvPr/>
        </p:nvSpPr>
        <p:spPr bwMode="auto">
          <a:xfrm>
            <a:off x="1433512" y="2301478"/>
            <a:ext cx="34496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 charset="0"/>
              </a:rPr>
              <a:t>p</a:t>
            </a:r>
            <a:r>
              <a:rPr lang="en-US" sz="1350" baseline="-25000">
                <a:latin typeface="Math " charset="0"/>
              </a:rPr>
              <a:t>1</a:t>
            </a:r>
          </a:p>
        </p:txBody>
      </p:sp>
      <p:sp>
        <p:nvSpPr>
          <p:cNvPr id="88" name="TextBox 38"/>
          <p:cNvSpPr txBox="1">
            <a:spLocks noChangeArrowheads="1"/>
          </p:cNvSpPr>
          <p:nvPr/>
        </p:nvSpPr>
        <p:spPr bwMode="auto">
          <a:xfrm>
            <a:off x="1270397" y="1762125"/>
            <a:ext cx="37702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endParaRPr lang="en-US" sz="1350" b="1" baseline="-25000">
              <a:latin typeface="Math" charset="0"/>
            </a:endParaRPr>
          </a:p>
        </p:txBody>
      </p:sp>
      <p:cxnSp>
        <p:nvCxnSpPr>
          <p:cNvPr id="97" name="Straight Arrow Connector 96"/>
          <p:cNvCxnSpPr/>
          <p:nvPr/>
        </p:nvCxnSpPr>
        <p:spPr bwMode="auto">
          <a:xfrm flipV="1">
            <a:off x="1439466" y="1885950"/>
            <a:ext cx="180975" cy="466725"/>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98" name="Straight Arrow Connector 97"/>
          <p:cNvCxnSpPr>
            <a:cxnSpLocks noChangeShapeType="1"/>
          </p:cNvCxnSpPr>
          <p:nvPr/>
        </p:nvCxnSpPr>
        <p:spPr bwMode="auto">
          <a:xfrm>
            <a:off x="1441848" y="2347913"/>
            <a:ext cx="521494" cy="142875"/>
          </a:xfrm>
          <a:prstGeom prst="straightConnector1">
            <a:avLst/>
          </a:prstGeom>
          <a:noFill/>
          <a:ln w="25400">
            <a:solidFill>
              <a:schemeClr val="tx1"/>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cxnSp>
        <p:nvCxnSpPr>
          <p:cNvPr id="100" name="Straight Arrow Connector 99"/>
          <p:cNvCxnSpPr>
            <a:cxnSpLocks noChangeShapeType="1"/>
          </p:cNvCxnSpPr>
          <p:nvPr/>
        </p:nvCxnSpPr>
        <p:spPr bwMode="auto">
          <a:xfrm flipH="1" flipV="1">
            <a:off x="1620441" y="1910954"/>
            <a:ext cx="342900" cy="579834"/>
          </a:xfrm>
          <a:prstGeom prst="straightConnector1">
            <a:avLst/>
          </a:prstGeom>
          <a:noFill/>
          <a:ln w="25400">
            <a:solidFill>
              <a:schemeClr val="tx1"/>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cxnSp>
        <p:nvCxnSpPr>
          <p:cNvPr id="104" name="Straight Arrow Connector 103"/>
          <p:cNvCxnSpPr>
            <a:cxnSpLocks noChangeAspect="1"/>
          </p:cNvCxnSpPr>
          <p:nvPr/>
        </p:nvCxnSpPr>
        <p:spPr bwMode="auto">
          <a:xfrm rot="10800000" flipH="1" flipV="1">
            <a:off x="2070497" y="934641"/>
            <a:ext cx="342900" cy="579834"/>
          </a:xfrm>
          <a:prstGeom prst="straightConnector1">
            <a:avLst/>
          </a:prstGeom>
          <a:noFill/>
          <a:ln w="25400">
            <a:solidFill>
              <a:schemeClr val="tx1"/>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cxnSp>
        <p:nvCxnSpPr>
          <p:cNvPr id="105" name="Straight Arrow Connector 104"/>
          <p:cNvCxnSpPr>
            <a:cxnSpLocks noChangeShapeType="1"/>
          </p:cNvCxnSpPr>
          <p:nvPr/>
        </p:nvCxnSpPr>
        <p:spPr bwMode="auto">
          <a:xfrm>
            <a:off x="1746648" y="638175"/>
            <a:ext cx="540544" cy="759619"/>
          </a:xfrm>
          <a:prstGeom prst="straightConnector1">
            <a:avLst/>
          </a:prstGeom>
          <a:noFill/>
          <a:ln w="25400">
            <a:solidFill>
              <a:srgbClr val="FF0000"/>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cxnSp>
        <p:nvCxnSpPr>
          <p:cNvPr id="107" name="Straight Arrow Connector 106"/>
          <p:cNvCxnSpPr>
            <a:cxnSpLocks noChangeShapeType="1"/>
          </p:cNvCxnSpPr>
          <p:nvPr/>
        </p:nvCxnSpPr>
        <p:spPr bwMode="auto">
          <a:xfrm>
            <a:off x="2278857" y="1388269"/>
            <a:ext cx="108347" cy="522685"/>
          </a:xfrm>
          <a:prstGeom prst="straightConnector1">
            <a:avLst/>
          </a:prstGeom>
          <a:noFill/>
          <a:ln w="25400">
            <a:solidFill>
              <a:srgbClr val="FF0000"/>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sp>
        <p:nvSpPr>
          <p:cNvPr id="111" name="TextBox 38"/>
          <p:cNvSpPr txBox="1">
            <a:spLocks noChangeArrowheads="1"/>
          </p:cNvSpPr>
          <p:nvPr/>
        </p:nvSpPr>
        <p:spPr bwMode="auto">
          <a:xfrm>
            <a:off x="2421731" y="1637110"/>
            <a:ext cx="37702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endParaRPr lang="en-US" sz="1350" b="1" baseline="-25000">
              <a:latin typeface="Math" charset="0"/>
            </a:endParaRPr>
          </a:p>
        </p:txBody>
      </p:sp>
      <p:cxnSp>
        <p:nvCxnSpPr>
          <p:cNvPr id="112" name="Straight Arrow Connector 111"/>
          <p:cNvCxnSpPr>
            <a:cxnSpLocks noChangeShapeType="1"/>
          </p:cNvCxnSpPr>
          <p:nvPr/>
        </p:nvCxnSpPr>
        <p:spPr bwMode="auto">
          <a:xfrm>
            <a:off x="1443038" y="2356248"/>
            <a:ext cx="108347" cy="521494"/>
          </a:xfrm>
          <a:prstGeom prst="straightConnector1">
            <a:avLst/>
          </a:prstGeom>
          <a:noFill/>
          <a:ln w="25400">
            <a:solidFill>
              <a:schemeClr val="tx1"/>
            </a:solidFill>
            <a:round/>
            <a:headEnd/>
            <a:tailEnd type="arrow" w="med" len="med"/>
          </a:ln>
          <a:effectLst>
            <a:outerShdw blurRad="63500" sx="999" sy="999" rotWithShape="0">
              <a:srgbClr val="000000">
                <a:alpha val="74998"/>
              </a:srgbClr>
            </a:outerShdw>
          </a:effectLst>
          <a:extLst>
            <a:ext uri="{909E8E84-426E-40dd-AFC4-6F175D3DCCD1}">
              <a14:hiddenFill xmlns:a14="http://schemas.microsoft.com/office/drawing/2010/main" xmlns="">
                <a:noFill/>
              </a14:hiddenFill>
            </a:ext>
          </a:extLst>
        </p:spPr>
      </p:cxnSp>
      <p:sp>
        <p:nvSpPr>
          <p:cNvPr id="113" name="TextBox 38"/>
          <p:cNvSpPr txBox="1">
            <a:spLocks noChangeArrowheads="1"/>
          </p:cNvSpPr>
          <p:nvPr/>
        </p:nvSpPr>
        <p:spPr bwMode="auto">
          <a:xfrm>
            <a:off x="1234678" y="2558653"/>
            <a:ext cx="37702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endParaRPr lang="en-US" sz="1350" b="1" baseline="-25000">
              <a:latin typeface="Math" charset="0"/>
            </a:endParaRPr>
          </a:p>
        </p:txBody>
      </p:sp>
      <p:sp>
        <p:nvSpPr>
          <p:cNvPr id="115" name="TextBox 36"/>
          <p:cNvSpPr txBox="1">
            <a:spLocks noChangeArrowheads="1"/>
          </p:cNvSpPr>
          <p:nvPr/>
        </p:nvSpPr>
        <p:spPr bwMode="auto">
          <a:xfrm>
            <a:off x="1527572" y="2118122"/>
            <a:ext cx="344966"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 charset="0"/>
              </a:rPr>
              <a:t>p</a:t>
            </a:r>
            <a:r>
              <a:rPr lang="en-US" sz="1350" baseline="-25000">
                <a:latin typeface="Math " charset="0"/>
              </a:rPr>
              <a:t>1</a:t>
            </a:r>
          </a:p>
        </p:txBody>
      </p:sp>
      <p:cxnSp>
        <p:nvCxnSpPr>
          <p:cNvPr id="117" name="Straight Arrow Connector 116"/>
          <p:cNvCxnSpPr>
            <a:cxnSpLocks noChangeShapeType="1"/>
          </p:cNvCxnSpPr>
          <p:nvPr/>
        </p:nvCxnSpPr>
        <p:spPr bwMode="auto">
          <a:xfrm flipH="1">
            <a:off x="1551385" y="2499123"/>
            <a:ext cx="392906" cy="378619"/>
          </a:xfrm>
          <a:prstGeom prst="straightConnector1">
            <a:avLst/>
          </a:prstGeom>
          <a:noFill/>
          <a:ln w="25400">
            <a:solidFill>
              <a:schemeClr val="tx1"/>
            </a:solidFill>
            <a:round/>
            <a:headEnd/>
            <a:tailEnd type="arrow" w="med" len="med"/>
          </a:ln>
          <a:effectLst>
            <a:outerShdw blurRad="63500" dist="20000" sx="999" sy="999" rotWithShape="0">
              <a:srgbClr val="000000">
                <a:alpha val="74998"/>
              </a:srgbClr>
            </a:outerShdw>
          </a:effectLst>
          <a:extLst>
            <a:ext uri="{909E8E84-426E-40dd-AFC4-6F175D3DCCD1}">
              <a14:hiddenFill xmlns:a14="http://schemas.microsoft.com/office/drawing/2010/main" xmlns="">
                <a:noFill/>
              </a14:hiddenFill>
            </a:ext>
          </a:extLst>
        </p:spPr>
      </p:cxnSp>
      <p:cxnSp>
        <p:nvCxnSpPr>
          <p:cNvPr id="119" name="Straight Arrow Connector 118"/>
          <p:cNvCxnSpPr>
            <a:cxnSpLocks noChangeAspect="1"/>
          </p:cNvCxnSpPr>
          <p:nvPr/>
        </p:nvCxnSpPr>
        <p:spPr bwMode="auto">
          <a:xfrm rot="10800000" flipH="1">
            <a:off x="2072879" y="538162"/>
            <a:ext cx="419100" cy="404813"/>
          </a:xfrm>
          <a:prstGeom prst="straightConnector1">
            <a:avLst/>
          </a:prstGeom>
          <a:noFill/>
          <a:ln w="25400">
            <a:solidFill>
              <a:schemeClr val="tx1"/>
            </a:solidFill>
            <a:round/>
            <a:headEnd/>
            <a:tailEnd type="arrow" w="med" len="med"/>
          </a:ln>
          <a:effectLst>
            <a:outerShdw blurRad="63500" dist="20000" sx="999" sy="999" rotWithShape="0">
              <a:srgbClr val="000000">
                <a:alpha val="74998"/>
              </a:srgbClr>
            </a:outerShdw>
          </a:effectLst>
          <a:extLst>
            <a:ext uri="{909E8E84-426E-40dd-AFC4-6F175D3DCCD1}">
              <a14:hiddenFill xmlns:a14="http://schemas.microsoft.com/office/drawing/2010/main" xmlns="">
                <a:noFill/>
              </a14:hiddenFill>
            </a:ext>
          </a:extLst>
        </p:spPr>
      </p:cxnSp>
      <p:sp>
        <p:nvSpPr>
          <p:cNvPr id="120" name="TextBox 78"/>
          <p:cNvSpPr txBox="1">
            <a:spLocks noChangeArrowheads="1"/>
          </p:cNvSpPr>
          <p:nvPr/>
        </p:nvSpPr>
        <p:spPr bwMode="auto">
          <a:xfrm>
            <a:off x="2224088" y="258366"/>
            <a:ext cx="756047"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p</a:t>
            </a:r>
            <a:r>
              <a:rPr lang="en-US" sz="1350" baseline="-25000">
                <a:latin typeface="Math" charset="0"/>
              </a:rPr>
              <a:t>2</a:t>
            </a:r>
            <a:r>
              <a:rPr lang="en-US" sz="1350">
                <a:latin typeface="Math" charset="0"/>
              </a:rPr>
              <a:t>= -Δp</a:t>
            </a:r>
          </a:p>
        </p:txBody>
      </p:sp>
      <p:sp>
        <p:nvSpPr>
          <p:cNvPr id="121" name="TextBox 79"/>
          <p:cNvSpPr txBox="1">
            <a:spLocks noChangeArrowheads="1"/>
          </p:cNvSpPr>
          <p:nvPr/>
        </p:nvSpPr>
        <p:spPr bwMode="auto">
          <a:xfrm>
            <a:off x="2465785" y="465535"/>
            <a:ext cx="572464"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t>Force</a:t>
            </a:r>
          </a:p>
        </p:txBody>
      </p:sp>
      <p:sp>
        <p:nvSpPr>
          <p:cNvPr id="122" name="TextBox 80"/>
          <p:cNvSpPr txBox="1">
            <a:spLocks noChangeArrowheads="1"/>
          </p:cNvSpPr>
          <p:nvPr/>
        </p:nvSpPr>
        <p:spPr bwMode="auto">
          <a:xfrm>
            <a:off x="1714500" y="2625328"/>
            <a:ext cx="1177529"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a:latin typeface="Math" charset="0"/>
              </a:rPr>
              <a:t>Δp= p</a:t>
            </a:r>
            <a:r>
              <a:rPr lang="en-US" sz="1350">
                <a:latin typeface="Times New Roman" pitchFamily="18" charset="0"/>
                <a:cs typeface="Times New Roman" pitchFamily="18" charset="0"/>
              </a:rPr>
              <a:t>′</a:t>
            </a:r>
            <a:r>
              <a:rPr lang="en-US" sz="1350" baseline="-25000">
                <a:latin typeface="Times New Roman" pitchFamily="18" charset="0"/>
                <a:cs typeface="Times New Roman" pitchFamily="18" charset="0"/>
              </a:rPr>
              <a:t>1</a:t>
            </a:r>
            <a:r>
              <a:rPr lang="en-US" altLang="ja-JP" sz="1350">
                <a:latin typeface="Math" charset="0"/>
              </a:rPr>
              <a:t>- p</a:t>
            </a:r>
            <a:r>
              <a:rPr lang="en-US" altLang="ja-JP" sz="1350" baseline="-25000">
                <a:latin typeface="Math" charset="0"/>
              </a:rPr>
              <a:t>1</a:t>
            </a:r>
            <a:endParaRPr lang="en-US" sz="1350" baseline="-25000">
              <a:latin typeface="Math" charset="0"/>
            </a:endParaRPr>
          </a:p>
        </p:txBody>
      </p:sp>
      <p:cxnSp>
        <p:nvCxnSpPr>
          <p:cNvPr id="63" name="Straight Connector 62"/>
          <p:cNvCxnSpPr/>
          <p:nvPr/>
        </p:nvCxnSpPr>
        <p:spPr>
          <a:xfrm>
            <a:off x="7260431" y="3177779"/>
            <a:ext cx="0" cy="47744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6" name="Group 67"/>
          <p:cNvGrpSpPr>
            <a:grpSpLocks/>
          </p:cNvGrpSpPr>
          <p:nvPr/>
        </p:nvGrpSpPr>
        <p:grpSpPr bwMode="auto">
          <a:xfrm>
            <a:off x="5699522" y="506017"/>
            <a:ext cx="1519238" cy="553640"/>
            <a:chOff x="6234113" y="658813"/>
            <a:chExt cx="2025362" cy="738473"/>
          </a:xfrm>
        </p:grpSpPr>
        <p:sp>
          <p:nvSpPr>
            <p:cNvPr id="20588" name="Rectangle 19"/>
            <p:cNvSpPr>
              <a:spLocks noChangeArrowheads="1"/>
            </p:cNvSpPr>
            <p:nvPr/>
          </p:nvSpPr>
          <p:spPr bwMode="auto">
            <a:xfrm>
              <a:off x="7514689" y="940718"/>
              <a:ext cx="372272" cy="4310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US" sz="1500" b="1">
                  <a:solidFill>
                    <a:srgbClr val="000000"/>
                  </a:solidFill>
                  <a:latin typeface="Times New Roman" pitchFamily="18" charset="0"/>
                  <a:cs typeface="Times New Roman" pitchFamily="18" charset="0"/>
                </a:rPr>
                <a:t>λ</a:t>
              </a:r>
            </a:p>
          </p:txBody>
        </p:sp>
        <p:sp>
          <p:nvSpPr>
            <p:cNvPr id="70" name="Freeform 69"/>
            <p:cNvSpPr/>
            <p:nvPr/>
          </p:nvSpPr>
          <p:spPr>
            <a:xfrm>
              <a:off x="6234113" y="658813"/>
              <a:ext cx="1806318" cy="714652"/>
            </a:xfrm>
            <a:custGeom>
              <a:avLst/>
              <a:gdLst>
                <a:gd name="connsiteX0" fmla="*/ 0 w 2432790"/>
                <a:gd name="connsiteY0" fmla="*/ 1009787 h 1025087"/>
                <a:gd name="connsiteX1" fmla="*/ 229508 w 2432790"/>
                <a:gd name="connsiteY1" fmla="*/ 21 h 1025087"/>
                <a:gd name="connsiteX2" fmla="*/ 550820 w 2432790"/>
                <a:gd name="connsiteY2" fmla="*/ 1009787 h 1025087"/>
                <a:gd name="connsiteX3" fmla="*/ 765028 w 2432790"/>
                <a:gd name="connsiteY3" fmla="*/ 21 h 1025087"/>
                <a:gd name="connsiteX4" fmla="*/ 1132242 w 2432790"/>
                <a:gd name="connsiteY4" fmla="*/ 1025087 h 1025087"/>
                <a:gd name="connsiteX5" fmla="*/ 1331149 w 2432790"/>
                <a:gd name="connsiteY5" fmla="*/ 21 h 1025087"/>
                <a:gd name="connsiteX6" fmla="*/ 1683062 w 2432790"/>
                <a:gd name="connsiteY6" fmla="*/ 1025087 h 1025087"/>
                <a:gd name="connsiteX7" fmla="*/ 1897270 w 2432790"/>
                <a:gd name="connsiteY7" fmla="*/ 21 h 1025087"/>
                <a:gd name="connsiteX8" fmla="*/ 2233882 w 2432790"/>
                <a:gd name="connsiteY8" fmla="*/ 994488 h 1025087"/>
                <a:gd name="connsiteX9" fmla="*/ 2432790 w 2432790"/>
                <a:gd name="connsiteY9" fmla="*/ 474305 h 102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2790" h="1025087">
                  <a:moveTo>
                    <a:pt x="0" y="1009787"/>
                  </a:moveTo>
                  <a:cubicBezTo>
                    <a:pt x="68852" y="504904"/>
                    <a:pt x="137705" y="21"/>
                    <a:pt x="229508" y="21"/>
                  </a:cubicBezTo>
                  <a:cubicBezTo>
                    <a:pt x="321311" y="21"/>
                    <a:pt x="461567" y="1009787"/>
                    <a:pt x="550820" y="1009787"/>
                  </a:cubicBezTo>
                  <a:cubicBezTo>
                    <a:pt x="640073" y="1009787"/>
                    <a:pt x="668124" y="-2529"/>
                    <a:pt x="765028" y="21"/>
                  </a:cubicBezTo>
                  <a:cubicBezTo>
                    <a:pt x="861932" y="2571"/>
                    <a:pt x="1037889" y="1025087"/>
                    <a:pt x="1132242" y="1025087"/>
                  </a:cubicBezTo>
                  <a:cubicBezTo>
                    <a:pt x="1226595" y="1025087"/>
                    <a:pt x="1239346" y="21"/>
                    <a:pt x="1331149" y="21"/>
                  </a:cubicBezTo>
                  <a:cubicBezTo>
                    <a:pt x="1422952" y="21"/>
                    <a:pt x="1588709" y="1025087"/>
                    <a:pt x="1683062" y="1025087"/>
                  </a:cubicBezTo>
                  <a:cubicBezTo>
                    <a:pt x="1777415" y="1025087"/>
                    <a:pt x="1805467" y="5121"/>
                    <a:pt x="1897270" y="21"/>
                  </a:cubicBezTo>
                  <a:cubicBezTo>
                    <a:pt x="1989073" y="-5079"/>
                    <a:pt x="2144629" y="915441"/>
                    <a:pt x="2233882" y="994488"/>
                  </a:cubicBezTo>
                  <a:cubicBezTo>
                    <a:pt x="2323135" y="1073535"/>
                    <a:pt x="2432790" y="474305"/>
                    <a:pt x="2432790" y="474305"/>
                  </a:cubicBezTo>
                </a:path>
              </a:pathLst>
            </a:cu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dirty="0"/>
            </a:p>
          </p:txBody>
        </p:sp>
        <p:cxnSp>
          <p:nvCxnSpPr>
            <p:cNvPr id="71" name="Straight Arrow Connector 70"/>
            <p:cNvCxnSpPr/>
            <p:nvPr/>
          </p:nvCxnSpPr>
          <p:spPr>
            <a:xfrm>
              <a:off x="7503932" y="1397286"/>
              <a:ext cx="420627" cy="0"/>
            </a:xfrm>
            <a:prstGeom prst="straightConnector1">
              <a:avLst/>
            </a:prstGeom>
            <a:ln>
              <a:headEnd type="arrow"/>
              <a:tailEnd type="arrow"/>
            </a:ln>
            <a:effectLst/>
          </p:spPr>
          <p:style>
            <a:lnRef idx="2">
              <a:schemeClr val="accent1"/>
            </a:lnRef>
            <a:fillRef idx="0">
              <a:schemeClr val="accent1"/>
            </a:fillRef>
            <a:effectRef idx="1">
              <a:schemeClr val="accent1"/>
            </a:effectRef>
            <a:fontRef idx="minor">
              <a:schemeClr val="tx1"/>
            </a:fontRef>
          </p:style>
        </p:cxnSp>
        <p:sp>
          <p:nvSpPr>
            <p:cNvPr id="72" name="Oval 71"/>
            <p:cNvSpPr>
              <a:spLocks noChangeAspect="1"/>
            </p:cNvSpPr>
            <p:nvPr/>
          </p:nvSpPr>
          <p:spPr>
            <a:xfrm>
              <a:off x="8194396" y="919264"/>
              <a:ext cx="65079" cy="65112"/>
            </a:xfrm>
            <a:prstGeom prst="ellipse">
              <a:avLst/>
            </a:prstGeom>
            <a:noFill/>
            <a:ln w="1587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grpSp>
      <p:graphicFrame>
        <p:nvGraphicFramePr>
          <p:cNvPr id="73" name="Object 3"/>
          <p:cNvGraphicFramePr>
            <a:graphicFrameLocks noChangeAspect="1"/>
          </p:cNvGraphicFramePr>
          <p:nvPr>
            <p:extLst>
              <p:ext uri="{D42A27DB-BD31-4B8C-83A1-F6EECF244321}">
                <p14:modId xmlns:p14="http://schemas.microsoft.com/office/powerpoint/2010/main" val="2918254831"/>
              </p:ext>
            </p:extLst>
          </p:nvPr>
        </p:nvGraphicFramePr>
        <p:xfrm>
          <a:off x="521494" y="863204"/>
          <a:ext cx="3594497" cy="477440"/>
        </p:xfrm>
        <a:graphic>
          <a:graphicData uri="http://schemas.openxmlformats.org/presentationml/2006/ole">
            <mc:AlternateContent xmlns:mc="http://schemas.openxmlformats.org/markup-compatibility/2006">
              <mc:Choice xmlns:v="urn:schemas-microsoft-com:vml" Requires="v">
                <p:oleObj spid="_x0000_s79067" name="Document" r:id="rId3" imgW="5270500" imgH="698500" progId="Word.Document.12">
                  <p:link updateAutomatic="1"/>
                </p:oleObj>
              </mc:Choice>
              <mc:Fallback>
                <p:oleObj name="Document" r:id="rId3" imgW="5270500" imgH="698500" progId="Word.Document.12">
                  <p:link updateAutomatic="1"/>
                  <p:pic>
                    <p:nvPicPr>
                      <p:cNvPr id="73"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1494" y="863204"/>
                        <a:ext cx="3594497" cy="477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74" name="Freeform 73"/>
          <p:cNvSpPr/>
          <p:nvPr/>
        </p:nvSpPr>
        <p:spPr>
          <a:xfrm>
            <a:off x="5004197" y="1731169"/>
            <a:ext cx="571500" cy="727472"/>
          </a:xfrm>
          <a:custGeom>
            <a:avLst/>
            <a:gdLst>
              <a:gd name="connsiteX0" fmla="*/ 0 w 2432790"/>
              <a:gd name="connsiteY0" fmla="*/ 1009787 h 1025087"/>
              <a:gd name="connsiteX1" fmla="*/ 229508 w 2432790"/>
              <a:gd name="connsiteY1" fmla="*/ 21 h 1025087"/>
              <a:gd name="connsiteX2" fmla="*/ 550820 w 2432790"/>
              <a:gd name="connsiteY2" fmla="*/ 1009787 h 1025087"/>
              <a:gd name="connsiteX3" fmla="*/ 765028 w 2432790"/>
              <a:gd name="connsiteY3" fmla="*/ 21 h 1025087"/>
              <a:gd name="connsiteX4" fmla="*/ 1132242 w 2432790"/>
              <a:gd name="connsiteY4" fmla="*/ 1025087 h 1025087"/>
              <a:gd name="connsiteX5" fmla="*/ 1331149 w 2432790"/>
              <a:gd name="connsiteY5" fmla="*/ 21 h 1025087"/>
              <a:gd name="connsiteX6" fmla="*/ 1683062 w 2432790"/>
              <a:gd name="connsiteY6" fmla="*/ 1025087 h 1025087"/>
              <a:gd name="connsiteX7" fmla="*/ 1897270 w 2432790"/>
              <a:gd name="connsiteY7" fmla="*/ 21 h 1025087"/>
              <a:gd name="connsiteX8" fmla="*/ 2233882 w 2432790"/>
              <a:gd name="connsiteY8" fmla="*/ 994488 h 1025087"/>
              <a:gd name="connsiteX9" fmla="*/ 2432790 w 2432790"/>
              <a:gd name="connsiteY9" fmla="*/ 474305 h 102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2790" h="1025087">
                <a:moveTo>
                  <a:pt x="0" y="1009787"/>
                </a:moveTo>
                <a:cubicBezTo>
                  <a:pt x="68852" y="504904"/>
                  <a:pt x="137705" y="21"/>
                  <a:pt x="229508" y="21"/>
                </a:cubicBezTo>
                <a:cubicBezTo>
                  <a:pt x="321311" y="21"/>
                  <a:pt x="461567" y="1009787"/>
                  <a:pt x="550820" y="1009787"/>
                </a:cubicBezTo>
                <a:cubicBezTo>
                  <a:pt x="640073" y="1009787"/>
                  <a:pt x="668124" y="-2529"/>
                  <a:pt x="765028" y="21"/>
                </a:cubicBezTo>
                <a:cubicBezTo>
                  <a:pt x="861932" y="2571"/>
                  <a:pt x="1037889" y="1025087"/>
                  <a:pt x="1132242" y="1025087"/>
                </a:cubicBezTo>
                <a:cubicBezTo>
                  <a:pt x="1226595" y="1025087"/>
                  <a:pt x="1239346" y="21"/>
                  <a:pt x="1331149" y="21"/>
                </a:cubicBezTo>
                <a:cubicBezTo>
                  <a:pt x="1422952" y="21"/>
                  <a:pt x="1588709" y="1025087"/>
                  <a:pt x="1683062" y="1025087"/>
                </a:cubicBezTo>
                <a:cubicBezTo>
                  <a:pt x="1777415" y="1025087"/>
                  <a:pt x="1805467" y="5121"/>
                  <a:pt x="1897270" y="21"/>
                </a:cubicBezTo>
                <a:cubicBezTo>
                  <a:pt x="1989073" y="-5079"/>
                  <a:pt x="2144629" y="915441"/>
                  <a:pt x="2233882" y="994488"/>
                </a:cubicBezTo>
                <a:cubicBezTo>
                  <a:pt x="2323135" y="1073535"/>
                  <a:pt x="2432790" y="474305"/>
                  <a:pt x="2432790" y="474305"/>
                </a:cubicBezTo>
              </a:path>
            </a:pathLst>
          </a:cu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dirty="0"/>
          </a:p>
        </p:txBody>
      </p:sp>
      <p:sp>
        <p:nvSpPr>
          <p:cNvPr id="75" name="TextBox 3"/>
          <p:cNvSpPr txBox="1">
            <a:spLocks noChangeArrowheads="1"/>
          </p:cNvSpPr>
          <p:nvPr/>
        </p:nvSpPr>
        <p:spPr bwMode="auto">
          <a:xfrm>
            <a:off x="1331119" y="1609725"/>
            <a:ext cx="3380185"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1350" dirty="0">
                <a:solidFill>
                  <a:srgbClr val="0000FF"/>
                </a:solidFill>
                <a:latin typeface="Times New Roman" pitchFamily="18" charset="0"/>
                <a:cs typeface="Times New Roman" pitchFamily="18" charset="0"/>
              </a:rPr>
              <a:t>Trapping force in </a:t>
            </a:r>
            <a:r>
              <a:rPr lang="fi-FI" sz="1350" dirty="0">
                <a:solidFill>
                  <a:srgbClr val="0000FF"/>
                </a:solidFill>
                <a:latin typeface="Times New Roman" pitchFamily="18" charset="0"/>
                <a:cs typeface="Times New Roman" pitchFamily="18" charset="0"/>
              </a:rPr>
              <a:t>Mie regime (</a:t>
            </a:r>
            <a:r>
              <a:rPr lang="fi-FI" sz="1350" i="1" dirty="0">
                <a:solidFill>
                  <a:srgbClr val="0000FF"/>
                </a:solidFill>
                <a:latin typeface="Times New Roman" pitchFamily="18" charset="0"/>
                <a:cs typeface="Times New Roman" pitchFamily="18" charset="0"/>
              </a:rPr>
              <a:t>d&gt;&gt;λ</a:t>
            </a:r>
            <a:r>
              <a:rPr lang="fi-FI" sz="1350" dirty="0">
                <a:solidFill>
                  <a:srgbClr val="0000FF"/>
                </a:solidFill>
                <a:latin typeface="Times New Roman" pitchFamily="18" charset="0"/>
                <a:cs typeface="Times New Roman" pitchFamily="18" charset="0"/>
              </a:rPr>
              <a:t>):</a:t>
            </a:r>
            <a:r>
              <a:rPr lang="en-US" sz="1350" dirty="0">
                <a:solidFill>
                  <a:srgbClr val="0000FF"/>
                </a:solidFill>
                <a:latin typeface="Times New Roman" pitchFamily="18" charset="0"/>
                <a:cs typeface="Times New Roman" pitchFamily="18" charset="0"/>
              </a:rPr>
              <a:t> </a:t>
            </a:r>
          </a:p>
        </p:txBody>
      </p:sp>
      <p:grpSp>
        <p:nvGrpSpPr>
          <p:cNvPr id="7" name="Group 5"/>
          <p:cNvGrpSpPr>
            <a:grpSpLocks/>
          </p:cNvGrpSpPr>
          <p:nvPr/>
        </p:nvGrpSpPr>
        <p:grpSpPr bwMode="auto">
          <a:xfrm>
            <a:off x="5317331" y="3825479"/>
            <a:ext cx="2063354" cy="564356"/>
            <a:chOff x="6124575" y="5628853"/>
            <a:chExt cx="2751138" cy="752475"/>
          </a:xfrm>
        </p:grpSpPr>
        <p:sp>
          <p:nvSpPr>
            <p:cNvPr id="77" name="Oval 76"/>
            <p:cNvSpPr/>
            <p:nvPr/>
          </p:nvSpPr>
          <p:spPr>
            <a:xfrm>
              <a:off x="8161338" y="5666953"/>
              <a:ext cx="714375" cy="696912"/>
            </a:xfrm>
            <a:prstGeom prst="ellipse">
              <a:avLst/>
            </a:prstGeom>
            <a:noFill/>
            <a:ln w="1587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78" name="Freeform 77"/>
            <p:cNvSpPr/>
            <p:nvPr/>
          </p:nvSpPr>
          <p:spPr>
            <a:xfrm>
              <a:off x="6124575" y="5628853"/>
              <a:ext cx="1841500" cy="752475"/>
            </a:xfrm>
            <a:custGeom>
              <a:avLst/>
              <a:gdLst>
                <a:gd name="connsiteX0" fmla="*/ 0 w 2432790"/>
                <a:gd name="connsiteY0" fmla="*/ 1009787 h 1025087"/>
                <a:gd name="connsiteX1" fmla="*/ 229508 w 2432790"/>
                <a:gd name="connsiteY1" fmla="*/ 21 h 1025087"/>
                <a:gd name="connsiteX2" fmla="*/ 550820 w 2432790"/>
                <a:gd name="connsiteY2" fmla="*/ 1009787 h 1025087"/>
                <a:gd name="connsiteX3" fmla="*/ 765028 w 2432790"/>
                <a:gd name="connsiteY3" fmla="*/ 21 h 1025087"/>
                <a:gd name="connsiteX4" fmla="*/ 1132242 w 2432790"/>
                <a:gd name="connsiteY4" fmla="*/ 1025087 h 1025087"/>
                <a:gd name="connsiteX5" fmla="*/ 1331149 w 2432790"/>
                <a:gd name="connsiteY5" fmla="*/ 21 h 1025087"/>
                <a:gd name="connsiteX6" fmla="*/ 1683062 w 2432790"/>
                <a:gd name="connsiteY6" fmla="*/ 1025087 h 1025087"/>
                <a:gd name="connsiteX7" fmla="*/ 1897270 w 2432790"/>
                <a:gd name="connsiteY7" fmla="*/ 21 h 1025087"/>
                <a:gd name="connsiteX8" fmla="*/ 2233882 w 2432790"/>
                <a:gd name="connsiteY8" fmla="*/ 994488 h 1025087"/>
                <a:gd name="connsiteX9" fmla="*/ 2432790 w 2432790"/>
                <a:gd name="connsiteY9" fmla="*/ 474305 h 102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2790" h="1025087">
                  <a:moveTo>
                    <a:pt x="0" y="1009787"/>
                  </a:moveTo>
                  <a:cubicBezTo>
                    <a:pt x="68852" y="504904"/>
                    <a:pt x="137705" y="21"/>
                    <a:pt x="229508" y="21"/>
                  </a:cubicBezTo>
                  <a:cubicBezTo>
                    <a:pt x="321311" y="21"/>
                    <a:pt x="461567" y="1009787"/>
                    <a:pt x="550820" y="1009787"/>
                  </a:cubicBezTo>
                  <a:cubicBezTo>
                    <a:pt x="640073" y="1009787"/>
                    <a:pt x="668124" y="-2529"/>
                    <a:pt x="765028" y="21"/>
                  </a:cubicBezTo>
                  <a:cubicBezTo>
                    <a:pt x="861932" y="2571"/>
                    <a:pt x="1037889" y="1025087"/>
                    <a:pt x="1132242" y="1025087"/>
                  </a:cubicBezTo>
                  <a:cubicBezTo>
                    <a:pt x="1226595" y="1025087"/>
                    <a:pt x="1239346" y="21"/>
                    <a:pt x="1331149" y="21"/>
                  </a:cubicBezTo>
                  <a:cubicBezTo>
                    <a:pt x="1422952" y="21"/>
                    <a:pt x="1588709" y="1025087"/>
                    <a:pt x="1683062" y="1025087"/>
                  </a:cubicBezTo>
                  <a:cubicBezTo>
                    <a:pt x="1777415" y="1025087"/>
                    <a:pt x="1805467" y="5121"/>
                    <a:pt x="1897270" y="21"/>
                  </a:cubicBezTo>
                  <a:cubicBezTo>
                    <a:pt x="1989073" y="-5079"/>
                    <a:pt x="2144629" y="915441"/>
                    <a:pt x="2233882" y="994488"/>
                  </a:cubicBezTo>
                  <a:cubicBezTo>
                    <a:pt x="2323135" y="1073535"/>
                    <a:pt x="2432790" y="474305"/>
                    <a:pt x="2432790" y="474305"/>
                  </a:cubicBezTo>
                </a:path>
              </a:pathLst>
            </a:cu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dirty="0"/>
            </a:p>
          </p:txBody>
        </p:sp>
      </p:grpSp>
      <p:graphicFrame>
        <p:nvGraphicFramePr>
          <p:cNvPr id="79" name="Object 4"/>
          <p:cNvGraphicFramePr>
            <a:graphicFrameLocks noChangeAspect="1"/>
          </p:cNvGraphicFramePr>
          <p:nvPr>
            <p:extLst>
              <p:ext uri="{D42A27DB-BD31-4B8C-83A1-F6EECF244321}">
                <p14:modId xmlns:p14="http://schemas.microsoft.com/office/powerpoint/2010/main" val="726142256"/>
              </p:ext>
            </p:extLst>
          </p:nvPr>
        </p:nvGraphicFramePr>
        <p:xfrm>
          <a:off x="814388" y="2175272"/>
          <a:ext cx="4783931" cy="922734"/>
        </p:xfrm>
        <a:graphic>
          <a:graphicData uri="http://schemas.openxmlformats.org/presentationml/2006/ole">
            <mc:AlternateContent xmlns:mc="http://schemas.openxmlformats.org/markup-compatibility/2006">
              <mc:Choice xmlns:v="urn:schemas-microsoft-com:vml" Requires="v">
                <p:oleObj spid="_x0000_s79068" name="Document" r:id="rId3" imgW="5270500" imgH="1016000" progId="Word.Document.12">
                  <p:link updateAutomatic="1"/>
                </p:oleObj>
              </mc:Choice>
              <mc:Fallback>
                <p:oleObj name="Document" r:id="rId3" imgW="5270500" imgH="1016000" progId="Word.Document.12">
                  <p:link updateAutomatic="1"/>
                  <p:pic>
                    <p:nvPicPr>
                      <p:cNvPr id="79" name="Object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4388" y="2175272"/>
                        <a:ext cx="4783931" cy="9227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80" name="Oval 79"/>
          <p:cNvSpPr/>
          <p:nvPr/>
        </p:nvSpPr>
        <p:spPr>
          <a:xfrm>
            <a:off x="5785248" y="3086100"/>
            <a:ext cx="1478756" cy="177404"/>
          </a:xfrm>
          <a:prstGeom prst="ellipse">
            <a:avLst/>
          </a:prstGeom>
          <a:noFill/>
          <a:ln w="2222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750" b="1" dirty="0">
              <a:latin typeface="Times New Roman"/>
              <a:cs typeface="Times New Roman"/>
            </a:endParaRPr>
          </a:p>
        </p:txBody>
      </p:sp>
      <p:sp>
        <p:nvSpPr>
          <p:cNvPr id="82" name="Oval 81"/>
          <p:cNvSpPr/>
          <p:nvPr/>
        </p:nvSpPr>
        <p:spPr>
          <a:xfrm>
            <a:off x="5737623" y="1377554"/>
            <a:ext cx="1526381" cy="1504950"/>
          </a:xfrm>
          <a:prstGeom prst="ellipse">
            <a:avLst/>
          </a:prstGeom>
          <a:noFill/>
          <a:ln w="2222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750" b="1" dirty="0">
              <a:latin typeface="Times New Roman"/>
              <a:cs typeface="Times New Roman"/>
            </a:endParaRPr>
          </a:p>
        </p:txBody>
      </p:sp>
      <p:cxnSp>
        <p:nvCxnSpPr>
          <p:cNvPr id="83" name="Straight Connector 82"/>
          <p:cNvCxnSpPr/>
          <p:nvPr/>
        </p:nvCxnSpPr>
        <p:spPr>
          <a:xfrm>
            <a:off x="5790010" y="3174206"/>
            <a:ext cx="0" cy="477441"/>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4" name="Straight Arrow Connector 83"/>
          <p:cNvCxnSpPr>
            <a:endCxn id="80" idx="6"/>
          </p:cNvCxnSpPr>
          <p:nvPr/>
        </p:nvCxnSpPr>
        <p:spPr>
          <a:xfrm flipV="1">
            <a:off x="7264004" y="3174206"/>
            <a:ext cx="0" cy="477441"/>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85" name="Straight Arrow Connector 84"/>
          <p:cNvCxnSpPr>
            <a:stCxn id="80" idx="6"/>
          </p:cNvCxnSpPr>
          <p:nvPr/>
        </p:nvCxnSpPr>
        <p:spPr>
          <a:xfrm flipH="1" flipV="1">
            <a:off x="6831807" y="2802731"/>
            <a:ext cx="432197" cy="371475"/>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86" name="Straight Arrow Connector 85"/>
          <p:cNvCxnSpPr/>
          <p:nvPr/>
        </p:nvCxnSpPr>
        <p:spPr>
          <a:xfrm flipH="1">
            <a:off x="6791326" y="2802732"/>
            <a:ext cx="40481" cy="283369"/>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89" name="Straight Arrow Connector 88"/>
          <p:cNvCxnSpPr>
            <a:endCxn id="82" idx="1"/>
          </p:cNvCxnSpPr>
          <p:nvPr/>
        </p:nvCxnSpPr>
        <p:spPr>
          <a:xfrm flipH="1" flipV="1">
            <a:off x="5961460" y="1597819"/>
            <a:ext cx="870347" cy="1204913"/>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90" name="Straight Arrow Connector 89"/>
          <p:cNvCxnSpPr/>
          <p:nvPr/>
        </p:nvCxnSpPr>
        <p:spPr>
          <a:xfrm flipH="1" flipV="1">
            <a:off x="6357938" y="2434829"/>
            <a:ext cx="473869" cy="367903"/>
          </a:xfrm>
          <a:prstGeom prst="straightConnector1">
            <a:avLst/>
          </a:prstGeom>
          <a:ln>
            <a:solidFill>
              <a:srgbClr val="FF0000"/>
            </a:solidFill>
            <a:prstDash val="dash"/>
            <a:tailEnd type="arrow"/>
          </a:ln>
          <a:effectLst/>
        </p:spPr>
        <p:style>
          <a:lnRef idx="2">
            <a:schemeClr val="accent1"/>
          </a:lnRef>
          <a:fillRef idx="0">
            <a:schemeClr val="accent1"/>
          </a:fillRef>
          <a:effectRef idx="1">
            <a:schemeClr val="accent1"/>
          </a:effectRef>
          <a:fontRef idx="minor">
            <a:schemeClr val="tx1"/>
          </a:fontRef>
        </p:style>
      </p:cxnSp>
      <p:cxnSp>
        <p:nvCxnSpPr>
          <p:cNvPr id="91" name="Straight Arrow Connector 90"/>
          <p:cNvCxnSpPr>
            <a:stCxn id="82" idx="1"/>
          </p:cNvCxnSpPr>
          <p:nvPr/>
        </p:nvCxnSpPr>
        <p:spPr>
          <a:xfrm>
            <a:off x="5961460" y="1597819"/>
            <a:ext cx="715565" cy="225029"/>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92" name="Straight Arrow Connector 91"/>
          <p:cNvCxnSpPr>
            <a:stCxn id="82" idx="1"/>
          </p:cNvCxnSpPr>
          <p:nvPr/>
        </p:nvCxnSpPr>
        <p:spPr>
          <a:xfrm flipH="1" flipV="1">
            <a:off x="5838825" y="1231106"/>
            <a:ext cx="122635" cy="366713"/>
          </a:xfrm>
          <a:prstGeom prst="straightConnector1">
            <a:avLst/>
          </a:prstGeom>
          <a:ln>
            <a:solidFill>
              <a:srgbClr val="FF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93" name="Straight Arrow Connector 92"/>
          <p:cNvCxnSpPr/>
          <p:nvPr/>
        </p:nvCxnSpPr>
        <p:spPr>
          <a:xfrm>
            <a:off x="5412581" y="2105025"/>
            <a:ext cx="2090738" cy="20241"/>
          </a:xfrm>
          <a:prstGeom prst="straightConnector1">
            <a:avLst/>
          </a:prstGeom>
          <a:ln>
            <a:solidFill>
              <a:schemeClr val="tx1"/>
            </a:solidFill>
            <a:prstDash val="sysDash"/>
            <a:tailEnd type="arrow"/>
          </a:ln>
          <a:effectLst/>
        </p:spPr>
        <p:style>
          <a:lnRef idx="2">
            <a:schemeClr val="accent1"/>
          </a:lnRef>
          <a:fillRef idx="0">
            <a:schemeClr val="accent1"/>
          </a:fillRef>
          <a:effectRef idx="1">
            <a:schemeClr val="accent1"/>
          </a:effectRef>
          <a:fontRef idx="minor">
            <a:schemeClr val="tx1"/>
          </a:fontRef>
        </p:style>
      </p:cxnSp>
      <p:cxnSp>
        <p:nvCxnSpPr>
          <p:cNvPr id="94" name="Straight Arrow Connector 93"/>
          <p:cNvCxnSpPr/>
          <p:nvPr/>
        </p:nvCxnSpPr>
        <p:spPr>
          <a:xfrm flipH="1" flipV="1">
            <a:off x="6478191" y="1231106"/>
            <a:ext cx="42863" cy="2486025"/>
          </a:xfrm>
          <a:prstGeom prst="straightConnector1">
            <a:avLst/>
          </a:prstGeom>
          <a:ln>
            <a:solidFill>
              <a:schemeClr val="tx1"/>
            </a:solidFill>
            <a:prstDash val="sysDash"/>
            <a:tailEnd type="arrow"/>
          </a:ln>
          <a:effectLst/>
        </p:spPr>
        <p:style>
          <a:lnRef idx="2">
            <a:schemeClr val="accent1"/>
          </a:lnRef>
          <a:fillRef idx="0">
            <a:schemeClr val="accent1"/>
          </a:fillRef>
          <a:effectRef idx="1">
            <a:schemeClr val="accent1"/>
          </a:effectRef>
          <a:fontRef idx="minor">
            <a:schemeClr val="tx1"/>
          </a:fontRef>
        </p:style>
      </p:cxnSp>
      <p:sp>
        <p:nvSpPr>
          <p:cNvPr id="95" name="TextBox 65"/>
          <p:cNvSpPr txBox="1">
            <a:spLocks noChangeArrowheads="1"/>
          </p:cNvSpPr>
          <p:nvPr/>
        </p:nvSpPr>
        <p:spPr bwMode="auto">
          <a:xfrm>
            <a:off x="6598444" y="1231107"/>
            <a:ext cx="248786"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Z</a:t>
            </a:r>
          </a:p>
        </p:txBody>
      </p:sp>
      <p:sp>
        <p:nvSpPr>
          <p:cNvPr id="96" name="TextBox 66"/>
          <p:cNvSpPr txBox="1">
            <a:spLocks noChangeArrowheads="1"/>
          </p:cNvSpPr>
          <p:nvPr/>
        </p:nvSpPr>
        <p:spPr bwMode="auto">
          <a:xfrm>
            <a:off x="7536656" y="2052638"/>
            <a:ext cx="253596"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Y</a:t>
            </a:r>
          </a:p>
        </p:txBody>
      </p:sp>
      <p:sp>
        <p:nvSpPr>
          <p:cNvPr id="99" name="Connector 76"/>
          <p:cNvSpPr/>
          <p:nvPr/>
        </p:nvSpPr>
        <p:spPr>
          <a:xfrm>
            <a:off x="6479382" y="2539604"/>
            <a:ext cx="45244" cy="45244"/>
          </a:xfrm>
          <a:prstGeom prst="flowChartConnector">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750" b="1" dirty="0">
              <a:latin typeface="Times New Roman"/>
              <a:cs typeface="Times New Roman"/>
            </a:endParaRPr>
          </a:p>
        </p:txBody>
      </p:sp>
      <p:sp>
        <p:nvSpPr>
          <p:cNvPr id="101" name="TextBox 68"/>
          <p:cNvSpPr txBox="1">
            <a:spLocks noChangeArrowheads="1"/>
          </p:cNvSpPr>
          <p:nvPr/>
        </p:nvSpPr>
        <p:spPr bwMode="auto">
          <a:xfrm>
            <a:off x="5898357" y="1184673"/>
            <a:ext cx="450056"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T</a:t>
            </a:r>
            <a:r>
              <a:rPr lang="en-US" sz="750" b="1" baseline="30000">
                <a:latin typeface="Times New Roman" pitchFamily="18" charset="0"/>
                <a:cs typeface="Times New Roman" pitchFamily="18" charset="0"/>
              </a:rPr>
              <a:t>2</a:t>
            </a:r>
            <a:r>
              <a:rPr lang="en-US" sz="750" b="1">
                <a:latin typeface="Times New Roman" pitchFamily="18" charset="0"/>
                <a:cs typeface="Times New Roman" pitchFamily="18" charset="0"/>
              </a:rPr>
              <a:t>P</a:t>
            </a:r>
          </a:p>
        </p:txBody>
      </p:sp>
      <p:sp>
        <p:nvSpPr>
          <p:cNvPr id="102" name="TextBox 69"/>
          <p:cNvSpPr txBox="1">
            <a:spLocks noChangeArrowheads="1"/>
          </p:cNvSpPr>
          <p:nvPr/>
        </p:nvSpPr>
        <p:spPr bwMode="auto">
          <a:xfrm>
            <a:off x="6677025" y="1744266"/>
            <a:ext cx="377429"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TRP</a:t>
            </a:r>
          </a:p>
        </p:txBody>
      </p:sp>
      <p:sp>
        <p:nvSpPr>
          <p:cNvPr id="103" name="TextBox 70"/>
          <p:cNvSpPr txBox="1">
            <a:spLocks noChangeArrowheads="1"/>
          </p:cNvSpPr>
          <p:nvPr/>
        </p:nvSpPr>
        <p:spPr bwMode="auto">
          <a:xfrm>
            <a:off x="5838825" y="1697832"/>
            <a:ext cx="313135"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TP</a:t>
            </a:r>
          </a:p>
        </p:txBody>
      </p:sp>
      <p:sp>
        <p:nvSpPr>
          <p:cNvPr id="106" name="TextBox 71"/>
          <p:cNvSpPr txBox="1">
            <a:spLocks noChangeArrowheads="1"/>
          </p:cNvSpPr>
          <p:nvPr/>
        </p:nvSpPr>
        <p:spPr bwMode="auto">
          <a:xfrm>
            <a:off x="7317581" y="3086100"/>
            <a:ext cx="133350"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P</a:t>
            </a:r>
          </a:p>
        </p:txBody>
      </p:sp>
      <p:sp>
        <p:nvSpPr>
          <p:cNvPr id="108" name="TextBox 73"/>
          <p:cNvSpPr txBox="1">
            <a:spLocks noChangeArrowheads="1"/>
          </p:cNvSpPr>
          <p:nvPr/>
        </p:nvSpPr>
        <p:spPr bwMode="auto">
          <a:xfrm>
            <a:off x="6549628" y="2918223"/>
            <a:ext cx="346472"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RP</a:t>
            </a:r>
          </a:p>
        </p:txBody>
      </p:sp>
      <p:cxnSp>
        <p:nvCxnSpPr>
          <p:cNvPr id="109" name="Straight Arrow Connector 108"/>
          <p:cNvCxnSpPr/>
          <p:nvPr/>
        </p:nvCxnSpPr>
        <p:spPr>
          <a:xfrm>
            <a:off x="6698457" y="2359819"/>
            <a:ext cx="269081" cy="814388"/>
          </a:xfrm>
          <a:prstGeom prst="straightConnector1">
            <a:avLst/>
          </a:prstGeom>
          <a:ln>
            <a:solidFill>
              <a:schemeClr val="tx1"/>
            </a:solidFill>
            <a:prstDash val="sysDot"/>
            <a:tailEnd type="arrow"/>
          </a:ln>
          <a:effectLst/>
        </p:spPr>
        <p:style>
          <a:lnRef idx="2">
            <a:schemeClr val="accent1"/>
          </a:lnRef>
          <a:fillRef idx="0">
            <a:schemeClr val="accent1"/>
          </a:fillRef>
          <a:effectRef idx="1">
            <a:schemeClr val="accent1"/>
          </a:effectRef>
          <a:fontRef idx="minor">
            <a:schemeClr val="tx1"/>
          </a:fontRef>
        </p:style>
      </p:cxnSp>
      <p:sp>
        <p:nvSpPr>
          <p:cNvPr id="110" name="TextBox 85"/>
          <p:cNvSpPr txBox="1">
            <a:spLocks noChangeArrowheads="1"/>
          </p:cNvSpPr>
          <p:nvPr/>
        </p:nvSpPr>
        <p:spPr bwMode="auto">
          <a:xfrm>
            <a:off x="6354366" y="2470548"/>
            <a:ext cx="216726"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f</a:t>
            </a:r>
          </a:p>
        </p:txBody>
      </p:sp>
      <p:cxnSp>
        <p:nvCxnSpPr>
          <p:cNvPr id="114" name="Straight Arrow Connector 113"/>
          <p:cNvCxnSpPr/>
          <p:nvPr/>
        </p:nvCxnSpPr>
        <p:spPr>
          <a:xfrm>
            <a:off x="5785248" y="3487341"/>
            <a:ext cx="735806" cy="0"/>
          </a:xfrm>
          <a:prstGeom prst="straightConnector1">
            <a:avLst/>
          </a:prstGeom>
          <a:ln>
            <a:solidFill>
              <a:schemeClr val="tx1"/>
            </a:solidFill>
            <a:headEnd type="arrow"/>
            <a:tailEnd type="arrow"/>
          </a:ln>
          <a:effectLst/>
        </p:spPr>
        <p:style>
          <a:lnRef idx="2">
            <a:schemeClr val="accent1"/>
          </a:lnRef>
          <a:fillRef idx="0">
            <a:schemeClr val="accent1"/>
          </a:fillRef>
          <a:effectRef idx="1">
            <a:schemeClr val="accent1"/>
          </a:effectRef>
          <a:fontRef idx="minor">
            <a:schemeClr val="tx1"/>
          </a:fontRef>
        </p:style>
      </p:cxnSp>
      <p:sp>
        <p:nvSpPr>
          <p:cNvPr id="116" name="TextBox 88"/>
          <p:cNvSpPr txBox="1">
            <a:spLocks noChangeArrowheads="1"/>
          </p:cNvSpPr>
          <p:nvPr/>
        </p:nvSpPr>
        <p:spPr bwMode="auto">
          <a:xfrm>
            <a:off x="5961460" y="3288507"/>
            <a:ext cx="295274"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r</a:t>
            </a:r>
            <a:r>
              <a:rPr lang="en-US" sz="750" b="1" baseline="-25000">
                <a:latin typeface="Times New Roman" pitchFamily="18" charset="0"/>
                <a:cs typeface="Times New Roman" pitchFamily="18" charset="0"/>
              </a:rPr>
              <a:t>ap</a:t>
            </a:r>
          </a:p>
        </p:txBody>
      </p:sp>
      <p:sp>
        <p:nvSpPr>
          <p:cNvPr id="118" name="Arc 117"/>
          <p:cNvSpPr/>
          <p:nvPr/>
        </p:nvSpPr>
        <p:spPr>
          <a:xfrm rot="8160000">
            <a:off x="6866335" y="2826544"/>
            <a:ext cx="185738" cy="178594"/>
          </a:xfrm>
          <a:prstGeom prst="arc">
            <a:avLst>
              <a:gd name="adj1" fmla="val 15513594"/>
              <a:gd name="adj2" fmla="val 0"/>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sz="750" b="1" dirty="0">
              <a:latin typeface="Times New Roman"/>
              <a:cs typeface="Times New Roman"/>
            </a:endParaRPr>
          </a:p>
        </p:txBody>
      </p:sp>
      <p:sp>
        <p:nvSpPr>
          <p:cNvPr id="123" name="Arc 122"/>
          <p:cNvSpPr/>
          <p:nvPr/>
        </p:nvSpPr>
        <p:spPr>
          <a:xfrm rot="8160000">
            <a:off x="6459141" y="2474119"/>
            <a:ext cx="279797" cy="280988"/>
          </a:xfrm>
          <a:prstGeom prst="arc">
            <a:avLst>
              <a:gd name="adj1" fmla="val 15727663"/>
              <a:gd name="adj2" fmla="val 0"/>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sz="750" b="1" dirty="0">
              <a:latin typeface="Times New Roman"/>
              <a:cs typeface="Times New Roman"/>
            </a:endParaRPr>
          </a:p>
        </p:txBody>
      </p:sp>
      <p:sp>
        <p:nvSpPr>
          <p:cNvPr id="124" name="TextBox 96"/>
          <p:cNvSpPr txBox="1">
            <a:spLocks noChangeArrowheads="1"/>
          </p:cNvSpPr>
          <p:nvPr/>
        </p:nvSpPr>
        <p:spPr bwMode="auto">
          <a:xfrm>
            <a:off x="6469857" y="2588419"/>
            <a:ext cx="202406"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Φ</a:t>
            </a:r>
          </a:p>
        </p:txBody>
      </p:sp>
      <p:sp>
        <p:nvSpPr>
          <p:cNvPr id="125" name="Arc 124"/>
          <p:cNvSpPr/>
          <p:nvPr/>
        </p:nvSpPr>
        <p:spPr>
          <a:xfrm rot="17640000">
            <a:off x="6563321" y="2412802"/>
            <a:ext cx="208360" cy="178594"/>
          </a:xfrm>
          <a:prstGeom prst="arc">
            <a:avLst>
              <a:gd name="adj1" fmla="val 16580876"/>
              <a:gd name="adj2" fmla="val 21418666"/>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sz="750" b="1" dirty="0">
              <a:latin typeface="Times New Roman"/>
              <a:cs typeface="Times New Roman"/>
            </a:endParaRPr>
          </a:p>
        </p:txBody>
      </p:sp>
      <p:grpSp>
        <p:nvGrpSpPr>
          <p:cNvPr id="8" name="Group 107"/>
          <p:cNvGrpSpPr>
            <a:grpSpLocks/>
          </p:cNvGrpSpPr>
          <p:nvPr/>
        </p:nvGrpSpPr>
        <p:grpSpPr bwMode="auto">
          <a:xfrm>
            <a:off x="5750719" y="2584847"/>
            <a:ext cx="296466" cy="504825"/>
            <a:chOff x="3684252" y="3353739"/>
            <a:chExt cx="909306" cy="1719145"/>
          </a:xfrm>
        </p:grpSpPr>
        <p:cxnSp>
          <p:nvCxnSpPr>
            <p:cNvPr id="127" name="Straight Arrow Connector 126"/>
            <p:cNvCxnSpPr/>
            <p:nvPr/>
          </p:nvCxnSpPr>
          <p:spPr>
            <a:xfrm flipH="1" flipV="1">
              <a:off x="3684252" y="3353739"/>
              <a:ext cx="891046" cy="863626"/>
            </a:xfrm>
            <a:prstGeom prst="straightConnector1">
              <a:avLst/>
            </a:prstGeom>
            <a:ln>
              <a:solidFill>
                <a:srgbClr val="008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128" name="Straight Arrow Connector 127"/>
            <p:cNvCxnSpPr/>
            <p:nvPr/>
          </p:nvCxnSpPr>
          <p:spPr>
            <a:xfrm flipH="1">
              <a:off x="3702512" y="4217365"/>
              <a:ext cx="891046" cy="855519"/>
            </a:xfrm>
            <a:prstGeom prst="straightConnector1">
              <a:avLst/>
            </a:prstGeom>
            <a:ln>
              <a:solidFill>
                <a:srgbClr val="008000"/>
              </a:solidFill>
              <a:tailEnd type="arrow"/>
            </a:ln>
            <a:effectLst/>
          </p:spPr>
          <p:style>
            <a:lnRef idx="2">
              <a:schemeClr val="accent1"/>
            </a:lnRef>
            <a:fillRef idx="0">
              <a:schemeClr val="accent1"/>
            </a:fillRef>
            <a:effectRef idx="1">
              <a:schemeClr val="accent1"/>
            </a:effectRef>
            <a:fontRef idx="minor">
              <a:schemeClr val="tx1"/>
            </a:fontRef>
          </p:style>
        </p:cxnSp>
      </p:grpSp>
      <p:sp>
        <p:nvSpPr>
          <p:cNvPr id="129" name="TextBox 108"/>
          <p:cNvSpPr txBox="1">
            <a:spLocks noChangeArrowheads="1"/>
          </p:cNvSpPr>
          <p:nvPr/>
        </p:nvSpPr>
        <p:spPr bwMode="auto">
          <a:xfrm>
            <a:off x="5304235" y="2527698"/>
            <a:ext cx="503634"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F</a:t>
            </a:r>
            <a:r>
              <a:rPr lang="en-US" sz="750" b="1" baseline="-25000">
                <a:latin typeface="Times New Roman" pitchFamily="18" charset="0"/>
                <a:cs typeface="Times New Roman" pitchFamily="18" charset="0"/>
              </a:rPr>
              <a:t>Scat</a:t>
            </a:r>
          </a:p>
        </p:txBody>
      </p:sp>
      <p:sp>
        <p:nvSpPr>
          <p:cNvPr id="130" name="TextBox 109"/>
          <p:cNvSpPr txBox="1">
            <a:spLocks noChangeArrowheads="1"/>
          </p:cNvSpPr>
          <p:nvPr/>
        </p:nvSpPr>
        <p:spPr bwMode="auto">
          <a:xfrm>
            <a:off x="5304235" y="2940844"/>
            <a:ext cx="446484"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F</a:t>
            </a:r>
            <a:r>
              <a:rPr lang="en-US" sz="750" b="1" baseline="-25000">
                <a:latin typeface="Times New Roman" pitchFamily="18" charset="0"/>
                <a:cs typeface="Times New Roman" pitchFamily="18" charset="0"/>
              </a:rPr>
              <a:t>Grad</a:t>
            </a:r>
          </a:p>
        </p:txBody>
      </p:sp>
      <p:sp>
        <p:nvSpPr>
          <p:cNvPr id="131" name="TextBox 110"/>
          <p:cNvSpPr txBox="1">
            <a:spLocks noChangeArrowheads="1"/>
          </p:cNvSpPr>
          <p:nvPr/>
        </p:nvSpPr>
        <p:spPr bwMode="auto">
          <a:xfrm>
            <a:off x="5661422" y="2934891"/>
            <a:ext cx="123825" cy="2077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sz="750" b="1">
                <a:latin typeface="Times New Roman" pitchFamily="18" charset="0"/>
                <a:cs typeface="Times New Roman" pitchFamily="18" charset="0"/>
              </a:rPr>
              <a:t>Î</a:t>
            </a:r>
          </a:p>
        </p:txBody>
      </p:sp>
      <p:graphicFrame>
        <p:nvGraphicFramePr>
          <p:cNvPr id="132" name="Object 6"/>
          <p:cNvGraphicFramePr>
            <a:graphicFrameLocks noChangeAspect="1"/>
          </p:cNvGraphicFramePr>
          <p:nvPr>
            <p:extLst>
              <p:ext uri="{D42A27DB-BD31-4B8C-83A1-F6EECF244321}">
                <p14:modId xmlns:p14="http://schemas.microsoft.com/office/powerpoint/2010/main" val="1426351477"/>
              </p:ext>
            </p:extLst>
          </p:nvPr>
        </p:nvGraphicFramePr>
        <p:xfrm>
          <a:off x="5166123" y="2500313"/>
          <a:ext cx="1044178" cy="133350"/>
        </p:xfrm>
        <a:graphic>
          <a:graphicData uri="http://schemas.openxmlformats.org/presentationml/2006/ole">
            <mc:AlternateContent xmlns:mc="http://schemas.openxmlformats.org/markup-compatibility/2006">
              <mc:Choice xmlns:v="urn:schemas-microsoft-com:vml" Requires="v">
                <p:oleObj spid="_x0000_s79069" name="Document" r:id="rId10" imgW="5270500" imgH="685800" progId="Word.Document.12">
                  <p:link updateAutomatic="1"/>
                </p:oleObj>
              </mc:Choice>
              <mc:Fallback>
                <p:oleObj name="Document" r:id="rId10" imgW="5270500" imgH="685800" progId="Word.Document.12">
                  <p:link updateAutomatic="1"/>
                  <p:pic>
                    <p:nvPicPr>
                      <p:cNvPr id="132" name="Object 6"/>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66123" y="2500313"/>
                        <a:ext cx="1044178" cy="133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133" name="Object 2"/>
          <p:cNvGraphicFramePr>
            <a:graphicFrameLocks noChangeAspect="1"/>
          </p:cNvGraphicFramePr>
          <p:nvPr>
            <p:extLst>
              <p:ext uri="{D42A27DB-BD31-4B8C-83A1-F6EECF244321}">
                <p14:modId xmlns:p14="http://schemas.microsoft.com/office/powerpoint/2010/main" val="1083100183"/>
              </p:ext>
            </p:extLst>
          </p:nvPr>
        </p:nvGraphicFramePr>
        <p:xfrm>
          <a:off x="5432822" y="3108723"/>
          <a:ext cx="2865834" cy="272653"/>
        </p:xfrm>
        <a:graphic>
          <a:graphicData uri="http://schemas.openxmlformats.org/presentationml/2006/ole">
            <mc:AlternateContent xmlns:mc="http://schemas.openxmlformats.org/markup-compatibility/2006">
              <mc:Choice xmlns:v="urn:schemas-microsoft-com:vml" Requires="v">
                <p:oleObj spid="_x0000_s79070" name="Document" r:id="rId10" imgW="5270500" imgH="419100" progId="Word.Document.12">
                  <p:link updateAutomatic="1"/>
                </p:oleObj>
              </mc:Choice>
              <mc:Fallback>
                <p:oleObj name="Document" r:id="rId10" imgW="5270500" imgH="419100" progId="Word.Document.12">
                  <p:link updateAutomatic="1"/>
                  <p:pic>
                    <p:nvPicPr>
                      <p:cNvPr id="133" name="Object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432822" y="3108723"/>
                        <a:ext cx="2865834" cy="272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35" name="Rectangle 134"/>
          <p:cNvSpPr>
            <a:spLocks noChangeArrowheads="1"/>
          </p:cNvSpPr>
          <p:nvPr/>
        </p:nvSpPr>
        <p:spPr bwMode="auto">
          <a:xfrm>
            <a:off x="1277542" y="369094"/>
            <a:ext cx="3747308"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US" sz="1600" dirty="0">
                <a:solidFill>
                  <a:srgbClr val="0000FF"/>
                </a:solidFill>
                <a:latin typeface="Times New Roman" pitchFamily="18" charset="0"/>
                <a:cs typeface="Times New Roman" pitchFamily="18" charset="0"/>
              </a:rPr>
              <a:t>Trapping force in </a:t>
            </a:r>
            <a:r>
              <a:rPr lang="fi-FI" sz="1600" dirty="0">
                <a:solidFill>
                  <a:srgbClr val="0000FF"/>
                </a:solidFill>
                <a:latin typeface="Times New Roman" pitchFamily="18" charset="0"/>
                <a:cs typeface="Times New Roman" pitchFamily="18" charset="0"/>
              </a:rPr>
              <a:t>Rayleigh regime (</a:t>
            </a:r>
            <a:r>
              <a:rPr lang="fi-FI" sz="1600" i="1" dirty="0">
                <a:solidFill>
                  <a:srgbClr val="0000FF"/>
                </a:solidFill>
                <a:latin typeface="Times New Roman" pitchFamily="18" charset="0"/>
                <a:cs typeface="Times New Roman" pitchFamily="18" charset="0"/>
              </a:rPr>
              <a:t>d&lt;&lt;λ</a:t>
            </a:r>
            <a:r>
              <a:rPr lang="fi-FI" sz="1600" dirty="0">
                <a:solidFill>
                  <a:srgbClr val="0000FF"/>
                </a:solidFill>
                <a:latin typeface="Times New Roman" pitchFamily="18" charset="0"/>
                <a:cs typeface="Times New Roman" pitchFamily="18" charset="0"/>
              </a:rPr>
              <a:t>):</a:t>
            </a:r>
          </a:p>
        </p:txBody>
      </p:sp>
      <p:grpSp>
        <p:nvGrpSpPr>
          <p:cNvPr id="9" name="Group 144"/>
          <p:cNvGrpSpPr>
            <a:grpSpLocks/>
          </p:cNvGrpSpPr>
          <p:nvPr/>
        </p:nvGrpSpPr>
        <p:grpSpPr bwMode="auto">
          <a:xfrm>
            <a:off x="-190500" y="3507581"/>
            <a:ext cx="5410200" cy="1285875"/>
            <a:chOff x="-1778000" y="4676775"/>
            <a:chExt cx="7213600" cy="1714500"/>
          </a:xfrm>
        </p:grpSpPr>
        <p:sp>
          <p:nvSpPr>
            <p:cNvPr id="20580" name="TextBox 1"/>
            <p:cNvSpPr txBox="1">
              <a:spLocks noChangeArrowheads="1"/>
            </p:cNvSpPr>
            <p:nvPr/>
          </p:nvSpPr>
          <p:spPr bwMode="auto">
            <a:xfrm>
              <a:off x="179388" y="4676775"/>
              <a:ext cx="5256212" cy="16004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just" eaLnBrk="1" hangingPunct="1"/>
              <a:r>
                <a:rPr lang="en-US" sz="1350" dirty="0">
                  <a:solidFill>
                    <a:srgbClr val="FF0000"/>
                  </a:solidFill>
                  <a:latin typeface="Times New Roman" pitchFamily="18" charset="0"/>
                  <a:cs typeface="Times New Roman" pitchFamily="18" charset="0"/>
                </a:rPr>
                <a:t>Assuming a steady-state condition, the net radiation force F on the particle-</a:t>
              </a:r>
            </a:p>
            <a:p>
              <a:pPr eaLnBrk="1" hangingPunct="1"/>
              <a:endParaRPr lang="en-US" sz="1800" b="1" dirty="0">
                <a:solidFill>
                  <a:srgbClr val="0000FF"/>
                </a:solidFill>
                <a:latin typeface="Times New Roman" pitchFamily="18" charset="0"/>
                <a:cs typeface="Times New Roman" pitchFamily="18" charset="0"/>
              </a:endParaRPr>
            </a:p>
            <a:p>
              <a:pPr eaLnBrk="1" hangingPunct="1"/>
              <a:r>
                <a:rPr lang="en-US" sz="1350" dirty="0">
                  <a:latin typeface="Times New Roman" pitchFamily="18" charset="0"/>
                  <a:cs typeface="Times New Roman" pitchFamily="18" charset="0"/>
                </a:rPr>
                <a:t>Here,    outwardly directed normal unit vector,</a:t>
              </a:r>
            </a:p>
            <a:p>
              <a:pPr algn="just" eaLnBrk="1" hangingPunct="1"/>
              <a:r>
                <a:rPr lang="en-US" sz="1350" dirty="0"/>
                <a:t>              </a:t>
              </a:r>
              <a:r>
                <a:rPr lang="it-IT" sz="1350" dirty="0">
                  <a:latin typeface="Times New Roman" pitchFamily="18" charset="0"/>
                  <a:cs typeface="Times New Roman" pitchFamily="18" charset="0"/>
                </a:rPr>
                <a:t>Maxwell's stress tensor.</a:t>
              </a:r>
            </a:p>
          </p:txBody>
        </p:sp>
        <p:graphicFrame>
          <p:nvGraphicFramePr>
            <p:cNvPr id="20581" name="Object 4"/>
            <p:cNvGraphicFramePr>
              <a:graphicFrameLocks noChangeAspect="1"/>
            </p:cNvGraphicFramePr>
            <p:nvPr>
              <p:extLst>
                <p:ext uri="{D42A27DB-BD31-4B8C-83A1-F6EECF244321}">
                  <p14:modId xmlns:p14="http://schemas.microsoft.com/office/powerpoint/2010/main" val="1657965502"/>
                </p:ext>
              </p:extLst>
            </p:nvPr>
          </p:nvGraphicFramePr>
          <p:xfrm>
            <a:off x="-1778000" y="5934075"/>
            <a:ext cx="5270500" cy="457200"/>
          </p:xfrm>
          <a:graphic>
            <a:graphicData uri="http://schemas.openxmlformats.org/presentationml/2006/ole">
              <mc:AlternateContent xmlns:mc="http://schemas.openxmlformats.org/markup-compatibility/2006">
                <mc:Choice xmlns:v="urn:schemas-microsoft-com:vml" Requires="v">
                  <p:oleObj spid="_x0000_s79071" name="Document" r:id="rId3" imgW="5270500" imgH="457200" progId="Word.Document.12">
                    <p:link updateAutomatic="1"/>
                  </p:oleObj>
                </mc:Choice>
                <mc:Fallback>
                  <p:oleObj name="Document" r:id="rId3" imgW="5270500" imgH="457200" progId="Word.Document.12">
                    <p:link updateAutomatic="1"/>
                    <p:pic>
                      <p:nvPicPr>
                        <p:cNvPr id="20581" name="Object 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78000" y="5934075"/>
                          <a:ext cx="52705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20582" name="Object 1"/>
            <p:cNvGraphicFramePr>
              <a:graphicFrameLocks noChangeAspect="1"/>
            </p:cNvGraphicFramePr>
            <p:nvPr>
              <p:extLst>
                <p:ext uri="{D42A27DB-BD31-4B8C-83A1-F6EECF244321}">
                  <p14:modId xmlns:p14="http://schemas.microsoft.com/office/powerpoint/2010/main" val="3915294713"/>
                </p:ext>
              </p:extLst>
            </p:nvPr>
          </p:nvGraphicFramePr>
          <p:xfrm>
            <a:off x="68263" y="5178425"/>
            <a:ext cx="4791075" cy="668337"/>
          </p:xfrm>
          <a:graphic>
            <a:graphicData uri="http://schemas.openxmlformats.org/presentationml/2006/ole">
              <mc:AlternateContent xmlns:mc="http://schemas.openxmlformats.org/markup-compatibility/2006">
                <mc:Choice xmlns:v="urn:schemas-microsoft-com:vml" Requires="v">
                  <p:oleObj spid="_x0000_s79072" name="Document" r:id="rId3" imgW="5270500" imgH="736600" progId="Word.Document.12">
                    <p:link updateAutomatic="1"/>
                  </p:oleObj>
                </mc:Choice>
                <mc:Fallback>
                  <p:oleObj name="Document" r:id="rId3" imgW="5270500" imgH="736600" progId="Word.Document.12">
                    <p:link updateAutomatic="1"/>
                    <p:pic>
                      <p:nvPicPr>
                        <p:cNvPr id="20582" name="Object 1"/>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8263" y="5178425"/>
                          <a:ext cx="4791075" cy="6683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20583" name="Object 3"/>
            <p:cNvGraphicFramePr>
              <a:graphicFrameLocks noChangeAspect="1"/>
            </p:cNvGraphicFramePr>
            <p:nvPr>
              <p:extLst>
                <p:ext uri="{D42A27DB-BD31-4B8C-83A1-F6EECF244321}">
                  <p14:modId xmlns:p14="http://schemas.microsoft.com/office/powerpoint/2010/main" val="2778584503"/>
                </p:ext>
              </p:extLst>
            </p:nvPr>
          </p:nvGraphicFramePr>
          <p:xfrm>
            <a:off x="-1778000" y="5668962"/>
            <a:ext cx="5270500" cy="419100"/>
          </p:xfrm>
          <a:graphic>
            <a:graphicData uri="http://schemas.openxmlformats.org/presentationml/2006/ole">
              <mc:AlternateContent xmlns:mc="http://schemas.openxmlformats.org/markup-compatibility/2006">
                <mc:Choice xmlns:v="urn:schemas-microsoft-com:vml" Requires="v">
                  <p:oleObj spid="_x0000_s79073" name="Document" r:id="rId3" imgW="5270500" imgH="419100" progId="Word.Document.12">
                    <p:link updateAutomatic="1"/>
                  </p:oleObj>
                </mc:Choice>
                <mc:Fallback>
                  <p:oleObj name="Document" r:id="rId3" imgW="5270500" imgH="419100" progId="Word.Document.12">
                    <p:link updateAutomatic="1"/>
                    <p:pic>
                      <p:nvPicPr>
                        <p:cNvPr id="20583" name="Object 3"/>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778000" y="5668962"/>
                          <a:ext cx="5270500" cy="4191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pSp>
      <p:sp>
        <p:nvSpPr>
          <p:cNvPr id="141" name="Rectangle 7"/>
          <p:cNvSpPr>
            <a:spLocks noChangeArrowheads="1"/>
          </p:cNvSpPr>
          <p:nvPr/>
        </p:nvSpPr>
        <p:spPr bwMode="auto">
          <a:xfrm>
            <a:off x="1223963" y="3112294"/>
            <a:ext cx="3959770"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lang="en-US" sz="1600" dirty="0">
                <a:solidFill>
                  <a:srgbClr val="0000FF"/>
                </a:solidFill>
                <a:latin typeface="Times New Roman" pitchFamily="18" charset="0"/>
                <a:cs typeface="Times New Roman" pitchFamily="18" charset="0"/>
              </a:rPr>
              <a:t>Trapping for intermediate size regime(</a:t>
            </a:r>
            <a:r>
              <a:rPr lang="en-US" sz="1600" i="1" dirty="0" err="1">
                <a:solidFill>
                  <a:srgbClr val="0000FF"/>
                </a:solidFill>
                <a:latin typeface="Times New Roman" pitchFamily="18" charset="0"/>
                <a:cs typeface="Times New Roman" pitchFamily="18" charset="0"/>
              </a:rPr>
              <a:t>d≈λ</a:t>
            </a:r>
            <a:r>
              <a:rPr lang="en-US" sz="1600" dirty="0">
                <a:solidFill>
                  <a:srgbClr val="0000FF"/>
                </a:solidFill>
                <a:latin typeface="Times New Roman" pitchFamily="18" charset="0"/>
                <a:cs typeface="Times New Roman" pitchFamily="18" charset="0"/>
              </a:rPr>
              <a:t>):</a:t>
            </a:r>
          </a:p>
        </p:txBody>
      </p:sp>
      <p:sp>
        <p:nvSpPr>
          <p:cNvPr id="20576" name="TextBox 75"/>
          <p:cNvSpPr txBox="1">
            <a:spLocks noChangeArrowheads="1"/>
          </p:cNvSpPr>
          <p:nvPr/>
        </p:nvSpPr>
        <p:spPr bwMode="auto">
          <a:xfrm>
            <a:off x="7503319" y="1041797"/>
            <a:ext cx="184731" cy="3000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sz="1350"/>
          </a:p>
        </p:txBody>
      </p:sp>
      <p:sp>
        <p:nvSpPr>
          <p:cNvPr id="143" name="TextBox 142"/>
          <p:cNvSpPr txBox="1">
            <a:spLocks noChangeArrowheads="1"/>
          </p:cNvSpPr>
          <p:nvPr/>
        </p:nvSpPr>
        <p:spPr bwMode="auto">
          <a:xfrm>
            <a:off x="6928248" y="2934891"/>
            <a:ext cx="248840" cy="2539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l-GR" sz="1050">
                <a:latin typeface="Times New Roman" pitchFamily="18" charset="0"/>
                <a:cs typeface="Times New Roman" pitchFamily="18" charset="0"/>
              </a:rPr>
              <a:t>θ</a:t>
            </a:r>
            <a:endParaRPr lang="en-US" sz="1050"/>
          </a:p>
        </p:txBody>
      </p:sp>
      <p:sp>
        <p:nvSpPr>
          <p:cNvPr id="144" name="TextBox 143"/>
          <p:cNvSpPr txBox="1">
            <a:spLocks noChangeArrowheads="1"/>
          </p:cNvSpPr>
          <p:nvPr/>
        </p:nvSpPr>
        <p:spPr bwMode="auto">
          <a:xfrm>
            <a:off x="6516291" y="2178844"/>
            <a:ext cx="240772" cy="2539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l-GR" sz="1050">
                <a:latin typeface="Times New Roman" pitchFamily="18" charset="0"/>
                <a:cs typeface="Times New Roman" pitchFamily="18" charset="0"/>
              </a:rPr>
              <a:t>ε</a:t>
            </a:r>
            <a:endParaRPr lang="en-US" sz="1050"/>
          </a:p>
        </p:txBody>
      </p:sp>
      <p:sp>
        <p:nvSpPr>
          <p:cNvPr id="126"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0579" name="Slide Number Placeholder 135"/>
          <p:cNvSpPr>
            <a:spLocks noGrp="1"/>
          </p:cNvSpPr>
          <p:nvPr>
            <p:ph type="sldNum" sz="quarter" idx="12"/>
          </p:nvPr>
        </p:nvSpPr>
        <p:spPr bwMode="auto">
          <a:xfrm>
            <a:off x="6876192" y="104878"/>
            <a:ext cx="2133600" cy="274637"/>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800">
                <a:solidFill>
                  <a:schemeClr val="tx1"/>
                </a:solidFill>
                <a:latin typeface="Calibri" pitchFamily="34" charset="0"/>
                <a:ea typeface="MS PGothic" pitchFamily="34" charset="-128"/>
              </a:defRPr>
            </a:lvl1pPr>
            <a:lvl2pPr marL="557213" indent="-214313" eaLnBrk="0" hangingPunct="0">
              <a:defRPr sz="1800">
                <a:solidFill>
                  <a:schemeClr val="tx1"/>
                </a:solidFill>
                <a:latin typeface="Calibri" pitchFamily="34" charset="0"/>
                <a:ea typeface="MS PGothic" pitchFamily="34" charset="-128"/>
              </a:defRPr>
            </a:lvl2pPr>
            <a:lvl3pPr marL="857250" indent="-171450" eaLnBrk="0" hangingPunct="0">
              <a:defRPr sz="1800">
                <a:solidFill>
                  <a:schemeClr val="tx1"/>
                </a:solidFill>
                <a:latin typeface="Calibri" pitchFamily="34" charset="0"/>
                <a:ea typeface="MS PGothic" pitchFamily="34" charset="-128"/>
              </a:defRPr>
            </a:lvl3pPr>
            <a:lvl4pPr marL="1200150" indent="-171450" eaLnBrk="0" hangingPunct="0">
              <a:defRPr sz="1800">
                <a:solidFill>
                  <a:schemeClr val="tx1"/>
                </a:solidFill>
                <a:latin typeface="Calibri" pitchFamily="34" charset="0"/>
                <a:ea typeface="MS PGothic" pitchFamily="34" charset="-128"/>
              </a:defRPr>
            </a:lvl4pPr>
            <a:lvl5pPr marL="1543050" indent="-171450" eaLnBrk="0" hangingPunct="0">
              <a:defRPr sz="1800">
                <a:solidFill>
                  <a:schemeClr val="tx1"/>
                </a:solidFill>
                <a:latin typeface="Calibri" pitchFamily="34" charset="0"/>
                <a:ea typeface="MS PGothic" pitchFamily="34" charset="-128"/>
              </a:defRPr>
            </a:lvl5pPr>
            <a:lvl6pPr marL="1885950" indent="-171450" defTabSz="342900" eaLnBrk="0" fontAlgn="base" hangingPunct="0">
              <a:spcBef>
                <a:spcPct val="0"/>
              </a:spcBef>
              <a:spcAft>
                <a:spcPct val="0"/>
              </a:spcAft>
              <a:defRPr sz="1800">
                <a:solidFill>
                  <a:schemeClr val="tx1"/>
                </a:solidFill>
                <a:latin typeface="Calibri" pitchFamily="34" charset="0"/>
                <a:ea typeface="MS PGothic" pitchFamily="34" charset="-128"/>
              </a:defRPr>
            </a:lvl6pPr>
            <a:lvl7pPr marL="2228850" indent="-171450" defTabSz="342900" eaLnBrk="0" fontAlgn="base" hangingPunct="0">
              <a:spcBef>
                <a:spcPct val="0"/>
              </a:spcBef>
              <a:spcAft>
                <a:spcPct val="0"/>
              </a:spcAft>
              <a:defRPr sz="1800">
                <a:solidFill>
                  <a:schemeClr val="tx1"/>
                </a:solidFill>
                <a:latin typeface="Calibri" pitchFamily="34" charset="0"/>
                <a:ea typeface="MS PGothic" pitchFamily="34" charset="-128"/>
              </a:defRPr>
            </a:lvl7pPr>
            <a:lvl8pPr marL="2571750" indent="-171450" defTabSz="342900" eaLnBrk="0" fontAlgn="base" hangingPunct="0">
              <a:spcBef>
                <a:spcPct val="0"/>
              </a:spcBef>
              <a:spcAft>
                <a:spcPct val="0"/>
              </a:spcAft>
              <a:defRPr sz="1800">
                <a:solidFill>
                  <a:schemeClr val="tx1"/>
                </a:solidFill>
                <a:latin typeface="Calibri" pitchFamily="34" charset="0"/>
                <a:ea typeface="MS PGothic" pitchFamily="34" charset="-128"/>
              </a:defRPr>
            </a:lvl8pPr>
            <a:lvl9pPr marL="2914650" indent="-171450" defTabSz="342900" eaLnBrk="0" fontAlgn="base" hangingPunct="0">
              <a:spcBef>
                <a:spcPct val="0"/>
              </a:spcBef>
              <a:spcAft>
                <a:spcPct val="0"/>
              </a:spcAft>
              <a:defRPr sz="1800">
                <a:solidFill>
                  <a:schemeClr val="tx1"/>
                </a:solidFill>
                <a:latin typeface="Calibri" pitchFamily="34" charset="0"/>
                <a:ea typeface="MS PGothic" pitchFamily="34" charset="-128"/>
              </a:defRPr>
            </a:lvl9pPr>
          </a:lstStyle>
          <a:p>
            <a:pPr eaLnBrk="1" hangingPunct="1"/>
            <a:fld id="{AB781F85-BC9D-4367-B911-456D1317F6B7}" type="slidenum">
              <a:rPr lang="en-US" sz="1200" b="1">
                <a:solidFill>
                  <a:schemeClr val="bg1"/>
                </a:solidFill>
              </a:rPr>
              <a:pPr eaLnBrk="1" hangingPunct="1"/>
              <a:t>23</a:t>
            </a:fld>
            <a:endParaRPr lang="en-US" sz="1200" b="1" dirty="0">
              <a:solidFill>
                <a:schemeClr val="bg1"/>
              </a:solidFill>
            </a:endParaRPr>
          </a:p>
        </p:txBody>
      </p:sp>
    </p:spTree>
    <p:extLst>
      <p:ext uri="{BB962C8B-B14F-4D97-AF65-F5344CB8AC3E}">
        <p14:creationId xmlns:p14="http://schemas.microsoft.com/office/powerpoint/2010/main" val="2290665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nodeType="clickEffect">
                                  <p:stCondLst>
                                    <p:cond delay="0"/>
                                  </p:stCondLst>
                                  <p:childTnLst>
                                    <p:set>
                                      <p:cBhvr>
                                        <p:cTn id="10" dur="1" fill="hold">
                                          <p:stCondLst>
                                            <p:cond delay="0"/>
                                          </p:stCondLst>
                                        </p:cTn>
                                        <p:tgtEl>
                                          <p:spTgt spid="81"/>
                                        </p:tgtEl>
                                        <p:attrNameLst>
                                          <p:attrName>style.visibility</p:attrName>
                                        </p:attrNameLst>
                                      </p:cBhvr>
                                      <p:to>
                                        <p:strVal val="visible"/>
                                      </p:to>
                                    </p:set>
                                    <p:animEffect transition="in" filter="wipe(left)">
                                      <p:cBhvr>
                                        <p:cTn id="11" dur="500"/>
                                        <p:tgtEl>
                                          <p:spTgt spid="81"/>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61"/>
                                        </p:tgtEl>
                                        <p:attrNameLst>
                                          <p:attrName>style.visibility</p:attrName>
                                        </p:attrNameLst>
                                      </p:cBhvr>
                                      <p:to>
                                        <p:strVal val="visible"/>
                                      </p:to>
                                    </p:set>
                                    <p:animEffect transition="in" filter="wipe(left)">
                                      <p:cBhvr>
                                        <p:cTn id="14" dur="500"/>
                                        <p:tgtEl>
                                          <p:spTgt spid="61"/>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8" fill="hold" nodeType="clickEffect">
                                  <p:stCondLst>
                                    <p:cond delay="0"/>
                                  </p:stCondLst>
                                  <p:childTnLst>
                                    <p:set>
                                      <p:cBhvr>
                                        <p:cTn id="18" dur="1" fill="hold">
                                          <p:stCondLst>
                                            <p:cond delay="0"/>
                                          </p:stCondLst>
                                        </p:cTn>
                                        <p:tgtEl>
                                          <p:spTgt spid="54"/>
                                        </p:tgtEl>
                                        <p:attrNameLst>
                                          <p:attrName>style.visibility</p:attrName>
                                        </p:attrNameLst>
                                      </p:cBhvr>
                                      <p:to>
                                        <p:strVal val="visible"/>
                                      </p:to>
                                    </p:set>
                                    <p:animEffect transition="in" filter="wipe(left)">
                                      <p:cBhvr>
                                        <p:cTn id="19" dur="500"/>
                                        <p:tgtEl>
                                          <p:spTgt spid="54"/>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62"/>
                                        </p:tgtEl>
                                        <p:attrNameLst>
                                          <p:attrName>style.visibility</p:attrName>
                                        </p:attrNameLst>
                                      </p:cBhvr>
                                      <p:to>
                                        <p:strVal val="visible"/>
                                      </p:to>
                                    </p:set>
                                    <p:animEffect transition="in" filter="wipe(left)">
                                      <p:cBhvr>
                                        <p:cTn id="22" dur="500"/>
                                        <p:tgtEl>
                                          <p:spTgt spid="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98"/>
                                        </p:tgtEl>
                                        <p:attrNameLst>
                                          <p:attrName>style.visibility</p:attrName>
                                        </p:attrNameLst>
                                      </p:cBhvr>
                                      <p:to>
                                        <p:strVal val="visible"/>
                                      </p:to>
                                    </p:set>
                                    <p:animEffect transition="in" filter="wipe(left)">
                                      <p:cBhvr>
                                        <p:cTn id="27" dur="500"/>
                                        <p:tgtEl>
                                          <p:spTgt spid="98"/>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87"/>
                                        </p:tgtEl>
                                        <p:attrNameLst>
                                          <p:attrName>style.visibility</p:attrName>
                                        </p:attrNameLst>
                                      </p:cBhvr>
                                      <p:to>
                                        <p:strVal val="visible"/>
                                      </p:to>
                                    </p:set>
                                    <p:animEffect transition="in" filter="wipe(left)">
                                      <p:cBhvr>
                                        <p:cTn id="30" dur="500"/>
                                        <p:tgtEl>
                                          <p:spTgt spid="87"/>
                                        </p:tgtEl>
                                      </p:cBhvr>
                                    </p:animEffect>
                                  </p:childTnLst>
                                </p:cTn>
                              </p:par>
                              <p:par>
                                <p:cTn id="31" presetID="22" presetClass="entr" presetSubtype="8" fill="hold" nodeType="withEffect">
                                  <p:stCondLst>
                                    <p:cond delay="0"/>
                                  </p:stCondLst>
                                  <p:childTnLst>
                                    <p:set>
                                      <p:cBhvr>
                                        <p:cTn id="32" dur="1" fill="hold">
                                          <p:stCondLst>
                                            <p:cond delay="0"/>
                                          </p:stCondLst>
                                        </p:cTn>
                                        <p:tgtEl>
                                          <p:spTgt spid="97"/>
                                        </p:tgtEl>
                                        <p:attrNameLst>
                                          <p:attrName>style.visibility</p:attrName>
                                        </p:attrNameLst>
                                      </p:cBhvr>
                                      <p:to>
                                        <p:strVal val="visible"/>
                                      </p:to>
                                    </p:set>
                                    <p:animEffect transition="in" filter="wipe(left)">
                                      <p:cBhvr>
                                        <p:cTn id="33" dur="500"/>
                                        <p:tgtEl>
                                          <p:spTgt spid="97"/>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8"/>
                                        </p:tgtEl>
                                        <p:attrNameLst>
                                          <p:attrName>style.visibility</p:attrName>
                                        </p:attrNameLst>
                                      </p:cBhvr>
                                      <p:to>
                                        <p:strVal val="visible"/>
                                      </p:to>
                                    </p:set>
                                    <p:animEffect transition="in" filter="wipe(left)">
                                      <p:cBhvr>
                                        <p:cTn id="36" dur="500"/>
                                        <p:tgtEl>
                                          <p:spTgt spid="8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4" fill="hold" nodeType="clickEffect">
                                  <p:stCondLst>
                                    <p:cond delay="0"/>
                                  </p:stCondLst>
                                  <p:childTnLst>
                                    <p:set>
                                      <p:cBhvr>
                                        <p:cTn id="40" dur="1" fill="hold">
                                          <p:stCondLst>
                                            <p:cond delay="0"/>
                                          </p:stCondLst>
                                        </p:cTn>
                                        <p:tgtEl>
                                          <p:spTgt spid="100"/>
                                        </p:tgtEl>
                                        <p:attrNameLst>
                                          <p:attrName>style.visibility</p:attrName>
                                        </p:attrNameLst>
                                      </p:cBhvr>
                                      <p:to>
                                        <p:strVal val="visible"/>
                                      </p:to>
                                    </p:set>
                                    <p:animEffect transition="in" filter="wipe(down)">
                                      <p:cBhvr>
                                        <p:cTn id="41" dur="500"/>
                                        <p:tgtEl>
                                          <p:spTgt spid="100"/>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22" presetClass="entr" presetSubtype="8" fill="hold" nodeType="clickEffect">
                                  <p:stCondLst>
                                    <p:cond delay="0"/>
                                  </p:stCondLst>
                                  <p:childTnLst>
                                    <p:set>
                                      <p:cBhvr>
                                        <p:cTn id="48" dur="1" fill="hold">
                                          <p:stCondLst>
                                            <p:cond delay="0"/>
                                          </p:stCondLst>
                                        </p:cTn>
                                        <p:tgtEl>
                                          <p:spTgt spid="104"/>
                                        </p:tgtEl>
                                        <p:attrNameLst>
                                          <p:attrName>style.visibility</p:attrName>
                                        </p:attrNameLst>
                                      </p:cBhvr>
                                      <p:to>
                                        <p:strVal val="visible"/>
                                      </p:to>
                                    </p:set>
                                    <p:animEffect transition="in" filter="wipe(left)">
                                      <p:cBhvr>
                                        <p:cTn id="49" dur="500"/>
                                        <p:tgtEl>
                                          <p:spTgt spid="104"/>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66"/>
                                        </p:tgtEl>
                                        <p:attrNameLst>
                                          <p:attrName>style.visibility</p:attrName>
                                        </p:attrNameLst>
                                      </p:cBhvr>
                                      <p:to>
                                        <p:strVal val="visible"/>
                                      </p:to>
                                    </p:set>
                                    <p:animEffect transition="in" filter="wipe(left)">
                                      <p:cBhvr>
                                        <p:cTn id="52" dur="500"/>
                                        <p:tgtEl>
                                          <p:spTgt spid="66"/>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65"/>
                                        </p:tgtEl>
                                        <p:attrNameLst>
                                          <p:attrName>style.visibility</p:attrName>
                                        </p:attrNameLst>
                                      </p:cBhvr>
                                      <p:to>
                                        <p:strVal val="visible"/>
                                      </p:to>
                                    </p:set>
                                    <p:animEffect transition="in" filter="wipe(left)">
                                      <p:cBhvr>
                                        <p:cTn id="55" dur="500"/>
                                        <p:tgtEl>
                                          <p:spTgt spid="65"/>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1" presetClass="exit" presetSubtype="0" fill="hold" nodeType="clickEffect">
                                  <p:stCondLst>
                                    <p:cond delay="0"/>
                                  </p:stCondLst>
                                  <p:childTnLst>
                                    <p:set>
                                      <p:cBhvr>
                                        <p:cTn id="59" dur="1" fill="hold">
                                          <p:stCondLst>
                                            <p:cond delay="0"/>
                                          </p:stCondLst>
                                        </p:cTn>
                                        <p:tgtEl>
                                          <p:spTgt spid="98"/>
                                        </p:tgtEl>
                                        <p:attrNameLst>
                                          <p:attrName>style.visibility</p:attrName>
                                        </p:attrNameLst>
                                      </p:cBhvr>
                                      <p:to>
                                        <p:strVal val="hidden"/>
                                      </p:to>
                                    </p:set>
                                  </p:childTnLst>
                                </p:cTn>
                              </p:par>
                              <p:par>
                                <p:cTn id="60" presetID="1" presetClass="exit" presetSubtype="0" fill="hold" grpId="1" nodeType="withEffect">
                                  <p:stCondLst>
                                    <p:cond delay="0"/>
                                  </p:stCondLst>
                                  <p:childTnLst>
                                    <p:set>
                                      <p:cBhvr>
                                        <p:cTn id="61" dur="1" fill="hold">
                                          <p:stCondLst>
                                            <p:cond delay="0"/>
                                          </p:stCondLst>
                                        </p:cTn>
                                        <p:tgtEl>
                                          <p:spTgt spid="87"/>
                                        </p:tgtEl>
                                        <p:attrNameLst>
                                          <p:attrName>style.visibility</p:attrName>
                                        </p:attrNameLst>
                                      </p:cBhvr>
                                      <p:to>
                                        <p:strVal val="hidden"/>
                                      </p:to>
                                    </p:set>
                                  </p:childTnLst>
                                </p:cTn>
                              </p:par>
                              <p:par>
                                <p:cTn id="62" presetID="1" presetClass="exit" presetSubtype="0" fill="hold" nodeType="withEffect">
                                  <p:stCondLst>
                                    <p:cond delay="0"/>
                                  </p:stCondLst>
                                  <p:childTnLst>
                                    <p:set>
                                      <p:cBhvr>
                                        <p:cTn id="63" dur="1" fill="hold">
                                          <p:stCondLst>
                                            <p:cond delay="0"/>
                                          </p:stCondLst>
                                        </p:cTn>
                                        <p:tgtEl>
                                          <p:spTgt spid="97"/>
                                        </p:tgtEl>
                                        <p:attrNameLst>
                                          <p:attrName>style.visibility</p:attrName>
                                        </p:attrNameLst>
                                      </p:cBhvr>
                                      <p:to>
                                        <p:strVal val="hidden"/>
                                      </p:to>
                                    </p:set>
                                  </p:childTnLst>
                                </p:cTn>
                              </p:par>
                              <p:par>
                                <p:cTn id="64" presetID="1" presetClass="exit" presetSubtype="0" fill="hold" grpId="1" nodeType="withEffect">
                                  <p:stCondLst>
                                    <p:cond delay="0"/>
                                  </p:stCondLst>
                                  <p:childTnLst>
                                    <p:set>
                                      <p:cBhvr>
                                        <p:cTn id="65" dur="1" fill="hold">
                                          <p:stCondLst>
                                            <p:cond delay="0"/>
                                          </p:stCondLst>
                                        </p:cTn>
                                        <p:tgtEl>
                                          <p:spTgt spid="88"/>
                                        </p:tgtEl>
                                        <p:attrNameLst>
                                          <p:attrName>style.visibility</p:attrName>
                                        </p:attrNameLst>
                                      </p:cBhvr>
                                      <p:to>
                                        <p:strVal val="hidden"/>
                                      </p:to>
                                    </p:set>
                                  </p:childTnLst>
                                </p:cTn>
                              </p:par>
                              <p:par>
                                <p:cTn id="66" presetID="1" presetClass="exit" presetSubtype="0" fill="hold" nodeType="withEffect">
                                  <p:stCondLst>
                                    <p:cond delay="0"/>
                                  </p:stCondLst>
                                  <p:childTnLst>
                                    <p:set>
                                      <p:cBhvr>
                                        <p:cTn id="67" dur="1" fill="hold">
                                          <p:stCondLst>
                                            <p:cond delay="0"/>
                                          </p:stCondLst>
                                        </p:cTn>
                                        <p:tgtEl>
                                          <p:spTgt spid="100"/>
                                        </p:tgtEl>
                                        <p:attrNameLst>
                                          <p:attrName>style.visibility</p:attrName>
                                        </p:attrNameLst>
                                      </p:cBhvr>
                                      <p:to>
                                        <p:strVal val="hidden"/>
                                      </p:to>
                                    </p:set>
                                  </p:childTnLst>
                                </p:cTn>
                              </p:par>
                              <p:par>
                                <p:cTn id="68" presetID="1" presetClass="exit" presetSubtype="0" fill="hold" grpId="1" nodeType="withEffect">
                                  <p:stCondLst>
                                    <p:cond delay="0"/>
                                  </p:stCondLst>
                                  <p:childTnLst>
                                    <p:set>
                                      <p:cBhvr>
                                        <p:cTn id="69" dur="1" fill="hold">
                                          <p:stCondLst>
                                            <p:cond delay="0"/>
                                          </p:stCondLst>
                                        </p:cTn>
                                        <p:tgtEl>
                                          <p:spTgt spid="67"/>
                                        </p:tgtEl>
                                        <p:attrNameLst>
                                          <p:attrName>style.visibility</p:attrName>
                                        </p:attrNameLst>
                                      </p:cBhvr>
                                      <p:to>
                                        <p:strVal val="hidden"/>
                                      </p:to>
                                    </p:set>
                                  </p:childTnLst>
                                </p:cTn>
                              </p:par>
                              <p:par>
                                <p:cTn id="70" presetID="1" presetClass="exit" presetSubtype="0" fill="hold" grpId="1" nodeType="withEffect">
                                  <p:stCondLst>
                                    <p:cond delay="0"/>
                                  </p:stCondLst>
                                  <p:childTnLst>
                                    <p:set>
                                      <p:cBhvr>
                                        <p:cTn id="71" dur="1" fill="hold">
                                          <p:stCondLst>
                                            <p:cond delay="0"/>
                                          </p:stCondLst>
                                        </p:cTn>
                                        <p:tgtEl>
                                          <p:spTgt spid="66"/>
                                        </p:tgtEl>
                                        <p:attrNameLst>
                                          <p:attrName>style.visibility</p:attrName>
                                        </p:attrNameLst>
                                      </p:cBhvr>
                                      <p:to>
                                        <p:strVal val="hidden"/>
                                      </p:to>
                                    </p:set>
                                  </p:childTnLst>
                                </p:cTn>
                              </p:par>
                              <p:par>
                                <p:cTn id="72" presetID="1" presetClass="exit" presetSubtype="0" fill="hold" grpId="1" nodeType="withEffect">
                                  <p:stCondLst>
                                    <p:cond delay="0"/>
                                  </p:stCondLst>
                                  <p:childTnLst>
                                    <p:set>
                                      <p:cBhvr>
                                        <p:cTn id="73" dur="1" fill="hold">
                                          <p:stCondLst>
                                            <p:cond delay="0"/>
                                          </p:stCondLst>
                                        </p:cTn>
                                        <p:tgtEl>
                                          <p:spTgt spid="65"/>
                                        </p:tgtEl>
                                        <p:attrNameLst>
                                          <p:attrName>style.visibility</p:attrName>
                                        </p:attrNameLst>
                                      </p:cBhvr>
                                      <p:to>
                                        <p:strVal val="hidden"/>
                                      </p:to>
                                    </p:set>
                                  </p:childTnLst>
                                </p:cTn>
                              </p:par>
                              <p:par>
                                <p:cTn id="74" presetID="1" presetClass="exit" presetSubtype="0" fill="hold" nodeType="withEffect">
                                  <p:stCondLst>
                                    <p:cond delay="0"/>
                                  </p:stCondLst>
                                  <p:childTnLst>
                                    <p:set>
                                      <p:cBhvr>
                                        <p:cTn id="75" dur="1" fill="hold">
                                          <p:stCondLst>
                                            <p:cond delay="0"/>
                                          </p:stCondLst>
                                        </p:cTn>
                                        <p:tgtEl>
                                          <p:spTgt spid="104"/>
                                        </p:tgtEl>
                                        <p:attrNameLst>
                                          <p:attrName>style.visibility</p:attrName>
                                        </p:attrNameLst>
                                      </p:cBhvr>
                                      <p:to>
                                        <p:strVal val="hidden"/>
                                      </p:to>
                                    </p:set>
                                  </p:childTnLst>
                                </p:cTn>
                              </p:par>
                              <p:par>
                                <p:cTn id="76" presetID="1" presetClass="exit" presetSubtype="0" fill="hold" grpId="1" nodeType="withEffect">
                                  <p:stCondLst>
                                    <p:cond delay="0"/>
                                  </p:stCondLst>
                                  <p:childTnLst>
                                    <p:set>
                                      <p:cBhvr>
                                        <p:cTn id="77" dur="1" fill="hold">
                                          <p:stCondLst>
                                            <p:cond delay="0"/>
                                          </p:stCondLst>
                                        </p:cTn>
                                        <p:tgtEl>
                                          <p:spTgt spid="62"/>
                                        </p:tgtEl>
                                        <p:attrNameLst>
                                          <p:attrName>style.visibility</p:attrName>
                                        </p:attrNameLst>
                                      </p:cBhvr>
                                      <p:to>
                                        <p:strVal val="hidden"/>
                                      </p:to>
                                    </p:set>
                                  </p:childTnLst>
                                </p:cTn>
                              </p:par>
                              <p:par>
                                <p:cTn id="78" presetID="1" presetClass="exit" presetSubtype="0" fill="hold" nodeType="withEffect">
                                  <p:stCondLst>
                                    <p:cond delay="0"/>
                                  </p:stCondLst>
                                  <p:childTnLst>
                                    <p:set>
                                      <p:cBhvr>
                                        <p:cTn id="79" dur="1" fill="hold">
                                          <p:stCondLst>
                                            <p:cond delay="0"/>
                                          </p:stCondLst>
                                        </p:cTn>
                                        <p:tgtEl>
                                          <p:spTgt spid="54"/>
                                        </p:tgtEl>
                                        <p:attrNameLst>
                                          <p:attrName>style.visibility</p:attrName>
                                        </p:attrNameLst>
                                      </p:cBhvr>
                                      <p:to>
                                        <p:strVal val="hidden"/>
                                      </p:to>
                                    </p:set>
                                  </p:childTnLst>
                                </p:cTn>
                              </p:par>
                              <p:par>
                                <p:cTn id="80" presetID="1" presetClass="exit" presetSubtype="0" fill="hold" nodeType="withEffect">
                                  <p:stCondLst>
                                    <p:cond delay="0"/>
                                  </p:stCondLst>
                                  <p:childTnLst>
                                    <p:set>
                                      <p:cBhvr>
                                        <p:cTn id="81" dur="1" fill="hold">
                                          <p:stCondLst>
                                            <p:cond delay="0"/>
                                          </p:stCondLst>
                                        </p:cTn>
                                        <p:tgtEl>
                                          <p:spTgt spid="81"/>
                                        </p:tgtEl>
                                        <p:attrNameLst>
                                          <p:attrName>style.visibility</p:attrName>
                                        </p:attrNameLst>
                                      </p:cBhvr>
                                      <p:to>
                                        <p:strVal val="hidden"/>
                                      </p:to>
                                    </p:set>
                                  </p:childTnLst>
                                </p:cTn>
                              </p:par>
                              <p:par>
                                <p:cTn id="82" presetID="1" presetClass="exit" presetSubtype="0" fill="hold" grpId="1" nodeType="withEffect">
                                  <p:stCondLst>
                                    <p:cond delay="0"/>
                                  </p:stCondLst>
                                  <p:childTnLst>
                                    <p:set>
                                      <p:cBhvr>
                                        <p:cTn id="83" dur="1" fill="hold">
                                          <p:stCondLst>
                                            <p:cond delay="0"/>
                                          </p:stCondLst>
                                        </p:cTn>
                                        <p:tgtEl>
                                          <p:spTgt spid="61"/>
                                        </p:tgtEl>
                                        <p:attrNameLst>
                                          <p:attrName>style.visibility</p:attrName>
                                        </p:attrNameLst>
                                      </p:cBhvr>
                                      <p:to>
                                        <p:strVal val="hidden"/>
                                      </p:to>
                                    </p:set>
                                  </p:childTnLst>
                                </p:cTn>
                              </p:par>
                            </p:childTnLst>
                          </p:cTn>
                        </p:par>
                      </p:childTnLst>
                    </p:cTn>
                  </p:par>
                  <p:par>
                    <p:cTn id="84" fill="hold" nodeType="clickPar">
                      <p:stCondLst>
                        <p:cond delay="indefinite"/>
                      </p:stCondLst>
                      <p:childTnLst>
                        <p:par>
                          <p:cTn id="85" fill="hold" nodeType="withGroup">
                            <p:stCondLst>
                              <p:cond delay="0"/>
                            </p:stCondLst>
                            <p:childTnLst>
                              <p:par>
                                <p:cTn id="86" presetID="22" presetClass="entr" presetSubtype="8" fill="hold" nodeType="clickEffect">
                                  <p:stCondLst>
                                    <p:cond delay="0"/>
                                  </p:stCondLst>
                                  <p:childTnLst>
                                    <p:set>
                                      <p:cBhvr>
                                        <p:cTn id="87" dur="1" fill="hold">
                                          <p:stCondLst>
                                            <p:cond delay="0"/>
                                          </p:stCondLst>
                                        </p:cTn>
                                        <p:tgtEl>
                                          <p:spTgt spid="81"/>
                                        </p:tgtEl>
                                        <p:attrNameLst>
                                          <p:attrName>style.visibility</p:attrName>
                                        </p:attrNameLst>
                                      </p:cBhvr>
                                      <p:to>
                                        <p:strVal val="visible"/>
                                      </p:to>
                                    </p:set>
                                    <p:animEffect transition="in" filter="wipe(left)">
                                      <p:cBhvr>
                                        <p:cTn id="88" dur="500"/>
                                        <p:tgtEl>
                                          <p:spTgt spid="81"/>
                                        </p:tgtEl>
                                      </p:cBhvr>
                                    </p:animEffect>
                                  </p:childTnLst>
                                </p:cTn>
                              </p:par>
                              <p:par>
                                <p:cTn id="89" presetID="22" presetClass="entr" presetSubtype="8" fill="hold" grpId="2" nodeType="withEffect">
                                  <p:stCondLst>
                                    <p:cond delay="0"/>
                                  </p:stCondLst>
                                  <p:childTnLst>
                                    <p:set>
                                      <p:cBhvr>
                                        <p:cTn id="90" dur="1" fill="hold">
                                          <p:stCondLst>
                                            <p:cond delay="0"/>
                                          </p:stCondLst>
                                        </p:cTn>
                                        <p:tgtEl>
                                          <p:spTgt spid="61"/>
                                        </p:tgtEl>
                                        <p:attrNameLst>
                                          <p:attrName>style.visibility</p:attrName>
                                        </p:attrNameLst>
                                      </p:cBhvr>
                                      <p:to>
                                        <p:strVal val="visible"/>
                                      </p:to>
                                    </p:set>
                                    <p:animEffect transition="in" filter="wipe(left)">
                                      <p:cBhvr>
                                        <p:cTn id="91" dur="500"/>
                                        <p:tgtEl>
                                          <p:spTgt spid="61"/>
                                        </p:tgtEl>
                                      </p:cBhvr>
                                    </p:animEffect>
                                  </p:childTnLst>
                                </p:cTn>
                              </p:par>
                            </p:childTnLst>
                          </p:cTn>
                        </p:par>
                      </p:childTnLst>
                    </p:cTn>
                  </p:par>
                  <p:par>
                    <p:cTn id="92" fill="hold" nodeType="clickPar">
                      <p:stCondLst>
                        <p:cond delay="indefinite"/>
                      </p:stCondLst>
                      <p:childTnLst>
                        <p:par>
                          <p:cTn id="93" fill="hold" nodeType="withGroup">
                            <p:stCondLst>
                              <p:cond delay="0"/>
                            </p:stCondLst>
                            <p:childTnLst>
                              <p:par>
                                <p:cTn id="94" presetID="22" presetClass="entr" presetSubtype="8" fill="hold" nodeType="clickEffect">
                                  <p:stCondLst>
                                    <p:cond delay="0"/>
                                  </p:stCondLst>
                                  <p:childTnLst>
                                    <p:set>
                                      <p:cBhvr>
                                        <p:cTn id="95" dur="1" fill="hold">
                                          <p:stCondLst>
                                            <p:cond delay="0"/>
                                          </p:stCondLst>
                                        </p:cTn>
                                        <p:tgtEl>
                                          <p:spTgt spid="105"/>
                                        </p:tgtEl>
                                        <p:attrNameLst>
                                          <p:attrName>style.visibility</p:attrName>
                                        </p:attrNameLst>
                                      </p:cBhvr>
                                      <p:to>
                                        <p:strVal val="visible"/>
                                      </p:to>
                                    </p:set>
                                    <p:animEffect transition="in" filter="wipe(left)">
                                      <p:cBhvr>
                                        <p:cTn id="96" dur="500"/>
                                        <p:tgtEl>
                                          <p:spTgt spid="105"/>
                                        </p:tgtEl>
                                      </p:cBhvr>
                                    </p:animEffect>
                                  </p:childTnLst>
                                </p:cTn>
                              </p:par>
                            </p:childTnLst>
                          </p:cTn>
                        </p:par>
                      </p:childTnLst>
                    </p:cTn>
                  </p:par>
                  <p:par>
                    <p:cTn id="97" fill="hold" nodeType="clickPar">
                      <p:stCondLst>
                        <p:cond delay="indefinite"/>
                      </p:stCondLst>
                      <p:childTnLst>
                        <p:par>
                          <p:cTn id="98" fill="hold" nodeType="withGroup">
                            <p:stCondLst>
                              <p:cond delay="0"/>
                            </p:stCondLst>
                            <p:childTnLst>
                              <p:par>
                                <p:cTn id="99" presetID="22" presetClass="entr" presetSubtype="1" fill="hold" nodeType="clickEffect">
                                  <p:stCondLst>
                                    <p:cond delay="0"/>
                                  </p:stCondLst>
                                  <p:childTnLst>
                                    <p:set>
                                      <p:cBhvr>
                                        <p:cTn id="100" dur="1" fill="hold">
                                          <p:stCondLst>
                                            <p:cond delay="0"/>
                                          </p:stCondLst>
                                        </p:cTn>
                                        <p:tgtEl>
                                          <p:spTgt spid="107"/>
                                        </p:tgtEl>
                                        <p:attrNameLst>
                                          <p:attrName>style.visibility</p:attrName>
                                        </p:attrNameLst>
                                      </p:cBhvr>
                                      <p:to>
                                        <p:strVal val="visible"/>
                                      </p:to>
                                    </p:set>
                                    <p:animEffect transition="in" filter="wipe(up)">
                                      <p:cBhvr>
                                        <p:cTn id="101" dur="500"/>
                                        <p:tgtEl>
                                          <p:spTgt spid="107"/>
                                        </p:tgtEl>
                                      </p:cBhvr>
                                    </p:animEffect>
                                  </p:childTnLst>
                                </p:cTn>
                              </p:par>
                              <p:par>
                                <p:cTn id="102" presetID="22" presetClass="entr" presetSubtype="1" fill="hold" grpId="0" nodeType="withEffect">
                                  <p:stCondLst>
                                    <p:cond delay="0"/>
                                  </p:stCondLst>
                                  <p:childTnLst>
                                    <p:set>
                                      <p:cBhvr>
                                        <p:cTn id="103" dur="1" fill="hold">
                                          <p:stCondLst>
                                            <p:cond delay="0"/>
                                          </p:stCondLst>
                                        </p:cTn>
                                        <p:tgtEl>
                                          <p:spTgt spid="111"/>
                                        </p:tgtEl>
                                        <p:attrNameLst>
                                          <p:attrName>style.visibility</p:attrName>
                                        </p:attrNameLst>
                                      </p:cBhvr>
                                      <p:to>
                                        <p:strVal val="visible"/>
                                      </p:to>
                                    </p:set>
                                    <p:animEffect transition="in" filter="wipe(up)">
                                      <p:cBhvr>
                                        <p:cTn id="104" dur="500"/>
                                        <p:tgtEl>
                                          <p:spTgt spid="111"/>
                                        </p:tgtEl>
                                      </p:cBhvr>
                                    </p:animEffect>
                                  </p:childTnLst>
                                </p:cTn>
                              </p:par>
                            </p:childTnLst>
                          </p:cTn>
                        </p:par>
                      </p:childTnLst>
                    </p:cTn>
                  </p:par>
                  <p:par>
                    <p:cTn id="105" fill="hold" nodeType="clickPar">
                      <p:stCondLst>
                        <p:cond delay="indefinite"/>
                      </p:stCondLst>
                      <p:childTnLst>
                        <p:par>
                          <p:cTn id="106" fill="hold" nodeType="withGroup">
                            <p:stCondLst>
                              <p:cond delay="0"/>
                            </p:stCondLst>
                            <p:childTnLst>
                              <p:par>
                                <p:cTn id="107" presetID="22" presetClass="entr" presetSubtype="8" fill="hold" nodeType="clickEffect">
                                  <p:stCondLst>
                                    <p:cond delay="0"/>
                                  </p:stCondLst>
                                  <p:childTnLst>
                                    <p:set>
                                      <p:cBhvr>
                                        <p:cTn id="108" dur="1" fill="hold">
                                          <p:stCondLst>
                                            <p:cond delay="0"/>
                                          </p:stCondLst>
                                        </p:cTn>
                                        <p:tgtEl>
                                          <p:spTgt spid="98"/>
                                        </p:tgtEl>
                                        <p:attrNameLst>
                                          <p:attrName>style.visibility</p:attrName>
                                        </p:attrNameLst>
                                      </p:cBhvr>
                                      <p:to>
                                        <p:strVal val="visible"/>
                                      </p:to>
                                    </p:set>
                                    <p:animEffect transition="in" filter="wipe(left)">
                                      <p:cBhvr>
                                        <p:cTn id="109" dur="500"/>
                                        <p:tgtEl>
                                          <p:spTgt spid="98"/>
                                        </p:tgtEl>
                                      </p:cBhvr>
                                    </p:animEffect>
                                  </p:childTnLst>
                                </p:cTn>
                              </p:par>
                              <p:par>
                                <p:cTn id="110" presetID="22" presetClass="entr" presetSubtype="8" fill="hold" grpId="0" nodeType="withEffect">
                                  <p:stCondLst>
                                    <p:cond delay="0"/>
                                  </p:stCondLst>
                                  <p:childTnLst>
                                    <p:set>
                                      <p:cBhvr>
                                        <p:cTn id="111" dur="1" fill="hold">
                                          <p:stCondLst>
                                            <p:cond delay="0"/>
                                          </p:stCondLst>
                                        </p:cTn>
                                        <p:tgtEl>
                                          <p:spTgt spid="113"/>
                                        </p:tgtEl>
                                        <p:attrNameLst>
                                          <p:attrName>style.visibility</p:attrName>
                                        </p:attrNameLst>
                                      </p:cBhvr>
                                      <p:to>
                                        <p:strVal val="visible"/>
                                      </p:to>
                                    </p:set>
                                    <p:animEffect transition="in" filter="wipe(left)">
                                      <p:cBhvr>
                                        <p:cTn id="112" dur="500"/>
                                        <p:tgtEl>
                                          <p:spTgt spid="113"/>
                                        </p:tgtEl>
                                      </p:cBhvr>
                                    </p:animEffect>
                                  </p:childTnLst>
                                </p:cTn>
                              </p:par>
                              <p:par>
                                <p:cTn id="113" presetID="22" presetClass="entr" presetSubtype="8" fill="hold" nodeType="withEffect">
                                  <p:stCondLst>
                                    <p:cond delay="0"/>
                                  </p:stCondLst>
                                  <p:childTnLst>
                                    <p:set>
                                      <p:cBhvr>
                                        <p:cTn id="114" dur="1" fill="hold">
                                          <p:stCondLst>
                                            <p:cond delay="0"/>
                                          </p:stCondLst>
                                        </p:cTn>
                                        <p:tgtEl>
                                          <p:spTgt spid="112"/>
                                        </p:tgtEl>
                                        <p:attrNameLst>
                                          <p:attrName>style.visibility</p:attrName>
                                        </p:attrNameLst>
                                      </p:cBhvr>
                                      <p:to>
                                        <p:strVal val="visible"/>
                                      </p:to>
                                    </p:set>
                                    <p:animEffect transition="in" filter="wipe(left)">
                                      <p:cBhvr>
                                        <p:cTn id="115" dur="500"/>
                                        <p:tgtEl>
                                          <p:spTgt spid="112"/>
                                        </p:tgtEl>
                                      </p:cBhvr>
                                    </p:animEffect>
                                  </p:childTnLst>
                                </p:cTn>
                              </p:par>
                              <p:par>
                                <p:cTn id="116" presetID="22" presetClass="entr" presetSubtype="8" fill="hold" grpId="0" nodeType="withEffect">
                                  <p:stCondLst>
                                    <p:cond delay="0"/>
                                  </p:stCondLst>
                                  <p:childTnLst>
                                    <p:set>
                                      <p:cBhvr>
                                        <p:cTn id="117" dur="1" fill="hold">
                                          <p:stCondLst>
                                            <p:cond delay="0"/>
                                          </p:stCondLst>
                                        </p:cTn>
                                        <p:tgtEl>
                                          <p:spTgt spid="115"/>
                                        </p:tgtEl>
                                        <p:attrNameLst>
                                          <p:attrName>style.visibility</p:attrName>
                                        </p:attrNameLst>
                                      </p:cBhvr>
                                      <p:to>
                                        <p:strVal val="visible"/>
                                      </p:to>
                                    </p:set>
                                    <p:animEffect transition="in" filter="wipe(left)">
                                      <p:cBhvr>
                                        <p:cTn id="118" dur="500"/>
                                        <p:tgtEl>
                                          <p:spTgt spid="115"/>
                                        </p:tgtEl>
                                      </p:cBhvr>
                                    </p:animEffect>
                                  </p:childTnLst>
                                </p:cTn>
                              </p:par>
                            </p:childTnLst>
                          </p:cTn>
                        </p:par>
                      </p:childTnLst>
                    </p:cTn>
                  </p:par>
                  <p:par>
                    <p:cTn id="119" fill="hold" nodeType="clickPar">
                      <p:stCondLst>
                        <p:cond delay="indefinite"/>
                      </p:stCondLst>
                      <p:childTnLst>
                        <p:par>
                          <p:cTn id="120" fill="hold" nodeType="withGroup">
                            <p:stCondLst>
                              <p:cond delay="0"/>
                            </p:stCondLst>
                            <p:childTnLst>
                              <p:par>
                                <p:cTn id="121" presetID="22" presetClass="entr" presetSubtype="1" fill="hold" nodeType="clickEffect">
                                  <p:stCondLst>
                                    <p:cond delay="0"/>
                                  </p:stCondLst>
                                  <p:childTnLst>
                                    <p:set>
                                      <p:cBhvr>
                                        <p:cTn id="122" dur="1" fill="hold">
                                          <p:stCondLst>
                                            <p:cond delay="0"/>
                                          </p:stCondLst>
                                        </p:cTn>
                                        <p:tgtEl>
                                          <p:spTgt spid="117"/>
                                        </p:tgtEl>
                                        <p:attrNameLst>
                                          <p:attrName>style.visibility</p:attrName>
                                        </p:attrNameLst>
                                      </p:cBhvr>
                                      <p:to>
                                        <p:strVal val="visible"/>
                                      </p:to>
                                    </p:set>
                                    <p:animEffect transition="in" filter="wipe(up)">
                                      <p:cBhvr>
                                        <p:cTn id="123" dur="500"/>
                                        <p:tgtEl>
                                          <p:spTgt spid="117"/>
                                        </p:tgtEl>
                                      </p:cBhvr>
                                    </p:animEffect>
                                  </p:childTnLst>
                                </p:cTn>
                              </p:par>
                              <p:par>
                                <p:cTn id="124" presetID="22" presetClass="entr" presetSubtype="8" fill="hold" grpId="0" nodeType="withEffect">
                                  <p:stCondLst>
                                    <p:cond delay="0"/>
                                  </p:stCondLst>
                                  <p:childTnLst>
                                    <p:set>
                                      <p:cBhvr>
                                        <p:cTn id="125" dur="1" fill="hold">
                                          <p:stCondLst>
                                            <p:cond delay="0"/>
                                          </p:stCondLst>
                                        </p:cTn>
                                        <p:tgtEl>
                                          <p:spTgt spid="122"/>
                                        </p:tgtEl>
                                        <p:attrNameLst>
                                          <p:attrName>style.visibility</p:attrName>
                                        </p:attrNameLst>
                                      </p:cBhvr>
                                      <p:to>
                                        <p:strVal val="visible"/>
                                      </p:to>
                                    </p:set>
                                    <p:animEffect transition="in" filter="wipe(left)">
                                      <p:cBhvr>
                                        <p:cTn id="126" dur="500"/>
                                        <p:tgtEl>
                                          <p:spTgt spid="122"/>
                                        </p:tgtEl>
                                      </p:cBhvr>
                                    </p:animEffect>
                                  </p:childTnLst>
                                </p:cTn>
                              </p:par>
                            </p:childTnLst>
                          </p:cTn>
                        </p:par>
                      </p:childTnLst>
                    </p:cTn>
                  </p:par>
                  <p:par>
                    <p:cTn id="127" fill="hold" nodeType="clickPar">
                      <p:stCondLst>
                        <p:cond delay="indefinite"/>
                      </p:stCondLst>
                      <p:childTnLst>
                        <p:par>
                          <p:cTn id="128" fill="hold" nodeType="withGroup">
                            <p:stCondLst>
                              <p:cond delay="0"/>
                            </p:stCondLst>
                            <p:childTnLst>
                              <p:par>
                                <p:cTn id="129" presetID="22" presetClass="entr" presetSubtype="4" fill="hold" nodeType="clickEffect">
                                  <p:stCondLst>
                                    <p:cond delay="0"/>
                                  </p:stCondLst>
                                  <p:childTnLst>
                                    <p:set>
                                      <p:cBhvr>
                                        <p:cTn id="130" dur="1" fill="hold">
                                          <p:stCondLst>
                                            <p:cond delay="0"/>
                                          </p:stCondLst>
                                        </p:cTn>
                                        <p:tgtEl>
                                          <p:spTgt spid="119"/>
                                        </p:tgtEl>
                                        <p:attrNameLst>
                                          <p:attrName>style.visibility</p:attrName>
                                        </p:attrNameLst>
                                      </p:cBhvr>
                                      <p:to>
                                        <p:strVal val="visible"/>
                                      </p:to>
                                    </p:set>
                                    <p:animEffect transition="in" filter="wipe(down)">
                                      <p:cBhvr>
                                        <p:cTn id="131" dur="500"/>
                                        <p:tgtEl>
                                          <p:spTgt spid="119"/>
                                        </p:tgtEl>
                                      </p:cBhvr>
                                    </p:animEffect>
                                  </p:childTnLst>
                                </p:cTn>
                              </p:par>
                              <p:par>
                                <p:cTn id="132" presetID="22" presetClass="entr" presetSubtype="8" fill="hold" grpId="0" nodeType="withEffect">
                                  <p:stCondLst>
                                    <p:cond delay="0"/>
                                  </p:stCondLst>
                                  <p:childTnLst>
                                    <p:set>
                                      <p:cBhvr>
                                        <p:cTn id="133" dur="1" fill="hold">
                                          <p:stCondLst>
                                            <p:cond delay="0"/>
                                          </p:stCondLst>
                                        </p:cTn>
                                        <p:tgtEl>
                                          <p:spTgt spid="120"/>
                                        </p:tgtEl>
                                        <p:attrNameLst>
                                          <p:attrName>style.visibility</p:attrName>
                                        </p:attrNameLst>
                                      </p:cBhvr>
                                      <p:to>
                                        <p:strVal val="visible"/>
                                      </p:to>
                                    </p:set>
                                    <p:animEffect transition="in" filter="wipe(left)">
                                      <p:cBhvr>
                                        <p:cTn id="134" dur="500"/>
                                        <p:tgtEl>
                                          <p:spTgt spid="120"/>
                                        </p:tgtEl>
                                      </p:cBhvr>
                                    </p:animEffect>
                                  </p:childTnLst>
                                </p:cTn>
                              </p:par>
                              <p:par>
                                <p:cTn id="135" presetID="22" presetClass="entr" presetSubtype="8" fill="hold" grpId="0" nodeType="withEffect">
                                  <p:stCondLst>
                                    <p:cond delay="0"/>
                                  </p:stCondLst>
                                  <p:childTnLst>
                                    <p:set>
                                      <p:cBhvr>
                                        <p:cTn id="136" dur="1" fill="hold">
                                          <p:stCondLst>
                                            <p:cond delay="0"/>
                                          </p:stCondLst>
                                        </p:cTn>
                                        <p:tgtEl>
                                          <p:spTgt spid="121"/>
                                        </p:tgtEl>
                                        <p:attrNameLst>
                                          <p:attrName>style.visibility</p:attrName>
                                        </p:attrNameLst>
                                      </p:cBhvr>
                                      <p:to>
                                        <p:strVal val="visible"/>
                                      </p:to>
                                    </p:set>
                                    <p:animEffect transition="in" filter="wipe(left)">
                                      <p:cBhvr>
                                        <p:cTn id="137" dur="500"/>
                                        <p:tgtEl>
                                          <p:spTgt spid="121"/>
                                        </p:tgtEl>
                                      </p:cBhvr>
                                    </p:animEffect>
                                  </p:childTnLst>
                                </p:cTn>
                              </p:par>
                            </p:childTnLst>
                          </p:cTn>
                        </p:par>
                      </p:childTnLst>
                    </p:cTn>
                  </p:par>
                  <p:par>
                    <p:cTn id="138" fill="hold" nodeType="clickPar">
                      <p:stCondLst>
                        <p:cond delay="indefinite"/>
                      </p:stCondLst>
                      <p:childTnLst>
                        <p:par>
                          <p:cTn id="139" fill="hold" nodeType="withGroup">
                            <p:stCondLst>
                              <p:cond delay="0"/>
                            </p:stCondLst>
                            <p:childTnLst>
                              <p:par>
                                <p:cTn id="140" presetID="1" presetClass="entr" presetSubtype="0" fill="hold" grpId="0" nodeType="clickEffect">
                                  <p:stCondLst>
                                    <p:cond delay="0"/>
                                  </p:stCondLst>
                                  <p:childTnLst>
                                    <p:set>
                                      <p:cBhvr>
                                        <p:cTn id="141" dur="1" fill="hold">
                                          <p:stCondLst>
                                            <p:cond delay="0"/>
                                          </p:stCondLst>
                                        </p:cTn>
                                        <p:tgtEl>
                                          <p:spTgt spid="25"/>
                                        </p:tgtEl>
                                        <p:attrNameLst>
                                          <p:attrName>style.visibility</p:attrName>
                                        </p:attrNameLst>
                                      </p:cBhvr>
                                      <p:to>
                                        <p:strVal val="visible"/>
                                      </p:to>
                                    </p:set>
                                  </p:childTnLst>
                                </p:cTn>
                              </p:par>
                            </p:childTnLst>
                          </p:cTn>
                        </p:par>
                      </p:childTnLst>
                    </p:cTn>
                  </p:par>
                  <p:par>
                    <p:cTn id="142" fill="hold" nodeType="clickPar">
                      <p:stCondLst>
                        <p:cond delay="indefinite"/>
                      </p:stCondLst>
                      <p:childTnLst>
                        <p:par>
                          <p:cTn id="143" fill="hold" nodeType="withGroup">
                            <p:stCondLst>
                              <p:cond delay="0"/>
                            </p:stCondLst>
                            <p:childTnLst>
                              <p:par>
                                <p:cTn id="144" presetID="22" presetClass="entr" presetSubtype="1" fill="hold" grpId="0" nodeType="clickEffect">
                                  <p:stCondLst>
                                    <p:cond delay="0"/>
                                  </p:stCondLst>
                                  <p:childTnLst>
                                    <p:set>
                                      <p:cBhvr>
                                        <p:cTn id="145" dur="1" fill="hold">
                                          <p:stCondLst>
                                            <p:cond delay="0"/>
                                          </p:stCondLst>
                                        </p:cTn>
                                        <p:tgtEl>
                                          <p:spTgt spid="34"/>
                                        </p:tgtEl>
                                        <p:attrNameLst>
                                          <p:attrName>style.visibility</p:attrName>
                                        </p:attrNameLst>
                                      </p:cBhvr>
                                      <p:to>
                                        <p:strVal val="visible"/>
                                      </p:to>
                                    </p:set>
                                    <p:animEffect transition="in" filter="wipe(up)">
                                      <p:cBhvr>
                                        <p:cTn id="146" dur="500"/>
                                        <p:tgtEl>
                                          <p:spTgt spid="34"/>
                                        </p:tgtEl>
                                      </p:cBhvr>
                                    </p:animEffect>
                                  </p:childTnLst>
                                </p:cTn>
                              </p:par>
                              <p:par>
                                <p:cTn id="147" presetID="22" presetClass="entr" presetSubtype="8" fill="hold" grpId="0" nodeType="withEffect">
                                  <p:stCondLst>
                                    <p:cond delay="0"/>
                                  </p:stCondLst>
                                  <p:childTnLst>
                                    <p:set>
                                      <p:cBhvr>
                                        <p:cTn id="148" dur="1" fill="hold">
                                          <p:stCondLst>
                                            <p:cond delay="0"/>
                                          </p:stCondLst>
                                        </p:cTn>
                                        <p:tgtEl>
                                          <p:spTgt spid="19501"/>
                                        </p:tgtEl>
                                        <p:attrNameLst>
                                          <p:attrName>style.visibility</p:attrName>
                                        </p:attrNameLst>
                                      </p:cBhvr>
                                      <p:to>
                                        <p:strVal val="visible"/>
                                      </p:to>
                                    </p:set>
                                    <p:animEffect transition="in" filter="wipe(left)">
                                      <p:cBhvr>
                                        <p:cTn id="149" dur="500"/>
                                        <p:tgtEl>
                                          <p:spTgt spid="19501"/>
                                        </p:tgtEl>
                                      </p:cBhvr>
                                    </p:animEffect>
                                  </p:childTnLst>
                                </p:cTn>
                              </p:par>
                            </p:childTnLst>
                          </p:cTn>
                        </p:par>
                      </p:childTnLst>
                    </p:cTn>
                  </p:par>
                  <p:par>
                    <p:cTn id="150" fill="hold" nodeType="clickPar">
                      <p:stCondLst>
                        <p:cond delay="indefinite"/>
                      </p:stCondLst>
                      <p:childTnLst>
                        <p:par>
                          <p:cTn id="151" fill="hold" nodeType="withGroup">
                            <p:stCondLst>
                              <p:cond delay="0"/>
                            </p:stCondLst>
                            <p:childTnLst>
                              <p:par>
                                <p:cTn id="152" presetID="22" presetClass="entr" presetSubtype="1" fill="hold" nodeType="clickEffect">
                                  <p:stCondLst>
                                    <p:cond delay="0"/>
                                  </p:stCondLst>
                                  <p:childTnLst>
                                    <p:set>
                                      <p:cBhvr>
                                        <p:cTn id="153" dur="1" fill="hold">
                                          <p:stCondLst>
                                            <p:cond delay="0"/>
                                          </p:stCondLst>
                                        </p:cTn>
                                        <p:tgtEl>
                                          <p:spTgt spid="2"/>
                                        </p:tgtEl>
                                        <p:attrNameLst>
                                          <p:attrName>style.visibility</p:attrName>
                                        </p:attrNameLst>
                                      </p:cBhvr>
                                      <p:to>
                                        <p:strVal val="visible"/>
                                      </p:to>
                                    </p:set>
                                    <p:animEffect transition="in" filter="wipe(up)">
                                      <p:cBhvr>
                                        <p:cTn id="154" dur="1000"/>
                                        <p:tgtEl>
                                          <p:spTgt spid="2"/>
                                        </p:tgtEl>
                                      </p:cBhvr>
                                    </p:animEffect>
                                  </p:childTnLst>
                                </p:cTn>
                              </p:par>
                              <p:par>
                                <p:cTn id="155" presetID="22" presetClass="entr" presetSubtype="8" fill="hold" grpId="0" nodeType="withEffect">
                                  <p:stCondLst>
                                    <p:cond delay="0"/>
                                  </p:stCondLst>
                                  <p:childTnLst>
                                    <p:set>
                                      <p:cBhvr>
                                        <p:cTn id="156" dur="1" fill="hold">
                                          <p:stCondLst>
                                            <p:cond delay="0"/>
                                          </p:stCondLst>
                                        </p:cTn>
                                        <p:tgtEl>
                                          <p:spTgt spid="19488"/>
                                        </p:tgtEl>
                                        <p:attrNameLst>
                                          <p:attrName>style.visibility</p:attrName>
                                        </p:attrNameLst>
                                      </p:cBhvr>
                                      <p:to>
                                        <p:strVal val="visible"/>
                                      </p:to>
                                    </p:set>
                                    <p:animEffect transition="in" filter="wipe(left)">
                                      <p:cBhvr>
                                        <p:cTn id="157" dur="500"/>
                                        <p:tgtEl>
                                          <p:spTgt spid="19488"/>
                                        </p:tgtEl>
                                      </p:cBhvr>
                                    </p:animEffect>
                                  </p:childTnLst>
                                </p:cTn>
                              </p:par>
                            </p:childTnLst>
                          </p:cTn>
                        </p:par>
                      </p:childTnLst>
                    </p:cTn>
                  </p:par>
                  <p:par>
                    <p:cTn id="158" fill="hold" nodeType="clickPar">
                      <p:stCondLst>
                        <p:cond delay="indefinite"/>
                      </p:stCondLst>
                      <p:childTnLst>
                        <p:par>
                          <p:cTn id="159" fill="hold" nodeType="withGroup">
                            <p:stCondLst>
                              <p:cond delay="0"/>
                            </p:stCondLst>
                            <p:childTnLst>
                              <p:par>
                                <p:cTn id="160" presetID="22" presetClass="entr" presetSubtype="8" fill="hold" nodeType="clickEffect">
                                  <p:stCondLst>
                                    <p:cond delay="0"/>
                                  </p:stCondLst>
                                  <p:childTnLst>
                                    <p:set>
                                      <p:cBhvr>
                                        <p:cTn id="161" dur="1" fill="hold">
                                          <p:stCondLst>
                                            <p:cond delay="0"/>
                                          </p:stCondLst>
                                        </p:cTn>
                                        <p:tgtEl>
                                          <p:spTgt spid="33"/>
                                        </p:tgtEl>
                                        <p:attrNameLst>
                                          <p:attrName>style.visibility</p:attrName>
                                        </p:attrNameLst>
                                      </p:cBhvr>
                                      <p:to>
                                        <p:strVal val="visible"/>
                                      </p:to>
                                    </p:set>
                                    <p:animEffect transition="in" filter="wipe(left)">
                                      <p:cBhvr>
                                        <p:cTn id="162" dur="500"/>
                                        <p:tgtEl>
                                          <p:spTgt spid="33"/>
                                        </p:tgtEl>
                                      </p:cBhvr>
                                    </p:animEffect>
                                  </p:childTnLst>
                                </p:cTn>
                              </p:par>
                            </p:childTnLst>
                          </p:cTn>
                        </p:par>
                      </p:childTnLst>
                    </p:cTn>
                  </p:par>
                  <p:par>
                    <p:cTn id="163" fill="hold" nodeType="clickPar">
                      <p:stCondLst>
                        <p:cond delay="indefinite"/>
                      </p:stCondLst>
                      <p:childTnLst>
                        <p:par>
                          <p:cTn id="164" fill="hold" nodeType="withGroup">
                            <p:stCondLst>
                              <p:cond delay="0"/>
                            </p:stCondLst>
                            <p:childTnLst>
                              <p:par>
                                <p:cTn id="165" presetID="22" presetClass="entr" presetSubtype="1" fill="hold" nodeType="clickEffect">
                                  <p:stCondLst>
                                    <p:cond delay="0"/>
                                  </p:stCondLst>
                                  <p:childTnLst>
                                    <p:set>
                                      <p:cBhvr>
                                        <p:cTn id="166" dur="1" fill="hold">
                                          <p:stCondLst>
                                            <p:cond delay="0"/>
                                          </p:stCondLst>
                                        </p:cTn>
                                        <p:tgtEl>
                                          <p:spTgt spid="3"/>
                                        </p:tgtEl>
                                        <p:attrNameLst>
                                          <p:attrName>style.visibility</p:attrName>
                                        </p:attrNameLst>
                                      </p:cBhvr>
                                      <p:to>
                                        <p:strVal val="visible"/>
                                      </p:to>
                                    </p:set>
                                    <p:animEffect transition="in" filter="wipe(up)">
                                      <p:cBhvr>
                                        <p:cTn id="167" dur="500"/>
                                        <p:tgtEl>
                                          <p:spTgt spid="3"/>
                                        </p:tgtEl>
                                      </p:cBhvr>
                                    </p:animEffect>
                                  </p:childTnLst>
                                </p:cTn>
                              </p:par>
                              <p:par>
                                <p:cTn id="168" presetID="22" presetClass="entr" presetSubtype="8" fill="hold" grpId="0" nodeType="withEffect">
                                  <p:stCondLst>
                                    <p:cond delay="0"/>
                                  </p:stCondLst>
                                  <p:childTnLst>
                                    <p:set>
                                      <p:cBhvr>
                                        <p:cTn id="169" dur="1" fill="hold">
                                          <p:stCondLst>
                                            <p:cond delay="0"/>
                                          </p:stCondLst>
                                        </p:cTn>
                                        <p:tgtEl>
                                          <p:spTgt spid="19489"/>
                                        </p:tgtEl>
                                        <p:attrNameLst>
                                          <p:attrName>style.visibility</p:attrName>
                                        </p:attrNameLst>
                                      </p:cBhvr>
                                      <p:to>
                                        <p:strVal val="visible"/>
                                      </p:to>
                                    </p:set>
                                    <p:animEffect transition="in" filter="wipe(left)">
                                      <p:cBhvr>
                                        <p:cTn id="170" dur="500"/>
                                        <p:tgtEl>
                                          <p:spTgt spid="19489"/>
                                        </p:tgtEl>
                                      </p:cBhvr>
                                    </p:animEffect>
                                  </p:childTnLst>
                                </p:cTn>
                              </p:par>
                            </p:childTnLst>
                          </p:cTn>
                        </p:par>
                      </p:childTnLst>
                    </p:cTn>
                  </p:par>
                  <p:par>
                    <p:cTn id="171" fill="hold" nodeType="clickPar">
                      <p:stCondLst>
                        <p:cond delay="indefinite"/>
                      </p:stCondLst>
                      <p:childTnLst>
                        <p:par>
                          <p:cTn id="172" fill="hold" nodeType="withGroup">
                            <p:stCondLst>
                              <p:cond delay="0"/>
                            </p:stCondLst>
                            <p:childTnLst>
                              <p:par>
                                <p:cTn id="173" presetID="22" presetClass="entr" presetSubtype="2" fill="hold" nodeType="clickEffect">
                                  <p:stCondLst>
                                    <p:cond delay="0"/>
                                  </p:stCondLst>
                                  <p:childTnLst>
                                    <p:set>
                                      <p:cBhvr>
                                        <p:cTn id="174" dur="1" fill="hold">
                                          <p:stCondLst>
                                            <p:cond delay="0"/>
                                          </p:stCondLst>
                                        </p:cTn>
                                        <p:tgtEl>
                                          <p:spTgt spid="32"/>
                                        </p:tgtEl>
                                        <p:attrNameLst>
                                          <p:attrName>style.visibility</p:attrName>
                                        </p:attrNameLst>
                                      </p:cBhvr>
                                      <p:to>
                                        <p:strVal val="visible"/>
                                      </p:to>
                                    </p:set>
                                    <p:animEffect transition="in" filter="wipe(right)">
                                      <p:cBhvr>
                                        <p:cTn id="175" dur="500"/>
                                        <p:tgtEl>
                                          <p:spTgt spid="32"/>
                                        </p:tgtEl>
                                      </p:cBhvr>
                                    </p:animEffect>
                                  </p:childTnLst>
                                </p:cTn>
                              </p:par>
                            </p:childTnLst>
                          </p:cTn>
                        </p:par>
                      </p:childTnLst>
                    </p:cTn>
                  </p:par>
                  <p:par>
                    <p:cTn id="176" fill="hold" nodeType="clickPar">
                      <p:stCondLst>
                        <p:cond delay="indefinite"/>
                      </p:stCondLst>
                      <p:childTnLst>
                        <p:par>
                          <p:cTn id="177" fill="hold" nodeType="withGroup">
                            <p:stCondLst>
                              <p:cond delay="0"/>
                            </p:stCondLst>
                            <p:childTnLst>
                              <p:par>
                                <p:cTn id="178" presetID="1" presetClass="entr" presetSubtype="0" fill="hold" nodeType="clickEffect">
                                  <p:stCondLst>
                                    <p:cond delay="0"/>
                                  </p:stCondLst>
                                  <p:childTnLst>
                                    <p:set>
                                      <p:cBhvr>
                                        <p:cTn id="179" dur="1" fill="hold">
                                          <p:stCondLst>
                                            <p:cond delay="0"/>
                                          </p:stCondLst>
                                        </p:cTn>
                                        <p:tgtEl>
                                          <p:spTgt spid="11"/>
                                        </p:tgtEl>
                                        <p:attrNameLst>
                                          <p:attrName>style.visibility</p:attrName>
                                        </p:attrNameLst>
                                      </p:cBhvr>
                                      <p:to>
                                        <p:strVal val="visible"/>
                                      </p:to>
                                    </p:set>
                                  </p:childTnLst>
                                </p:cTn>
                              </p:par>
                            </p:childTnLst>
                          </p:cTn>
                        </p:par>
                      </p:childTnLst>
                    </p:cTn>
                  </p:par>
                  <p:par>
                    <p:cTn id="180" fill="hold" nodeType="clickPar">
                      <p:stCondLst>
                        <p:cond delay="indefinite"/>
                      </p:stCondLst>
                      <p:childTnLst>
                        <p:par>
                          <p:cTn id="181" fill="hold" nodeType="withGroup">
                            <p:stCondLst>
                              <p:cond delay="0"/>
                            </p:stCondLst>
                            <p:childTnLst>
                              <p:par>
                                <p:cTn id="182" presetID="1" presetClass="entr" presetSubtype="0" fill="hold" grpId="0" nodeType="clickEffect">
                                  <p:stCondLst>
                                    <p:cond delay="0"/>
                                  </p:stCondLst>
                                  <p:childTnLst>
                                    <p:set>
                                      <p:cBhvr>
                                        <p:cTn id="183" dur="1" fill="hold">
                                          <p:stCondLst>
                                            <p:cond delay="0"/>
                                          </p:stCondLst>
                                        </p:cTn>
                                        <p:tgtEl>
                                          <p:spTgt spid="39"/>
                                        </p:tgtEl>
                                        <p:attrNameLst>
                                          <p:attrName>style.visibility</p:attrName>
                                        </p:attrNameLst>
                                      </p:cBhvr>
                                      <p:to>
                                        <p:strVal val="visible"/>
                                      </p:to>
                                    </p:set>
                                  </p:childTnLst>
                                </p:cTn>
                              </p:par>
                            </p:childTnLst>
                          </p:cTn>
                        </p:par>
                      </p:childTnLst>
                    </p:cTn>
                  </p:par>
                  <p:par>
                    <p:cTn id="184" fill="hold" nodeType="clickPar">
                      <p:stCondLst>
                        <p:cond delay="indefinite"/>
                      </p:stCondLst>
                      <p:childTnLst>
                        <p:par>
                          <p:cTn id="185" fill="hold" nodeType="withGroup">
                            <p:stCondLst>
                              <p:cond delay="0"/>
                            </p:stCondLst>
                            <p:childTnLst>
                              <p:par>
                                <p:cTn id="186" presetID="22" presetClass="entr" presetSubtype="1" fill="hold" nodeType="clickEffect">
                                  <p:stCondLst>
                                    <p:cond delay="0"/>
                                  </p:stCondLst>
                                  <p:childTnLst>
                                    <p:set>
                                      <p:cBhvr>
                                        <p:cTn id="187" dur="1" fill="hold">
                                          <p:stCondLst>
                                            <p:cond delay="0"/>
                                          </p:stCondLst>
                                        </p:cTn>
                                        <p:tgtEl>
                                          <p:spTgt spid="46"/>
                                        </p:tgtEl>
                                        <p:attrNameLst>
                                          <p:attrName>style.visibility</p:attrName>
                                        </p:attrNameLst>
                                      </p:cBhvr>
                                      <p:to>
                                        <p:strVal val="visible"/>
                                      </p:to>
                                    </p:set>
                                    <p:animEffect transition="in" filter="wipe(up)">
                                      <p:cBhvr>
                                        <p:cTn id="188" dur="500"/>
                                        <p:tgtEl>
                                          <p:spTgt spid="46"/>
                                        </p:tgtEl>
                                      </p:cBhvr>
                                    </p:animEffect>
                                  </p:childTnLst>
                                </p:cTn>
                              </p:par>
                              <p:par>
                                <p:cTn id="189" presetID="22" presetClass="entr" presetSubtype="8" fill="hold" grpId="0" nodeType="withEffect">
                                  <p:stCondLst>
                                    <p:cond delay="0"/>
                                  </p:stCondLst>
                                  <p:childTnLst>
                                    <p:set>
                                      <p:cBhvr>
                                        <p:cTn id="190" dur="1" fill="hold">
                                          <p:stCondLst>
                                            <p:cond delay="0"/>
                                          </p:stCondLst>
                                        </p:cTn>
                                        <p:tgtEl>
                                          <p:spTgt spid="19476"/>
                                        </p:tgtEl>
                                        <p:attrNameLst>
                                          <p:attrName>style.visibility</p:attrName>
                                        </p:attrNameLst>
                                      </p:cBhvr>
                                      <p:to>
                                        <p:strVal val="visible"/>
                                      </p:to>
                                    </p:set>
                                    <p:animEffect transition="in" filter="wipe(left)">
                                      <p:cBhvr>
                                        <p:cTn id="191" dur="500"/>
                                        <p:tgtEl>
                                          <p:spTgt spid="19476"/>
                                        </p:tgtEl>
                                      </p:cBhvr>
                                    </p:animEffect>
                                  </p:childTnLst>
                                </p:cTn>
                              </p:par>
                            </p:childTnLst>
                          </p:cTn>
                        </p:par>
                      </p:childTnLst>
                    </p:cTn>
                  </p:par>
                  <p:par>
                    <p:cTn id="192" fill="hold" nodeType="clickPar">
                      <p:stCondLst>
                        <p:cond delay="indefinite"/>
                      </p:stCondLst>
                      <p:childTnLst>
                        <p:par>
                          <p:cTn id="193" fill="hold" nodeType="withGroup">
                            <p:stCondLst>
                              <p:cond delay="0"/>
                            </p:stCondLst>
                            <p:childTnLst>
                              <p:par>
                                <p:cTn id="194" presetID="22" presetClass="entr" presetSubtype="1" fill="hold" nodeType="clickEffect">
                                  <p:stCondLst>
                                    <p:cond delay="0"/>
                                  </p:stCondLst>
                                  <p:childTnLst>
                                    <p:set>
                                      <p:cBhvr>
                                        <p:cTn id="195" dur="1" fill="hold">
                                          <p:stCondLst>
                                            <p:cond delay="0"/>
                                          </p:stCondLst>
                                        </p:cTn>
                                        <p:tgtEl>
                                          <p:spTgt spid="5"/>
                                        </p:tgtEl>
                                        <p:attrNameLst>
                                          <p:attrName>style.visibility</p:attrName>
                                        </p:attrNameLst>
                                      </p:cBhvr>
                                      <p:to>
                                        <p:strVal val="visible"/>
                                      </p:to>
                                    </p:set>
                                    <p:animEffect transition="in" filter="wipe(up)">
                                      <p:cBhvr>
                                        <p:cTn id="196" dur="500"/>
                                        <p:tgtEl>
                                          <p:spTgt spid="5"/>
                                        </p:tgtEl>
                                      </p:cBhvr>
                                    </p:animEffect>
                                  </p:childTnLst>
                                </p:cTn>
                              </p:par>
                            </p:childTnLst>
                          </p:cTn>
                        </p:par>
                      </p:childTnLst>
                    </p:cTn>
                  </p:par>
                  <p:par>
                    <p:cTn id="197" fill="hold" nodeType="clickPar">
                      <p:stCondLst>
                        <p:cond delay="indefinite"/>
                      </p:stCondLst>
                      <p:childTnLst>
                        <p:par>
                          <p:cTn id="198" fill="hold" nodeType="withGroup">
                            <p:stCondLst>
                              <p:cond delay="0"/>
                            </p:stCondLst>
                            <p:childTnLst>
                              <p:par>
                                <p:cTn id="199" presetID="22" presetClass="entr" presetSubtype="8" fill="hold" nodeType="clickEffect">
                                  <p:stCondLst>
                                    <p:cond delay="0"/>
                                  </p:stCondLst>
                                  <p:childTnLst>
                                    <p:set>
                                      <p:cBhvr>
                                        <p:cTn id="200" dur="1" fill="hold">
                                          <p:stCondLst>
                                            <p:cond delay="0"/>
                                          </p:stCondLst>
                                        </p:cTn>
                                        <p:tgtEl>
                                          <p:spTgt spid="49"/>
                                        </p:tgtEl>
                                        <p:attrNameLst>
                                          <p:attrName>style.visibility</p:attrName>
                                        </p:attrNameLst>
                                      </p:cBhvr>
                                      <p:to>
                                        <p:strVal val="visible"/>
                                      </p:to>
                                    </p:set>
                                    <p:animEffect transition="in" filter="wipe(left)">
                                      <p:cBhvr>
                                        <p:cTn id="201" dur="500"/>
                                        <p:tgtEl>
                                          <p:spTgt spid="49"/>
                                        </p:tgtEl>
                                      </p:cBhvr>
                                    </p:animEffect>
                                  </p:childTnLst>
                                </p:cTn>
                              </p:par>
                            </p:childTnLst>
                          </p:cTn>
                        </p:par>
                      </p:childTnLst>
                    </p:cTn>
                  </p:par>
                  <p:par>
                    <p:cTn id="202" fill="hold" nodeType="clickPar">
                      <p:stCondLst>
                        <p:cond delay="indefinite"/>
                      </p:stCondLst>
                      <p:childTnLst>
                        <p:par>
                          <p:cTn id="203" fill="hold" nodeType="withGroup">
                            <p:stCondLst>
                              <p:cond delay="0"/>
                            </p:stCondLst>
                            <p:childTnLst>
                              <p:par>
                                <p:cTn id="204" presetID="22" presetClass="entr" presetSubtype="1" fill="hold" nodeType="clickEffect">
                                  <p:stCondLst>
                                    <p:cond delay="0"/>
                                  </p:stCondLst>
                                  <p:childTnLst>
                                    <p:set>
                                      <p:cBhvr>
                                        <p:cTn id="205" dur="1" fill="hold">
                                          <p:stCondLst>
                                            <p:cond delay="0"/>
                                          </p:stCondLst>
                                        </p:cTn>
                                        <p:tgtEl>
                                          <p:spTgt spid="4"/>
                                        </p:tgtEl>
                                        <p:attrNameLst>
                                          <p:attrName>style.visibility</p:attrName>
                                        </p:attrNameLst>
                                      </p:cBhvr>
                                      <p:to>
                                        <p:strVal val="visible"/>
                                      </p:to>
                                    </p:set>
                                    <p:animEffect transition="in" filter="wipe(up)">
                                      <p:cBhvr>
                                        <p:cTn id="206" dur="500"/>
                                        <p:tgtEl>
                                          <p:spTgt spid="4"/>
                                        </p:tgtEl>
                                      </p:cBhvr>
                                    </p:animEffect>
                                  </p:childTnLst>
                                </p:cTn>
                              </p:par>
                            </p:childTnLst>
                          </p:cTn>
                        </p:par>
                      </p:childTnLst>
                    </p:cTn>
                  </p:par>
                  <p:par>
                    <p:cTn id="207" fill="hold" nodeType="clickPar">
                      <p:stCondLst>
                        <p:cond delay="indefinite"/>
                      </p:stCondLst>
                      <p:childTnLst>
                        <p:par>
                          <p:cTn id="208" fill="hold" nodeType="withGroup">
                            <p:stCondLst>
                              <p:cond delay="0"/>
                            </p:stCondLst>
                            <p:childTnLst>
                              <p:par>
                                <p:cTn id="209" presetID="22" presetClass="entr" presetSubtype="2" fill="hold" nodeType="clickEffect">
                                  <p:stCondLst>
                                    <p:cond delay="0"/>
                                  </p:stCondLst>
                                  <p:childTnLst>
                                    <p:set>
                                      <p:cBhvr>
                                        <p:cTn id="210" dur="1" fill="hold">
                                          <p:stCondLst>
                                            <p:cond delay="0"/>
                                          </p:stCondLst>
                                        </p:cTn>
                                        <p:tgtEl>
                                          <p:spTgt spid="50"/>
                                        </p:tgtEl>
                                        <p:attrNameLst>
                                          <p:attrName>style.visibility</p:attrName>
                                        </p:attrNameLst>
                                      </p:cBhvr>
                                      <p:to>
                                        <p:strVal val="visible"/>
                                      </p:to>
                                    </p:set>
                                    <p:animEffect transition="in" filter="wipe(right)">
                                      <p:cBhvr>
                                        <p:cTn id="211" dur="500"/>
                                        <p:tgtEl>
                                          <p:spTgt spid="50"/>
                                        </p:tgtEl>
                                      </p:cBhvr>
                                    </p:animEffect>
                                  </p:childTnLst>
                                </p:cTn>
                              </p:par>
                            </p:childTnLst>
                          </p:cTn>
                        </p:par>
                      </p:childTnLst>
                    </p:cTn>
                  </p:par>
                  <p:par>
                    <p:cTn id="212" fill="hold" nodeType="clickPar">
                      <p:stCondLst>
                        <p:cond delay="indefinite"/>
                      </p:stCondLst>
                      <p:childTnLst>
                        <p:par>
                          <p:cTn id="213" fill="hold" nodeType="withGroup">
                            <p:stCondLst>
                              <p:cond delay="0"/>
                            </p:stCondLst>
                            <p:childTnLst>
                              <p:par>
                                <p:cTn id="214" presetID="1" presetClass="entr" presetSubtype="0" fill="hold" nodeType="clickEffect">
                                  <p:stCondLst>
                                    <p:cond delay="0"/>
                                  </p:stCondLst>
                                  <p:childTnLst>
                                    <p:set>
                                      <p:cBhvr>
                                        <p:cTn id="215" dur="1" fill="hold">
                                          <p:stCondLst>
                                            <p:cond delay="0"/>
                                          </p:stCondLst>
                                        </p:cTn>
                                        <p:tgtEl>
                                          <p:spTgt spid="18"/>
                                        </p:tgtEl>
                                        <p:attrNameLst>
                                          <p:attrName>style.visibility</p:attrName>
                                        </p:attrNameLst>
                                      </p:cBhvr>
                                      <p:to>
                                        <p:strVal val="visible"/>
                                      </p:to>
                                    </p:set>
                                  </p:childTnLst>
                                </p:cTn>
                              </p:par>
                            </p:childTnLst>
                          </p:cTn>
                        </p:par>
                        <p:par>
                          <p:cTn id="216" fill="hold" nodeType="afterGroup">
                            <p:stCondLst>
                              <p:cond delay="0"/>
                            </p:stCondLst>
                            <p:childTnLst>
                              <p:par>
                                <p:cTn id="217" presetID="1" presetClass="entr" presetSubtype="0" fill="hold" nodeType="afterEffect">
                                  <p:stCondLst>
                                    <p:cond delay="0"/>
                                  </p:stCondLst>
                                  <p:childTnLst>
                                    <p:set>
                                      <p:cBhvr>
                                        <p:cTn id="218" dur="1" fill="hold">
                                          <p:stCondLst>
                                            <p:cond delay="0"/>
                                          </p:stCondLst>
                                        </p:cTn>
                                        <p:tgtEl>
                                          <p:spTgt spid="17"/>
                                        </p:tgtEl>
                                        <p:attrNameLst>
                                          <p:attrName>style.visibility</p:attrName>
                                        </p:attrNameLst>
                                      </p:cBhvr>
                                      <p:to>
                                        <p:strVal val="visible"/>
                                      </p:to>
                                    </p:set>
                                  </p:childTnLst>
                                </p:cTn>
                              </p:par>
                            </p:childTnLst>
                          </p:cTn>
                        </p:par>
                      </p:childTnLst>
                    </p:cTn>
                  </p:par>
                  <p:par>
                    <p:cTn id="219" fill="hold" nodeType="clickPar">
                      <p:stCondLst>
                        <p:cond delay="indefinite"/>
                      </p:stCondLst>
                      <p:childTnLst>
                        <p:par>
                          <p:cTn id="220" fill="hold" nodeType="withGroup">
                            <p:stCondLst>
                              <p:cond delay="0"/>
                            </p:stCondLst>
                            <p:childTnLst>
                              <p:par>
                                <p:cTn id="221" presetID="1" presetClass="entr" presetSubtype="0" fill="hold" nodeType="clickEffect">
                                  <p:stCondLst>
                                    <p:cond delay="0"/>
                                  </p:stCondLst>
                                  <p:childTnLst>
                                    <p:set>
                                      <p:cBhvr>
                                        <p:cTn id="222" dur="1" fill="hold">
                                          <p:stCondLst>
                                            <p:cond delay="0"/>
                                          </p:stCondLst>
                                        </p:cTn>
                                        <p:tgtEl>
                                          <p:spTgt spid="16391">
                                            <p:txEl>
                                              <p:pRg st="0" end="0"/>
                                            </p:txEl>
                                          </p:spTgt>
                                        </p:tgtEl>
                                        <p:attrNameLst>
                                          <p:attrName>style.visibility</p:attrName>
                                        </p:attrNameLst>
                                      </p:cBhvr>
                                      <p:to>
                                        <p:strVal val="visible"/>
                                      </p:to>
                                    </p:set>
                                  </p:childTnLst>
                                </p:cTn>
                              </p:par>
                            </p:childTnLst>
                          </p:cTn>
                        </p:par>
                      </p:childTnLst>
                    </p:cTn>
                  </p:par>
                  <p:par>
                    <p:cTn id="223" fill="hold" nodeType="clickPar">
                      <p:stCondLst>
                        <p:cond delay="indefinite"/>
                      </p:stCondLst>
                      <p:childTnLst>
                        <p:par>
                          <p:cTn id="224" fill="hold" nodeType="withGroup">
                            <p:stCondLst>
                              <p:cond delay="0"/>
                            </p:stCondLst>
                            <p:childTnLst>
                              <p:par>
                                <p:cTn id="225" presetID="1" presetClass="entr" presetSubtype="0" fill="hold" nodeType="clickEffect">
                                  <p:stCondLst>
                                    <p:cond delay="0"/>
                                  </p:stCondLst>
                                  <p:childTnLst>
                                    <p:set>
                                      <p:cBhvr>
                                        <p:cTn id="226" dur="1" fill="hold">
                                          <p:stCondLst>
                                            <p:cond delay="0"/>
                                          </p:stCondLst>
                                        </p:cTn>
                                        <p:tgtEl>
                                          <p:spTgt spid="16391">
                                            <p:txEl>
                                              <p:pRg st="1" end="1"/>
                                            </p:txEl>
                                          </p:spTgt>
                                        </p:tgtEl>
                                        <p:attrNameLst>
                                          <p:attrName>style.visibility</p:attrName>
                                        </p:attrNameLst>
                                      </p:cBhvr>
                                      <p:to>
                                        <p:strVal val="visible"/>
                                      </p:to>
                                    </p:set>
                                  </p:childTnLst>
                                </p:cTn>
                              </p:par>
                            </p:childTnLst>
                          </p:cTn>
                        </p:par>
                      </p:childTnLst>
                    </p:cTn>
                  </p:par>
                  <p:par>
                    <p:cTn id="227" fill="hold" nodeType="clickPar">
                      <p:stCondLst>
                        <p:cond delay="indefinite"/>
                      </p:stCondLst>
                      <p:childTnLst>
                        <p:par>
                          <p:cTn id="228" fill="hold" nodeType="withGroup">
                            <p:stCondLst>
                              <p:cond delay="0"/>
                            </p:stCondLst>
                            <p:childTnLst>
                              <p:par>
                                <p:cTn id="229" presetID="1" presetClass="exit" presetSubtype="0" fill="hold" nodeType="clickEffect">
                                  <p:stCondLst>
                                    <p:cond delay="0"/>
                                  </p:stCondLst>
                                  <p:childTnLst>
                                    <p:set>
                                      <p:cBhvr>
                                        <p:cTn id="230" dur="1" fill="hold">
                                          <p:stCondLst>
                                            <p:cond delay="0"/>
                                          </p:stCondLst>
                                        </p:cTn>
                                        <p:tgtEl>
                                          <p:spTgt spid="17"/>
                                        </p:tgtEl>
                                        <p:attrNameLst>
                                          <p:attrName>style.visibility</p:attrName>
                                        </p:attrNameLst>
                                      </p:cBhvr>
                                      <p:to>
                                        <p:strVal val="hidden"/>
                                      </p:to>
                                    </p:set>
                                  </p:childTnLst>
                                </p:cTn>
                              </p:par>
                              <p:par>
                                <p:cTn id="231" presetID="1" presetClass="exit" presetSubtype="0" fill="hold" nodeType="withEffect">
                                  <p:stCondLst>
                                    <p:cond delay="0"/>
                                  </p:stCondLst>
                                  <p:childTnLst>
                                    <p:set>
                                      <p:cBhvr>
                                        <p:cTn id="232" dur="1" fill="hold">
                                          <p:stCondLst>
                                            <p:cond delay="0"/>
                                          </p:stCondLst>
                                        </p:cTn>
                                        <p:tgtEl>
                                          <p:spTgt spid="11"/>
                                        </p:tgtEl>
                                        <p:attrNameLst>
                                          <p:attrName>style.visibility</p:attrName>
                                        </p:attrNameLst>
                                      </p:cBhvr>
                                      <p:to>
                                        <p:strVal val="hidden"/>
                                      </p:to>
                                    </p:set>
                                  </p:childTnLst>
                                </p:cTn>
                              </p:par>
                              <p:par>
                                <p:cTn id="233" presetID="1" presetClass="exit" presetSubtype="0" fill="hold" nodeType="withEffect">
                                  <p:stCondLst>
                                    <p:cond delay="0"/>
                                  </p:stCondLst>
                                  <p:childTnLst>
                                    <p:set>
                                      <p:cBhvr>
                                        <p:cTn id="234" dur="1" fill="hold">
                                          <p:stCondLst>
                                            <p:cond delay="0"/>
                                          </p:stCondLst>
                                        </p:cTn>
                                        <p:tgtEl>
                                          <p:spTgt spid="18"/>
                                        </p:tgtEl>
                                        <p:attrNameLst>
                                          <p:attrName>style.visibility</p:attrName>
                                        </p:attrNameLst>
                                      </p:cBhvr>
                                      <p:to>
                                        <p:strVal val="hidden"/>
                                      </p:to>
                                    </p:set>
                                  </p:childTnLst>
                                </p:cTn>
                              </p:par>
                              <p:par>
                                <p:cTn id="235" presetID="1" presetClass="exit" presetSubtype="0" fill="hold" grpId="0" nodeType="withEffect">
                                  <p:stCondLst>
                                    <p:cond delay="0"/>
                                  </p:stCondLst>
                                  <p:childTnLst>
                                    <p:set>
                                      <p:cBhvr>
                                        <p:cTn id="236" dur="1" fill="hold">
                                          <p:stCondLst>
                                            <p:cond delay="0"/>
                                          </p:stCondLst>
                                        </p:cTn>
                                        <p:tgtEl>
                                          <p:spTgt spid="16391">
                                            <p:txEl>
                                              <p:pRg st="0" end="0"/>
                                            </p:txEl>
                                          </p:spTgt>
                                        </p:tgtEl>
                                        <p:attrNameLst>
                                          <p:attrName>style.visibility</p:attrName>
                                        </p:attrNameLst>
                                      </p:cBhvr>
                                      <p:to>
                                        <p:strVal val="hidden"/>
                                      </p:to>
                                    </p:set>
                                  </p:childTnLst>
                                </p:cTn>
                              </p:par>
                              <p:par>
                                <p:cTn id="237" presetID="1" presetClass="exit" presetSubtype="0" fill="hold" grpId="0" nodeType="withEffect">
                                  <p:stCondLst>
                                    <p:cond delay="0"/>
                                  </p:stCondLst>
                                  <p:childTnLst>
                                    <p:set>
                                      <p:cBhvr>
                                        <p:cTn id="238" dur="1" fill="hold">
                                          <p:stCondLst>
                                            <p:cond delay="0"/>
                                          </p:stCondLst>
                                        </p:cTn>
                                        <p:tgtEl>
                                          <p:spTgt spid="16391">
                                            <p:txEl>
                                              <p:pRg st="1" end="1"/>
                                            </p:txEl>
                                          </p:spTgt>
                                        </p:tgtEl>
                                        <p:attrNameLst>
                                          <p:attrName>style.visibility</p:attrName>
                                        </p:attrNameLst>
                                      </p:cBhvr>
                                      <p:to>
                                        <p:strVal val="hidden"/>
                                      </p:to>
                                    </p:set>
                                  </p:childTnLst>
                                </p:cTn>
                              </p:par>
                              <p:par>
                                <p:cTn id="239" presetID="1" presetClass="exit" presetSubtype="0" fill="hold" grpId="1" nodeType="withEffect">
                                  <p:stCondLst>
                                    <p:cond delay="0"/>
                                  </p:stCondLst>
                                  <p:childTnLst>
                                    <p:set>
                                      <p:cBhvr>
                                        <p:cTn id="240" dur="1" fill="hold">
                                          <p:stCondLst>
                                            <p:cond delay="0"/>
                                          </p:stCondLst>
                                        </p:cTn>
                                        <p:tgtEl>
                                          <p:spTgt spid="25"/>
                                        </p:tgtEl>
                                        <p:attrNameLst>
                                          <p:attrName>style.visibility</p:attrName>
                                        </p:attrNameLst>
                                      </p:cBhvr>
                                      <p:to>
                                        <p:strVal val="hidden"/>
                                      </p:to>
                                    </p:set>
                                  </p:childTnLst>
                                </p:cTn>
                              </p:par>
                              <p:par>
                                <p:cTn id="241" presetID="1" presetClass="exit" presetSubtype="0" fill="hold" nodeType="withEffect">
                                  <p:stCondLst>
                                    <p:cond delay="0"/>
                                  </p:stCondLst>
                                  <p:childTnLst>
                                    <p:set>
                                      <p:cBhvr>
                                        <p:cTn id="242" dur="1" fill="hold">
                                          <p:stCondLst>
                                            <p:cond delay="0"/>
                                          </p:stCondLst>
                                        </p:cTn>
                                        <p:tgtEl>
                                          <p:spTgt spid="2"/>
                                        </p:tgtEl>
                                        <p:attrNameLst>
                                          <p:attrName>style.visibility</p:attrName>
                                        </p:attrNameLst>
                                      </p:cBhvr>
                                      <p:to>
                                        <p:strVal val="hidden"/>
                                      </p:to>
                                    </p:set>
                                  </p:childTnLst>
                                </p:cTn>
                              </p:par>
                              <p:par>
                                <p:cTn id="243" presetID="1" presetClass="exit" presetSubtype="0" fill="hold" nodeType="withEffect">
                                  <p:stCondLst>
                                    <p:cond delay="0"/>
                                  </p:stCondLst>
                                  <p:childTnLst>
                                    <p:set>
                                      <p:cBhvr>
                                        <p:cTn id="244" dur="1" fill="hold">
                                          <p:stCondLst>
                                            <p:cond delay="0"/>
                                          </p:stCondLst>
                                        </p:cTn>
                                        <p:tgtEl>
                                          <p:spTgt spid="3"/>
                                        </p:tgtEl>
                                        <p:attrNameLst>
                                          <p:attrName>style.visibility</p:attrName>
                                        </p:attrNameLst>
                                      </p:cBhvr>
                                      <p:to>
                                        <p:strVal val="hidden"/>
                                      </p:to>
                                    </p:set>
                                  </p:childTnLst>
                                </p:cTn>
                              </p:par>
                              <p:par>
                                <p:cTn id="245" presetID="1" presetClass="exit" presetSubtype="0" fill="hold" nodeType="withEffect">
                                  <p:stCondLst>
                                    <p:cond delay="0"/>
                                  </p:stCondLst>
                                  <p:childTnLst>
                                    <p:set>
                                      <p:cBhvr>
                                        <p:cTn id="246" dur="1" fill="hold">
                                          <p:stCondLst>
                                            <p:cond delay="0"/>
                                          </p:stCondLst>
                                        </p:cTn>
                                        <p:tgtEl>
                                          <p:spTgt spid="32"/>
                                        </p:tgtEl>
                                        <p:attrNameLst>
                                          <p:attrName>style.visibility</p:attrName>
                                        </p:attrNameLst>
                                      </p:cBhvr>
                                      <p:to>
                                        <p:strVal val="hidden"/>
                                      </p:to>
                                    </p:set>
                                  </p:childTnLst>
                                </p:cTn>
                              </p:par>
                              <p:par>
                                <p:cTn id="247" presetID="1" presetClass="exit" presetSubtype="0" fill="hold" nodeType="withEffect">
                                  <p:stCondLst>
                                    <p:cond delay="0"/>
                                  </p:stCondLst>
                                  <p:childTnLst>
                                    <p:set>
                                      <p:cBhvr>
                                        <p:cTn id="248" dur="1" fill="hold">
                                          <p:stCondLst>
                                            <p:cond delay="0"/>
                                          </p:stCondLst>
                                        </p:cTn>
                                        <p:tgtEl>
                                          <p:spTgt spid="33"/>
                                        </p:tgtEl>
                                        <p:attrNameLst>
                                          <p:attrName>style.visibility</p:attrName>
                                        </p:attrNameLst>
                                      </p:cBhvr>
                                      <p:to>
                                        <p:strVal val="hidden"/>
                                      </p:to>
                                    </p:set>
                                  </p:childTnLst>
                                </p:cTn>
                              </p:par>
                              <p:par>
                                <p:cTn id="249" presetID="1" presetClass="exit" presetSubtype="0" fill="hold" grpId="1" nodeType="withEffect">
                                  <p:stCondLst>
                                    <p:cond delay="0"/>
                                  </p:stCondLst>
                                  <p:childTnLst>
                                    <p:set>
                                      <p:cBhvr>
                                        <p:cTn id="250" dur="1" fill="hold">
                                          <p:stCondLst>
                                            <p:cond delay="0"/>
                                          </p:stCondLst>
                                        </p:cTn>
                                        <p:tgtEl>
                                          <p:spTgt spid="34"/>
                                        </p:tgtEl>
                                        <p:attrNameLst>
                                          <p:attrName>style.visibility</p:attrName>
                                        </p:attrNameLst>
                                      </p:cBhvr>
                                      <p:to>
                                        <p:strVal val="hidden"/>
                                      </p:to>
                                    </p:set>
                                  </p:childTnLst>
                                </p:cTn>
                              </p:par>
                              <p:par>
                                <p:cTn id="251" presetID="1" presetClass="exit" presetSubtype="0" fill="hold" grpId="1" nodeType="withEffect">
                                  <p:stCondLst>
                                    <p:cond delay="0"/>
                                  </p:stCondLst>
                                  <p:childTnLst>
                                    <p:set>
                                      <p:cBhvr>
                                        <p:cTn id="252" dur="1" fill="hold">
                                          <p:stCondLst>
                                            <p:cond delay="0"/>
                                          </p:stCondLst>
                                        </p:cTn>
                                        <p:tgtEl>
                                          <p:spTgt spid="19501"/>
                                        </p:tgtEl>
                                        <p:attrNameLst>
                                          <p:attrName>style.visibility</p:attrName>
                                        </p:attrNameLst>
                                      </p:cBhvr>
                                      <p:to>
                                        <p:strVal val="hidden"/>
                                      </p:to>
                                    </p:set>
                                  </p:childTnLst>
                                </p:cTn>
                              </p:par>
                              <p:par>
                                <p:cTn id="253" presetID="1" presetClass="exit" presetSubtype="0" fill="hold" grpId="1" nodeType="withEffect">
                                  <p:stCondLst>
                                    <p:cond delay="0"/>
                                  </p:stCondLst>
                                  <p:childTnLst>
                                    <p:set>
                                      <p:cBhvr>
                                        <p:cTn id="254" dur="1" fill="hold">
                                          <p:stCondLst>
                                            <p:cond delay="0"/>
                                          </p:stCondLst>
                                        </p:cTn>
                                        <p:tgtEl>
                                          <p:spTgt spid="19488"/>
                                        </p:tgtEl>
                                        <p:attrNameLst>
                                          <p:attrName>style.visibility</p:attrName>
                                        </p:attrNameLst>
                                      </p:cBhvr>
                                      <p:to>
                                        <p:strVal val="hidden"/>
                                      </p:to>
                                    </p:set>
                                  </p:childTnLst>
                                </p:cTn>
                              </p:par>
                              <p:par>
                                <p:cTn id="255" presetID="1" presetClass="exit" presetSubtype="0" fill="hold" grpId="1" nodeType="withEffect">
                                  <p:stCondLst>
                                    <p:cond delay="0"/>
                                  </p:stCondLst>
                                  <p:childTnLst>
                                    <p:set>
                                      <p:cBhvr>
                                        <p:cTn id="256" dur="1" fill="hold">
                                          <p:stCondLst>
                                            <p:cond delay="0"/>
                                          </p:stCondLst>
                                        </p:cTn>
                                        <p:tgtEl>
                                          <p:spTgt spid="19489"/>
                                        </p:tgtEl>
                                        <p:attrNameLst>
                                          <p:attrName>style.visibility</p:attrName>
                                        </p:attrNameLst>
                                      </p:cBhvr>
                                      <p:to>
                                        <p:strVal val="hidden"/>
                                      </p:to>
                                    </p:set>
                                  </p:childTnLst>
                                </p:cTn>
                              </p:par>
                              <p:par>
                                <p:cTn id="257" presetID="1" presetClass="exit" presetSubtype="0" fill="hold" grpId="1" nodeType="withEffect">
                                  <p:stCondLst>
                                    <p:cond delay="0"/>
                                  </p:stCondLst>
                                  <p:childTnLst>
                                    <p:set>
                                      <p:cBhvr>
                                        <p:cTn id="258" dur="1" fill="hold">
                                          <p:stCondLst>
                                            <p:cond delay="0"/>
                                          </p:stCondLst>
                                        </p:cTn>
                                        <p:tgtEl>
                                          <p:spTgt spid="39"/>
                                        </p:tgtEl>
                                        <p:attrNameLst>
                                          <p:attrName>style.visibility</p:attrName>
                                        </p:attrNameLst>
                                      </p:cBhvr>
                                      <p:to>
                                        <p:strVal val="hidden"/>
                                      </p:to>
                                    </p:set>
                                  </p:childTnLst>
                                </p:cTn>
                              </p:par>
                              <p:par>
                                <p:cTn id="259" presetID="1" presetClass="exit" presetSubtype="0" fill="hold" nodeType="withEffect">
                                  <p:stCondLst>
                                    <p:cond delay="0"/>
                                  </p:stCondLst>
                                  <p:childTnLst>
                                    <p:set>
                                      <p:cBhvr>
                                        <p:cTn id="260" dur="1" fill="hold">
                                          <p:stCondLst>
                                            <p:cond delay="0"/>
                                          </p:stCondLst>
                                        </p:cTn>
                                        <p:tgtEl>
                                          <p:spTgt spid="4"/>
                                        </p:tgtEl>
                                        <p:attrNameLst>
                                          <p:attrName>style.visibility</p:attrName>
                                        </p:attrNameLst>
                                      </p:cBhvr>
                                      <p:to>
                                        <p:strVal val="hidden"/>
                                      </p:to>
                                    </p:set>
                                  </p:childTnLst>
                                </p:cTn>
                              </p:par>
                              <p:par>
                                <p:cTn id="261" presetID="1" presetClass="exit" presetSubtype="0" fill="hold" nodeType="withEffect">
                                  <p:stCondLst>
                                    <p:cond delay="0"/>
                                  </p:stCondLst>
                                  <p:childTnLst>
                                    <p:set>
                                      <p:cBhvr>
                                        <p:cTn id="262" dur="1" fill="hold">
                                          <p:stCondLst>
                                            <p:cond delay="0"/>
                                          </p:stCondLst>
                                        </p:cTn>
                                        <p:tgtEl>
                                          <p:spTgt spid="5"/>
                                        </p:tgtEl>
                                        <p:attrNameLst>
                                          <p:attrName>style.visibility</p:attrName>
                                        </p:attrNameLst>
                                      </p:cBhvr>
                                      <p:to>
                                        <p:strVal val="hidden"/>
                                      </p:to>
                                    </p:set>
                                  </p:childTnLst>
                                </p:cTn>
                              </p:par>
                              <p:par>
                                <p:cTn id="263" presetID="1" presetClass="exit" presetSubtype="0" fill="hold" grpId="1" nodeType="withEffect">
                                  <p:stCondLst>
                                    <p:cond delay="0"/>
                                  </p:stCondLst>
                                  <p:childTnLst>
                                    <p:set>
                                      <p:cBhvr>
                                        <p:cTn id="264" dur="1" fill="hold">
                                          <p:stCondLst>
                                            <p:cond delay="0"/>
                                          </p:stCondLst>
                                        </p:cTn>
                                        <p:tgtEl>
                                          <p:spTgt spid="19476"/>
                                        </p:tgtEl>
                                        <p:attrNameLst>
                                          <p:attrName>style.visibility</p:attrName>
                                        </p:attrNameLst>
                                      </p:cBhvr>
                                      <p:to>
                                        <p:strVal val="hidden"/>
                                      </p:to>
                                    </p:set>
                                  </p:childTnLst>
                                </p:cTn>
                              </p:par>
                              <p:par>
                                <p:cTn id="265" presetID="1" presetClass="exit" presetSubtype="0" fill="hold" nodeType="withEffect">
                                  <p:stCondLst>
                                    <p:cond delay="0"/>
                                  </p:stCondLst>
                                  <p:childTnLst>
                                    <p:set>
                                      <p:cBhvr>
                                        <p:cTn id="266" dur="1" fill="hold">
                                          <p:stCondLst>
                                            <p:cond delay="0"/>
                                          </p:stCondLst>
                                        </p:cTn>
                                        <p:tgtEl>
                                          <p:spTgt spid="49"/>
                                        </p:tgtEl>
                                        <p:attrNameLst>
                                          <p:attrName>style.visibility</p:attrName>
                                        </p:attrNameLst>
                                      </p:cBhvr>
                                      <p:to>
                                        <p:strVal val="hidden"/>
                                      </p:to>
                                    </p:set>
                                  </p:childTnLst>
                                </p:cTn>
                              </p:par>
                              <p:par>
                                <p:cTn id="267" presetID="1" presetClass="exit" presetSubtype="0" fill="hold" nodeType="withEffect">
                                  <p:stCondLst>
                                    <p:cond delay="0"/>
                                  </p:stCondLst>
                                  <p:childTnLst>
                                    <p:set>
                                      <p:cBhvr>
                                        <p:cTn id="268" dur="1" fill="hold">
                                          <p:stCondLst>
                                            <p:cond delay="0"/>
                                          </p:stCondLst>
                                        </p:cTn>
                                        <p:tgtEl>
                                          <p:spTgt spid="50"/>
                                        </p:tgtEl>
                                        <p:attrNameLst>
                                          <p:attrName>style.visibility</p:attrName>
                                        </p:attrNameLst>
                                      </p:cBhvr>
                                      <p:to>
                                        <p:strVal val="hidden"/>
                                      </p:to>
                                    </p:set>
                                  </p:childTnLst>
                                </p:cTn>
                              </p:par>
                              <p:par>
                                <p:cTn id="269" presetID="1" presetClass="exit" presetSubtype="0" fill="hold" nodeType="withEffect">
                                  <p:stCondLst>
                                    <p:cond delay="0"/>
                                  </p:stCondLst>
                                  <p:childTnLst>
                                    <p:set>
                                      <p:cBhvr>
                                        <p:cTn id="270" dur="1" fill="hold">
                                          <p:stCondLst>
                                            <p:cond delay="0"/>
                                          </p:stCondLst>
                                        </p:cTn>
                                        <p:tgtEl>
                                          <p:spTgt spid="46"/>
                                        </p:tgtEl>
                                        <p:attrNameLst>
                                          <p:attrName>style.visibility</p:attrName>
                                        </p:attrNameLst>
                                      </p:cBhvr>
                                      <p:to>
                                        <p:strVal val="hidden"/>
                                      </p:to>
                                    </p:set>
                                  </p:childTnLst>
                                </p:cTn>
                              </p:par>
                              <p:par>
                                <p:cTn id="271" presetID="1" presetClass="exit" presetSubtype="0" fill="hold" grpId="1" nodeType="withEffect">
                                  <p:stCondLst>
                                    <p:cond delay="0"/>
                                  </p:stCondLst>
                                  <p:childTnLst>
                                    <p:set>
                                      <p:cBhvr>
                                        <p:cTn id="272" dur="1" fill="hold">
                                          <p:stCondLst>
                                            <p:cond delay="0"/>
                                          </p:stCondLst>
                                        </p:cTn>
                                        <p:tgtEl>
                                          <p:spTgt spid="51"/>
                                        </p:tgtEl>
                                        <p:attrNameLst>
                                          <p:attrName>style.visibility</p:attrName>
                                        </p:attrNameLst>
                                      </p:cBhvr>
                                      <p:to>
                                        <p:strVal val="hidden"/>
                                      </p:to>
                                    </p:set>
                                  </p:childTnLst>
                                </p:cTn>
                              </p:par>
                              <p:par>
                                <p:cTn id="273" presetID="1" presetClass="exit" presetSubtype="0" fill="hold" nodeType="withEffect">
                                  <p:stCondLst>
                                    <p:cond delay="0"/>
                                  </p:stCondLst>
                                  <p:childTnLst>
                                    <p:set>
                                      <p:cBhvr>
                                        <p:cTn id="274" dur="1" fill="hold">
                                          <p:stCondLst>
                                            <p:cond delay="0"/>
                                          </p:stCondLst>
                                        </p:cTn>
                                        <p:tgtEl>
                                          <p:spTgt spid="54"/>
                                        </p:tgtEl>
                                        <p:attrNameLst>
                                          <p:attrName>style.visibility</p:attrName>
                                        </p:attrNameLst>
                                      </p:cBhvr>
                                      <p:to>
                                        <p:strVal val="hidden"/>
                                      </p:to>
                                    </p:set>
                                  </p:childTnLst>
                                </p:cTn>
                              </p:par>
                              <p:par>
                                <p:cTn id="275" presetID="1" presetClass="exit" presetSubtype="0" fill="hold" grpId="3" nodeType="withEffect">
                                  <p:stCondLst>
                                    <p:cond delay="0"/>
                                  </p:stCondLst>
                                  <p:childTnLst>
                                    <p:set>
                                      <p:cBhvr>
                                        <p:cTn id="276" dur="1" fill="hold">
                                          <p:stCondLst>
                                            <p:cond delay="0"/>
                                          </p:stCondLst>
                                        </p:cTn>
                                        <p:tgtEl>
                                          <p:spTgt spid="61"/>
                                        </p:tgtEl>
                                        <p:attrNameLst>
                                          <p:attrName>style.visibility</p:attrName>
                                        </p:attrNameLst>
                                      </p:cBhvr>
                                      <p:to>
                                        <p:strVal val="hidden"/>
                                      </p:to>
                                    </p:set>
                                  </p:childTnLst>
                                </p:cTn>
                              </p:par>
                              <p:par>
                                <p:cTn id="277" presetID="1" presetClass="exit" presetSubtype="0" fill="hold" grpId="2" nodeType="withEffect">
                                  <p:stCondLst>
                                    <p:cond delay="0"/>
                                  </p:stCondLst>
                                  <p:childTnLst>
                                    <p:set>
                                      <p:cBhvr>
                                        <p:cTn id="278" dur="1" fill="hold">
                                          <p:stCondLst>
                                            <p:cond delay="0"/>
                                          </p:stCondLst>
                                        </p:cTn>
                                        <p:tgtEl>
                                          <p:spTgt spid="62"/>
                                        </p:tgtEl>
                                        <p:attrNameLst>
                                          <p:attrName>style.visibility</p:attrName>
                                        </p:attrNameLst>
                                      </p:cBhvr>
                                      <p:to>
                                        <p:strVal val="hidden"/>
                                      </p:to>
                                    </p:set>
                                  </p:childTnLst>
                                </p:cTn>
                              </p:par>
                              <p:par>
                                <p:cTn id="279" presetID="1" presetClass="exit" presetSubtype="0" fill="hold" grpId="2" nodeType="withEffect">
                                  <p:stCondLst>
                                    <p:cond delay="0"/>
                                  </p:stCondLst>
                                  <p:childTnLst>
                                    <p:set>
                                      <p:cBhvr>
                                        <p:cTn id="280" dur="1" fill="hold">
                                          <p:stCondLst>
                                            <p:cond delay="0"/>
                                          </p:stCondLst>
                                        </p:cTn>
                                        <p:tgtEl>
                                          <p:spTgt spid="65"/>
                                        </p:tgtEl>
                                        <p:attrNameLst>
                                          <p:attrName>style.visibility</p:attrName>
                                        </p:attrNameLst>
                                      </p:cBhvr>
                                      <p:to>
                                        <p:strVal val="hidden"/>
                                      </p:to>
                                    </p:set>
                                  </p:childTnLst>
                                </p:cTn>
                              </p:par>
                              <p:par>
                                <p:cTn id="281" presetID="1" presetClass="exit" presetSubtype="0" fill="hold" grpId="2" nodeType="withEffect">
                                  <p:stCondLst>
                                    <p:cond delay="0"/>
                                  </p:stCondLst>
                                  <p:childTnLst>
                                    <p:set>
                                      <p:cBhvr>
                                        <p:cTn id="282" dur="1" fill="hold">
                                          <p:stCondLst>
                                            <p:cond delay="0"/>
                                          </p:stCondLst>
                                        </p:cTn>
                                        <p:tgtEl>
                                          <p:spTgt spid="66"/>
                                        </p:tgtEl>
                                        <p:attrNameLst>
                                          <p:attrName>style.visibility</p:attrName>
                                        </p:attrNameLst>
                                      </p:cBhvr>
                                      <p:to>
                                        <p:strVal val="hidden"/>
                                      </p:to>
                                    </p:set>
                                  </p:childTnLst>
                                </p:cTn>
                              </p:par>
                              <p:par>
                                <p:cTn id="283" presetID="1" presetClass="exit" presetSubtype="0" fill="hold" grpId="2" nodeType="withEffect">
                                  <p:stCondLst>
                                    <p:cond delay="0"/>
                                  </p:stCondLst>
                                  <p:childTnLst>
                                    <p:set>
                                      <p:cBhvr>
                                        <p:cTn id="284" dur="1" fill="hold">
                                          <p:stCondLst>
                                            <p:cond delay="0"/>
                                          </p:stCondLst>
                                        </p:cTn>
                                        <p:tgtEl>
                                          <p:spTgt spid="67"/>
                                        </p:tgtEl>
                                        <p:attrNameLst>
                                          <p:attrName>style.visibility</p:attrName>
                                        </p:attrNameLst>
                                      </p:cBhvr>
                                      <p:to>
                                        <p:strVal val="hidden"/>
                                      </p:to>
                                    </p:set>
                                  </p:childTnLst>
                                </p:cTn>
                              </p:par>
                              <p:par>
                                <p:cTn id="285" presetID="1" presetClass="exit" presetSubtype="0" fill="hold" nodeType="withEffect">
                                  <p:stCondLst>
                                    <p:cond delay="0"/>
                                  </p:stCondLst>
                                  <p:childTnLst>
                                    <p:set>
                                      <p:cBhvr>
                                        <p:cTn id="286" dur="1" fill="hold">
                                          <p:stCondLst>
                                            <p:cond delay="0"/>
                                          </p:stCondLst>
                                        </p:cTn>
                                        <p:tgtEl>
                                          <p:spTgt spid="81"/>
                                        </p:tgtEl>
                                        <p:attrNameLst>
                                          <p:attrName>style.visibility</p:attrName>
                                        </p:attrNameLst>
                                      </p:cBhvr>
                                      <p:to>
                                        <p:strVal val="hidden"/>
                                      </p:to>
                                    </p:set>
                                  </p:childTnLst>
                                </p:cTn>
                              </p:par>
                              <p:par>
                                <p:cTn id="287" presetID="1" presetClass="exit" presetSubtype="0" fill="hold" grpId="2" nodeType="withEffect">
                                  <p:stCondLst>
                                    <p:cond delay="0"/>
                                  </p:stCondLst>
                                  <p:childTnLst>
                                    <p:set>
                                      <p:cBhvr>
                                        <p:cTn id="288" dur="1" fill="hold">
                                          <p:stCondLst>
                                            <p:cond delay="0"/>
                                          </p:stCondLst>
                                        </p:cTn>
                                        <p:tgtEl>
                                          <p:spTgt spid="87"/>
                                        </p:tgtEl>
                                        <p:attrNameLst>
                                          <p:attrName>style.visibility</p:attrName>
                                        </p:attrNameLst>
                                      </p:cBhvr>
                                      <p:to>
                                        <p:strVal val="hidden"/>
                                      </p:to>
                                    </p:set>
                                  </p:childTnLst>
                                </p:cTn>
                              </p:par>
                              <p:par>
                                <p:cTn id="289" presetID="1" presetClass="exit" presetSubtype="0" fill="hold" grpId="2" nodeType="withEffect">
                                  <p:stCondLst>
                                    <p:cond delay="0"/>
                                  </p:stCondLst>
                                  <p:childTnLst>
                                    <p:set>
                                      <p:cBhvr>
                                        <p:cTn id="290" dur="1" fill="hold">
                                          <p:stCondLst>
                                            <p:cond delay="0"/>
                                          </p:stCondLst>
                                        </p:cTn>
                                        <p:tgtEl>
                                          <p:spTgt spid="88"/>
                                        </p:tgtEl>
                                        <p:attrNameLst>
                                          <p:attrName>style.visibility</p:attrName>
                                        </p:attrNameLst>
                                      </p:cBhvr>
                                      <p:to>
                                        <p:strVal val="hidden"/>
                                      </p:to>
                                    </p:set>
                                  </p:childTnLst>
                                </p:cTn>
                              </p:par>
                              <p:par>
                                <p:cTn id="291" presetID="1" presetClass="exit" presetSubtype="0" fill="hold" nodeType="withEffect">
                                  <p:stCondLst>
                                    <p:cond delay="0"/>
                                  </p:stCondLst>
                                  <p:childTnLst>
                                    <p:set>
                                      <p:cBhvr>
                                        <p:cTn id="292" dur="1" fill="hold">
                                          <p:stCondLst>
                                            <p:cond delay="0"/>
                                          </p:stCondLst>
                                        </p:cTn>
                                        <p:tgtEl>
                                          <p:spTgt spid="97"/>
                                        </p:tgtEl>
                                        <p:attrNameLst>
                                          <p:attrName>style.visibility</p:attrName>
                                        </p:attrNameLst>
                                      </p:cBhvr>
                                      <p:to>
                                        <p:strVal val="hidden"/>
                                      </p:to>
                                    </p:set>
                                  </p:childTnLst>
                                </p:cTn>
                              </p:par>
                              <p:par>
                                <p:cTn id="293" presetID="1" presetClass="exit" presetSubtype="0" fill="hold" nodeType="withEffect">
                                  <p:stCondLst>
                                    <p:cond delay="0"/>
                                  </p:stCondLst>
                                  <p:childTnLst>
                                    <p:set>
                                      <p:cBhvr>
                                        <p:cTn id="294" dur="1" fill="hold">
                                          <p:stCondLst>
                                            <p:cond delay="0"/>
                                          </p:stCondLst>
                                        </p:cTn>
                                        <p:tgtEl>
                                          <p:spTgt spid="98"/>
                                        </p:tgtEl>
                                        <p:attrNameLst>
                                          <p:attrName>style.visibility</p:attrName>
                                        </p:attrNameLst>
                                      </p:cBhvr>
                                      <p:to>
                                        <p:strVal val="hidden"/>
                                      </p:to>
                                    </p:set>
                                  </p:childTnLst>
                                </p:cTn>
                              </p:par>
                              <p:par>
                                <p:cTn id="295" presetID="1" presetClass="exit" presetSubtype="0" fill="hold" nodeType="withEffect">
                                  <p:stCondLst>
                                    <p:cond delay="0"/>
                                  </p:stCondLst>
                                  <p:childTnLst>
                                    <p:set>
                                      <p:cBhvr>
                                        <p:cTn id="296" dur="1" fill="hold">
                                          <p:stCondLst>
                                            <p:cond delay="0"/>
                                          </p:stCondLst>
                                        </p:cTn>
                                        <p:tgtEl>
                                          <p:spTgt spid="100"/>
                                        </p:tgtEl>
                                        <p:attrNameLst>
                                          <p:attrName>style.visibility</p:attrName>
                                        </p:attrNameLst>
                                      </p:cBhvr>
                                      <p:to>
                                        <p:strVal val="hidden"/>
                                      </p:to>
                                    </p:set>
                                  </p:childTnLst>
                                </p:cTn>
                              </p:par>
                              <p:par>
                                <p:cTn id="297" presetID="1" presetClass="exit" presetSubtype="0" fill="hold" nodeType="withEffect">
                                  <p:stCondLst>
                                    <p:cond delay="0"/>
                                  </p:stCondLst>
                                  <p:childTnLst>
                                    <p:set>
                                      <p:cBhvr>
                                        <p:cTn id="298" dur="1" fill="hold">
                                          <p:stCondLst>
                                            <p:cond delay="0"/>
                                          </p:stCondLst>
                                        </p:cTn>
                                        <p:tgtEl>
                                          <p:spTgt spid="104"/>
                                        </p:tgtEl>
                                        <p:attrNameLst>
                                          <p:attrName>style.visibility</p:attrName>
                                        </p:attrNameLst>
                                      </p:cBhvr>
                                      <p:to>
                                        <p:strVal val="hidden"/>
                                      </p:to>
                                    </p:set>
                                  </p:childTnLst>
                                </p:cTn>
                              </p:par>
                              <p:par>
                                <p:cTn id="299" presetID="1" presetClass="exit" presetSubtype="0" fill="hold" nodeType="withEffect">
                                  <p:stCondLst>
                                    <p:cond delay="0"/>
                                  </p:stCondLst>
                                  <p:childTnLst>
                                    <p:set>
                                      <p:cBhvr>
                                        <p:cTn id="300" dur="1" fill="hold">
                                          <p:stCondLst>
                                            <p:cond delay="0"/>
                                          </p:stCondLst>
                                        </p:cTn>
                                        <p:tgtEl>
                                          <p:spTgt spid="105"/>
                                        </p:tgtEl>
                                        <p:attrNameLst>
                                          <p:attrName>style.visibility</p:attrName>
                                        </p:attrNameLst>
                                      </p:cBhvr>
                                      <p:to>
                                        <p:strVal val="hidden"/>
                                      </p:to>
                                    </p:set>
                                  </p:childTnLst>
                                </p:cTn>
                              </p:par>
                              <p:par>
                                <p:cTn id="301" presetID="1" presetClass="exit" presetSubtype="0" fill="hold" nodeType="withEffect">
                                  <p:stCondLst>
                                    <p:cond delay="0"/>
                                  </p:stCondLst>
                                  <p:childTnLst>
                                    <p:set>
                                      <p:cBhvr>
                                        <p:cTn id="302" dur="1" fill="hold">
                                          <p:stCondLst>
                                            <p:cond delay="0"/>
                                          </p:stCondLst>
                                        </p:cTn>
                                        <p:tgtEl>
                                          <p:spTgt spid="107"/>
                                        </p:tgtEl>
                                        <p:attrNameLst>
                                          <p:attrName>style.visibility</p:attrName>
                                        </p:attrNameLst>
                                      </p:cBhvr>
                                      <p:to>
                                        <p:strVal val="hidden"/>
                                      </p:to>
                                    </p:set>
                                  </p:childTnLst>
                                </p:cTn>
                              </p:par>
                              <p:par>
                                <p:cTn id="303" presetID="1" presetClass="exit" presetSubtype="0" fill="hold" grpId="1" nodeType="withEffect">
                                  <p:stCondLst>
                                    <p:cond delay="0"/>
                                  </p:stCondLst>
                                  <p:childTnLst>
                                    <p:set>
                                      <p:cBhvr>
                                        <p:cTn id="304" dur="1" fill="hold">
                                          <p:stCondLst>
                                            <p:cond delay="0"/>
                                          </p:stCondLst>
                                        </p:cTn>
                                        <p:tgtEl>
                                          <p:spTgt spid="111"/>
                                        </p:tgtEl>
                                        <p:attrNameLst>
                                          <p:attrName>style.visibility</p:attrName>
                                        </p:attrNameLst>
                                      </p:cBhvr>
                                      <p:to>
                                        <p:strVal val="hidden"/>
                                      </p:to>
                                    </p:set>
                                  </p:childTnLst>
                                </p:cTn>
                              </p:par>
                              <p:par>
                                <p:cTn id="305" presetID="1" presetClass="exit" presetSubtype="0" fill="hold" nodeType="withEffect">
                                  <p:stCondLst>
                                    <p:cond delay="0"/>
                                  </p:stCondLst>
                                  <p:childTnLst>
                                    <p:set>
                                      <p:cBhvr>
                                        <p:cTn id="306" dur="1" fill="hold">
                                          <p:stCondLst>
                                            <p:cond delay="0"/>
                                          </p:stCondLst>
                                        </p:cTn>
                                        <p:tgtEl>
                                          <p:spTgt spid="112"/>
                                        </p:tgtEl>
                                        <p:attrNameLst>
                                          <p:attrName>style.visibility</p:attrName>
                                        </p:attrNameLst>
                                      </p:cBhvr>
                                      <p:to>
                                        <p:strVal val="hidden"/>
                                      </p:to>
                                    </p:set>
                                  </p:childTnLst>
                                </p:cTn>
                              </p:par>
                              <p:par>
                                <p:cTn id="307" presetID="1" presetClass="exit" presetSubtype="0" fill="hold" grpId="1" nodeType="withEffect">
                                  <p:stCondLst>
                                    <p:cond delay="0"/>
                                  </p:stCondLst>
                                  <p:childTnLst>
                                    <p:set>
                                      <p:cBhvr>
                                        <p:cTn id="308" dur="1" fill="hold">
                                          <p:stCondLst>
                                            <p:cond delay="0"/>
                                          </p:stCondLst>
                                        </p:cTn>
                                        <p:tgtEl>
                                          <p:spTgt spid="113"/>
                                        </p:tgtEl>
                                        <p:attrNameLst>
                                          <p:attrName>style.visibility</p:attrName>
                                        </p:attrNameLst>
                                      </p:cBhvr>
                                      <p:to>
                                        <p:strVal val="hidden"/>
                                      </p:to>
                                    </p:set>
                                  </p:childTnLst>
                                </p:cTn>
                              </p:par>
                              <p:par>
                                <p:cTn id="309" presetID="1" presetClass="exit" presetSubtype="0" fill="hold" grpId="1" nodeType="withEffect">
                                  <p:stCondLst>
                                    <p:cond delay="0"/>
                                  </p:stCondLst>
                                  <p:childTnLst>
                                    <p:set>
                                      <p:cBhvr>
                                        <p:cTn id="310" dur="1" fill="hold">
                                          <p:stCondLst>
                                            <p:cond delay="0"/>
                                          </p:stCondLst>
                                        </p:cTn>
                                        <p:tgtEl>
                                          <p:spTgt spid="115"/>
                                        </p:tgtEl>
                                        <p:attrNameLst>
                                          <p:attrName>style.visibility</p:attrName>
                                        </p:attrNameLst>
                                      </p:cBhvr>
                                      <p:to>
                                        <p:strVal val="hidden"/>
                                      </p:to>
                                    </p:set>
                                  </p:childTnLst>
                                </p:cTn>
                              </p:par>
                              <p:par>
                                <p:cTn id="311" presetID="1" presetClass="exit" presetSubtype="0" fill="hold" nodeType="withEffect">
                                  <p:stCondLst>
                                    <p:cond delay="0"/>
                                  </p:stCondLst>
                                  <p:childTnLst>
                                    <p:set>
                                      <p:cBhvr>
                                        <p:cTn id="312" dur="1" fill="hold">
                                          <p:stCondLst>
                                            <p:cond delay="0"/>
                                          </p:stCondLst>
                                        </p:cTn>
                                        <p:tgtEl>
                                          <p:spTgt spid="117"/>
                                        </p:tgtEl>
                                        <p:attrNameLst>
                                          <p:attrName>style.visibility</p:attrName>
                                        </p:attrNameLst>
                                      </p:cBhvr>
                                      <p:to>
                                        <p:strVal val="hidden"/>
                                      </p:to>
                                    </p:set>
                                  </p:childTnLst>
                                </p:cTn>
                              </p:par>
                              <p:par>
                                <p:cTn id="313" presetID="1" presetClass="exit" presetSubtype="0" fill="hold" nodeType="withEffect">
                                  <p:stCondLst>
                                    <p:cond delay="0"/>
                                  </p:stCondLst>
                                  <p:childTnLst>
                                    <p:set>
                                      <p:cBhvr>
                                        <p:cTn id="314" dur="1" fill="hold">
                                          <p:stCondLst>
                                            <p:cond delay="0"/>
                                          </p:stCondLst>
                                        </p:cTn>
                                        <p:tgtEl>
                                          <p:spTgt spid="119"/>
                                        </p:tgtEl>
                                        <p:attrNameLst>
                                          <p:attrName>style.visibility</p:attrName>
                                        </p:attrNameLst>
                                      </p:cBhvr>
                                      <p:to>
                                        <p:strVal val="hidden"/>
                                      </p:to>
                                    </p:set>
                                  </p:childTnLst>
                                </p:cTn>
                              </p:par>
                              <p:par>
                                <p:cTn id="315" presetID="1" presetClass="exit" presetSubtype="0" fill="hold" grpId="1" nodeType="withEffect">
                                  <p:stCondLst>
                                    <p:cond delay="0"/>
                                  </p:stCondLst>
                                  <p:childTnLst>
                                    <p:set>
                                      <p:cBhvr>
                                        <p:cTn id="316" dur="1" fill="hold">
                                          <p:stCondLst>
                                            <p:cond delay="0"/>
                                          </p:stCondLst>
                                        </p:cTn>
                                        <p:tgtEl>
                                          <p:spTgt spid="120"/>
                                        </p:tgtEl>
                                        <p:attrNameLst>
                                          <p:attrName>style.visibility</p:attrName>
                                        </p:attrNameLst>
                                      </p:cBhvr>
                                      <p:to>
                                        <p:strVal val="hidden"/>
                                      </p:to>
                                    </p:set>
                                  </p:childTnLst>
                                </p:cTn>
                              </p:par>
                              <p:par>
                                <p:cTn id="317" presetID="1" presetClass="exit" presetSubtype="0" fill="hold" grpId="1" nodeType="withEffect">
                                  <p:stCondLst>
                                    <p:cond delay="0"/>
                                  </p:stCondLst>
                                  <p:childTnLst>
                                    <p:set>
                                      <p:cBhvr>
                                        <p:cTn id="318" dur="1" fill="hold">
                                          <p:stCondLst>
                                            <p:cond delay="0"/>
                                          </p:stCondLst>
                                        </p:cTn>
                                        <p:tgtEl>
                                          <p:spTgt spid="121"/>
                                        </p:tgtEl>
                                        <p:attrNameLst>
                                          <p:attrName>style.visibility</p:attrName>
                                        </p:attrNameLst>
                                      </p:cBhvr>
                                      <p:to>
                                        <p:strVal val="hidden"/>
                                      </p:to>
                                    </p:set>
                                  </p:childTnLst>
                                </p:cTn>
                              </p:par>
                              <p:par>
                                <p:cTn id="319" presetID="1" presetClass="exit" presetSubtype="0" fill="hold" grpId="1" nodeType="withEffect">
                                  <p:stCondLst>
                                    <p:cond delay="0"/>
                                  </p:stCondLst>
                                  <p:childTnLst>
                                    <p:set>
                                      <p:cBhvr>
                                        <p:cTn id="320" dur="1" fill="hold">
                                          <p:stCondLst>
                                            <p:cond delay="0"/>
                                          </p:stCondLst>
                                        </p:cTn>
                                        <p:tgtEl>
                                          <p:spTgt spid="122"/>
                                        </p:tgtEl>
                                        <p:attrNameLst>
                                          <p:attrName>style.visibility</p:attrName>
                                        </p:attrNameLst>
                                      </p:cBhvr>
                                      <p:to>
                                        <p:strVal val="hidden"/>
                                      </p:to>
                                    </p:set>
                                  </p:childTnLst>
                                </p:cTn>
                              </p:par>
                              <p:par>
                                <p:cTn id="321" presetID="1" presetClass="entr" presetSubtype="0" fill="hold" grpId="0" nodeType="withEffect">
                                  <p:stCondLst>
                                    <p:cond delay="0"/>
                                  </p:stCondLst>
                                  <p:childTnLst>
                                    <p:set>
                                      <p:cBhvr>
                                        <p:cTn id="322" dur="1" fill="hold">
                                          <p:stCondLst>
                                            <p:cond delay="0"/>
                                          </p:stCondLst>
                                        </p:cTn>
                                        <p:tgtEl>
                                          <p:spTgt spid="135"/>
                                        </p:tgtEl>
                                        <p:attrNameLst>
                                          <p:attrName>style.visibility</p:attrName>
                                        </p:attrNameLst>
                                      </p:cBhvr>
                                      <p:to>
                                        <p:strVal val="visible"/>
                                      </p:to>
                                    </p:set>
                                  </p:childTnLst>
                                </p:cTn>
                              </p:par>
                              <p:par>
                                <p:cTn id="323" presetID="1" presetClass="entr" presetSubtype="0" fill="hold" nodeType="withEffect">
                                  <p:stCondLst>
                                    <p:cond delay="0"/>
                                  </p:stCondLst>
                                  <p:childTnLst>
                                    <p:set>
                                      <p:cBhvr>
                                        <p:cTn id="324" dur="1" fill="hold">
                                          <p:stCondLst>
                                            <p:cond delay="0"/>
                                          </p:stCondLst>
                                        </p:cTn>
                                        <p:tgtEl>
                                          <p:spTgt spid="6"/>
                                        </p:tgtEl>
                                        <p:attrNameLst>
                                          <p:attrName>style.visibility</p:attrName>
                                        </p:attrNameLst>
                                      </p:cBhvr>
                                      <p:to>
                                        <p:strVal val="visible"/>
                                      </p:to>
                                    </p:set>
                                  </p:childTnLst>
                                </p:cTn>
                              </p:par>
                            </p:childTnLst>
                          </p:cTn>
                        </p:par>
                      </p:childTnLst>
                    </p:cTn>
                  </p:par>
                  <p:par>
                    <p:cTn id="325" fill="hold" nodeType="clickPar">
                      <p:stCondLst>
                        <p:cond delay="indefinite"/>
                      </p:stCondLst>
                      <p:childTnLst>
                        <p:par>
                          <p:cTn id="326" fill="hold" nodeType="withGroup">
                            <p:stCondLst>
                              <p:cond delay="0"/>
                            </p:stCondLst>
                            <p:childTnLst>
                              <p:par>
                                <p:cTn id="327" presetID="1" presetClass="entr" presetSubtype="0" fill="hold" grpId="0" nodeType="clickEffect">
                                  <p:stCondLst>
                                    <p:cond delay="0"/>
                                  </p:stCondLst>
                                  <p:childTnLst>
                                    <p:set>
                                      <p:cBhvr>
                                        <p:cTn id="328" dur="1" fill="hold">
                                          <p:stCondLst>
                                            <p:cond delay="0"/>
                                          </p:stCondLst>
                                        </p:cTn>
                                        <p:tgtEl>
                                          <p:spTgt spid="64"/>
                                        </p:tgtEl>
                                        <p:attrNameLst>
                                          <p:attrName>style.visibility</p:attrName>
                                        </p:attrNameLst>
                                      </p:cBhvr>
                                      <p:to>
                                        <p:strVal val="visible"/>
                                      </p:to>
                                    </p:set>
                                  </p:childTnLst>
                                </p:cTn>
                              </p:par>
                              <p:par>
                                <p:cTn id="329" presetID="1" presetClass="entr" presetSubtype="0" fill="hold" nodeType="withEffect">
                                  <p:stCondLst>
                                    <p:cond delay="0"/>
                                  </p:stCondLst>
                                  <p:childTnLst>
                                    <p:set>
                                      <p:cBhvr>
                                        <p:cTn id="330" dur="1" fill="hold">
                                          <p:stCondLst>
                                            <p:cond delay="0"/>
                                          </p:stCondLst>
                                        </p:cTn>
                                        <p:tgtEl>
                                          <p:spTgt spid="134"/>
                                        </p:tgtEl>
                                        <p:attrNameLst>
                                          <p:attrName>style.visibility</p:attrName>
                                        </p:attrNameLst>
                                      </p:cBhvr>
                                      <p:to>
                                        <p:strVal val="visible"/>
                                      </p:to>
                                    </p:set>
                                  </p:childTnLst>
                                </p:cTn>
                              </p:par>
                              <p:par>
                                <p:cTn id="331" presetID="1" presetClass="entr" presetSubtype="0" fill="hold" nodeType="withEffect">
                                  <p:stCondLst>
                                    <p:cond delay="0"/>
                                  </p:stCondLst>
                                  <p:childTnLst>
                                    <p:set>
                                      <p:cBhvr>
                                        <p:cTn id="332" dur="1" fill="hold">
                                          <p:stCondLst>
                                            <p:cond delay="0"/>
                                          </p:stCondLst>
                                        </p:cTn>
                                        <p:tgtEl>
                                          <p:spTgt spid="73"/>
                                        </p:tgtEl>
                                        <p:attrNameLst>
                                          <p:attrName>style.visibility</p:attrName>
                                        </p:attrNameLst>
                                      </p:cBhvr>
                                      <p:to>
                                        <p:strVal val="visible"/>
                                      </p:to>
                                    </p:set>
                                  </p:childTnLst>
                                </p:cTn>
                              </p:par>
                            </p:childTnLst>
                          </p:cTn>
                        </p:par>
                      </p:childTnLst>
                    </p:cTn>
                  </p:par>
                  <p:par>
                    <p:cTn id="333" fill="hold" nodeType="clickPar">
                      <p:stCondLst>
                        <p:cond delay="indefinite"/>
                      </p:stCondLst>
                      <p:childTnLst>
                        <p:par>
                          <p:cTn id="334" fill="hold" nodeType="withGroup">
                            <p:stCondLst>
                              <p:cond delay="0"/>
                            </p:stCondLst>
                            <p:childTnLst>
                              <p:par>
                                <p:cTn id="335" presetID="1" presetClass="entr" presetSubtype="0" fill="hold" grpId="0" nodeType="clickEffect">
                                  <p:stCondLst>
                                    <p:cond delay="0"/>
                                  </p:stCondLst>
                                  <p:childTnLst>
                                    <p:set>
                                      <p:cBhvr>
                                        <p:cTn id="336" dur="1" fill="hold">
                                          <p:stCondLst>
                                            <p:cond delay="0"/>
                                          </p:stCondLst>
                                        </p:cTn>
                                        <p:tgtEl>
                                          <p:spTgt spid="75"/>
                                        </p:tgtEl>
                                        <p:attrNameLst>
                                          <p:attrName>style.visibility</p:attrName>
                                        </p:attrNameLst>
                                      </p:cBhvr>
                                      <p:to>
                                        <p:strVal val="visible"/>
                                      </p:to>
                                    </p:set>
                                  </p:childTnLst>
                                </p:cTn>
                              </p:par>
                            </p:childTnLst>
                          </p:cTn>
                        </p:par>
                      </p:childTnLst>
                    </p:cTn>
                  </p:par>
                  <p:par>
                    <p:cTn id="337" fill="hold" nodeType="clickPar">
                      <p:stCondLst>
                        <p:cond delay="indefinite"/>
                      </p:stCondLst>
                      <p:childTnLst>
                        <p:par>
                          <p:cTn id="338" fill="hold" nodeType="withGroup">
                            <p:stCondLst>
                              <p:cond delay="0"/>
                            </p:stCondLst>
                            <p:childTnLst>
                              <p:par>
                                <p:cTn id="339" presetID="1" presetClass="entr" presetSubtype="0" fill="hold" nodeType="clickEffect">
                                  <p:stCondLst>
                                    <p:cond delay="0"/>
                                  </p:stCondLst>
                                  <p:childTnLst>
                                    <p:set>
                                      <p:cBhvr>
                                        <p:cTn id="340" dur="1" fill="hold">
                                          <p:stCondLst>
                                            <p:cond delay="0"/>
                                          </p:stCondLst>
                                        </p:cTn>
                                        <p:tgtEl>
                                          <p:spTgt spid="74"/>
                                        </p:tgtEl>
                                        <p:attrNameLst>
                                          <p:attrName>style.visibility</p:attrName>
                                        </p:attrNameLst>
                                      </p:cBhvr>
                                      <p:to>
                                        <p:strVal val="visible"/>
                                      </p:to>
                                    </p:set>
                                  </p:childTnLst>
                                </p:cTn>
                              </p:par>
                              <p:par>
                                <p:cTn id="341" presetID="1" presetClass="entr" presetSubtype="0" fill="hold" grpId="0" nodeType="withEffect">
                                  <p:stCondLst>
                                    <p:cond delay="0"/>
                                  </p:stCondLst>
                                  <p:childTnLst>
                                    <p:set>
                                      <p:cBhvr>
                                        <p:cTn id="342" dur="1" fill="hold">
                                          <p:stCondLst>
                                            <p:cond delay="0"/>
                                          </p:stCondLst>
                                        </p:cTn>
                                        <p:tgtEl>
                                          <p:spTgt spid="82"/>
                                        </p:tgtEl>
                                        <p:attrNameLst>
                                          <p:attrName>style.visibility</p:attrName>
                                        </p:attrNameLst>
                                      </p:cBhvr>
                                      <p:to>
                                        <p:strVal val="visible"/>
                                      </p:to>
                                    </p:set>
                                  </p:childTnLst>
                                </p:cTn>
                              </p:par>
                            </p:childTnLst>
                          </p:cTn>
                        </p:par>
                      </p:childTnLst>
                    </p:cTn>
                  </p:par>
                  <p:par>
                    <p:cTn id="343" fill="hold" nodeType="clickPar">
                      <p:stCondLst>
                        <p:cond delay="indefinite"/>
                      </p:stCondLst>
                      <p:childTnLst>
                        <p:par>
                          <p:cTn id="344" fill="hold" nodeType="withGroup">
                            <p:stCondLst>
                              <p:cond delay="0"/>
                            </p:stCondLst>
                            <p:childTnLst>
                              <p:par>
                                <p:cTn id="345" presetID="1" presetClass="entr" presetSubtype="0" fill="hold" grpId="0" nodeType="clickEffect">
                                  <p:stCondLst>
                                    <p:cond delay="0"/>
                                  </p:stCondLst>
                                  <p:childTnLst>
                                    <p:set>
                                      <p:cBhvr>
                                        <p:cTn id="346" dur="1" fill="hold">
                                          <p:stCondLst>
                                            <p:cond delay="0"/>
                                          </p:stCondLst>
                                        </p:cTn>
                                        <p:tgtEl>
                                          <p:spTgt spid="80"/>
                                        </p:tgtEl>
                                        <p:attrNameLst>
                                          <p:attrName>style.visibility</p:attrName>
                                        </p:attrNameLst>
                                      </p:cBhvr>
                                      <p:to>
                                        <p:strVal val="visible"/>
                                      </p:to>
                                    </p:set>
                                  </p:childTnLst>
                                </p:cTn>
                              </p:par>
                            </p:childTnLst>
                          </p:cTn>
                        </p:par>
                      </p:childTnLst>
                    </p:cTn>
                  </p:par>
                  <p:par>
                    <p:cTn id="347" fill="hold" nodeType="clickPar">
                      <p:stCondLst>
                        <p:cond delay="indefinite"/>
                      </p:stCondLst>
                      <p:childTnLst>
                        <p:par>
                          <p:cTn id="348" fill="hold" nodeType="withGroup">
                            <p:stCondLst>
                              <p:cond delay="0"/>
                            </p:stCondLst>
                            <p:childTnLst>
                              <p:par>
                                <p:cTn id="349" presetID="1" presetClass="entr" presetSubtype="0" fill="hold" nodeType="clickEffect">
                                  <p:stCondLst>
                                    <p:cond delay="0"/>
                                  </p:stCondLst>
                                  <p:childTnLst>
                                    <p:set>
                                      <p:cBhvr>
                                        <p:cTn id="350" dur="1" fill="hold">
                                          <p:stCondLst>
                                            <p:cond delay="0"/>
                                          </p:stCondLst>
                                        </p:cTn>
                                        <p:tgtEl>
                                          <p:spTgt spid="83"/>
                                        </p:tgtEl>
                                        <p:attrNameLst>
                                          <p:attrName>style.visibility</p:attrName>
                                        </p:attrNameLst>
                                      </p:cBhvr>
                                      <p:to>
                                        <p:strVal val="visible"/>
                                      </p:to>
                                    </p:set>
                                  </p:childTnLst>
                                </p:cTn>
                              </p:par>
                              <p:par>
                                <p:cTn id="351" presetID="1" presetClass="entr" presetSubtype="0" fill="hold" nodeType="withEffect">
                                  <p:stCondLst>
                                    <p:cond delay="0"/>
                                  </p:stCondLst>
                                  <p:childTnLst>
                                    <p:set>
                                      <p:cBhvr>
                                        <p:cTn id="352" dur="1" fill="hold">
                                          <p:stCondLst>
                                            <p:cond delay="0"/>
                                          </p:stCondLst>
                                        </p:cTn>
                                        <p:tgtEl>
                                          <p:spTgt spid="63"/>
                                        </p:tgtEl>
                                        <p:attrNameLst>
                                          <p:attrName>style.visibility</p:attrName>
                                        </p:attrNameLst>
                                      </p:cBhvr>
                                      <p:to>
                                        <p:strVal val="visible"/>
                                      </p:to>
                                    </p:set>
                                  </p:childTnLst>
                                </p:cTn>
                              </p:par>
                            </p:childTnLst>
                          </p:cTn>
                        </p:par>
                      </p:childTnLst>
                    </p:cTn>
                  </p:par>
                  <p:par>
                    <p:cTn id="353" fill="hold" nodeType="clickPar">
                      <p:stCondLst>
                        <p:cond delay="indefinite"/>
                      </p:stCondLst>
                      <p:childTnLst>
                        <p:par>
                          <p:cTn id="354" fill="hold" nodeType="withGroup">
                            <p:stCondLst>
                              <p:cond delay="0"/>
                            </p:stCondLst>
                            <p:childTnLst>
                              <p:par>
                                <p:cTn id="355" presetID="1" presetClass="entr" presetSubtype="0" fill="hold" nodeType="clickEffect">
                                  <p:stCondLst>
                                    <p:cond delay="0"/>
                                  </p:stCondLst>
                                  <p:childTnLst>
                                    <p:set>
                                      <p:cBhvr>
                                        <p:cTn id="356" dur="1" fill="hold">
                                          <p:stCondLst>
                                            <p:cond delay="0"/>
                                          </p:stCondLst>
                                        </p:cTn>
                                        <p:tgtEl>
                                          <p:spTgt spid="94"/>
                                        </p:tgtEl>
                                        <p:attrNameLst>
                                          <p:attrName>style.visibility</p:attrName>
                                        </p:attrNameLst>
                                      </p:cBhvr>
                                      <p:to>
                                        <p:strVal val="visible"/>
                                      </p:to>
                                    </p:set>
                                  </p:childTnLst>
                                </p:cTn>
                              </p:par>
                              <p:par>
                                <p:cTn id="357" presetID="1" presetClass="entr" presetSubtype="0" fill="hold" nodeType="withEffect">
                                  <p:stCondLst>
                                    <p:cond delay="0"/>
                                  </p:stCondLst>
                                  <p:childTnLst>
                                    <p:set>
                                      <p:cBhvr>
                                        <p:cTn id="358" dur="1" fill="hold">
                                          <p:stCondLst>
                                            <p:cond delay="0"/>
                                          </p:stCondLst>
                                        </p:cTn>
                                        <p:tgtEl>
                                          <p:spTgt spid="93"/>
                                        </p:tgtEl>
                                        <p:attrNameLst>
                                          <p:attrName>style.visibility</p:attrName>
                                        </p:attrNameLst>
                                      </p:cBhvr>
                                      <p:to>
                                        <p:strVal val="visible"/>
                                      </p:to>
                                    </p:set>
                                  </p:childTnLst>
                                </p:cTn>
                              </p:par>
                              <p:par>
                                <p:cTn id="359" presetID="1" presetClass="entr" presetSubtype="0" fill="hold" grpId="0" nodeType="withEffect">
                                  <p:stCondLst>
                                    <p:cond delay="0"/>
                                  </p:stCondLst>
                                  <p:childTnLst>
                                    <p:set>
                                      <p:cBhvr>
                                        <p:cTn id="360" dur="1" fill="hold">
                                          <p:stCondLst>
                                            <p:cond delay="0"/>
                                          </p:stCondLst>
                                        </p:cTn>
                                        <p:tgtEl>
                                          <p:spTgt spid="95"/>
                                        </p:tgtEl>
                                        <p:attrNameLst>
                                          <p:attrName>style.visibility</p:attrName>
                                        </p:attrNameLst>
                                      </p:cBhvr>
                                      <p:to>
                                        <p:strVal val="visible"/>
                                      </p:to>
                                    </p:set>
                                  </p:childTnLst>
                                </p:cTn>
                              </p:par>
                              <p:par>
                                <p:cTn id="361" presetID="1" presetClass="entr" presetSubtype="0" fill="hold" grpId="0" nodeType="withEffect">
                                  <p:stCondLst>
                                    <p:cond delay="0"/>
                                  </p:stCondLst>
                                  <p:childTnLst>
                                    <p:set>
                                      <p:cBhvr>
                                        <p:cTn id="362" dur="1" fill="hold">
                                          <p:stCondLst>
                                            <p:cond delay="0"/>
                                          </p:stCondLst>
                                        </p:cTn>
                                        <p:tgtEl>
                                          <p:spTgt spid="96"/>
                                        </p:tgtEl>
                                        <p:attrNameLst>
                                          <p:attrName>style.visibility</p:attrName>
                                        </p:attrNameLst>
                                      </p:cBhvr>
                                      <p:to>
                                        <p:strVal val="visible"/>
                                      </p:to>
                                    </p:set>
                                  </p:childTnLst>
                                </p:cTn>
                              </p:par>
                            </p:childTnLst>
                          </p:cTn>
                        </p:par>
                      </p:childTnLst>
                    </p:cTn>
                  </p:par>
                  <p:par>
                    <p:cTn id="363" fill="hold" nodeType="clickPar">
                      <p:stCondLst>
                        <p:cond delay="indefinite"/>
                      </p:stCondLst>
                      <p:childTnLst>
                        <p:par>
                          <p:cTn id="364" fill="hold" nodeType="withGroup">
                            <p:stCondLst>
                              <p:cond delay="0"/>
                            </p:stCondLst>
                            <p:childTnLst>
                              <p:par>
                                <p:cTn id="365" presetID="1" presetClass="entr" presetSubtype="0" fill="hold" grpId="0" nodeType="clickEffect">
                                  <p:stCondLst>
                                    <p:cond delay="0"/>
                                  </p:stCondLst>
                                  <p:childTnLst>
                                    <p:set>
                                      <p:cBhvr>
                                        <p:cTn id="366" dur="1" fill="hold">
                                          <p:stCondLst>
                                            <p:cond delay="0"/>
                                          </p:stCondLst>
                                        </p:cTn>
                                        <p:tgtEl>
                                          <p:spTgt spid="116"/>
                                        </p:tgtEl>
                                        <p:attrNameLst>
                                          <p:attrName>style.visibility</p:attrName>
                                        </p:attrNameLst>
                                      </p:cBhvr>
                                      <p:to>
                                        <p:strVal val="visible"/>
                                      </p:to>
                                    </p:set>
                                  </p:childTnLst>
                                </p:cTn>
                              </p:par>
                              <p:par>
                                <p:cTn id="367" presetID="1" presetClass="entr" presetSubtype="0" fill="hold" nodeType="withEffect">
                                  <p:stCondLst>
                                    <p:cond delay="0"/>
                                  </p:stCondLst>
                                  <p:childTnLst>
                                    <p:set>
                                      <p:cBhvr>
                                        <p:cTn id="368" dur="1" fill="hold">
                                          <p:stCondLst>
                                            <p:cond delay="0"/>
                                          </p:stCondLst>
                                        </p:cTn>
                                        <p:tgtEl>
                                          <p:spTgt spid="114"/>
                                        </p:tgtEl>
                                        <p:attrNameLst>
                                          <p:attrName>style.visibility</p:attrName>
                                        </p:attrNameLst>
                                      </p:cBhvr>
                                      <p:to>
                                        <p:strVal val="visible"/>
                                      </p:to>
                                    </p:set>
                                  </p:childTnLst>
                                </p:cTn>
                              </p:par>
                            </p:childTnLst>
                          </p:cTn>
                        </p:par>
                      </p:childTnLst>
                    </p:cTn>
                  </p:par>
                  <p:par>
                    <p:cTn id="369" fill="hold" nodeType="clickPar">
                      <p:stCondLst>
                        <p:cond delay="indefinite"/>
                      </p:stCondLst>
                      <p:childTnLst>
                        <p:par>
                          <p:cTn id="370" fill="hold" nodeType="withGroup">
                            <p:stCondLst>
                              <p:cond delay="0"/>
                            </p:stCondLst>
                            <p:childTnLst>
                              <p:par>
                                <p:cTn id="371" presetID="22" presetClass="entr" presetSubtype="4" fill="hold" nodeType="clickEffect">
                                  <p:stCondLst>
                                    <p:cond delay="0"/>
                                  </p:stCondLst>
                                  <p:childTnLst>
                                    <p:set>
                                      <p:cBhvr>
                                        <p:cTn id="372" dur="1" fill="hold">
                                          <p:stCondLst>
                                            <p:cond delay="0"/>
                                          </p:stCondLst>
                                        </p:cTn>
                                        <p:tgtEl>
                                          <p:spTgt spid="84"/>
                                        </p:tgtEl>
                                        <p:attrNameLst>
                                          <p:attrName>style.visibility</p:attrName>
                                        </p:attrNameLst>
                                      </p:cBhvr>
                                      <p:to>
                                        <p:strVal val="visible"/>
                                      </p:to>
                                    </p:set>
                                    <p:animEffect transition="in" filter="wipe(down)">
                                      <p:cBhvr>
                                        <p:cTn id="373" dur="500"/>
                                        <p:tgtEl>
                                          <p:spTgt spid="84"/>
                                        </p:tgtEl>
                                      </p:cBhvr>
                                    </p:animEffect>
                                  </p:childTnLst>
                                </p:cTn>
                              </p:par>
                              <p:par>
                                <p:cTn id="374" presetID="1" presetClass="entr" presetSubtype="0" fill="hold" grpId="0" nodeType="withEffect">
                                  <p:stCondLst>
                                    <p:cond delay="0"/>
                                  </p:stCondLst>
                                  <p:childTnLst>
                                    <p:set>
                                      <p:cBhvr>
                                        <p:cTn id="375" dur="1" fill="hold">
                                          <p:stCondLst>
                                            <p:cond delay="0"/>
                                          </p:stCondLst>
                                        </p:cTn>
                                        <p:tgtEl>
                                          <p:spTgt spid="106"/>
                                        </p:tgtEl>
                                        <p:attrNameLst>
                                          <p:attrName>style.visibility</p:attrName>
                                        </p:attrNameLst>
                                      </p:cBhvr>
                                      <p:to>
                                        <p:strVal val="visible"/>
                                      </p:to>
                                    </p:set>
                                  </p:childTnLst>
                                </p:cTn>
                              </p:par>
                            </p:childTnLst>
                          </p:cTn>
                        </p:par>
                      </p:childTnLst>
                    </p:cTn>
                  </p:par>
                  <p:par>
                    <p:cTn id="376" fill="hold" nodeType="clickPar">
                      <p:stCondLst>
                        <p:cond delay="indefinite"/>
                      </p:stCondLst>
                      <p:childTnLst>
                        <p:par>
                          <p:cTn id="377" fill="hold" nodeType="withGroup">
                            <p:stCondLst>
                              <p:cond delay="0"/>
                            </p:stCondLst>
                            <p:childTnLst>
                              <p:par>
                                <p:cTn id="378" presetID="22" presetClass="entr" presetSubtype="4" fill="hold" nodeType="clickEffect">
                                  <p:stCondLst>
                                    <p:cond delay="0"/>
                                  </p:stCondLst>
                                  <p:childTnLst>
                                    <p:set>
                                      <p:cBhvr>
                                        <p:cTn id="379" dur="1" fill="hold">
                                          <p:stCondLst>
                                            <p:cond delay="0"/>
                                          </p:stCondLst>
                                        </p:cTn>
                                        <p:tgtEl>
                                          <p:spTgt spid="85"/>
                                        </p:tgtEl>
                                        <p:attrNameLst>
                                          <p:attrName>style.visibility</p:attrName>
                                        </p:attrNameLst>
                                      </p:cBhvr>
                                      <p:to>
                                        <p:strVal val="visible"/>
                                      </p:to>
                                    </p:set>
                                    <p:animEffect transition="in" filter="wipe(down)">
                                      <p:cBhvr>
                                        <p:cTn id="380" dur="500"/>
                                        <p:tgtEl>
                                          <p:spTgt spid="85"/>
                                        </p:tgtEl>
                                      </p:cBhvr>
                                    </p:animEffect>
                                  </p:childTnLst>
                                </p:cTn>
                              </p:par>
                            </p:childTnLst>
                          </p:cTn>
                        </p:par>
                      </p:childTnLst>
                    </p:cTn>
                  </p:par>
                  <p:par>
                    <p:cTn id="381" fill="hold" nodeType="clickPar">
                      <p:stCondLst>
                        <p:cond delay="indefinite"/>
                      </p:stCondLst>
                      <p:childTnLst>
                        <p:par>
                          <p:cTn id="382" fill="hold" nodeType="withGroup">
                            <p:stCondLst>
                              <p:cond delay="0"/>
                            </p:stCondLst>
                            <p:childTnLst>
                              <p:par>
                                <p:cTn id="383" presetID="1" presetClass="entr" presetSubtype="0" fill="hold" nodeType="clickEffect">
                                  <p:stCondLst>
                                    <p:cond delay="0"/>
                                  </p:stCondLst>
                                  <p:childTnLst>
                                    <p:set>
                                      <p:cBhvr>
                                        <p:cTn id="384" dur="1" fill="hold">
                                          <p:stCondLst>
                                            <p:cond delay="0"/>
                                          </p:stCondLst>
                                        </p:cTn>
                                        <p:tgtEl>
                                          <p:spTgt spid="109"/>
                                        </p:tgtEl>
                                        <p:attrNameLst>
                                          <p:attrName>style.visibility</p:attrName>
                                        </p:attrNameLst>
                                      </p:cBhvr>
                                      <p:to>
                                        <p:strVal val="visible"/>
                                      </p:to>
                                    </p:set>
                                  </p:childTnLst>
                                </p:cTn>
                              </p:par>
                            </p:childTnLst>
                          </p:cTn>
                        </p:par>
                        <p:par>
                          <p:cTn id="385" fill="hold" nodeType="afterGroup">
                            <p:stCondLst>
                              <p:cond delay="0"/>
                            </p:stCondLst>
                            <p:childTnLst>
                              <p:par>
                                <p:cTn id="386" presetID="1" presetClass="entr" presetSubtype="0" fill="hold" nodeType="afterEffect">
                                  <p:stCondLst>
                                    <p:cond delay="0"/>
                                  </p:stCondLst>
                                  <p:childTnLst>
                                    <p:set>
                                      <p:cBhvr>
                                        <p:cTn id="387" dur="1" fill="hold">
                                          <p:stCondLst>
                                            <p:cond delay="0"/>
                                          </p:stCondLst>
                                        </p:cTn>
                                        <p:tgtEl>
                                          <p:spTgt spid="133"/>
                                        </p:tgtEl>
                                        <p:attrNameLst>
                                          <p:attrName>style.visibility</p:attrName>
                                        </p:attrNameLst>
                                      </p:cBhvr>
                                      <p:to>
                                        <p:strVal val="visible"/>
                                      </p:to>
                                    </p:set>
                                  </p:childTnLst>
                                </p:cTn>
                              </p:par>
                            </p:childTnLst>
                          </p:cTn>
                        </p:par>
                        <p:par>
                          <p:cTn id="388" fill="hold" nodeType="afterGroup">
                            <p:stCondLst>
                              <p:cond delay="0"/>
                            </p:stCondLst>
                            <p:childTnLst>
                              <p:par>
                                <p:cTn id="389" presetID="22" presetClass="entr" presetSubtype="4" fill="hold" nodeType="afterEffect">
                                  <p:stCondLst>
                                    <p:cond delay="0"/>
                                  </p:stCondLst>
                                  <p:childTnLst>
                                    <p:set>
                                      <p:cBhvr>
                                        <p:cTn id="390" dur="1" fill="hold">
                                          <p:stCondLst>
                                            <p:cond delay="0"/>
                                          </p:stCondLst>
                                        </p:cTn>
                                        <p:tgtEl>
                                          <p:spTgt spid="90"/>
                                        </p:tgtEl>
                                        <p:attrNameLst>
                                          <p:attrName>style.visibility</p:attrName>
                                        </p:attrNameLst>
                                      </p:cBhvr>
                                      <p:to>
                                        <p:strVal val="visible"/>
                                      </p:to>
                                    </p:set>
                                    <p:animEffect transition="in" filter="wipe(down)">
                                      <p:cBhvr>
                                        <p:cTn id="391" dur="500"/>
                                        <p:tgtEl>
                                          <p:spTgt spid="90"/>
                                        </p:tgtEl>
                                      </p:cBhvr>
                                    </p:animEffect>
                                  </p:childTnLst>
                                </p:cTn>
                              </p:par>
                            </p:childTnLst>
                          </p:cTn>
                        </p:par>
                        <p:par>
                          <p:cTn id="392" fill="hold" nodeType="afterGroup">
                            <p:stCondLst>
                              <p:cond delay="500"/>
                            </p:stCondLst>
                            <p:childTnLst>
                              <p:par>
                                <p:cTn id="393" presetID="1" presetClass="entr" presetSubtype="0" fill="hold" nodeType="afterEffect">
                                  <p:stCondLst>
                                    <p:cond delay="0"/>
                                  </p:stCondLst>
                                  <p:childTnLst>
                                    <p:set>
                                      <p:cBhvr>
                                        <p:cTn id="394" dur="1" fill="hold">
                                          <p:stCondLst>
                                            <p:cond delay="0"/>
                                          </p:stCondLst>
                                        </p:cTn>
                                        <p:tgtEl>
                                          <p:spTgt spid="118"/>
                                        </p:tgtEl>
                                        <p:attrNameLst>
                                          <p:attrName>style.visibility</p:attrName>
                                        </p:attrNameLst>
                                      </p:cBhvr>
                                      <p:to>
                                        <p:strVal val="visible"/>
                                      </p:to>
                                    </p:set>
                                  </p:childTnLst>
                                </p:cTn>
                              </p:par>
                              <p:par>
                                <p:cTn id="395" presetID="1" presetClass="entr" presetSubtype="0" fill="hold" grpId="0" nodeType="withEffect">
                                  <p:stCondLst>
                                    <p:cond delay="0"/>
                                  </p:stCondLst>
                                  <p:childTnLst>
                                    <p:set>
                                      <p:cBhvr>
                                        <p:cTn id="396" dur="1" fill="hold">
                                          <p:stCondLst>
                                            <p:cond delay="0"/>
                                          </p:stCondLst>
                                        </p:cTn>
                                        <p:tgtEl>
                                          <p:spTgt spid="143"/>
                                        </p:tgtEl>
                                        <p:attrNameLst>
                                          <p:attrName>style.visibility</p:attrName>
                                        </p:attrNameLst>
                                      </p:cBhvr>
                                      <p:to>
                                        <p:strVal val="visible"/>
                                      </p:to>
                                    </p:set>
                                  </p:childTnLst>
                                </p:cTn>
                              </p:par>
                            </p:childTnLst>
                          </p:cTn>
                        </p:par>
                        <p:par>
                          <p:cTn id="397" fill="hold" nodeType="afterGroup">
                            <p:stCondLst>
                              <p:cond delay="500"/>
                            </p:stCondLst>
                            <p:childTnLst>
                              <p:par>
                                <p:cTn id="398" presetID="1" presetClass="entr" presetSubtype="0" fill="hold" nodeType="afterEffect">
                                  <p:stCondLst>
                                    <p:cond delay="0"/>
                                  </p:stCondLst>
                                  <p:childTnLst>
                                    <p:set>
                                      <p:cBhvr>
                                        <p:cTn id="399" dur="1" fill="hold">
                                          <p:stCondLst>
                                            <p:cond delay="0"/>
                                          </p:stCondLst>
                                        </p:cTn>
                                        <p:tgtEl>
                                          <p:spTgt spid="123"/>
                                        </p:tgtEl>
                                        <p:attrNameLst>
                                          <p:attrName>style.visibility</p:attrName>
                                        </p:attrNameLst>
                                      </p:cBhvr>
                                      <p:to>
                                        <p:strVal val="visible"/>
                                      </p:to>
                                    </p:set>
                                  </p:childTnLst>
                                </p:cTn>
                              </p:par>
                              <p:par>
                                <p:cTn id="400" presetID="1" presetClass="entr" presetSubtype="0" fill="hold" grpId="0" nodeType="withEffect">
                                  <p:stCondLst>
                                    <p:cond delay="0"/>
                                  </p:stCondLst>
                                  <p:childTnLst>
                                    <p:set>
                                      <p:cBhvr>
                                        <p:cTn id="401" dur="1" fill="hold">
                                          <p:stCondLst>
                                            <p:cond delay="0"/>
                                          </p:stCondLst>
                                        </p:cTn>
                                        <p:tgtEl>
                                          <p:spTgt spid="124"/>
                                        </p:tgtEl>
                                        <p:attrNameLst>
                                          <p:attrName>style.visibility</p:attrName>
                                        </p:attrNameLst>
                                      </p:cBhvr>
                                      <p:to>
                                        <p:strVal val="visible"/>
                                      </p:to>
                                    </p:set>
                                  </p:childTnLst>
                                </p:cTn>
                              </p:par>
                            </p:childTnLst>
                          </p:cTn>
                        </p:par>
                        <p:par>
                          <p:cTn id="402" fill="hold" nodeType="afterGroup">
                            <p:stCondLst>
                              <p:cond delay="500"/>
                            </p:stCondLst>
                            <p:childTnLst>
                              <p:par>
                                <p:cTn id="403" presetID="1" presetClass="entr" presetSubtype="0" fill="hold" grpId="0" nodeType="afterEffect">
                                  <p:stCondLst>
                                    <p:cond delay="0"/>
                                  </p:stCondLst>
                                  <p:childTnLst>
                                    <p:set>
                                      <p:cBhvr>
                                        <p:cTn id="404" dur="1" fill="hold">
                                          <p:stCondLst>
                                            <p:cond delay="0"/>
                                          </p:stCondLst>
                                        </p:cTn>
                                        <p:tgtEl>
                                          <p:spTgt spid="99"/>
                                        </p:tgtEl>
                                        <p:attrNameLst>
                                          <p:attrName>style.visibility</p:attrName>
                                        </p:attrNameLst>
                                      </p:cBhvr>
                                      <p:to>
                                        <p:strVal val="visible"/>
                                      </p:to>
                                    </p:set>
                                  </p:childTnLst>
                                </p:cTn>
                              </p:par>
                              <p:par>
                                <p:cTn id="405" presetID="1" presetClass="entr" presetSubtype="0" fill="hold" grpId="0" nodeType="withEffect">
                                  <p:stCondLst>
                                    <p:cond delay="0"/>
                                  </p:stCondLst>
                                  <p:childTnLst>
                                    <p:set>
                                      <p:cBhvr>
                                        <p:cTn id="406" dur="1" fill="hold">
                                          <p:stCondLst>
                                            <p:cond delay="0"/>
                                          </p:stCondLst>
                                        </p:cTn>
                                        <p:tgtEl>
                                          <p:spTgt spid="110"/>
                                        </p:tgtEl>
                                        <p:attrNameLst>
                                          <p:attrName>style.visibility</p:attrName>
                                        </p:attrNameLst>
                                      </p:cBhvr>
                                      <p:to>
                                        <p:strVal val="visible"/>
                                      </p:to>
                                    </p:set>
                                  </p:childTnLst>
                                </p:cTn>
                              </p:par>
                            </p:childTnLst>
                          </p:cTn>
                        </p:par>
                      </p:childTnLst>
                    </p:cTn>
                  </p:par>
                  <p:par>
                    <p:cTn id="407" fill="hold" nodeType="clickPar">
                      <p:stCondLst>
                        <p:cond delay="indefinite"/>
                      </p:stCondLst>
                      <p:childTnLst>
                        <p:par>
                          <p:cTn id="408" fill="hold" nodeType="withGroup">
                            <p:stCondLst>
                              <p:cond delay="0"/>
                            </p:stCondLst>
                            <p:childTnLst>
                              <p:par>
                                <p:cTn id="409" presetID="22" presetClass="entr" presetSubtype="2" fill="hold" nodeType="clickEffect">
                                  <p:stCondLst>
                                    <p:cond delay="0"/>
                                  </p:stCondLst>
                                  <p:childTnLst>
                                    <p:set>
                                      <p:cBhvr>
                                        <p:cTn id="410" dur="1" fill="hold">
                                          <p:stCondLst>
                                            <p:cond delay="0"/>
                                          </p:stCondLst>
                                        </p:cTn>
                                        <p:tgtEl>
                                          <p:spTgt spid="86"/>
                                        </p:tgtEl>
                                        <p:attrNameLst>
                                          <p:attrName>style.visibility</p:attrName>
                                        </p:attrNameLst>
                                      </p:cBhvr>
                                      <p:to>
                                        <p:strVal val="visible"/>
                                      </p:to>
                                    </p:set>
                                    <p:animEffect transition="in" filter="wipe(right)">
                                      <p:cBhvr>
                                        <p:cTn id="411" dur="500"/>
                                        <p:tgtEl>
                                          <p:spTgt spid="86"/>
                                        </p:tgtEl>
                                      </p:cBhvr>
                                    </p:animEffect>
                                  </p:childTnLst>
                                </p:cTn>
                              </p:par>
                            </p:childTnLst>
                          </p:cTn>
                        </p:par>
                        <p:par>
                          <p:cTn id="412" fill="hold" nodeType="afterGroup">
                            <p:stCondLst>
                              <p:cond delay="500"/>
                            </p:stCondLst>
                            <p:childTnLst>
                              <p:par>
                                <p:cTn id="413" presetID="1" presetClass="entr" presetSubtype="0" fill="hold" grpId="0" nodeType="afterEffect">
                                  <p:stCondLst>
                                    <p:cond delay="0"/>
                                  </p:stCondLst>
                                  <p:childTnLst>
                                    <p:set>
                                      <p:cBhvr>
                                        <p:cTn id="414" dur="1" fill="hold">
                                          <p:stCondLst>
                                            <p:cond delay="0"/>
                                          </p:stCondLst>
                                        </p:cTn>
                                        <p:tgtEl>
                                          <p:spTgt spid="108"/>
                                        </p:tgtEl>
                                        <p:attrNameLst>
                                          <p:attrName>style.visibility</p:attrName>
                                        </p:attrNameLst>
                                      </p:cBhvr>
                                      <p:to>
                                        <p:strVal val="visible"/>
                                      </p:to>
                                    </p:set>
                                  </p:childTnLst>
                                </p:cTn>
                              </p:par>
                            </p:childTnLst>
                          </p:cTn>
                        </p:par>
                      </p:childTnLst>
                    </p:cTn>
                  </p:par>
                  <p:par>
                    <p:cTn id="415" fill="hold" nodeType="clickPar">
                      <p:stCondLst>
                        <p:cond delay="indefinite"/>
                      </p:stCondLst>
                      <p:childTnLst>
                        <p:par>
                          <p:cTn id="416" fill="hold" nodeType="withGroup">
                            <p:stCondLst>
                              <p:cond delay="0"/>
                            </p:stCondLst>
                            <p:childTnLst>
                              <p:par>
                                <p:cTn id="417" presetID="22" presetClass="entr" presetSubtype="4" fill="hold" nodeType="clickEffect">
                                  <p:stCondLst>
                                    <p:cond delay="0"/>
                                  </p:stCondLst>
                                  <p:childTnLst>
                                    <p:set>
                                      <p:cBhvr>
                                        <p:cTn id="418" dur="1" fill="hold">
                                          <p:stCondLst>
                                            <p:cond delay="0"/>
                                          </p:stCondLst>
                                        </p:cTn>
                                        <p:tgtEl>
                                          <p:spTgt spid="89"/>
                                        </p:tgtEl>
                                        <p:attrNameLst>
                                          <p:attrName>style.visibility</p:attrName>
                                        </p:attrNameLst>
                                      </p:cBhvr>
                                      <p:to>
                                        <p:strVal val="visible"/>
                                      </p:to>
                                    </p:set>
                                    <p:animEffect transition="in" filter="wipe(down)">
                                      <p:cBhvr>
                                        <p:cTn id="419" dur="500"/>
                                        <p:tgtEl>
                                          <p:spTgt spid="89"/>
                                        </p:tgtEl>
                                      </p:cBhvr>
                                    </p:animEffect>
                                  </p:childTnLst>
                                </p:cTn>
                              </p:par>
                            </p:childTnLst>
                          </p:cTn>
                        </p:par>
                        <p:par>
                          <p:cTn id="420" fill="hold" nodeType="afterGroup">
                            <p:stCondLst>
                              <p:cond delay="500"/>
                            </p:stCondLst>
                            <p:childTnLst>
                              <p:par>
                                <p:cTn id="421" presetID="1" presetClass="entr" presetSubtype="0" fill="hold" nodeType="afterEffect">
                                  <p:stCondLst>
                                    <p:cond delay="0"/>
                                  </p:stCondLst>
                                  <p:childTnLst>
                                    <p:set>
                                      <p:cBhvr>
                                        <p:cTn id="422" dur="1" fill="hold">
                                          <p:stCondLst>
                                            <p:cond delay="0"/>
                                          </p:stCondLst>
                                        </p:cTn>
                                        <p:tgtEl>
                                          <p:spTgt spid="125"/>
                                        </p:tgtEl>
                                        <p:attrNameLst>
                                          <p:attrName>style.visibility</p:attrName>
                                        </p:attrNameLst>
                                      </p:cBhvr>
                                      <p:to>
                                        <p:strVal val="visible"/>
                                      </p:to>
                                    </p:set>
                                  </p:childTnLst>
                                </p:cTn>
                              </p:par>
                              <p:par>
                                <p:cTn id="423" presetID="1" presetClass="entr" presetSubtype="0" fill="hold" grpId="0" nodeType="withEffect">
                                  <p:stCondLst>
                                    <p:cond delay="0"/>
                                  </p:stCondLst>
                                  <p:childTnLst>
                                    <p:set>
                                      <p:cBhvr>
                                        <p:cTn id="424" dur="1" fill="hold">
                                          <p:stCondLst>
                                            <p:cond delay="0"/>
                                          </p:stCondLst>
                                        </p:cTn>
                                        <p:tgtEl>
                                          <p:spTgt spid="144"/>
                                        </p:tgtEl>
                                        <p:attrNameLst>
                                          <p:attrName>style.visibility</p:attrName>
                                        </p:attrNameLst>
                                      </p:cBhvr>
                                      <p:to>
                                        <p:strVal val="visible"/>
                                      </p:to>
                                    </p:set>
                                  </p:childTnLst>
                                </p:cTn>
                              </p:par>
                            </p:childTnLst>
                          </p:cTn>
                        </p:par>
                        <p:par>
                          <p:cTn id="425" fill="hold" nodeType="afterGroup">
                            <p:stCondLst>
                              <p:cond delay="500"/>
                            </p:stCondLst>
                            <p:childTnLst>
                              <p:par>
                                <p:cTn id="426" presetID="1" presetClass="entr" presetSubtype="0" fill="hold" grpId="0" nodeType="afterEffect">
                                  <p:stCondLst>
                                    <p:cond delay="0"/>
                                  </p:stCondLst>
                                  <p:childTnLst>
                                    <p:set>
                                      <p:cBhvr>
                                        <p:cTn id="427" dur="1" fill="hold">
                                          <p:stCondLst>
                                            <p:cond delay="0"/>
                                          </p:stCondLst>
                                        </p:cTn>
                                        <p:tgtEl>
                                          <p:spTgt spid="103"/>
                                        </p:tgtEl>
                                        <p:attrNameLst>
                                          <p:attrName>style.visibility</p:attrName>
                                        </p:attrNameLst>
                                      </p:cBhvr>
                                      <p:to>
                                        <p:strVal val="visible"/>
                                      </p:to>
                                    </p:set>
                                  </p:childTnLst>
                                </p:cTn>
                              </p:par>
                            </p:childTnLst>
                          </p:cTn>
                        </p:par>
                      </p:childTnLst>
                    </p:cTn>
                  </p:par>
                  <p:par>
                    <p:cTn id="428" fill="hold" nodeType="clickPar">
                      <p:stCondLst>
                        <p:cond delay="indefinite"/>
                      </p:stCondLst>
                      <p:childTnLst>
                        <p:par>
                          <p:cTn id="429" fill="hold" nodeType="withGroup">
                            <p:stCondLst>
                              <p:cond delay="0"/>
                            </p:stCondLst>
                            <p:childTnLst>
                              <p:par>
                                <p:cTn id="430" presetID="22" presetClass="entr" presetSubtype="8" fill="hold" nodeType="clickEffect">
                                  <p:stCondLst>
                                    <p:cond delay="0"/>
                                  </p:stCondLst>
                                  <p:childTnLst>
                                    <p:set>
                                      <p:cBhvr>
                                        <p:cTn id="431" dur="1" fill="hold">
                                          <p:stCondLst>
                                            <p:cond delay="0"/>
                                          </p:stCondLst>
                                        </p:cTn>
                                        <p:tgtEl>
                                          <p:spTgt spid="91"/>
                                        </p:tgtEl>
                                        <p:attrNameLst>
                                          <p:attrName>style.visibility</p:attrName>
                                        </p:attrNameLst>
                                      </p:cBhvr>
                                      <p:to>
                                        <p:strVal val="visible"/>
                                      </p:to>
                                    </p:set>
                                    <p:animEffect transition="in" filter="wipe(left)">
                                      <p:cBhvr>
                                        <p:cTn id="432" dur="500"/>
                                        <p:tgtEl>
                                          <p:spTgt spid="91"/>
                                        </p:tgtEl>
                                      </p:cBhvr>
                                    </p:animEffect>
                                  </p:childTnLst>
                                </p:cTn>
                              </p:par>
                            </p:childTnLst>
                          </p:cTn>
                        </p:par>
                        <p:par>
                          <p:cTn id="433" fill="hold" nodeType="afterGroup">
                            <p:stCondLst>
                              <p:cond delay="500"/>
                            </p:stCondLst>
                            <p:childTnLst>
                              <p:par>
                                <p:cTn id="434" presetID="1" presetClass="entr" presetSubtype="0" fill="hold" grpId="0" nodeType="afterEffect">
                                  <p:stCondLst>
                                    <p:cond delay="0"/>
                                  </p:stCondLst>
                                  <p:childTnLst>
                                    <p:set>
                                      <p:cBhvr>
                                        <p:cTn id="435" dur="1" fill="hold">
                                          <p:stCondLst>
                                            <p:cond delay="0"/>
                                          </p:stCondLst>
                                        </p:cTn>
                                        <p:tgtEl>
                                          <p:spTgt spid="102"/>
                                        </p:tgtEl>
                                        <p:attrNameLst>
                                          <p:attrName>style.visibility</p:attrName>
                                        </p:attrNameLst>
                                      </p:cBhvr>
                                      <p:to>
                                        <p:strVal val="visible"/>
                                      </p:to>
                                    </p:set>
                                  </p:childTnLst>
                                </p:cTn>
                              </p:par>
                            </p:childTnLst>
                          </p:cTn>
                        </p:par>
                      </p:childTnLst>
                    </p:cTn>
                  </p:par>
                  <p:par>
                    <p:cTn id="436" fill="hold" nodeType="clickPar">
                      <p:stCondLst>
                        <p:cond delay="indefinite"/>
                      </p:stCondLst>
                      <p:childTnLst>
                        <p:par>
                          <p:cTn id="437" fill="hold" nodeType="withGroup">
                            <p:stCondLst>
                              <p:cond delay="0"/>
                            </p:stCondLst>
                            <p:childTnLst>
                              <p:par>
                                <p:cTn id="438" presetID="22" presetClass="entr" presetSubtype="4" fill="hold" nodeType="clickEffect">
                                  <p:stCondLst>
                                    <p:cond delay="0"/>
                                  </p:stCondLst>
                                  <p:childTnLst>
                                    <p:set>
                                      <p:cBhvr>
                                        <p:cTn id="439" dur="1" fill="hold">
                                          <p:stCondLst>
                                            <p:cond delay="0"/>
                                          </p:stCondLst>
                                        </p:cTn>
                                        <p:tgtEl>
                                          <p:spTgt spid="92"/>
                                        </p:tgtEl>
                                        <p:attrNameLst>
                                          <p:attrName>style.visibility</p:attrName>
                                        </p:attrNameLst>
                                      </p:cBhvr>
                                      <p:to>
                                        <p:strVal val="visible"/>
                                      </p:to>
                                    </p:set>
                                    <p:animEffect transition="in" filter="wipe(down)">
                                      <p:cBhvr>
                                        <p:cTn id="440" dur="500"/>
                                        <p:tgtEl>
                                          <p:spTgt spid="92"/>
                                        </p:tgtEl>
                                      </p:cBhvr>
                                    </p:animEffect>
                                  </p:childTnLst>
                                </p:cTn>
                              </p:par>
                            </p:childTnLst>
                          </p:cTn>
                        </p:par>
                        <p:par>
                          <p:cTn id="441" fill="hold" nodeType="afterGroup">
                            <p:stCondLst>
                              <p:cond delay="500"/>
                            </p:stCondLst>
                            <p:childTnLst>
                              <p:par>
                                <p:cTn id="442" presetID="1" presetClass="entr" presetSubtype="0" fill="hold" grpId="0" nodeType="afterEffect">
                                  <p:stCondLst>
                                    <p:cond delay="0"/>
                                  </p:stCondLst>
                                  <p:childTnLst>
                                    <p:set>
                                      <p:cBhvr>
                                        <p:cTn id="443" dur="1" fill="hold">
                                          <p:stCondLst>
                                            <p:cond delay="0"/>
                                          </p:stCondLst>
                                        </p:cTn>
                                        <p:tgtEl>
                                          <p:spTgt spid="101"/>
                                        </p:tgtEl>
                                        <p:attrNameLst>
                                          <p:attrName>style.visibility</p:attrName>
                                        </p:attrNameLst>
                                      </p:cBhvr>
                                      <p:to>
                                        <p:strVal val="visible"/>
                                      </p:to>
                                    </p:set>
                                  </p:childTnLst>
                                </p:cTn>
                              </p:par>
                            </p:childTnLst>
                          </p:cTn>
                        </p:par>
                      </p:childTnLst>
                    </p:cTn>
                  </p:par>
                  <p:par>
                    <p:cTn id="444" fill="hold" nodeType="clickPar">
                      <p:stCondLst>
                        <p:cond delay="indefinite"/>
                      </p:stCondLst>
                      <p:childTnLst>
                        <p:par>
                          <p:cTn id="445" fill="hold" nodeType="withGroup">
                            <p:stCondLst>
                              <p:cond delay="0"/>
                            </p:stCondLst>
                            <p:childTnLst>
                              <p:par>
                                <p:cTn id="446" presetID="22" presetClass="entr" presetSubtype="2" fill="hold" nodeType="clickEffect">
                                  <p:stCondLst>
                                    <p:cond delay="0"/>
                                  </p:stCondLst>
                                  <p:childTnLst>
                                    <p:set>
                                      <p:cBhvr>
                                        <p:cTn id="447" dur="1" fill="hold">
                                          <p:stCondLst>
                                            <p:cond delay="0"/>
                                          </p:stCondLst>
                                        </p:cTn>
                                        <p:tgtEl>
                                          <p:spTgt spid="8"/>
                                        </p:tgtEl>
                                        <p:attrNameLst>
                                          <p:attrName>style.visibility</p:attrName>
                                        </p:attrNameLst>
                                      </p:cBhvr>
                                      <p:to>
                                        <p:strVal val="visible"/>
                                      </p:to>
                                    </p:set>
                                    <p:animEffect transition="in" filter="wipe(right)">
                                      <p:cBhvr>
                                        <p:cTn id="448" dur="500"/>
                                        <p:tgtEl>
                                          <p:spTgt spid="8"/>
                                        </p:tgtEl>
                                      </p:cBhvr>
                                    </p:animEffect>
                                  </p:childTnLst>
                                </p:cTn>
                              </p:par>
                              <p:par>
                                <p:cTn id="449" presetID="1" presetClass="entr" presetSubtype="0" fill="hold" nodeType="withEffect">
                                  <p:stCondLst>
                                    <p:cond delay="0"/>
                                  </p:stCondLst>
                                  <p:childTnLst>
                                    <p:set>
                                      <p:cBhvr>
                                        <p:cTn id="450" dur="1" fill="hold">
                                          <p:stCondLst>
                                            <p:cond delay="0"/>
                                          </p:stCondLst>
                                        </p:cTn>
                                        <p:tgtEl>
                                          <p:spTgt spid="132"/>
                                        </p:tgtEl>
                                        <p:attrNameLst>
                                          <p:attrName>style.visibility</p:attrName>
                                        </p:attrNameLst>
                                      </p:cBhvr>
                                      <p:to>
                                        <p:strVal val="visible"/>
                                      </p:to>
                                    </p:set>
                                  </p:childTnLst>
                                </p:cTn>
                              </p:par>
                              <p:par>
                                <p:cTn id="451" presetID="1" presetClass="entr" presetSubtype="0" fill="hold" grpId="0" nodeType="withEffect">
                                  <p:stCondLst>
                                    <p:cond delay="0"/>
                                  </p:stCondLst>
                                  <p:childTnLst>
                                    <p:set>
                                      <p:cBhvr>
                                        <p:cTn id="452" dur="1" fill="hold">
                                          <p:stCondLst>
                                            <p:cond delay="0"/>
                                          </p:stCondLst>
                                        </p:cTn>
                                        <p:tgtEl>
                                          <p:spTgt spid="131"/>
                                        </p:tgtEl>
                                        <p:attrNameLst>
                                          <p:attrName>style.visibility</p:attrName>
                                        </p:attrNameLst>
                                      </p:cBhvr>
                                      <p:to>
                                        <p:strVal val="visible"/>
                                      </p:to>
                                    </p:set>
                                  </p:childTnLst>
                                </p:cTn>
                              </p:par>
                              <p:par>
                                <p:cTn id="453" presetID="22" presetClass="entr" presetSubtype="8" fill="hold" grpId="0" nodeType="withEffect">
                                  <p:stCondLst>
                                    <p:cond delay="0"/>
                                  </p:stCondLst>
                                  <p:childTnLst>
                                    <p:set>
                                      <p:cBhvr>
                                        <p:cTn id="454" dur="1" fill="hold">
                                          <p:stCondLst>
                                            <p:cond delay="0"/>
                                          </p:stCondLst>
                                        </p:cTn>
                                        <p:tgtEl>
                                          <p:spTgt spid="130"/>
                                        </p:tgtEl>
                                        <p:attrNameLst>
                                          <p:attrName>style.visibility</p:attrName>
                                        </p:attrNameLst>
                                      </p:cBhvr>
                                      <p:to>
                                        <p:strVal val="visible"/>
                                      </p:to>
                                    </p:set>
                                    <p:animEffect transition="in" filter="wipe(left)">
                                      <p:cBhvr>
                                        <p:cTn id="455" dur="500"/>
                                        <p:tgtEl>
                                          <p:spTgt spid="130"/>
                                        </p:tgtEl>
                                      </p:cBhvr>
                                    </p:animEffect>
                                  </p:childTnLst>
                                </p:cTn>
                              </p:par>
                              <p:par>
                                <p:cTn id="456" presetID="22" presetClass="entr" presetSubtype="8" fill="hold" grpId="0" nodeType="withEffect">
                                  <p:stCondLst>
                                    <p:cond delay="0"/>
                                  </p:stCondLst>
                                  <p:childTnLst>
                                    <p:set>
                                      <p:cBhvr>
                                        <p:cTn id="457" dur="1" fill="hold">
                                          <p:stCondLst>
                                            <p:cond delay="0"/>
                                          </p:stCondLst>
                                        </p:cTn>
                                        <p:tgtEl>
                                          <p:spTgt spid="129"/>
                                        </p:tgtEl>
                                        <p:attrNameLst>
                                          <p:attrName>style.visibility</p:attrName>
                                        </p:attrNameLst>
                                      </p:cBhvr>
                                      <p:to>
                                        <p:strVal val="visible"/>
                                      </p:to>
                                    </p:set>
                                    <p:animEffect transition="in" filter="wipe(left)">
                                      <p:cBhvr>
                                        <p:cTn id="458" dur="500"/>
                                        <p:tgtEl>
                                          <p:spTgt spid="129"/>
                                        </p:tgtEl>
                                      </p:cBhvr>
                                    </p:animEffect>
                                  </p:childTnLst>
                                </p:cTn>
                              </p:par>
                            </p:childTnLst>
                          </p:cTn>
                        </p:par>
                      </p:childTnLst>
                    </p:cTn>
                  </p:par>
                  <p:par>
                    <p:cTn id="459" fill="hold" nodeType="clickPar">
                      <p:stCondLst>
                        <p:cond delay="indefinite"/>
                      </p:stCondLst>
                      <p:childTnLst>
                        <p:par>
                          <p:cTn id="460" fill="hold" nodeType="withGroup">
                            <p:stCondLst>
                              <p:cond delay="0"/>
                            </p:stCondLst>
                            <p:childTnLst>
                              <p:par>
                                <p:cTn id="461" presetID="1" presetClass="entr" presetSubtype="0" fill="hold" nodeType="clickEffect">
                                  <p:stCondLst>
                                    <p:cond delay="0"/>
                                  </p:stCondLst>
                                  <p:childTnLst>
                                    <p:set>
                                      <p:cBhvr>
                                        <p:cTn id="462" dur="1" fill="hold">
                                          <p:stCondLst>
                                            <p:cond delay="0"/>
                                          </p:stCondLst>
                                        </p:cTn>
                                        <p:tgtEl>
                                          <p:spTgt spid="79"/>
                                        </p:tgtEl>
                                        <p:attrNameLst>
                                          <p:attrName>style.visibility</p:attrName>
                                        </p:attrNameLst>
                                      </p:cBhvr>
                                      <p:to>
                                        <p:strVal val="visible"/>
                                      </p:to>
                                    </p:set>
                                  </p:childTnLst>
                                </p:cTn>
                              </p:par>
                            </p:childTnLst>
                          </p:cTn>
                        </p:par>
                      </p:childTnLst>
                    </p:cTn>
                  </p:par>
                  <p:par>
                    <p:cTn id="463" fill="hold" nodeType="clickPar">
                      <p:stCondLst>
                        <p:cond delay="indefinite"/>
                      </p:stCondLst>
                      <p:childTnLst>
                        <p:par>
                          <p:cTn id="464" fill="hold" nodeType="withGroup">
                            <p:stCondLst>
                              <p:cond delay="0"/>
                            </p:stCondLst>
                            <p:childTnLst>
                              <p:par>
                                <p:cTn id="465" presetID="1" presetClass="entr" presetSubtype="0" fill="hold" grpId="0" nodeType="clickEffect">
                                  <p:stCondLst>
                                    <p:cond delay="0"/>
                                  </p:stCondLst>
                                  <p:childTnLst>
                                    <p:set>
                                      <p:cBhvr>
                                        <p:cTn id="466" dur="1" fill="hold">
                                          <p:stCondLst>
                                            <p:cond delay="0"/>
                                          </p:stCondLst>
                                        </p:cTn>
                                        <p:tgtEl>
                                          <p:spTgt spid="141"/>
                                        </p:tgtEl>
                                        <p:attrNameLst>
                                          <p:attrName>style.visibility</p:attrName>
                                        </p:attrNameLst>
                                      </p:cBhvr>
                                      <p:to>
                                        <p:strVal val="visible"/>
                                      </p:to>
                                    </p:set>
                                  </p:childTnLst>
                                </p:cTn>
                              </p:par>
                              <p:par>
                                <p:cTn id="467" presetID="1" presetClass="entr" presetSubtype="0" fill="hold" nodeType="withEffect">
                                  <p:stCondLst>
                                    <p:cond delay="0"/>
                                  </p:stCondLst>
                                  <p:childTnLst>
                                    <p:set>
                                      <p:cBhvr>
                                        <p:cTn id="468" dur="1" fill="hold">
                                          <p:stCondLst>
                                            <p:cond delay="0"/>
                                          </p:stCondLst>
                                        </p:cTn>
                                        <p:tgtEl>
                                          <p:spTgt spid="7"/>
                                        </p:tgtEl>
                                        <p:attrNameLst>
                                          <p:attrName>style.visibility</p:attrName>
                                        </p:attrNameLst>
                                      </p:cBhvr>
                                      <p:to>
                                        <p:strVal val="visible"/>
                                      </p:to>
                                    </p:set>
                                  </p:childTnLst>
                                </p:cTn>
                              </p:par>
                            </p:childTnLst>
                          </p:cTn>
                        </p:par>
                      </p:childTnLst>
                    </p:cTn>
                  </p:par>
                  <p:par>
                    <p:cTn id="469" fill="hold" nodeType="clickPar">
                      <p:stCondLst>
                        <p:cond delay="indefinite"/>
                      </p:stCondLst>
                      <p:childTnLst>
                        <p:par>
                          <p:cTn id="470" fill="hold" nodeType="withGroup">
                            <p:stCondLst>
                              <p:cond delay="0"/>
                            </p:stCondLst>
                            <p:childTnLst>
                              <p:par>
                                <p:cTn id="471" presetID="1" presetClass="entr" presetSubtype="0" fill="hold" nodeType="clickEffect">
                                  <p:stCondLst>
                                    <p:cond delay="0"/>
                                  </p:stCondLst>
                                  <p:childTnLst>
                                    <p:set>
                                      <p:cBhvr>
                                        <p:cTn id="47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16391" grpId="0" build="allAtOnce"/>
      <p:bldP spid="25" grpId="0" animBg="1"/>
      <p:bldP spid="25" grpId="1" animBg="1"/>
      <p:bldP spid="34" grpId="0" animBg="1"/>
      <p:bldP spid="34" grpId="1" animBg="1"/>
      <p:bldP spid="19501" grpId="0"/>
      <p:bldP spid="19501" grpId="1"/>
      <p:bldP spid="19488" grpId="0"/>
      <p:bldP spid="19488" grpId="1"/>
      <p:bldP spid="19489" grpId="0"/>
      <p:bldP spid="19489" grpId="1"/>
      <p:bldP spid="39" grpId="0" animBg="1"/>
      <p:bldP spid="39" grpId="1" animBg="1"/>
      <p:bldP spid="19476" grpId="0"/>
      <p:bldP spid="19476" grpId="1"/>
      <p:bldP spid="51" grpId="0" animBg="1"/>
      <p:bldP spid="51" grpId="1" animBg="1"/>
      <p:bldP spid="61" grpId="0"/>
      <p:bldP spid="61" grpId="1"/>
      <p:bldP spid="61" grpId="2"/>
      <p:bldP spid="61" grpId="3"/>
      <p:bldP spid="62" grpId="0"/>
      <p:bldP spid="62" grpId="1"/>
      <p:bldP spid="62" grpId="2"/>
      <p:bldP spid="65" grpId="0"/>
      <p:bldP spid="65" grpId="1"/>
      <p:bldP spid="65" grpId="2"/>
      <p:bldP spid="66" grpId="0"/>
      <p:bldP spid="66" grpId="1"/>
      <p:bldP spid="66" grpId="2"/>
      <p:bldP spid="67" grpId="0"/>
      <p:bldP spid="67" grpId="1"/>
      <p:bldP spid="67" grpId="2"/>
      <p:bldP spid="87" grpId="0"/>
      <p:bldP spid="87" grpId="1"/>
      <p:bldP spid="87" grpId="2"/>
      <p:bldP spid="88" grpId="0"/>
      <p:bldP spid="88" grpId="1"/>
      <p:bldP spid="88" grpId="2"/>
      <p:bldP spid="111" grpId="0"/>
      <p:bldP spid="111" grpId="1"/>
      <p:bldP spid="113" grpId="0"/>
      <p:bldP spid="113" grpId="1"/>
      <p:bldP spid="115" grpId="0"/>
      <p:bldP spid="115" grpId="1"/>
      <p:bldP spid="120" grpId="0"/>
      <p:bldP spid="120" grpId="1"/>
      <p:bldP spid="121" grpId="0"/>
      <p:bldP spid="121" grpId="1"/>
      <p:bldP spid="122" grpId="0"/>
      <p:bldP spid="122" grpId="1"/>
      <p:bldP spid="75" grpId="0"/>
      <p:bldP spid="80" grpId="0" animBg="1"/>
      <p:bldP spid="82" grpId="0" animBg="1"/>
      <p:bldP spid="95" grpId="0"/>
      <p:bldP spid="96" grpId="0"/>
      <p:bldP spid="99" grpId="0" animBg="1"/>
      <p:bldP spid="101" grpId="0"/>
      <p:bldP spid="102" grpId="0"/>
      <p:bldP spid="103" grpId="0"/>
      <p:bldP spid="106" grpId="0"/>
      <p:bldP spid="108" grpId="0"/>
      <p:bldP spid="110" grpId="0"/>
      <p:bldP spid="116" grpId="0"/>
      <p:bldP spid="124" grpId="0"/>
      <p:bldP spid="129" grpId="0"/>
      <p:bldP spid="130" grpId="0"/>
      <p:bldP spid="131" grpId="0"/>
      <p:bldP spid="135" grpId="0"/>
      <p:bldP spid="141" grpId="0"/>
      <p:bldP spid="143" grpId="0"/>
      <p:bldP spid="14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 name="Picture 190"/>
          <p:cNvPicPr>
            <a:picLocks noChangeAspect="1"/>
          </p:cNvPicPr>
          <p:nvPr/>
        </p:nvPicPr>
        <p:blipFill>
          <a:blip r:embed="rId2"/>
          <a:stretch>
            <a:fillRect/>
          </a:stretch>
        </p:blipFill>
        <p:spPr>
          <a:xfrm>
            <a:off x="1746260" y="585875"/>
            <a:ext cx="5008224" cy="4497677"/>
          </a:xfrm>
          <a:prstGeom prst="rect">
            <a:avLst/>
          </a:prstGeom>
        </p:spPr>
      </p:pic>
      <p:sp>
        <p:nvSpPr>
          <p:cNvPr id="193" name="TextBox 192"/>
          <p:cNvSpPr txBox="1"/>
          <p:nvPr/>
        </p:nvSpPr>
        <p:spPr>
          <a:xfrm>
            <a:off x="977355" y="-22860"/>
            <a:ext cx="7168425" cy="600164"/>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300" b="1" dirty="0">
                <a:latin typeface="Times New Roman" pitchFamily="18" charset="0"/>
                <a:cs typeface="Times New Roman" pitchFamily="18" charset="0"/>
              </a:rPr>
              <a:t>Pulsed Optical Trap: E</a:t>
            </a:r>
            <a:r>
              <a:rPr lang="en-US" sz="2100" dirty="0">
                <a:latin typeface="Times New Roman" pitchFamily="18" charset="0"/>
                <a:cs typeface="Times New Roman" pitchFamily="18" charset="0"/>
              </a:rPr>
              <a:t>XPERIMENTAL </a:t>
            </a:r>
            <a:r>
              <a:rPr lang="en-US" sz="3300" b="1" dirty="0">
                <a:latin typeface="Times New Roman" pitchFamily="18" charset="0"/>
                <a:cs typeface="Times New Roman" pitchFamily="18" charset="0"/>
              </a:rPr>
              <a:t>S</a:t>
            </a:r>
            <a:r>
              <a:rPr lang="en-US" sz="2100" dirty="0">
                <a:latin typeface="Times New Roman" pitchFamily="18" charset="0"/>
                <a:cs typeface="Times New Roman" pitchFamily="18" charset="0"/>
              </a:rPr>
              <a:t>ETUP</a:t>
            </a:r>
            <a:endParaRPr lang="en-IN" sz="3600" b="1" dirty="0">
              <a:latin typeface="Times New Roman" pitchFamily="18" charset="0"/>
              <a:cs typeface="Times New Roman" pitchFamily="18" charset="0"/>
            </a:endParaRPr>
          </a:p>
        </p:txBody>
      </p:sp>
      <p:sp>
        <p:nvSpPr>
          <p:cNvPr id="5" name="TextBox 8"/>
          <p:cNvSpPr txBox="1">
            <a:spLocks noChangeArrowheads="1"/>
          </p:cNvSpPr>
          <p:nvPr/>
        </p:nvSpPr>
        <p:spPr bwMode="auto">
          <a:xfrm>
            <a:off x="7503140" y="1753439"/>
            <a:ext cx="1612942"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onstantia" panose="02030602050306030303" pitchFamily="18" charset="0"/>
              </a:defRPr>
            </a:lvl1pPr>
            <a:lvl2pPr marL="742950" indent="-285750">
              <a:spcBef>
                <a:spcPct val="20000"/>
              </a:spcBef>
              <a:buFont typeface="Arial" panose="020B0604020202020204" pitchFamily="34" charset="0"/>
              <a:buChar char="–"/>
              <a:defRPr sz="2800">
                <a:solidFill>
                  <a:schemeClr val="tx1"/>
                </a:solidFill>
                <a:latin typeface="Constantia" panose="02030602050306030303" pitchFamily="18" charset="0"/>
              </a:defRPr>
            </a:lvl2pPr>
            <a:lvl3pPr marL="1143000" indent="-228600">
              <a:spcBef>
                <a:spcPct val="20000"/>
              </a:spcBef>
              <a:buFont typeface="Arial" panose="020B0604020202020204" pitchFamily="34" charset="0"/>
              <a:buChar char="•"/>
              <a:defRPr sz="2400">
                <a:solidFill>
                  <a:schemeClr val="tx1"/>
                </a:solidFill>
                <a:latin typeface="Constantia" panose="02030602050306030303" pitchFamily="18" charset="0"/>
              </a:defRPr>
            </a:lvl3pPr>
            <a:lvl4pPr marL="1600200" indent="-228600">
              <a:spcBef>
                <a:spcPct val="20000"/>
              </a:spcBef>
              <a:buFont typeface="Arial" panose="020B0604020202020204" pitchFamily="34" charset="0"/>
              <a:buChar char="–"/>
              <a:defRPr sz="2000">
                <a:solidFill>
                  <a:schemeClr val="tx1"/>
                </a:solidFill>
                <a:latin typeface="Constantia" panose="02030602050306030303" pitchFamily="18" charset="0"/>
              </a:defRPr>
            </a:lvl4pPr>
            <a:lvl5pPr marL="2057400" indent="-228600">
              <a:spcBef>
                <a:spcPct val="20000"/>
              </a:spcBef>
              <a:buFont typeface="Arial" panose="020B0604020202020204" pitchFamily="34" charset="0"/>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9pPr>
          </a:lstStyle>
          <a:p>
            <a:pPr eaLnBrk="1" hangingPunct="1">
              <a:spcBef>
                <a:spcPct val="0"/>
              </a:spcBef>
              <a:buFontTx/>
              <a:buNone/>
            </a:pPr>
            <a:r>
              <a:rPr lang="en-US" altLang="en-US" sz="1350" dirty="0">
                <a:latin typeface="Times New Roman" panose="02020603050405020304" pitchFamily="18" charset="0"/>
                <a:cs typeface="Times New Roman" panose="02020603050405020304" pitchFamily="18" charset="0"/>
              </a:rPr>
              <a:t>Two photon</a:t>
            </a:r>
          </a:p>
          <a:p>
            <a:pPr eaLnBrk="1" hangingPunct="1">
              <a:spcBef>
                <a:spcPct val="0"/>
              </a:spcBef>
              <a:buFontTx/>
              <a:buNone/>
            </a:pPr>
            <a:r>
              <a:rPr lang="en-US" altLang="en-US" sz="1350" dirty="0">
                <a:latin typeface="Times New Roman" panose="02020603050405020304" pitchFamily="18" charset="0"/>
                <a:cs typeface="Times New Roman" panose="02020603050405020304" pitchFamily="18" charset="0"/>
              </a:rPr>
              <a:t>Fluorescence signal</a:t>
            </a:r>
          </a:p>
          <a:p>
            <a:pPr eaLnBrk="1" hangingPunct="1">
              <a:spcBef>
                <a:spcPct val="0"/>
              </a:spcBef>
              <a:buFontTx/>
              <a:buNone/>
            </a:pPr>
            <a:endParaRPr lang="en-US" altLang="en-US" sz="1350" dirty="0">
              <a:latin typeface="Times New Roman" panose="02020603050405020304" pitchFamily="18" charset="0"/>
              <a:cs typeface="Times New Roman" panose="02020603050405020304" pitchFamily="18" charset="0"/>
            </a:endParaRPr>
          </a:p>
          <a:p>
            <a:pPr eaLnBrk="1" hangingPunct="1">
              <a:spcBef>
                <a:spcPct val="0"/>
              </a:spcBef>
              <a:buFontTx/>
              <a:buNone/>
            </a:pPr>
            <a:r>
              <a:rPr lang="en-US" altLang="en-US" sz="1350" dirty="0">
                <a:latin typeface="Times New Roman" panose="02020603050405020304" pitchFamily="18" charset="0"/>
                <a:cs typeface="Times New Roman" panose="02020603050405020304" pitchFamily="18" charset="0"/>
              </a:rPr>
              <a:t>Backscattered signal</a:t>
            </a:r>
          </a:p>
          <a:p>
            <a:pPr eaLnBrk="1" hangingPunct="1">
              <a:spcBef>
                <a:spcPct val="0"/>
              </a:spcBef>
              <a:buFontTx/>
              <a:buNone/>
            </a:pPr>
            <a:endParaRPr lang="en-US" altLang="en-US" sz="1350" dirty="0">
              <a:latin typeface="Times New Roman" panose="02020603050405020304" pitchFamily="18" charset="0"/>
              <a:cs typeface="Times New Roman" panose="02020603050405020304" pitchFamily="18" charset="0"/>
            </a:endParaRPr>
          </a:p>
          <a:p>
            <a:pPr eaLnBrk="1" hangingPunct="1">
              <a:spcBef>
                <a:spcPct val="0"/>
              </a:spcBef>
              <a:buFontTx/>
              <a:buNone/>
            </a:pPr>
            <a:r>
              <a:rPr lang="en-US" altLang="en-US" sz="1350" dirty="0">
                <a:latin typeface="Times New Roman" panose="02020603050405020304" pitchFamily="18" charset="0"/>
                <a:cs typeface="Times New Roman" panose="02020603050405020304" pitchFamily="18" charset="0"/>
              </a:rPr>
              <a:t>Incident laser beam</a:t>
            </a:r>
          </a:p>
        </p:txBody>
      </p:sp>
      <p:cxnSp>
        <p:nvCxnSpPr>
          <p:cNvPr id="6" name="Straight Connector 5"/>
          <p:cNvCxnSpPr/>
          <p:nvPr/>
        </p:nvCxnSpPr>
        <p:spPr bwMode="auto">
          <a:xfrm>
            <a:off x="6942102" y="1975042"/>
            <a:ext cx="541735" cy="1190"/>
          </a:xfrm>
          <a:prstGeom prst="line">
            <a:avLst/>
          </a:prstGeom>
          <a:ln w="38100">
            <a:solidFill>
              <a:srgbClr val="7DC2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auto">
          <a:xfrm>
            <a:off x="6945674" y="2507250"/>
            <a:ext cx="541733" cy="1191"/>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bwMode="auto">
          <a:xfrm>
            <a:off x="6945674" y="2921588"/>
            <a:ext cx="541733" cy="238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Flowchart: Off-page Connector 9"/>
          <p:cNvSpPr>
            <a:spLocks noChangeArrowheads="1"/>
          </p:cNvSpPr>
          <p:nvPr/>
        </p:nvSpPr>
        <p:spPr bwMode="auto">
          <a:xfrm>
            <a:off x="8637588" y="145533"/>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0" name="Slide Number Placeholder 1"/>
          <p:cNvSpPr>
            <a:spLocks noGrp="1"/>
          </p:cNvSpPr>
          <p:nvPr>
            <p:ph type="sldNum" sz="quarter" idx="12"/>
          </p:nvPr>
        </p:nvSpPr>
        <p:spPr>
          <a:xfrm>
            <a:off x="6797311" y="144171"/>
            <a:ext cx="2133600" cy="274637"/>
          </a:xfrm>
        </p:spPr>
        <p:txBody>
          <a:bodyPr/>
          <a:lstStyle/>
          <a:p>
            <a:fld id="{003D9D32-5F0F-440F-9F89-7309B1A47E03}" type="slidenum">
              <a:rPr lang="en-US" altLang="en-US" sz="1100" b="1" smtClean="0">
                <a:solidFill>
                  <a:schemeClr val="bg1"/>
                </a:solidFill>
              </a:rPr>
              <a:pPr/>
              <a:t>24</a:t>
            </a:fld>
            <a:endParaRPr lang="en-US" altLang="en-US" sz="1600" b="1" dirty="0">
              <a:solidFill>
                <a:schemeClr val="bg1"/>
              </a:solidFill>
            </a:endParaRPr>
          </a:p>
        </p:txBody>
      </p:sp>
    </p:spTree>
    <p:extLst>
      <p:ext uri="{BB962C8B-B14F-4D97-AF65-F5344CB8AC3E}">
        <p14:creationId xmlns:p14="http://schemas.microsoft.com/office/powerpoint/2010/main" val="3360653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4 um CW.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4"/>
          <a:stretch>
            <a:fillRect/>
          </a:stretch>
        </p:blipFill>
        <p:spPr>
          <a:xfrm>
            <a:off x="1339196" y="643085"/>
            <a:ext cx="2057400" cy="1543050"/>
          </a:xfrm>
          <a:prstGeom prst="rect">
            <a:avLst/>
          </a:prstGeom>
        </p:spPr>
      </p:pic>
      <p:pic>
        <p:nvPicPr>
          <p:cNvPr id="4" name="4 um Pulsed.avi">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5"/>
          <a:stretch>
            <a:fillRect/>
          </a:stretch>
        </p:blipFill>
        <p:spPr>
          <a:xfrm>
            <a:off x="3543300" y="636014"/>
            <a:ext cx="2057400" cy="1543050"/>
          </a:xfrm>
          <a:prstGeom prst="rect">
            <a:avLst/>
          </a:prstGeom>
        </p:spPr>
      </p:pic>
      <p:pic>
        <p:nvPicPr>
          <p:cNvPr id="5" name="4 um one by one.M1V">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6"/>
          <a:stretch>
            <a:fillRect/>
          </a:stretch>
        </p:blipFill>
        <p:spPr>
          <a:xfrm>
            <a:off x="5772150" y="639256"/>
            <a:ext cx="2057400" cy="1544594"/>
          </a:xfrm>
          <a:prstGeom prst="rect">
            <a:avLst/>
          </a:prstGeom>
        </p:spPr>
      </p:pic>
      <p:pic>
        <p:nvPicPr>
          <p:cNvPr id="6" name="100 nm bright field.avi">
            <a:hlinkClick r:id="" action="ppaction://media"/>
          </p:cNvPr>
          <p:cNvPicPr>
            <a:picLocks noChangeAspect="1"/>
          </p:cNvPicPr>
          <p:nvPr>
            <a:videoFile r:link="rId8"/>
            <p:extLst>
              <p:ext uri="{DAA4B4D4-6D71-4841-9C94-3DE7FCFB9230}">
                <p14:media xmlns:p14="http://schemas.microsoft.com/office/powerpoint/2010/main" r:embed="rId7"/>
              </p:ext>
            </p:extLst>
          </p:nvPr>
        </p:nvPicPr>
        <p:blipFill>
          <a:blip r:embed="rId17"/>
          <a:stretch>
            <a:fillRect/>
          </a:stretch>
        </p:blipFill>
        <p:spPr>
          <a:xfrm>
            <a:off x="3542711" y="2857500"/>
            <a:ext cx="2057400" cy="1543050"/>
          </a:xfrm>
          <a:prstGeom prst="rect">
            <a:avLst/>
          </a:prstGeom>
        </p:spPr>
      </p:pic>
      <p:pic>
        <p:nvPicPr>
          <p:cNvPr id="7" name="100 nm multiple.wmv">
            <a:hlinkClick r:id="" action="ppaction://media"/>
          </p:cNvPr>
          <p:cNvPicPr>
            <a:picLocks noChangeAspect="1"/>
          </p:cNvPicPr>
          <p:nvPr>
            <a:videoFile r:link="rId10"/>
            <p:extLst>
              <p:ext uri="{DAA4B4D4-6D71-4841-9C94-3DE7FCFB9230}">
                <p14:media xmlns:p14="http://schemas.microsoft.com/office/powerpoint/2010/main" r:embed="rId9"/>
              </p:ext>
            </p:extLst>
          </p:nvPr>
        </p:nvPicPr>
        <p:blipFill>
          <a:blip r:embed="rId18"/>
          <a:stretch>
            <a:fillRect/>
          </a:stretch>
        </p:blipFill>
        <p:spPr>
          <a:xfrm>
            <a:off x="5773918" y="2864570"/>
            <a:ext cx="2057400" cy="1543050"/>
          </a:xfrm>
          <a:prstGeom prst="rect">
            <a:avLst/>
          </a:prstGeom>
        </p:spPr>
      </p:pic>
      <p:sp>
        <p:nvSpPr>
          <p:cNvPr id="9" name="TextBox 8"/>
          <p:cNvSpPr txBox="1"/>
          <p:nvPr/>
        </p:nvSpPr>
        <p:spPr>
          <a:xfrm>
            <a:off x="1346854" y="2208204"/>
            <a:ext cx="2139296" cy="415498"/>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Trapping of 4 </a:t>
            </a:r>
            <a:r>
              <a:rPr lang="el-GR" sz="1050" dirty="0">
                <a:solidFill>
                  <a:srgbClr val="0000FF"/>
                </a:solidFill>
                <a:latin typeface="Times New Roman"/>
                <a:cs typeface="Times New Roman"/>
              </a:rPr>
              <a:t>μ</a:t>
            </a:r>
            <a:r>
              <a:rPr lang="en-US" sz="1050" dirty="0">
                <a:solidFill>
                  <a:srgbClr val="0000FF"/>
                </a:solidFill>
                <a:latin typeface="Times New Roman"/>
                <a:cs typeface="Times New Roman"/>
              </a:rPr>
              <a:t>m diameter PS microsphere in water with CW laser</a:t>
            </a:r>
            <a:endParaRPr lang="en-US" sz="1050" dirty="0">
              <a:solidFill>
                <a:srgbClr val="0000FF"/>
              </a:solidFill>
              <a:latin typeface="Times New Roman" pitchFamily="18" charset="0"/>
              <a:cs typeface="Times New Roman" pitchFamily="18" charset="0"/>
            </a:endParaRPr>
          </a:p>
        </p:txBody>
      </p:sp>
      <p:sp>
        <p:nvSpPr>
          <p:cNvPr id="10" name="TextBox 9"/>
          <p:cNvSpPr txBox="1"/>
          <p:nvPr/>
        </p:nvSpPr>
        <p:spPr>
          <a:xfrm>
            <a:off x="3530927" y="2201134"/>
            <a:ext cx="2139296" cy="577081"/>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Trapping of 4 </a:t>
            </a:r>
            <a:r>
              <a:rPr lang="el-GR" sz="1050" dirty="0">
                <a:solidFill>
                  <a:srgbClr val="0000FF"/>
                </a:solidFill>
                <a:latin typeface="Times New Roman"/>
                <a:cs typeface="Times New Roman"/>
              </a:rPr>
              <a:t>μ</a:t>
            </a:r>
            <a:r>
              <a:rPr lang="en-US" sz="1050" dirty="0">
                <a:solidFill>
                  <a:srgbClr val="0000FF"/>
                </a:solidFill>
                <a:latin typeface="Times New Roman"/>
                <a:cs typeface="Times New Roman"/>
              </a:rPr>
              <a:t>m diameter PS microsphere in water with mode – locked laser</a:t>
            </a:r>
            <a:endParaRPr lang="en-US" sz="1050" dirty="0">
              <a:solidFill>
                <a:srgbClr val="0000FF"/>
              </a:solidFill>
              <a:latin typeface="Times New Roman" pitchFamily="18" charset="0"/>
              <a:cs typeface="Times New Roman" pitchFamily="18" charset="0"/>
            </a:endParaRPr>
          </a:p>
        </p:txBody>
      </p:sp>
      <p:sp>
        <p:nvSpPr>
          <p:cNvPr id="11" name="TextBox 10"/>
          <p:cNvSpPr txBox="1"/>
          <p:nvPr/>
        </p:nvSpPr>
        <p:spPr>
          <a:xfrm>
            <a:off x="5732970" y="2198066"/>
            <a:ext cx="2139296" cy="415498"/>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When another particle comes when one 4 </a:t>
            </a:r>
            <a:r>
              <a:rPr lang="el-GR" sz="1050" dirty="0">
                <a:solidFill>
                  <a:srgbClr val="0000FF"/>
                </a:solidFill>
                <a:latin typeface="Times New Roman"/>
                <a:cs typeface="Times New Roman"/>
              </a:rPr>
              <a:t>μ</a:t>
            </a:r>
            <a:r>
              <a:rPr lang="en-US" sz="1050" dirty="0">
                <a:solidFill>
                  <a:srgbClr val="0000FF"/>
                </a:solidFill>
                <a:latin typeface="Times New Roman"/>
                <a:cs typeface="Times New Roman"/>
              </a:rPr>
              <a:t>m particle is already trapped</a:t>
            </a:r>
            <a:endParaRPr lang="en-US" sz="1050" dirty="0">
              <a:solidFill>
                <a:srgbClr val="0000FF"/>
              </a:solidFill>
              <a:latin typeface="Times New Roman" pitchFamily="18" charset="0"/>
              <a:cs typeface="Times New Roman" pitchFamily="18" charset="0"/>
            </a:endParaRPr>
          </a:p>
        </p:txBody>
      </p:sp>
      <p:sp>
        <p:nvSpPr>
          <p:cNvPr id="12" name="TextBox 11"/>
          <p:cNvSpPr txBox="1"/>
          <p:nvPr/>
        </p:nvSpPr>
        <p:spPr>
          <a:xfrm>
            <a:off x="1339195" y="4428831"/>
            <a:ext cx="2139296" cy="577081"/>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Manipulation of trapped of 4 </a:t>
            </a:r>
            <a:r>
              <a:rPr lang="el-GR" sz="1050" dirty="0">
                <a:solidFill>
                  <a:srgbClr val="0000FF"/>
                </a:solidFill>
                <a:latin typeface="Times New Roman"/>
                <a:cs typeface="Times New Roman"/>
              </a:rPr>
              <a:t>μ</a:t>
            </a:r>
            <a:r>
              <a:rPr lang="en-US" sz="1050" dirty="0">
                <a:solidFill>
                  <a:srgbClr val="0000FF"/>
                </a:solidFill>
                <a:latin typeface="Times New Roman"/>
                <a:cs typeface="Times New Roman"/>
              </a:rPr>
              <a:t>m diameter PS microsphere in water with CW laser</a:t>
            </a:r>
            <a:endParaRPr lang="en-US" sz="1050" dirty="0">
              <a:solidFill>
                <a:srgbClr val="0000FF"/>
              </a:solidFill>
              <a:latin typeface="Times New Roman" pitchFamily="18" charset="0"/>
              <a:cs typeface="Times New Roman" pitchFamily="18" charset="0"/>
            </a:endParaRPr>
          </a:p>
        </p:txBody>
      </p:sp>
      <p:sp>
        <p:nvSpPr>
          <p:cNvPr id="13" name="TextBox 12"/>
          <p:cNvSpPr txBox="1"/>
          <p:nvPr/>
        </p:nvSpPr>
        <p:spPr>
          <a:xfrm>
            <a:off x="3530927" y="4428831"/>
            <a:ext cx="2139296" cy="577081"/>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Trapping of 100 nm</a:t>
            </a:r>
            <a:r>
              <a:rPr lang="en-US" sz="1050" dirty="0">
                <a:solidFill>
                  <a:srgbClr val="0000FF"/>
                </a:solidFill>
                <a:latin typeface="Times New Roman"/>
                <a:cs typeface="Times New Roman"/>
              </a:rPr>
              <a:t> diameter Latex microsphere in water with mode – locked laser under bright field</a:t>
            </a:r>
            <a:endParaRPr lang="en-US" sz="1050" dirty="0">
              <a:solidFill>
                <a:srgbClr val="0000FF"/>
              </a:solidFill>
              <a:latin typeface="Times New Roman" pitchFamily="18" charset="0"/>
              <a:cs typeface="Times New Roman" pitchFamily="18" charset="0"/>
            </a:endParaRPr>
          </a:p>
        </p:txBody>
      </p:sp>
      <p:sp>
        <p:nvSpPr>
          <p:cNvPr id="14" name="TextBox 13"/>
          <p:cNvSpPr txBox="1"/>
          <p:nvPr/>
        </p:nvSpPr>
        <p:spPr>
          <a:xfrm>
            <a:off x="5732970" y="4431777"/>
            <a:ext cx="2139296" cy="577081"/>
          </a:xfrm>
          <a:prstGeom prst="rect">
            <a:avLst/>
          </a:prstGeom>
          <a:noFill/>
        </p:spPr>
        <p:txBody>
          <a:bodyPr wrap="square" rtlCol="0">
            <a:spAutoFit/>
          </a:bodyPr>
          <a:lstStyle/>
          <a:p>
            <a:pPr algn="just"/>
            <a:r>
              <a:rPr lang="en-US" sz="1050" dirty="0">
                <a:solidFill>
                  <a:srgbClr val="0000FF"/>
                </a:solidFill>
                <a:latin typeface="Times New Roman" pitchFamily="18" charset="0"/>
                <a:cs typeface="Times New Roman" pitchFamily="18" charset="0"/>
              </a:rPr>
              <a:t>Trapping of multiple 100 nm</a:t>
            </a:r>
            <a:r>
              <a:rPr lang="en-US" sz="1050" dirty="0">
                <a:solidFill>
                  <a:srgbClr val="0000FF"/>
                </a:solidFill>
                <a:latin typeface="Times New Roman"/>
                <a:cs typeface="Times New Roman"/>
              </a:rPr>
              <a:t> diameter Latex microsphere in water with mode – locked laser.</a:t>
            </a:r>
            <a:endParaRPr lang="en-US" sz="1050" dirty="0">
              <a:solidFill>
                <a:srgbClr val="0000FF"/>
              </a:solidFill>
              <a:latin typeface="Times New Roman" pitchFamily="18" charset="0"/>
              <a:cs typeface="Times New Roman" pitchFamily="18" charset="0"/>
            </a:endParaRPr>
          </a:p>
        </p:txBody>
      </p:sp>
      <p:pic>
        <p:nvPicPr>
          <p:cNvPr id="2" name="4 um manipulation CW.avi">
            <a:hlinkClick r:id="" action="ppaction://media"/>
          </p:cNvPr>
          <p:cNvPicPr>
            <a:picLocks/>
          </p:cNvPicPr>
          <p:nvPr>
            <a:videoFile r:link="rId12"/>
            <p:extLst>
              <p:ext uri="{DAA4B4D4-6D71-4841-9C94-3DE7FCFB9230}">
                <p14:media xmlns:p14="http://schemas.microsoft.com/office/powerpoint/2010/main" r:embed="rId11"/>
              </p:ext>
            </p:extLst>
          </p:nvPr>
        </p:nvPicPr>
        <p:blipFill>
          <a:blip r:embed="rId19"/>
          <a:stretch>
            <a:fillRect/>
          </a:stretch>
        </p:blipFill>
        <p:spPr>
          <a:xfrm>
            <a:off x="1341882" y="2857500"/>
            <a:ext cx="2057400" cy="1543050"/>
          </a:xfrm>
          <a:prstGeom prst="rect">
            <a:avLst/>
          </a:prstGeom>
        </p:spPr>
      </p:pic>
      <p:sp>
        <p:nvSpPr>
          <p:cNvPr id="17" name="TextBox 16"/>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Experimental Techniques</a:t>
            </a:r>
          </a:p>
        </p:txBody>
      </p:sp>
      <p:sp>
        <p:nvSpPr>
          <p:cNvPr id="18" name="TextBox 17"/>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Video of Trapping Events</a:t>
            </a:r>
          </a:p>
        </p:txBody>
      </p:sp>
      <p:sp>
        <p:nvSpPr>
          <p:cNvPr id="19"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8" name="Slide Number Placeholder 7"/>
          <p:cNvSpPr>
            <a:spLocks noGrp="1"/>
          </p:cNvSpPr>
          <p:nvPr>
            <p:ph type="sldNum" sz="quarter" idx="12"/>
          </p:nvPr>
        </p:nvSpPr>
        <p:spPr>
          <a:xfrm>
            <a:off x="6880485" y="106561"/>
            <a:ext cx="2133600" cy="274637"/>
          </a:xfrm>
        </p:spPr>
        <p:txBody>
          <a:bodyPr/>
          <a:lstStyle/>
          <a:p>
            <a:fld id="{C11888F7-A758-4E9F-98B6-9D830BA6E37D}" type="slidenum">
              <a:rPr lang="en-US" b="1" smtClean="0">
                <a:solidFill>
                  <a:schemeClr val="bg1"/>
                </a:solidFill>
                <a:latin typeface="Times New Roman" pitchFamily="18" charset="0"/>
                <a:cs typeface="Times New Roman" pitchFamily="18" charset="0"/>
              </a:rPr>
              <a:t>25</a:t>
            </a:fld>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11638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3"/>
                </p:tgtEl>
              </p:cMediaNode>
            </p:video>
            <p:video>
              <p:cMediaNode vol="80000">
                <p:cTn id="44" fill="hold" display="0">
                  <p:stCondLst>
                    <p:cond delay="indefinite"/>
                  </p:stCondLst>
                </p:cTn>
                <p:tgtEl>
                  <p:spTgt spid="4"/>
                </p:tgtEl>
              </p:cMediaNode>
            </p:video>
            <p:video>
              <p:cMediaNode vol="80000">
                <p:cTn id="45" fill="hold" display="0">
                  <p:stCondLst>
                    <p:cond delay="indefinite"/>
                  </p:stCondLst>
                </p:cTn>
                <p:tgtEl>
                  <p:spTgt spid="5"/>
                </p:tgtEl>
              </p:cMediaNode>
            </p:video>
            <p:video>
              <p:cMediaNode vol="80000">
                <p:cTn id="46" fill="hold" display="0">
                  <p:stCondLst>
                    <p:cond delay="indefinite"/>
                  </p:stCondLst>
                </p:cTn>
                <p:tgtEl>
                  <p:spTgt spid="6"/>
                </p:tgtEl>
              </p:cMediaNode>
            </p:video>
            <p:video>
              <p:cMediaNode vol="80000">
                <p:cTn id="47" fill="hold" display="0">
                  <p:stCondLst>
                    <p:cond delay="indefinite"/>
                  </p:stCondLst>
                </p:cTn>
                <p:tgtEl>
                  <p:spTgt spid="7"/>
                </p:tgtEl>
              </p:cMediaNode>
            </p:video>
            <p:video>
              <p:cMediaNode vol="80000">
                <p:cTn id="48" fill="hold" display="0">
                  <p:stCondLst>
                    <p:cond delay="indefinite"/>
                  </p:stCondLst>
                </p:cTn>
                <p:tgtEl>
                  <p:spTgt spid="2"/>
                </p:tgtEl>
              </p:cMediaNode>
            </p:video>
          </p:childTnLst>
        </p:cTn>
      </p:par>
    </p:tnLst>
    <p:bldLst>
      <p:bldP spid="9" grpId="0"/>
      <p:bldP spid="10" grpId="0"/>
      <p:bldP spid="11" grpId="0"/>
      <p:bldP spid="12" grpId="0"/>
      <p:bldP spid="13" grpId="0"/>
      <p:bldP spid="14" grpId="0"/>
      <p:bldP spid="1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4490" y="841248"/>
            <a:ext cx="5875020" cy="3461004"/>
          </a:xfrm>
          <a:prstGeom prst="rect">
            <a:avLst/>
          </a:prstGeom>
        </p:spPr>
      </p:pic>
      <p:sp>
        <p:nvSpPr>
          <p:cNvPr id="5" name="Flowchart: Off-page Connector 9"/>
          <p:cNvSpPr>
            <a:spLocks noChangeArrowheads="1"/>
          </p:cNvSpPr>
          <p:nvPr/>
        </p:nvSpPr>
        <p:spPr bwMode="auto">
          <a:xfrm>
            <a:off x="8637588"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6" name="Slide Number Placeholder 2"/>
          <p:cNvSpPr>
            <a:spLocks noGrp="1"/>
          </p:cNvSpPr>
          <p:nvPr>
            <p:ph type="sldNum" sz="quarter" idx="12"/>
          </p:nvPr>
        </p:nvSpPr>
        <p:spPr>
          <a:xfrm>
            <a:off x="6817016" y="96046"/>
            <a:ext cx="2133600" cy="274637"/>
          </a:xfrm>
        </p:spPr>
        <p:txBody>
          <a:bodyPr/>
          <a:lstStyle/>
          <a:p>
            <a:fld id="{003D9D32-5F0F-440F-9F89-7309B1A47E03}" type="slidenum">
              <a:rPr lang="en-US" altLang="en-US" sz="1100" b="1" smtClean="0">
                <a:solidFill>
                  <a:schemeClr val="bg1"/>
                </a:solidFill>
              </a:rPr>
              <a:pPr/>
              <a:t>26</a:t>
            </a:fld>
            <a:endParaRPr lang="en-US" altLang="en-US" sz="1600" b="1" dirty="0">
              <a:solidFill>
                <a:schemeClr val="bg1"/>
              </a:solidFill>
            </a:endParaRPr>
          </a:p>
        </p:txBody>
      </p:sp>
    </p:spTree>
    <p:extLst>
      <p:ext uri="{BB962C8B-B14F-4D97-AF65-F5344CB8AC3E}">
        <p14:creationId xmlns:p14="http://schemas.microsoft.com/office/powerpoint/2010/main" val="4152403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nvPr>
        </p:nvGraphicFramePr>
        <p:xfrm>
          <a:off x="1603771" y="1819275"/>
          <a:ext cx="2396729" cy="581025"/>
        </p:xfrm>
        <a:graphic>
          <a:graphicData uri="http://schemas.openxmlformats.org/presentationml/2006/ole">
            <mc:AlternateContent xmlns:mc="http://schemas.openxmlformats.org/markup-compatibility/2006">
              <mc:Choice xmlns:v="urn:schemas-microsoft-com:vml" Requires="v">
                <p:oleObj spid="_x0000_s79982" name="Equation" r:id="rId4" imgW="2781000" imgH="672840" progId="Equation.DSMT4">
                  <p:embed/>
                </p:oleObj>
              </mc:Choice>
              <mc:Fallback>
                <p:oleObj name="Equation" r:id="rId4" imgW="2781000" imgH="672840" progId="Equation.DSMT4">
                  <p:embed/>
                  <p:pic>
                    <p:nvPicPr>
                      <p:cNvPr id="3" name="Object 2"/>
                      <p:cNvPicPr/>
                      <p:nvPr/>
                    </p:nvPicPr>
                    <p:blipFill>
                      <a:blip r:embed="rId5"/>
                      <a:stretch>
                        <a:fillRect/>
                      </a:stretch>
                    </p:blipFill>
                    <p:spPr>
                      <a:xfrm>
                        <a:off x="1603771" y="1819275"/>
                        <a:ext cx="2396729" cy="581025"/>
                      </a:xfrm>
                      <a:prstGeom prst="rect">
                        <a:avLst/>
                      </a:prstGeom>
                    </p:spPr>
                  </p:pic>
                </p:oleObj>
              </mc:Fallback>
            </mc:AlternateContent>
          </a:graphicData>
        </a:graphic>
      </p:graphicFrame>
      <p:graphicFrame>
        <p:nvGraphicFramePr>
          <p:cNvPr id="5" name="Object 4"/>
          <p:cNvGraphicFramePr>
            <a:graphicFrameLocks noChangeAspect="1"/>
          </p:cNvGraphicFramePr>
          <p:nvPr>
            <p:extLst/>
          </p:nvPr>
        </p:nvGraphicFramePr>
        <p:xfrm>
          <a:off x="1927623" y="2857500"/>
          <a:ext cx="1339453" cy="357188"/>
        </p:xfrm>
        <a:graphic>
          <a:graphicData uri="http://schemas.openxmlformats.org/presentationml/2006/ole">
            <mc:AlternateContent xmlns:mc="http://schemas.openxmlformats.org/markup-compatibility/2006">
              <mc:Choice xmlns:v="urn:schemas-microsoft-com:vml" Requires="v">
                <p:oleObj spid="_x0000_s79983" name="Equation" r:id="rId6" imgW="1574640" imgH="419040" progId="Equation.DSMT4">
                  <p:embed/>
                </p:oleObj>
              </mc:Choice>
              <mc:Fallback>
                <p:oleObj name="Equation" r:id="rId6" imgW="1574640" imgH="419040" progId="Equation.DSMT4">
                  <p:embed/>
                  <p:pic>
                    <p:nvPicPr>
                      <p:cNvPr id="5" name="Object 4"/>
                      <p:cNvPicPr/>
                      <p:nvPr/>
                    </p:nvPicPr>
                    <p:blipFill>
                      <a:blip r:embed="rId7"/>
                      <a:stretch>
                        <a:fillRect/>
                      </a:stretch>
                    </p:blipFill>
                    <p:spPr>
                      <a:xfrm>
                        <a:off x="1927623" y="2857500"/>
                        <a:ext cx="1339453" cy="357188"/>
                      </a:xfrm>
                      <a:prstGeom prst="rect">
                        <a:avLst/>
                      </a:prstGeom>
                    </p:spPr>
                  </p:pic>
                </p:oleObj>
              </mc:Fallback>
            </mc:AlternateContent>
          </a:graphicData>
        </a:graphic>
      </p:graphicFrame>
      <p:graphicFrame>
        <p:nvGraphicFramePr>
          <p:cNvPr id="8" name="Object 7"/>
          <p:cNvGraphicFramePr>
            <a:graphicFrameLocks noChangeAspect="1"/>
          </p:cNvGraphicFramePr>
          <p:nvPr>
            <p:extLst/>
          </p:nvPr>
        </p:nvGraphicFramePr>
        <p:xfrm>
          <a:off x="1564481" y="915591"/>
          <a:ext cx="3267075" cy="466725"/>
        </p:xfrm>
        <a:graphic>
          <a:graphicData uri="http://schemas.openxmlformats.org/presentationml/2006/ole">
            <mc:AlternateContent xmlns:mc="http://schemas.openxmlformats.org/markup-compatibility/2006">
              <mc:Choice xmlns:v="urn:schemas-microsoft-com:vml" Requires="v">
                <p:oleObj spid="_x0000_s79984" name="Equation" r:id="rId8" imgW="4356000" imgH="622080" progId="Equation.DSMT4">
                  <p:embed/>
                </p:oleObj>
              </mc:Choice>
              <mc:Fallback>
                <p:oleObj name="Equation" r:id="rId8" imgW="4356000" imgH="622080" progId="Equation.DSMT4">
                  <p:embed/>
                  <p:pic>
                    <p:nvPicPr>
                      <p:cNvPr id="8" name="Object 7"/>
                      <p:cNvPicPr/>
                      <p:nvPr/>
                    </p:nvPicPr>
                    <p:blipFill>
                      <a:blip r:embed="rId9"/>
                      <a:stretch>
                        <a:fillRect/>
                      </a:stretch>
                    </p:blipFill>
                    <p:spPr>
                      <a:xfrm>
                        <a:off x="1564481" y="915591"/>
                        <a:ext cx="3267075" cy="466725"/>
                      </a:xfrm>
                      <a:prstGeom prst="rect">
                        <a:avLst/>
                      </a:prstGeom>
                    </p:spPr>
                  </p:pic>
                </p:oleObj>
              </mc:Fallback>
            </mc:AlternateContent>
          </a:graphicData>
        </a:graphic>
      </p:graphicFrame>
      <p:grpSp>
        <p:nvGrpSpPr>
          <p:cNvPr id="16" name="Group 15"/>
          <p:cNvGrpSpPr/>
          <p:nvPr/>
        </p:nvGrpSpPr>
        <p:grpSpPr>
          <a:xfrm>
            <a:off x="4934753" y="643748"/>
            <a:ext cx="2948940" cy="1135655"/>
            <a:chOff x="644836" y="972238"/>
            <a:chExt cx="5485134" cy="1514206"/>
          </a:xfrm>
        </p:grpSpPr>
        <p:grpSp>
          <p:nvGrpSpPr>
            <p:cNvPr id="17" name="Group 16"/>
            <p:cNvGrpSpPr/>
            <p:nvPr/>
          </p:nvGrpSpPr>
          <p:grpSpPr>
            <a:xfrm>
              <a:off x="781450" y="972238"/>
              <a:ext cx="5215578" cy="1514206"/>
              <a:chOff x="989616" y="888404"/>
              <a:chExt cx="5215578" cy="1659563"/>
            </a:xfrm>
          </p:grpSpPr>
          <p:sp>
            <p:nvSpPr>
              <p:cNvPr id="19" name="Freeform 18"/>
              <p:cNvSpPr/>
              <p:nvPr/>
            </p:nvSpPr>
            <p:spPr>
              <a:xfrm>
                <a:off x="1066800" y="125214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Freeform 19"/>
              <p:cNvSpPr/>
              <p:nvPr/>
            </p:nvSpPr>
            <p:spPr>
              <a:xfrm>
                <a:off x="1966452" y="125214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Freeform 20"/>
              <p:cNvSpPr/>
              <p:nvPr/>
            </p:nvSpPr>
            <p:spPr>
              <a:xfrm>
                <a:off x="2880852" y="124968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21"/>
              <p:cNvSpPr/>
              <p:nvPr/>
            </p:nvSpPr>
            <p:spPr>
              <a:xfrm>
                <a:off x="3719052" y="124968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22"/>
              <p:cNvSpPr/>
              <p:nvPr/>
            </p:nvSpPr>
            <p:spPr>
              <a:xfrm>
                <a:off x="4633452" y="125214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23"/>
              <p:cNvSpPr/>
              <p:nvPr/>
            </p:nvSpPr>
            <p:spPr>
              <a:xfrm>
                <a:off x="5547852" y="1252140"/>
                <a:ext cx="91440" cy="1005840"/>
              </a:xfrm>
              <a:custGeom>
                <a:avLst/>
                <a:gdLst>
                  <a:gd name="connsiteX0" fmla="*/ 0 w 516194"/>
                  <a:gd name="connsiteY0" fmla="*/ 636639 h 671052"/>
                  <a:gd name="connsiteX1" fmla="*/ 147484 w 516194"/>
                  <a:gd name="connsiteY1" fmla="*/ 548149 h 671052"/>
                  <a:gd name="connsiteX2" fmla="*/ 280220 w 516194"/>
                  <a:gd name="connsiteY2" fmla="*/ 2458 h 671052"/>
                  <a:gd name="connsiteX3" fmla="*/ 398207 w 516194"/>
                  <a:gd name="connsiteY3" fmla="*/ 562897 h 671052"/>
                  <a:gd name="connsiteX4" fmla="*/ 516194 w 516194"/>
                  <a:gd name="connsiteY4" fmla="*/ 651387 h 671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94" h="671052">
                    <a:moveTo>
                      <a:pt x="0" y="636639"/>
                    </a:moveTo>
                    <a:cubicBezTo>
                      <a:pt x="50390" y="645242"/>
                      <a:pt x="100781" y="653846"/>
                      <a:pt x="147484" y="548149"/>
                    </a:cubicBezTo>
                    <a:cubicBezTo>
                      <a:pt x="194187" y="442452"/>
                      <a:pt x="238433" y="0"/>
                      <a:pt x="280220" y="2458"/>
                    </a:cubicBezTo>
                    <a:cubicBezTo>
                      <a:pt x="322007" y="4916"/>
                      <a:pt x="358878" y="454742"/>
                      <a:pt x="398207" y="562897"/>
                    </a:cubicBezTo>
                    <a:cubicBezTo>
                      <a:pt x="437536" y="671052"/>
                      <a:pt x="476865" y="661219"/>
                      <a:pt x="516194" y="651387"/>
                    </a:cubicBezTo>
                  </a:path>
                </a:pathLst>
              </a:custGeom>
              <a:gradFill flip="none" rotWithShape="1">
                <a:gsLst>
                  <a:gs pos="54000">
                    <a:srgbClr val="C00000"/>
                  </a:gs>
                  <a:gs pos="14000">
                    <a:schemeClr val="bg1"/>
                  </a:gs>
                  <a:gs pos="91000">
                    <a:schemeClr val="bg1"/>
                  </a:gs>
                  <a:gs pos="13000">
                    <a:schemeClr val="bg1"/>
                  </a:gs>
                  <a:gs pos="89000">
                    <a:schemeClr val="bg1"/>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25" name="Straight Arrow Connector 24"/>
              <p:cNvCxnSpPr/>
              <p:nvPr/>
            </p:nvCxnSpPr>
            <p:spPr>
              <a:xfrm>
                <a:off x="1158240" y="1371600"/>
                <a:ext cx="822960" cy="0"/>
              </a:xfrm>
              <a:prstGeom prst="straightConnector1">
                <a:avLst/>
              </a:prstGeom>
              <a:ln w="19050">
                <a:solidFill>
                  <a:schemeClr val="tx1"/>
                </a:solidFill>
                <a:headEnd type="stealth" w="med" len="lg"/>
                <a:tailEnd type="stealth" w="med" len="lg"/>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12125" y="1049276"/>
                <a:ext cx="880180" cy="371054"/>
              </a:xfrm>
              <a:prstGeom prst="rect">
                <a:avLst/>
              </a:prstGeom>
              <a:noFill/>
            </p:spPr>
            <p:txBody>
              <a:bodyPr wrap="none" rtlCol="0">
                <a:spAutoFit/>
              </a:bodyPr>
              <a:lstStyle/>
              <a:p>
                <a:pPr algn="ctr"/>
                <a:r>
                  <a:rPr lang="en-US" sz="1050" dirty="0">
                    <a:latin typeface="Times New Roman" pitchFamily="18" charset="0"/>
                    <a:cs typeface="Times New Roman" pitchFamily="18" charset="0"/>
                  </a:rPr>
                  <a:t>13 </a:t>
                </a:r>
                <a:r>
                  <a:rPr lang="en-US" sz="1050" i="1" dirty="0">
                    <a:latin typeface="Times New Roman" pitchFamily="18" charset="0"/>
                    <a:cs typeface="Times New Roman" pitchFamily="18" charset="0"/>
                  </a:rPr>
                  <a:t>ns</a:t>
                </a:r>
                <a:endParaRPr lang="en-US" sz="1050" dirty="0">
                  <a:latin typeface="Times New Roman" pitchFamily="18" charset="0"/>
                  <a:cs typeface="Times New Roman" pitchFamily="18" charset="0"/>
                </a:endParaRPr>
              </a:p>
            </p:txBody>
          </p:sp>
          <p:cxnSp>
            <p:nvCxnSpPr>
              <p:cNvPr id="27" name="Straight Arrow Connector 26"/>
              <p:cNvCxnSpPr/>
              <p:nvPr/>
            </p:nvCxnSpPr>
            <p:spPr>
              <a:xfrm>
                <a:off x="2560320" y="1240999"/>
                <a:ext cx="304800" cy="0"/>
              </a:xfrm>
              <a:prstGeom prst="straightConnector1">
                <a:avLst/>
              </a:prstGeom>
              <a:ln w="19050">
                <a:solidFill>
                  <a:schemeClr val="tx1"/>
                </a:solidFill>
                <a:tailEnd type="stealth" w="med" len="lg"/>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10800000">
                <a:off x="2988024" y="1242587"/>
                <a:ext cx="304800" cy="0"/>
              </a:xfrm>
              <a:prstGeom prst="straightConnector1">
                <a:avLst/>
              </a:prstGeom>
              <a:ln w="19050">
                <a:solidFill>
                  <a:schemeClr val="tx1"/>
                </a:solidFill>
                <a:tailEnd type="stealth" w="med" len="lg"/>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402573" y="888404"/>
                <a:ext cx="1020319" cy="371054"/>
              </a:xfrm>
              <a:prstGeom prst="rect">
                <a:avLst/>
              </a:prstGeom>
              <a:noFill/>
            </p:spPr>
            <p:txBody>
              <a:bodyPr wrap="none" rtlCol="0">
                <a:spAutoFit/>
              </a:bodyPr>
              <a:lstStyle/>
              <a:p>
                <a:pPr algn="ctr"/>
                <a:r>
                  <a:rPr lang="en-US" sz="1050" dirty="0">
                    <a:latin typeface="Times New Roman" pitchFamily="18" charset="0"/>
                    <a:cs typeface="Times New Roman" pitchFamily="18" charset="0"/>
                  </a:rPr>
                  <a:t>~120</a:t>
                </a:r>
                <a:r>
                  <a:rPr lang="en-US" sz="1050" i="1" dirty="0">
                    <a:latin typeface="Times New Roman" pitchFamily="18" charset="0"/>
                    <a:cs typeface="Times New Roman" pitchFamily="18" charset="0"/>
                  </a:rPr>
                  <a:t>fs</a:t>
                </a:r>
                <a:endParaRPr lang="en-US" sz="1050" dirty="0">
                  <a:latin typeface="Times New Roman" pitchFamily="18" charset="0"/>
                  <a:cs typeface="Times New Roman" pitchFamily="18" charset="0"/>
                </a:endParaRPr>
              </a:p>
            </p:txBody>
          </p:sp>
          <p:cxnSp>
            <p:nvCxnSpPr>
              <p:cNvPr id="30" name="Straight Connector 29"/>
              <p:cNvCxnSpPr/>
              <p:nvPr/>
            </p:nvCxnSpPr>
            <p:spPr>
              <a:xfrm>
                <a:off x="989616" y="2095108"/>
                <a:ext cx="5212080" cy="0"/>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4311254" y="1813011"/>
                <a:ext cx="1893940" cy="371054"/>
              </a:xfrm>
              <a:prstGeom prst="rect">
                <a:avLst/>
              </a:prstGeom>
              <a:noFill/>
            </p:spPr>
            <p:txBody>
              <a:bodyPr wrap="none" rtlCol="0">
                <a:spAutoFit/>
              </a:bodyPr>
              <a:lstStyle/>
              <a:p>
                <a:pPr algn="ctr"/>
                <a:r>
                  <a:rPr lang="en-US" sz="1050" dirty="0">
                    <a:solidFill>
                      <a:schemeClr val="accent3">
                        <a:lumMod val="50000"/>
                      </a:schemeClr>
                    </a:solidFill>
                    <a:latin typeface="Times New Roman" pitchFamily="18" charset="0"/>
                    <a:cs typeface="Times New Roman" pitchFamily="18" charset="0"/>
                  </a:rPr>
                  <a:t>Average Power</a:t>
                </a:r>
              </a:p>
            </p:txBody>
          </p:sp>
          <p:sp>
            <p:nvSpPr>
              <p:cNvPr id="32" name="TextBox 31"/>
              <p:cNvSpPr txBox="1"/>
              <p:nvPr/>
            </p:nvSpPr>
            <p:spPr>
              <a:xfrm>
                <a:off x="3300075" y="2176913"/>
                <a:ext cx="1181327" cy="371054"/>
              </a:xfrm>
              <a:prstGeom prst="rect">
                <a:avLst/>
              </a:prstGeom>
              <a:noFill/>
            </p:spPr>
            <p:txBody>
              <a:bodyPr wrap="none" rtlCol="0">
                <a:spAutoFit/>
              </a:bodyPr>
              <a:lstStyle/>
              <a:p>
                <a:r>
                  <a:rPr lang="en-US" sz="1050" dirty="0">
                    <a:latin typeface="Times New Roman" pitchFamily="18" charset="0"/>
                    <a:cs typeface="Times New Roman" pitchFamily="18" charset="0"/>
                  </a:rPr>
                  <a:t>Time </a:t>
                </a:r>
                <a:r>
                  <a:rPr lang="en-US" sz="1050" b="1" dirty="0">
                    <a:latin typeface="Times New Roman"/>
                    <a:cs typeface="Times New Roman"/>
                  </a:rPr>
                  <a:t>→</a:t>
                </a:r>
                <a:endParaRPr lang="en-US" sz="1050" b="1" dirty="0">
                  <a:latin typeface="Times New Roman" pitchFamily="18" charset="0"/>
                  <a:cs typeface="Times New Roman" pitchFamily="18" charset="0"/>
                </a:endParaRPr>
              </a:p>
            </p:txBody>
          </p:sp>
          <p:cxnSp>
            <p:nvCxnSpPr>
              <p:cNvPr id="33" name="Straight Arrow Connector 32"/>
              <p:cNvCxnSpPr/>
              <p:nvPr/>
            </p:nvCxnSpPr>
            <p:spPr>
              <a:xfrm>
                <a:off x="989616" y="2212677"/>
                <a:ext cx="521208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a:off x="644836" y="972238"/>
              <a:ext cx="5485134" cy="1475589"/>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9" name="Group 138"/>
          <p:cNvGrpSpPr>
            <a:grpSpLocks noChangeAspect="1"/>
          </p:cNvGrpSpPr>
          <p:nvPr/>
        </p:nvGrpSpPr>
        <p:grpSpPr>
          <a:xfrm>
            <a:off x="4855241" y="3412524"/>
            <a:ext cx="3024239" cy="1400614"/>
            <a:chOff x="5550668" y="2439306"/>
            <a:chExt cx="3475186" cy="1609463"/>
          </a:xfrm>
        </p:grpSpPr>
        <p:grpSp>
          <p:nvGrpSpPr>
            <p:cNvPr id="140" name="Group 139"/>
            <p:cNvGrpSpPr/>
            <p:nvPr/>
          </p:nvGrpSpPr>
          <p:grpSpPr>
            <a:xfrm>
              <a:off x="7012820" y="2458238"/>
              <a:ext cx="1985243" cy="1590531"/>
              <a:chOff x="385739" y="1633711"/>
              <a:chExt cx="4349883" cy="3485038"/>
            </a:xfrm>
          </p:grpSpPr>
          <p:sp>
            <p:nvSpPr>
              <p:cNvPr id="165" name="Arc 164"/>
              <p:cNvSpPr/>
              <p:nvPr/>
            </p:nvSpPr>
            <p:spPr>
              <a:xfrm rot="5400000">
                <a:off x="-87775" y="2916112"/>
                <a:ext cx="3017520" cy="452717"/>
              </a:xfrm>
              <a:prstGeom prst="arc">
                <a:avLst>
                  <a:gd name="adj1" fmla="val 16200000"/>
                  <a:gd name="adj2" fmla="val 5365058"/>
                </a:avLst>
              </a:prstGeom>
              <a:noFill/>
              <a:ln w="19050">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166" name="Group 165"/>
              <p:cNvGrpSpPr/>
              <p:nvPr/>
            </p:nvGrpSpPr>
            <p:grpSpPr>
              <a:xfrm>
                <a:off x="385739" y="1635799"/>
                <a:ext cx="4349883" cy="3482950"/>
                <a:chOff x="217294" y="1395162"/>
                <a:chExt cx="4349883" cy="3482950"/>
              </a:xfrm>
            </p:grpSpPr>
            <p:grpSp>
              <p:nvGrpSpPr>
                <p:cNvPr id="167" name="Group 166"/>
                <p:cNvGrpSpPr/>
                <p:nvPr/>
              </p:nvGrpSpPr>
              <p:grpSpPr>
                <a:xfrm>
                  <a:off x="609649" y="1406550"/>
                  <a:ext cx="3957528" cy="3255231"/>
                  <a:chOff x="271021" y="1635777"/>
                  <a:chExt cx="3957528" cy="3255231"/>
                </a:xfrm>
              </p:grpSpPr>
              <p:sp>
                <p:nvSpPr>
                  <p:cNvPr id="177" name="Oval 176"/>
                  <p:cNvSpPr>
                    <a:spLocks noChangeAspect="1"/>
                  </p:cNvSpPr>
                  <p:nvPr/>
                </p:nvSpPr>
                <p:spPr>
                  <a:xfrm>
                    <a:off x="845445" y="4487889"/>
                    <a:ext cx="137160" cy="137160"/>
                  </a:xfrm>
                  <a:prstGeom prst="ellipse">
                    <a:avLst/>
                  </a:prstGeom>
                  <a:solidFill>
                    <a:srgbClr val="6A58EE"/>
                  </a:solidFill>
                  <a:ln>
                    <a:noFill/>
                  </a:ln>
                  <a:scene3d>
                    <a:camera prst="orthographicFront">
                      <a:rot lat="0" lon="0" rev="0"/>
                    </a:camera>
                    <a:lightRig rig="balanced" dir="t"/>
                  </a:scene3d>
                  <a:sp3d prstMaterial="softEdge">
                    <a:bevelT w="68580" h="68580"/>
                    <a:bevelB w="68580" h="6858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8" name="Straight Connector 177"/>
                  <p:cNvCxnSpPr/>
                  <p:nvPr/>
                </p:nvCxnSpPr>
                <p:spPr>
                  <a:xfrm rot="16200000">
                    <a:off x="-1133468" y="3338253"/>
                    <a:ext cx="3105511" cy="0"/>
                  </a:xfrm>
                  <a:prstGeom prst="line">
                    <a:avLst/>
                  </a:prstGeom>
                  <a:ln w="19050">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
                <p:nvSpPr>
                  <p:cNvPr id="179" name="Arc 178"/>
                  <p:cNvSpPr/>
                  <p:nvPr/>
                </p:nvSpPr>
                <p:spPr>
                  <a:xfrm rot="5400000">
                    <a:off x="564888" y="2918396"/>
                    <a:ext cx="3017520" cy="452717"/>
                  </a:xfrm>
                  <a:prstGeom prst="arc">
                    <a:avLst>
                      <a:gd name="adj1" fmla="val 16200000"/>
                      <a:gd name="adj2" fmla="val 5364660"/>
                    </a:avLst>
                  </a:prstGeom>
                  <a:ln w="19050">
                    <a:solidFill>
                      <a:schemeClr val="tx1">
                        <a:alpha val="80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0" name="Arc 179"/>
                  <p:cNvSpPr/>
                  <p:nvPr/>
                </p:nvSpPr>
                <p:spPr>
                  <a:xfrm rot="5400000">
                    <a:off x="1708100" y="2918396"/>
                    <a:ext cx="3017520" cy="452717"/>
                  </a:xfrm>
                  <a:prstGeom prst="arc">
                    <a:avLst>
                      <a:gd name="adj1" fmla="val 16200000"/>
                      <a:gd name="adj2" fmla="val 5365058"/>
                    </a:avLst>
                  </a:prstGeom>
                  <a:noFill/>
                  <a:ln w="19050">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1" name="Arc 180"/>
                  <p:cNvSpPr/>
                  <p:nvPr/>
                </p:nvSpPr>
                <p:spPr>
                  <a:xfrm rot="5400000">
                    <a:off x="-598503" y="2918178"/>
                    <a:ext cx="3017520" cy="452717"/>
                  </a:xfrm>
                  <a:prstGeom prst="arc">
                    <a:avLst>
                      <a:gd name="adj1" fmla="val 16200000"/>
                      <a:gd name="adj2" fmla="val 5495792"/>
                    </a:avLst>
                  </a:prstGeom>
                  <a:noFill/>
                  <a:ln w="15875">
                    <a:no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2" name="Oval 181"/>
                  <p:cNvSpPr>
                    <a:spLocks noChangeAspect="1"/>
                  </p:cNvSpPr>
                  <p:nvPr/>
                </p:nvSpPr>
                <p:spPr>
                  <a:xfrm>
                    <a:off x="3147810" y="4502819"/>
                    <a:ext cx="137160" cy="137160"/>
                  </a:xfrm>
                  <a:prstGeom prst="ellipse">
                    <a:avLst/>
                  </a:prstGeom>
                  <a:solidFill>
                    <a:srgbClr val="6A58EE"/>
                  </a:solidFill>
                  <a:ln>
                    <a:noFill/>
                  </a:ln>
                  <a:scene3d>
                    <a:camera prst="orthographicFront">
                      <a:rot lat="0" lon="0" rev="0"/>
                    </a:camera>
                    <a:lightRig rig="balanced" dir="t"/>
                  </a:scene3d>
                  <a:sp3d prstMaterial="softEdge">
                    <a:bevelT w="68580" h="68580"/>
                    <a:bevelB w="68580" h="6858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TextBox 182"/>
                  <p:cNvSpPr txBox="1"/>
                  <p:nvPr/>
                </p:nvSpPr>
                <p:spPr>
                  <a:xfrm>
                    <a:off x="271021" y="1639949"/>
                    <a:ext cx="1284628" cy="523078"/>
                  </a:xfrm>
                  <a:prstGeom prst="rect">
                    <a:avLst/>
                  </a:prstGeom>
                  <a:noFill/>
                  <a:ln>
                    <a:noFill/>
                  </a:ln>
                </p:spPr>
                <p:txBody>
                  <a:bodyPr wrap="square" rtlCol="0">
                    <a:spAutoFit/>
                  </a:bodyPr>
                  <a:lstStyle/>
                  <a:p>
                    <a:pPr algn="ctr"/>
                    <a:r>
                      <a:rPr lang="en-US" sz="750" dirty="0">
                        <a:latin typeface="Times New Roman" panose="02020603050405020304" pitchFamily="18" charset="0"/>
                        <a:cs typeface="Times New Roman" panose="02020603050405020304" pitchFamily="18" charset="0"/>
                      </a:rPr>
                      <a:t>t = 0 s</a:t>
                    </a:r>
                  </a:p>
                </p:txBody>
              </p:sp>
              <p:sp>
                <p:nvSpPr>
                  <p:cNvPr id="184" name="TextBox 183"/>
                  <p:cNvSpPr txBox="1"/>
                  <p:nvPr/>
                </p:nvSpPr>
                <p:spPr>
                  <a:xfrm>
                    <a:off x="2556216" y="1639949"/>
                    <a:ext cx="1459116" cy="523078"/>
                  </a:xfrm>
                  <a:prstGeom prst="rect">
                    <a:avLst/>
                  </a:prstGeom>
                  <a:noFill/>
                  <a:ln>
                    <a:noFill/>
                  </a:ln>
                </p:spPr>
                <p:txBody>
                  <a:bodyPr wrap="square" rtlCol="0">
                    <a:spAutoFit/>
                  </a:bodyPr>
                  <a:lstStyle/>
                  <a:p>
                    <a:pPr algn="ctr"/>
                    <a:r>
                      <a:rPr lang="en-US" sz="750" dirty="0">
                        <a:latin typeface="Times New Roman" panose="02020603050405020304" pitchFamily="18" charset="0"/>
                        <a:cs typeface="Times New Roman" panose="02020603050405020304" pitchFamily="18" charset="0"/>
                      </a:rPr>
                      <a:t>t = 13 ns</a:t>
                    </a:r>
                  </a:p>
                </p:txBody>
              </p:sp>
              <p:sp>
                <p:nvSpPr>
                  <p:cNvPr id="185" name="TextBox 184"/>
                  <p:cNvSpPr txBox="1"/>
                  <p:nvPr/>
                </p:nvSpPr>
                <p:spPr>
                  <a:xfrm>
                    <a:off x="1141952" y="1639949"/>
                    <a:ext cx="1857288" cy="523078"/>
                  </a:xfrm>
                  <a:prstGeom prst="rect">
                    <a:avLst/>
                  </a:prstGeom>
                  <a:noFill/>
                  <a:ln>
                    <a:noFill/>
                  </a:ln>
                </p:spPr>
                <p:txBody>
                  <a:bodyPr wrap="square" rtlCol="0">
                    <a:spAutoFit/>
                  </a:bodyPr>
                  <a:lstStyle/>
                  <a:p>
                    <a:pPr algn="ctr"/>
                    <a:r>
                      <a:rPr lang="en-US" sz="750" dirty="0">
                        <a:latin typeface="Times New Roman" panose="02020603050405020304" pitchFamily="18" charset="0"/>
                        <a:cs typeface="Times New Roman" panose="02020603050405020304" pitchFamily="18" charset="0"/>
                      </a:rPr>
                      <a:t>t = 0–13 ns</a:t>
                    </a:r>
                  </a:p>
                </p:txBody>
              </p:sp>
              <p:cxnSp>
                <p:nvCxnSpPr>
                  <p:cNvPr id="186" name="Straight Connector 185"/>
                  <p:cNvCxnSpPr/>
                  <p:nvPr/>
                </p:nvCxnSpPr>
                <p:spPr>
                  <a:xfrm>
                    <a:off x="429752" y="3142788"/>
                    <a:ext cx="3798797" cy="0"/>
                  </a:xfrm>
                  <a:prstGeom prst="line">
                    <a:avLst/>
                  </a:prstGeom>
                  <a:ln w="19050">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
                <p:nvSpPr>
                  <p:cNvPr id="187" name="Oval 186"/>
                  <p:cNvSpPr>
                    <a:spLocks noChangeAspect="1"/>
                  </p:cNvSpPr>
                  <p:nvPr/>
                </p:nvSpPr>
                <p:spPr>
                  <a:xfrm>
                    <a:off x="1994978" y="3075711"/>
                    <a:ext cx="137160" cy="137160"/>
                  </a:xfrm>
                  <a:prstGeom prst="ellipse">
                    <a:avLst/>
                  </a:prstGeom>
                  <a:solidFill>
                    <a:srgbClr val="6A58EE"/>
                  </a:solidFill>
                  <a:ln>
                    <a:noFill/>
                  </a:ln>
                  <a:scene3d>
                    <a:camera prst="orthographicFront">
                      <a:rot lat="0" lon="0" rev="0"/>
                    </a:camera>
                    <a:lightRig rig="balanced" dir="t"/>
                  </a:scene3d>
                  <a:sp3d prstMaterial="softEdge">
                    <a:bevelT w="68580" h="68580"/>
                    <a:bevelB w="68580" h="6858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8" name="TextBox 167"/>
                <p:cNvSpPr txBox="1"/>
                <p:nvPr/>
              </p:nvSpPr>
              <p:spPr>
                <a:xfrm>
                  <a:off x="608282" y="1758756"/>
                  <a:ext cx="1396908" cy="1249577"/>
                </a:xfrm>
                <a:prstGeom prst="rect">
                  <a:avLst/>
                </a:prstGeom>
                <a:noFill/>
              </p:spPr>
              <p:txBody>
                <a:bodyPr wrap="square" rtlCol="0">
                  <a:spAutoFit/>
                </a:bodyPr>
                <a:lstStyle/>
                <a:p>
                  <a:pPr algn="ctr"/>
                  <a:r>
                    <a:rPr lang="en-US" sz="525" dirty="0">
                      <a:latin typeface="Times New Roman" panose="02020603050405020304" pitchFamily="18" charset="0"/>
                      <a:cs typeface="Times New Roman" panose="02020603050405020304" pitchFamily="18" charset="0"/>
                    </a:rPr>
                    <a:t>Laser </a:t>
                  </a:r>
                  <a:r>
                    <a:rPr lang="en-US" sz="525" b="1" dirty="0">
                      <a:solidFill>
                        <a:srgbClr val="C00000"/>
                      </a:solidFill>
                      <a:latin typeface="Times New Roman" panose="02020603050405020304" pitchFamily="18" charset="0"/>
                      <a:cs typeface="Times New Roman" panose="02020603050405020304" pitchFamily="18" charset="0"/>
                    </a:rPr>
                    <a:t>ON</a:t>
                  </a:r>
                  <a:r>
                    <a:rPr lang="en-US" sz="525" dirty="0">
                      <a:latin typeface="Times New Roman" panose="02020603050405020304" pitchFamily="18" charset="0"/>
                      <a:cs typeface="Times New Roman" panose="02020603050405020304" pitchFamily="18" charset="0"/>
                    </a:rPr>
                    <a:t> Particle Under Trapping Force</a:t>
                  </a:r>
                </a:p>
              </p:txBody>
            </p:sp>
            <p:sp>
              <p:nvSpPr>
                <p:cNvPr id="169" name="TextBox 168"/>
                <p:cNvSpPr txBox="1"/>
                <p:nvPr/>
              </p:nvSpPr>
              <p:spPr>
                <a:xfrm>
                  <a:off x="1635525" y="1758756"/>
                  <a:ext cx="1536602" cy="1046156"/>
                </a:xfrm>
                <a:prstGeom prst="rect">
                  <a:avLst/>
                </a:prstGeom>
                <a:noFill/>
              </p:spPr>
              <p:txBody>
                <a:bodyPr wrap="square" rtlCol="0">
                  <a:spAutoFit/>
                </a:bodyPr>
                <a:lstStyle/>
                <a:p>
                  <a:pPr algn="ctr"/>
                  <a:r>
                    <a:rPr lang="en-US" sz="525" dirty="0">
                      <a:latin typeface="Times New Roman" panose="02020603050405020304" pitchFamily="18" charset="0"/>
                      <a:cs typeface="Times New Roman" panose="02020603050405020304" pitchFamily="18" charset="0"/>
                    </a:rPr>
                    <a:t>Laser </a:t>
                  </a:r>
                  <a:r>
                    <a:rPr lang="en-US" sz="525" b="1" dirty="0">
                      <a:solidFill>
                        <a:srgbClr val="C00000"/>
                      </a:solidFill>
                      <a:latin typeface="Times New Roman" panose="02020603050405020304" pitchFamily="18" charset="0"/>
                      <a:cs typeface="Times New Roman" panose="02020603050405020304" pitchFamily="18" charset="0"/>
                    </a:rPr>
                    <a:t>OFF</a:t>
                  </a:r>
                  <a:r>
                    <a:rPr lang="en-US" sz="525" dirty="0">
                      <a:latin typeface="Times New Roman" panose="02020603050405020304" pitchFamily="18" charset="0"/>
                      <a:cs typeface="Times New Roman" panose="02020603050405020304" pitchFamily="18" charset="0"/>
                    </a:rPr>
                    <a:t> Particle Under </a:t>
                  </a:r>
                  <a:r>
                    <a:rPr lang="en-US" sz="525" b="1" dirty="0">
                      <a:solidFill>
                        <a:srgbClr val="C00000"/>
                      </a:solidFill>
                      <a:latin typeface="Times New Roman" panose="02020603050405020304" pitchFamily="18" charset="0"/>
                      <a:cs typeface="Times New Roman" panose="02020603050405020304" pitchFamily="18" charset="0"/>
                    </a:rPr>
                    <a:t>NO</a:t>
                  </a:r>
                  <a:r>
                    <a:rPr lang="en-US" sz="525" dirty="0">
                      <a:latin typeface="Times New Roman" panose="02020603050405020304" pitchFamily="18" charset="0"/>
                      <a:cs typeface="Times New Roman" panose="02020603050405020304" pitchFamily="18" charset="0"/>
                    </a:rPr>
                    <a:t> Trapping Force</a:t>
                  </a:r>
                </a:p>
              </p:txBody>
            </p:sp>
            <p:sp>
              <p:nvSpPr>
                <p:cNvPr id="170" name="TextBox 169"/>
                <p:cNvSpPr txBox="1"/>
                <p:nvPr/>
              </p:nvSpPr>
              <p:spPr>
                <a:xfrm>
                  <a:off x="2828041" y="1758756"/>
                  <a:ext cx="1530416" cy="842738"/>
                </a:xfrm>
                <a:prstGeom prst="rect">
                  <a:avLst/>
                </a:prstGeom>
                <a:noFill/>
              </p:spPr>
              <p:txBody>
                <a:bodyPr wrap="square" rtlCol="0">
                  <a:spAutoFit/>
                </a:bodyPr>
                <a:lstStyle/>
                <a:p>
                  <a:pPr algn="ctr"/>
                  <a:r>
                    <a:rPr lang="en-US" sz="525" dirty="0">
                      <a:latin typeface="Times New Roman" panose="02020603050405020304" pitchFamily="18" charset="0"/>
                      <a:cs typeface="Times New Roman" panose="02020603050405020304" pitchFamily="18" charset="0"/>
                    </a:rPr>
                    <a:t>Laser </a:t>
                  </a:r>
                  <a:r>
                    <a:rPr lang="en-US" sz="525" b="1" dirty="0">
                      <a:solidFill>
                        <a:srgbClr val="C00000"/>
                      </a:solidFill>
                      <a:latin typeface="Times New Roman" panose="02020603050405020304" pitchFamily="18" charset="0"/>
                      <a:cs typeface="Times New Roman" panose="02020603050405020304" pitchFamily="18" charset="0"/>
                    </a:rPr>
                    <a:t>ON</a:t>
                  </a:r>
                  <a:r>
                    <a:rPr lang="en-US" sz="525" dirty="0">
                      <a:latin typeface="Times New Roman" panose="02020603050405020304" pitchFamily="18" charset="0"/>
                      <a:cs typeface="Times New Roman" panose="02020603050405020304" pitchFamily="18" charset="0"/>
                    </a:rPr>
                    <a:t> Particle Under Trapping Force</a:t>
                  </a:r>
                </a:p>
              </p:txBody>
            </p:sp>
            <p:sp>
              <p:nvSpPr>
                <p:cNvPr id="171" name="TextBox 170"/>
                <p:cNvSpPr txBox="1"/>
                <p:nvPr/>
              </p:nvSpPr>
              <p:spPr>
                <a:xfrm>
                  <a:off x="1386076" y="3005113"/>
                  <a:ext cx="2010895" cy="1017098"/>
                </a:xfrm>
                <a:prstGeom prst="rect">
                  <a:avLst/>
                </a:prstGeom>
                <a:noFill/>
              </p:spPr>
              <p:txBody>
                <a:bodyPr wrap="square" rtlCol="0">
                  <a:spAutoFit/>
                </a:bodyPr>
                <a:lstStyle/>
                <a:p>
                  <a:pPr algn="ctr"/>
                  <a:r>
                    <a:rPr lang="en-US" sz="675" dirty="0">
                      <a:latin typeface="Times New Roman" panose="02020603050405020304" pitchFamily="18" charset="0"/>
                      <a:cs typeface="Times New Roman" panose="02020603050405020304" pitchFamily="18" charset="0"/>
                    </a:rPr>
                    <a:t>Brownian motion within focal region</a:t>
                  </a:r>
                </a:p>
              </p:txBody>
            </p:sp>
            <p:sp>
              <p:nvSpPr>
                <p:cNvPr id="172" name="TextBox 171"/>
                <p:cNvSpPr txBox="1"/>
                <p:nvPr/>
              </p:nvSpPr>
              <p:spPr>
                <a:xfrm rot="16200000">
                  <a:off x="108040" y="1524974"/>
                  <a:ext cx="1015179" cy="755555"/>
                </a:xfrm>
                <a:prstGeom prst="rect">
                  <a:avLst/>
                </a:prstGeom>
                <a:noFill/>
              </p:spPr>
              <p:txBody>
                <a:bodyPr wrap="square" rtlCol="0">
                  <a:spAutoFit/>
                </a:bodyPr>
                <a:lstStyle/>
                <a:p>
                  <a:r>
                    <a:rPr lang="en-US" sz="675" spc="450" dirty="0">
                      <a:latin typeface="Times New Roman" panose="02020603050405020304" pitchFamily="18" charset="0"/>
                      <a:cs typeface="Times New Roman" panose="02020603050405020304" pitchFamily="18" charset="0"/>
                    </a:rPr>
                    <a:t>V→</a:t>
                  </a:r>
                </a:p>
              </p:txBody>
            </p:sp>
            <p:sp>
              <p:nvSpPr>
                <p:cNvPr id="173" name="TextBox 172"/>
                <p:cNvSpPr txBox="1"/>
                <p:nvPr/>
              </p:nvSpPr>
              <p:spPr>
                <a:xfrm rot="16200000">
                  <a:off x="118956" y="2521459"/>
                  <a:ext cx="952230" cy="755554"/>
                </a:xfrm>
                <a:prstGeom prst="rect">
                  <a:avLst/>
                </a:prstGeom>
                <a:noFill/>
              </p:spPr>
              <p:txBody>
                <a:bodyPr wrap="square" rtlCol="0">
                  <a:spAutoFit/>
                </a:bodyPr>
                <a:lstStyle/>
                <a:p>
                  <a:pPr algn="ctr"/>
                  <a:r>
                    <a:rPr lang="en-US" sz="675" dirty="0">
                      <a:latin typeface="Times New Roman" panose="02020603050405020304" pitchFamily="18" charset="0"/>
                      <a:cs typeface="Times New Roman" panose="02020603050405020304" pitchFamily="18" charset="0"/>
                    </a:rPr>
                    <a:t>V = 0</a:t>
                  </a:r>
                </a:p>
              </p:txBody>
            </p:sp>
            <p:sp>
              <p:nvSpPr>
                <p:cNvPr id="174" name="TextBox 173"/>
                <p:cNvSpPr txBox="1"/>
                <p:nvPr/>
              </p:nvSpPr>
              <p:spPr>
                <a:xfrm>
                  <a:off x="3592592" y="2555159"/>
                  <a:ext cx="922907" cy="1017097"/>
                </a:xfrm>
                <a:prstGeom prst="rect">
                  <a:avLst/>
                </a:prstGeom>
                <a:noFill/>
              </p:spPr>
              <p:txBody>
                <a:bodyPr wrap="square" rtlCol="0">
                  <a:spAutoFit/>
                </a:bodyPr>
                <a:lstStyle/>
                <a:p>
                  <a:pPr algn="ctr"/>
                  <a:r>
                    <a:rPr lang="en-US" sz="675" dirty="0">
                      <a:latin typeface="Times New Roman" panose="02020603050405020304" pitchFamily="18" charset="0"/>
                      <a:cs typeface="Times New Roman" panose="02020603050405020304" pitchFamily="18" charset="0"/>
                    </a:rPr>
                    <a:t>Radial Axis</a:t>
                  </a:r>
                </a:p>
              </p:txBody>
            </p:sp>
            <p:sp>
              <p:nvSpPr>
                <p:cNvPr id="175" name="TextBox 174"/>
                <p:cNvSpPr txBox="1"/>
                <p:nvPr/>
              </p:nvSpPr>
              <p:spPr>
                <a:xfrm>
                  <a:off x="765606" y="4355034"/>
                  <a:ext cx="3504047" cy="523078"/>
                </a:xfrm>
                <a:prstGeom prst="rect">
                  <a:avLst/>
                </a:prstGeom>
                <a:noFill/>
              </p:spPr>
              <p:txBody>
                <a:bodyPr wrap="square" rtlCol="0">
                  <a:spAutoFit/>
                </a:bodyPr>
                <a:lstStyle/>
                <a:p>
                  <a:pPr algn="ctr"/>
                  <a:r>
                    <a:rPr lang="en-US" sz="750" b="1" spc="450" dirty="0">
                      <a:latin typeface="Times New Roman" panose="02020603050405020304" pitchFamily="18" charset="0"/>
                      <a:cs typeface="Times New Roman" panose="02020603050405020304" pitchFamily="18" charset="0"/>
                    </a:rPr>
                    <a:t>←</a:t>
                  </a:r>
                  <a:r>
                    <a:rPr lang="en-US" sz="750" spc="450" dirty="0">
                      <a:latin typeface="Times New Roman" panose="02020603050405020304" pitchFamily="18" charset="0"/>
                      <a:cs typeface="Times New Roman" panose="02020603050405020304" pitchFamily="18" charset="0"/>
                    </a:rPr>
                    <a:t> </a:t>
                  </a:r>
                  <a:r>
                    <a:rPr lang="en-US" sz="750" dirty="0">
                      <a:latin typeface="Times New Roman" panose="02020603050405020304" pitchFamily="18" charset="0"/>
                      <a:cs typeface="Times New Roman" panose="02020603050405020304" pitchFamily="18" charset="0"/>
                    </a:rPr>
                    <a:t>stable trapping</a:t>
                  </a:r>
                  <a:r>
                    <a:rPr lang="en-US" sz="750" spc="450" dirty="0">
                      <a:latin typeface="Times New Roman" panose="02020603050405020304" pitchFamily="18" charset="0"/>
                      <a:cs typeface="Times New Roman" panose="02020603050405020304" pitchFamily="18" charset="0"/>
                    </a:rPr>
                    <a:t> </a:t>
                  </a:r>
                  <a:r>
                    <a:rPr lang="en-US" sz="750" b="1" spc="675" dirty="0">
                      <a:latin typeface="Times New Roman" panose="02020603050405020304" pitchFamily="18" charset="0"/>
                      <a:cs typeface="Times New Roman" panose="02020603050405020304" pitchFamily="18" charset="0"/>
                    </a:rPr>
                    <a:t>→</a:t>
                  </a:r>
                </a:p>
              </p:txBody>
            </p:sp>
            <p:cxnSp>
              <p:nvCxnSpPr>
                <p:cNvPr id="176" name="Straight Connector 175"/>
                <p:cNvCxnSpPr/>
                <p:nvPr/>
              </p:nvCxnSpPr>
              <p:spPr>
                <a:xfrm>
                  <a:off x="2245934" y="3041623"/>
                  <a:ext cx="307238" cy="0"/>
                </a:xfrm>
                <a:prstGeom prst="line">
                  <a:avLst/>
                </a:prstGeom>
                <a:ln w="15875">
                  <a:solidFill>
                    <a:schemeClr val="tx1"/>
                  </a:solidFill>
                  <a:prstDash val="solid"/>
                  <a:headEnd type="stealth" w="sm" len="sm"/>
                  <a:tailEnd type="stealth" w="sm" len="sm"/>
                </a:ln>
              </p:spPr>
              <p:style>
                <a:lnRef idx="1">
                  <a:schemeClr val="accent1"/>
                </a:lnRef>
                <a:fillRef idx="0">
                  <a:schemeClr val="accent1"/>
                </a:fillRef>
                <a:effectRef idx="0">
                  <a:schemeClr val="accent1"/>
                </a:effectRef>
                <a:fontRef idx="minor">
                  <a:schemeClr val="tx1"/>
                </a:fontRef>
              </p:style>
            </p:cxnSp>
          </p:grpSp>
        </p:grpSp>
        <p:pic>
          <p:nvPicPr>
            <p:cNvPr id="141" name="Picture 3" descr="G:\Documents and Settings\AKDe\Desktop\Picture1.png"/>
            <p:cNvPicPr>
              <a:picLocks noChangeAspect="1" noChangeArrowheads="1"/>
            </p:cNvPicPr>
            <p:nvPr/>
          </p:nvPicPr>
          <p:blipFill>
            <a:blip r:embed="rId10"/>
            <a:srcRect/>
            <a:stretch>
              <a:fillRect/>
            </a:stretch>
          </p:blipFill>
          <p:spPr bwMode="auto">
            <a:xfrm rot="3600000">
              <a:off x="5852731" y="2795494"/>
              <a:ext cx="607618" cy="713024"/>
            </a:xfrm>
            <a:prstGeom prst="rect">
              <a:avLst/>
            </a:prstGeom>
            <a:noFill/>
          </p:spPr>
        </p:pic>
        <p:cxnSp>
          <p:nvCxnSpPr>
            <p:cNvPr id="142" name="Straight Arrow Connector 141"/>
            <p:cNvCxnSpPr/>
            <p:nvPr/>
          </p:nvCxnSpPr>
          <p:spPr>
            <a:xfrm rot="6900000">
              <a:off x="5379083" y="3162030"/>
              <a:ext cx="1121756" cy="812"/>
            </a:xfrm>
            <a:prstGeom prst="straightConnector1">
              <a:avLst/>
            </a:prstGeom>
            <a:ln w="19050">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cxnSp>
          <p:nvCxnSpPr>
            <p:cNvPr id="143" name="Straight Arrow Connector 142"/>
            <p:cNvCxnSpPr/>
            <p:nvPr/>
          </p:nvCxnSpPr>
          <p:spPr>
            <a:xfrm rot="16200000">
              <a:off x="5567260" y="2915246"/>
              <a:ext cx="747838" cy="812"/>
            </a:xfrm>
            <a:prstGeom prst="straightConnector1">
              <a:avLst/>
            </a:prstGeom>
            <a:ln w="19050">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a:cxnSpLocks noChangeAspect="1"/>
            </p:cNvCxnSpPr>
            <p:nvPr/>
          </p:nvCxnSpPr>
          <p:spPr>
            <a:xfrm rot="5520000">
              <a:off x="5690668" y="2974190"/>
              <a:ext cx="934797" cy="386816"/>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5400000">
              <a:off x="5659928" y="3665399"/>
              <a:ext cx="560878" cy="8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6" name="Flowchart: Delay 145"/>
            <p:cNvSpPr/>
            <p:nvPr/>
          </p:nvSpPr>
          <p:spPr>
            <a:xfrm rot="5400000">
              <a:off x="5812864" y="3393519"/>
              <a:ext cx="691750" cy="205657"/>
            </a:xfrm>
            <a:prstGeom prst="flowChartDelay">
              <a:avLst/>
            </a:prstGeom>
            <a:noFill/>
            <a:ln w="19050">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7" name="TextBox 146"/>
            <p:cNvSpPr txBox="1"/>
            <p:nvPr/>
          </p:nvSpPr>
          <p:spPr>
            <a:xfrm rot="16200000">
              <a:off x="5452549" y="2598642"/>
              <a:ext cx="663500" cy="344827"/>
            </a:xfrm>
            <a:prstGeom prst="rect">
              <a:avLst/>
            </a:prstGeom>
            <a:noFill/>
          </p:spPr>
          <p:txBody>
            <a:bodyPr wrap="none" rtlCol="0" anchor="ctr">
              <a:spAutoFit/>
            </a:bodyPr>
            <a:lstStyle/>
            <a:p>
              <a:pPr algn="ctr"/>
              <a:r>
                <a:rPr lang="en-US" sz="675" dirty="0">
                  <a:latin typeface="Times New Roman" pitchFamily="18" charset="0"/>
                  <a:cs typeface="Times New Roman" pitchFamily="18" charset="0"/>
                </a:rPr>
                <a:t>Potential </a:t>
              </a:r>
            </a:p>
            <a:p>
              <a:pPr algn="ctr"/>
              <a:r>
                <a:rPr lang="en-US" sz="675" dirty="0">
                  <a:latin typeface="Times New Roman" pitchFamily="18" charset="0"/>
                  <a:cs typeface="Times New Roman" pitchFamily="18" charset="0"/>
                </a:rPr>
                <a:t>Energy (V)</a:t>
              </a:r>
            </a:p>
          </p:txBody>
        </p:sp>
        <p:sp>
          <p:nvSpPr>
            <p:cNvPr id="148" name="TextBox 147"/>
            <p:cNvSpPr txBox="1"/>
            <p:nvPr/>
          </p:nvSpPr>
          <p:spPr>
            <a:xfrm>
              <a:off x="5550668" y="3636611"/>
              <a:ext cx="486665" cy="225465"/>
            </a:xfrm>
            <a:prstGeom prst="rect">
              <a:avLst/>
            </a:prstGeom>
            <a:noFill/>
          </p:spPr>
          <p:txBody>
            <a:bodyPr wrap="none" rtlCol="0">
              <a:spAutoFit/>
            </a:bodyPr>
            <a:lstStyle/>
            <a:p>
              <a:pPr algn="ctr"/>
              <a:r>
                <a:rPr lang="en-US" sz="675" dirty="0">
                  <a:latin typeface="Times New Roman" pitchFamily="18" charset="0"/>
                  <a:cs typeface="Times New Roman" pitchFamily="18" charset="0"/>
                </a:rPr>
                <a:t>Z Axis</a:t>
              </a:r>
            </a:p>
          </p:txBody>
        </p:sp>
        <p:sp>
          <p:nvSpPr>
            <p:cNvPr id="149" name="TextBox 148"/>
            <p:cNvSpPr txBox="1"/>
            <p:nvPr/>
          </p:nvSpPr>
          <p:spPr>
            <a:xfrm>
              <a:off x="6297395" y="2564932"/>
              <a:ext cx="657973" cy="225465"/>
            </a:xfrm>
            <a:prstGeom prst="rect">
              <a:avLst/>
            </a:prstGeom>
            <a:noFill/>
          </p:spPr>
          <p:txBody>
            <a:bodyPr wrap="none" rtlCol="0">
              <a:spAutoFit/>
            </a:bodyPr>
            <a:lstStyle/>
            <a:p>
              <a:r>
                <a:rPr lang="en-US" sz="675" dirty="0">
                  <a:latin typeface="Times New Roman" pitchFamily="18" charset="0"/>
                  <a:cs typeface="Times New Roman" pitchFamily="18" charset="0"/>
                </a:rPr>
                <a:t>Beam Axis</a:t>
              </a:r>
            </a:p>
          </p:txBody>
        </p:sp>
        <p:sp>
          <p:nvSpPr>
            <p:cNvPr id="150" name="Moon 149"/>
            <p:cNvSpPr>
              <a:spLocks noChangeAspect="1"/>
            </p:cNvSpPr>
            <p:nvPr/>
          </p:nvSpPr>
          <p:spPr>
            <a:xfrm rot="16200000">
              <a:off x="6124465" y="3080659"/>
              <a:ext cx="64634" cy="205657"/>
            </a:xfrm>
            <a:prstGeom prst="moon">
              <a:avLst>
                <a:gd name="adj" fmla="val 63269"/>
              </a:avLst>
            </a:prstGeom>
            <a:no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51" name="TextBox 150"/>
            <p:cNvSpPr txBox="1"/>
            <p:nvPr/>
          </p:nvSpPr>
          <p:spPr>
            <a:xfrm>
              <a:off x="6668518" y="2992155"/>
              <a:ext cx="452857" cy="344828"/>
            </a:xfrm>
            <a:prstGeom prst="rect">
              <a:avLst/>
            </a:prstGeom>
            <a:noFill/>
          </p:spPr>
          <p:txBody>
            <a:bodyPr wrap="square" rtlCol="0">
              <a:spAutoFit/>
            </a:bodyPr>
            <a:lstStyle/>
            <a:p>
              <a:pPr algn="ctr"/>
              <a:r>
                <a:rPr lang="en-US" sz="675" dirty="0">
                  <a:latin typeface="Times New Roman" pitchFamily="18" charset="0"/>
                  <a:cs typeface="Times New Roman" pitchFamily="18" charset="0"/>
                </a:rPr>
                <a:t>Radial Axis</a:t>
              </a:r>
            </a:p>
          </p:txBody>
        </p:sp>
        <p:sp>
          <p:nvSpPr>
            <p:cNvPr id="152" name="TextBox 151"/>
            <p:cNvSpPr txBox="1"/>
            <p:nvPr/>
          </p:nvSpPr>
          <p:spPr>
            <a:xfrm>
              <a:off x="6446072" y="2756641"/>
              <a:ext cx="786915" cy="318303"/>
            </a:xfrm>
            <a:prstGeom prst="rect">
              <a:avLst/>
            </a:prstGeom>
            <a:noFill/>
          </p:spPr>
          <p:txBody>
            <a:bodyPr wrap="none" rtlCol="0">
              <a:spAutoFit/>
            </a:bodyPr>
            <a:lstStyle/>
            <a:p>
              <a:r>
                <a:rPr lang="en-US" sz="600" dirty="0">
                  <a:latin typeface="Times New Roman" pitchFamily="18" charset="0"/>
                  <a:cs typeface="Times New Roman" pitchFamily="18" charset="0"/>
                </a:rPr>
                <a:t>Tightly Focused</a:t>
              </a:r>
            </a:p>
            <a:p>
              <a:r>
                <a:rPr lang="en-US" sz="600" dirty="0">
                  <a:latin typeface="Times New Roman" pitchFamily="18" charset="0"/>
                  <a:cs typeface="Times New Roman" pitchFamily="18" charset="0"/>
                </a:rPr>
                <a:t>Gaussian Beam</a:t>
              </a:r>
            </a:p>
          </p:txBody>
        </p:sp>
        <p:sp>
          <p:nvSpPr>
            <p:cNvPr id="153" name="TextBox 152"/>
            <p:cNvSpPr txBox="1"/>
            <p:nvPr/>
          </p:nvSpPr>
          <p:spPr>
            <a:xfrm>
              <a:off x="6211075" y="3383644"/>
              <a:ext cx="1136900" cy="344828"/>
            </a:xfrm>
            <a:prstGeom prst="rect">
              <a:avLst/>
            </a:prstGeom>
            <a:noFill/>
          </p:spPr>
          <p:txBody>
            <a:bodyPr wrap="none" rtlCol="0">
              <a:spAutoFit/>
            </a:bodyPr>
            <a:lstStyle/>
            <a:p>
              <a:pPr algn="ctr"/>
              <a:r>
                <a:rPr lang="en-US" sz="675" dirty="0">
                  <a:latin typeface="Times New Roman" pitchFamily="18" charset="0"/>
                  <a:cs typeface="Times New Roman" pitchFamily="18" charset="0"/>
                </a:rPr>
                <a:t>Shallow Potential Well</a:t>
              </a:r>
            </a:p>
            <a:p>
              <a:pPr algn="ctr"/>
              <a:r>
                <a:rPr lang="en-US" sz="675" dirty="0">
                  <a:latin typeface="Times New Roman" pitchFamily="18" charset="0"/>
                  <a:cs typeface="Times New Roman" pitchFamily="18" charset="0"/>
                </a:rPr>
                <a:t>(CW Excitation)</a:t>
              </a:r>
            </a:p>
          </p:txBody>
        </p:sp>
        <p:sp>
          <p:nvSpPr>
            <p:cNvPr id="154" name="TextBox 153"/>
            <p:cNvSpPr txBox="1"/>
            <p:nvPr/>
          </p:nvSpPr>
          <p:spPr>
            <a:xfrm>
              <a:off x="6266961" y="3667027"/>
              <a:ext cx="1031905" cy="344828"/>
            </a:xfrm>
            <a:prstGeom prst="rect">
              <a:avLst/>
            </a:prstGeom>
            <a:noFill/>
          </p:spPr>
          <p:txBody>
            <a:bodyPr wrap="none" rtlCol="0">
              <a:spAutoFit/>
            </a:bodyPr>
            <a:lstStyle/>
            <a:p>
              <a:pPr algn="ctr"/>
              <a:r>
                <a:rPr lang="en-US" sz="675" dirty="0">
                  <a:latin typeface="Times New Roman" pitchFamily="18" charset="0"/>
                  <a:cs typeface="Times New Roman" pitchFamily="18" charset="0"/>
                </a:rPr>
                <a:t>Steep Potential Well</a:t>
              </a:r>
            </a:p>
            <a:p>
              <a:pPr algn="ctr"/>
              <a:r>
                <a:rPr lang="en-US" sz="675" dirty="0">
                  <a:latin typeface="Times New Roman" pitchFamily="18" charset="0"/>
                  <a:cs typeface="Times New Roman" pitchFamily="18" charset="0"/>
                </a:rPr>
                <a:t>(Pulsed Excitation)</a:t>
              </a:r>
            </a:p>
          </p:txBody>
        </p:sp>
        <p:sp>
          <p:nvSpPr>
            <p:cNvPr id="155" name="TextBox 154"/>
            <p:cNvSpPr txBox="1"/>
            <p:nvPr/>
          </p:nvSpPr>
          <p:spPr>
            <a:xfrm>
              <a:off x="5962096" y="2488864"/>
              <a:ext cx="516137" cy="225465"/>
            </a:xfrm>
            <a:prstGeom prst="rect">
              <a:avLst/>
            </a:prstGeom>
            <a:noFill/>
          </p:spPr>
          <p:txBody>
            <a:bodyPr wrap="none" rtlCol="0">
              <a:spAutoFit/>
            </a:bodyPr>
            <a:lstStyle/>
            <a:p>
              <a:pPr algn="ctr"/>
              <a:r>
                <a:rPr lang="en-US" sz="675" dirty="0">
                  <a:latin typeface="Times New Roman" pitchFamily="18" charset="0"/>
                  <a:cs typeface="Times New Roman" pitchFamily="18" charset="0"/>
                </a:rPr>
                <a:t>Particle</a:t>
              </a:r>
            </a:p>
          </p:txBody>
        </p:sp>
        <p:sp>
          <p:nvSpPr>
            <p:cNvPr id="156" name="TextBox 155"/>
            <p:cNvSpPr txBox="1"/>
            <p:nvPr/>
          </p:nvSpPr>
          <p:spPr>
            <a:xfrm>
              <a:off x="5582903" y="3055414"/>
              <a:ext cx="440614" cy="225465"/>
            </a:xfrm>
            <a:prstGeom prst="rect">
              <a:avLst/>
            </a:prstGeom>
            <a:noFill/>
          </p:spPr>
          <p:txBody>
            <a:bodyPr wrap="none" rtlCol="0">
              <a:spAutoFit/>
            </a:bodyPr>
            <a:lstStyle/>
            <a:p>
              <a:pPr algn="ctr"/>
              <a:r>
                <a:rPr lang="en-US" sz="675" dirty="0">
                  <a:latin typeface="Times New Roman" pitchFamily="18" charset="0"/>
                  <a:cs typeface="Times New Roman" pitchFamily="18" charset="0"/>
                </a:rPr>
                <a:t>V = 0</a:t>
              </a:r>
            </a:p>
          </p:txBody>
        </p:sp>
        <p:sp>
          <p:nvSpPr>
            <p:cNvPr id="157" name="Oval 156"/>
            <p:cNvSpPr>
              <a:spLocks noChangeAspect="1"/>
            </p:cNvSpPr>
            <p:nvPr/>
          </p:nvSpPr>
          <p:spPr>
            <a:xfrm>
              <a:off x="6056812" y="3110257"/>
              <a:ext cx="205657" cy="80376"/>
            </a:xfrm>
            <a:prstGeom prst="ellipse">
              <a:avLst/>
            </a:prstGeom>
            <a:gradFill flip="none" rotWithShape="1">
              <a:gsLst>
                <a:gs pos="0">
                  <a:schemeClr val="bg1">
                    <a:lumMod val="65000"/>
                    <a:shade val="30000"/>
                    <a:satMod val="115000"/>
                  </a:schemeClr>
                </a:gs>
                <a:gs pos="50000">
                  <a:schemeClr val="bg1">
                    <a:lumMod val="65000"/>
                    <a:shade val="67500"/>
                    <a:satMod val="115000"/>
                  </a:schemeClr>
                </a:gs>
                <a:gs pos="100000">
                  <a:schemeClr val="bg1">
                    <a:lumMod val="65000"/>
                    <a:shade val="100000"/>
                    <a:satMod val="115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58" name="TextBox 157"/>
            <p:cNvSpPr txBox="1"/>
            <p:nvPr/>
          </p:nvSpPr>
          <p:spPr>
            <a:xfrm>
              <a:off x="6345759" y="3228044"/>
              <a:ext cx="669025" cy="225465"/>
            </a:xfrm>
            <a:prstGeom prst="rect">
              <a:avLst/>
            </a:prstGeom>
            <a:noFill/>
          </p:spPr>
          <p:txBody>
            <a:bodyPr wrap="none" rtlCol="0">
              <a:spAutoFit/>
            </a:bodyPr>
            <a:lstStyle/>
            <a:p>
              <a:pPr algn="ctr"/>
              <a:r>
                <a:rPr lang="en-US" sz="675" dirty="0">
                  <a:latin typeface="Times New Roman" pitchFamily="18" charset="0"/>
                  <a:cs typeface="Times New Roman" pitchFamily="18" charset="0"/>
                </a:rPr>
                <a:t>Trap center</a:t>
              </a:r>
            </a:p>
          </p:txBody>
        </p:sp>
        <p:cxnSp>
          <p:nvCxnSpPr>
            <p:cNvPr id="159" name="Straight Arrow Connector 158"/>
            <p:cNvCxnSpPr/>
            <p:nvPr/>
          </p:nvCxnSpPr>
          <p:spPr>
            <a:xfrm>
              <a:off x="5939961" y="3152006"/>
              <a:ext cx="1182090" cy="0"/>
            </a:xfrm>
            <a:prstGeom prst="straightConnector1">
              <a:avLst/>
            </a:prstGeom>
            <a:ln w="19050">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
          <p:nvSpPr>
            <p:cNvPr id="160" name="Oval 159"/>
            <p:cNvSpPr>
              <a:spLocks noChangeAspect="1"/>
            </p:cNvSpPr>
            <p:nvPr/>
          </p:nvSpPr>
          <p:spPr>
            <a:xfrm>
              <a:off x="5988620" y="2615896"/>
              <a:ext cx="62598" cy="62598"/>
            </a:xfrm>
            <a:prstGeom prst="ellipse">
              <a:avLst/>
            </a:prstGeom>
            <a:solidFill>
              <a:srgbClr val="6A58EE"/>
            </a:solidFill>
            <a:ln>
              <a:noFill/>
            </a:ln>
            <a:scene3d>
              <a:camera prst="orthographicFront">
                <a:rot lat="0" lon="0" rev="0"/>
              </a:camera>
              <a:lightRig rig="balanced" dir="t"/>
            </a:scene3d>
            <a:sp3d prstMaterial="softEdge">
              <a:bevelT w="68580" h="68580"/>
              <a:bevelB w="68580" h="6858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Rectangle 160"/>
            <p:cNvSpPr/>
            <p:nvPr/>
          </p:nvSpPr>
          <p:spPr>
            <a:xfrm>
              <a:off x="5637195" y="2469206"/>
              <a:ext cx="3388659" cy="1553040"/>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Freeform 161"/>
            <p:cNvSpPr/>
            <p:nvPr/>
          </p:nvSpPr>
          <p:spPr>
            <a:xfrm>
              <a:off x="6133048" y="2835863"/>
              <a:ext cx="318271" cy="506816"/>
            </a:xfrm>
            <a:custGeom>
              <a:avLst/>
              <a:gdLst>
                <a:gd name="connsiteX0" fmla="*/ 0 w 318271"/>
                <a:gd name="connsiteY0" fmla="*/ 268550 h 506816"/>
                <a:gd name="connsiteX1" fmla="*/ 80830 w 318271"/>
                <a:gd name="connsiteY1" fmla="*/ 3324 h 506816"/>
                <a:gd name="connsiteX2" fmla="*/ 197025 w 318271"/>
                <a:gd name="connsiteY2" fmla="*/ 432738 h 506816"/>
                <a:gd name="connsiteX3" fmla="*/ 318271 w 318271"/>
                <a:gd name="connsiteY3" fmla="*/ 503465 h 506816"/>
              </a:gdLst>
              <a:ahLst/>
              <a:cxnLst>
                <a:cxn ang="0">
                  <a:pos x="connsiteX0" y="connsiteY0"/>
                </a:cxn>
                <a:cxn ang="0">
                  <a:pos x="connsiteX1" y="connsiteY1"/>
                </a:cxn>
                <a:cxn ang="0">
                  <a:pos x="connsiteX2" y="connsiteY2"/>
                </a:cxn>
                <a:cxn ang="0">
                  <a:pos x="connsiteX3" y="connsiteY3"/>
                </a:cxn>
              </a:cxnLst>
              <a:rect l="l" t="t" r="r" b="b"/>
              <a:pathLst>
                <a:path w="318271" h="506816">
                  <a:moveTo>
                    <a:pt x="0" y="268550"/>
                  </a:moveTo>
                  <a:cubicBezTo>
                    <a:pt x="23996" y="122254"/>
                    <a:pt x="47992" y="-24041"/>
                    <a:pt x="80830" y="3324"/>
                  </a:cubicBezTo>
                  <a:cubicBezTo>
                    <a:pt x="113668" y="30689"/>
                    <a:pt x="157452" y="349381"/>
                    <a:pt x="197025" y="432738"/>
                  </a:cubicBezTo>
                  <a:cubicBezTo>
                    <a:pt x="236599" y="516095"/>
                    <a:pt x="277435" y="509780"/>
                    <a:pt x="318271" y="503465"/>
                  </a:cubicBezTo>
                </a:path>
              </a:pathLst>
            </a:custGeom>
            <a:ln w="19050">
              <a:solidFill>
                <a:schemeClr val="tx1"/>
              </a:solidFill>
              <a:headEnd type="stealth" w="sm"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3" name="Freeform 162"/>
            <p:cNvSpPr/>
            <p:nvPr/>
          </p:nvSpPr>
          <p:spPr>
            <a:xfrm>
              <a:off x="6127763" y="3210822"/>
              <a:ext cx="188420" cy="273294"/>
            </a:xfrm>
            <a:custGeom>
              <a:avLst/>
              <a:gdLst>
                <a:gd name="connsiteX0" fmla="*/ 4024 w 188420"/>
                <a:gd name="connsiteY0" fmla="*/ 0 h 273294"/>
                <a:gd name="connsiteX1" fmla="*/ 24232 w 188420"/>
                <a:gd name="connsiteY1" fmla="*/ 234915 h 273294"/>
                <a:gd name="connsiteX2" fmla="*/ 188420 w 188420"/>
                <a:gd name="connsiteY2" fmla="*/ 270278 h 273294"/>
              </a:gdLst>
              <a:ahLst/>
              <a:cxnLst>
                <a:cxn ang="0">
                  <a:pos x="connsiteX0" y="connsiteY0"/>
                </a:cxn>
                <a:cxn ang="0">
                  <a:pos x="connsiteX1" y="connsiteY1"/>
                </a:cxn>
                <a:cxn ang="0">
                  <a:pos x="connsiteX2" y="connsiteY2"/>
                </a:cxn>
              </a:cxnLst>
              <a:rect l="l" t="t" r="r" b="b"/>
              <a:pathLst>
                <a:path w="188420" h="273294">
                  <a:moveTo>
                    <a:pt x="4024" y="0"/>
                  </a:moveTo>
                  <a:cubicBezTo>
                    <a:pt x="-1239" y="94934"/>
                    <a:pt x="-6501" y="189869"/>
                    <a:pt x="24232" y="234915"/>
                  </a:cubicBezTo>
                  <a:cubicBezTo>
                    <a:pt x="54965" y="279961"/>
                    <a:pt x="121692" y="275119"/>
                    <a:pt x="188420" y="270278"/>
                  </a:cubicBezTo>
                </a:path>
              </a:pathLst>
            </a:custGeom>
            <a:ln w="19050">
              <a:solidFill>
                <a:schemeClr val="tx1"/>
              </a:solidFill>
              <a:headEnd type="stealth" w="sm"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4" name="Freeform 163"/>
            <p:cNvSpPr/>
            <p:nvPr/>
          </p:nvSpPr>
          <p:spPr>
            <a:xfrm>
              <a:off x="6146215" y="3758724"/>
              <a:ext cx="228849" cy="192281"/>
            </a:xfrm>
            <a:custGeom>
              <a:avLst/>
              <a:gdLst>
                <a:gd name="connsiteX0" fmla="*/ 0 w 250071"/>
                <a:gd name="connsiteY0" fmla="*/ 6240 h 109805"/>
                <a:gd name="connsiteX1" fmla="*/ 184395 w 250071"/>
                <a:gd name="connsiteY1" fmla="*/ 11292 h 109805"/>
                <a:gd name="connsiteX2" fmla="*/ 250071 w 250071"/>
                <a:gd name="connsiteY2" fmla="*/ 109805 h 109805"/>
                <a:gd name="connsiteX0" fmla="*/ 0 w 353385"/>
                <a:gd name="connsiteY0" fmla="*/ 4797 h 84671"/>
                <a:gd name="connsiteX1" fmla="*/ 184395 w 353385"/>
                <a:gd name="connsiteY1" fmla="*/ 9849 h 84671"/>
                <a:gd name="connsiteX2" fmla="*/ 353385 w 353385"/>
                <a:gd name="connsiteY2" fmla="*/ 84671 h 84671"/>
                <a:gd name="connsiteX0" fmla="*/ 0 w 353385"/>
                <a:gd name="connsiteY0" fmla="*/ 227 h 127917"/>
                <a:gd name="connsiteX1" fmla="*/ 68683 w 353385"/>
                <a:gd name="connsiteY1" fmla="*/ 126693 h 127917"/>
                <a:gd name="connsiteX2" fmla="*/ 353385 w 353385"/>
                <a:gd name="connsiteY2" fmla="*/ 80101 h 127917"/>
                <a:gd name="connsiteX0" fmla="*/ 0 w 363170"/>
                <a:gd name="connsiteY0" fmla="*/ 227 h 128175"/>
                <a:gd name="connsiteX1" fmla="*/ 68683 w 363170"/>
                <a:gd name="connsiteY1" fmla="*/ 126693 h 128175"/>
                <a:gd name="connsiteX2" fmla="*/ 353385 w 363170"/>
                <a:gd name="connsiteY2" fmla="*/ 80101 h 128175"/>
                <a:gd name="connsiteX0" fmla="*/ 0 w 412993"/>
                <a:gd name="connsiteY0" fmla="*/ 43071 h 52344"/>
                <a:gd name="connsiteX1" fmla="*/ 118274 w 412993"/>
                <a:gd name="connsiteY1" fmla="*/ 51083 h 52344"/>
                <a:gd name="connsiteX2" fmla="*/ 402976 w 412993"/>
                <a:gd name="connsiteY2" fmla="*/ 4491 h 52344"/>
                <a:gd name="connsiteX0" fmla="*/ 0 w 419142"/>
                <a:gd name="connsiteY0" fmla="*/ 43250 h 49738"/>
                <a:gd name="connsiteX1" fmla="*/ 246383 w 419142"/>
                <a:gd name="connsiteY1" fmla="*/ 48301 h 49738"/>
                <a:gd name="connsiteX2" fmla="*/ 402976 w 419142"/>
                <a:gd name="connsiteY2" fmla="*/ 4670 h 49738"/>
                <a:gd name="connsiteX0" fmla="*/ 0 w 425136"/>
                <a:gd name="connsiteY0" fmla="*/ 43250 h 49738"/>
                <a:gd name="connsiteX1" fmla="*/ 304238 w 425136"/>
                <a:gd name="connsiteY1" fmla="*/ 48301 h 49738"/>
                <a:gd name="connsiteX2" fmla="*/ 402976 w 425136"/>
                <a:gd name="connsiteY2" fmla="*/ 4670 h 49738"/>
                <a:gd name="connsiteX0" fmla="*/ 0 w 420888"/>
                <a:gd name="connsiteY0" fmla="*/ 41323 h 98619"/>
                <a:gd name="connsiteX1" fmla="*/ 267045 w 420888"/>
                <a:gd name="connsiteY1" fmla="*/ 98198 h 98619"/>
                <a:gd name="connsiteX2" fmla="*/ 402976 w 420888"/>
                <a:gd name="connsiteY2" fmla="*/ 2743 h 98619"/>
                <a:gd name="connsiteX0" fmla="*/ 0 w 423037"/>
                <a:gd name="connsiteY0" fmla="*/ 40778 h 129043"/>
                <a:gd name="connsiteX1" fmla="*/ 287708 w 423037"/>
                <a:gd name="connsiteY1" fmla="*/ 128747 h 129043"/>
                <a:gd name="connsiteX2" fmla="*/ 402976 w 423037"/>
                <a:gd name="connsiteY2" fmla="*/ 2198 h 129043"/>
                <a:gd name="connsiteX0" fmla="*/ 0 w 402013"/>
                <a:gd name="connsiteY0" fmla="*/ 36326 h 128961"/>
                <a:gd name="connsiteX1" fmla="*/ 267045 w 402013"/>
                <a:gd name="connsiteY1" fmla="*/ 128737 h 128961"/>
                <a:gd name="connsiteX2" fmla="*/ 382313 w 402013"/>
                <a:gd name="connsiteY2" fmla="*/ 2188 h 128961"/>
                <a:gd name="connsiteX0" fmla="*/ 0 w 477749"/>
                <a:gd name="connsiteY0" fmla="*/ 54134 h 129367"/>
                <a:gd name="connsiteX1" fmla="*/ 341431 w 477749"/>
                <a:gd name="connsiteY1" fmla="*/ 128777 h 129367"/>
                <a:gd name="connsiteX2" fmla="*/ 456699 w 477749"/>
                <a:gd name="connsiteY2" fmla="*/ 2228 h 129367"/>
                <a:gd name="connsiteX0" fmla="*/ 0 w 477749"/>
                <a:gd name="connsiteY0" fmla="*/ 54134 h 129499"/>
                <a:gd name="connsiteX1" fmla="*/ 341431 w 477749"/>
                <a:gd name="connsiteY1" fmla="*/ 128777 h 129499"/>
                <a:gd name="connsiteX2" fmla="*/ 456699 w 477749"/>
                <a:gd name="connsiteY2" fmla="*/ 2228 h 129499"/>
                <a:gd name="connsiteX0" fmla="*/ 0 w 477749"/>
                <a:gd name="connsiteY0" fmla="*/ 54134 h 129607"/>
                <a:gd name="connsiteX1" fmla="*/ 341431 w 477749"/>
                <a:gd name="connsiteY1" fmla="*/ 128777 h 129607"/>
                <a:gd name="connsiteX2" fmla="*/ 456699 w 477749"/>
                <a:gd name="connsiteY2" fmla="*/ 2228 h 129607"/>
                <a:gd name="connsiteX0" fmla="*/ 0 w 472874"/>
                <a:gd name="connsiteY0" fmla="*/ 54134 h 129607"/>
                <a:gd name="connsiteX1" fmla="*/ 291840 w 472874"/>
                <a:gd name="connsiteY1" fmla="*/ 128777 h 129607"/>
                <a:gd name="connsiteX2" fmla="*/ 456699 w 472874"/>
                <a:gd name="connsiteY2" fmla="*/ 2228 h 129607"/>
                <a:gd name="connsiteX0" fmla="*/ 0 w 456699"/>
                <a:gd name="connsiteY0" fmla="*/ 51906 h 127379"/>
                <a:gd name="connsiteX1" fmla="*/ 291840 w 456699"/>
                <a:gd name="connsiteY1" fmla="*/ 126549 h 127379"/>
                <a:gd name="connsiteX2" fmla="*/ 422396 w 456699"/>
                <a:gd name="connsiteY2" fmla="*/ 58448 h 127379"/>
                <a:gd name="connsiteX3" fmla="*/ 456699 w 456699"/>
                <a:gd name="connsiteY3" fmla="*/ 0 h 127379"/>
                <a:gd name="connsiteX0" fmla="*/ 0 w 456699"/>
                <a:gd name="connsiteY0" fmla="*/ 51906 h 126923"/>
                <a:gd name="connsiteX1" fmla="*/ 291840 w 456699"/>
                <a:gd name="connsiteY1" fmla="*/ 126549 h 126923"/>
                <a:gd name="connsiteX2" fmla="*/ 335611 w 456699"/>
                <a:gd name="connsiteY2" fmla="*/ 18470 h 126923"/>
                <a:gd name="connsiteX3" fmla="*/ 422396 w 456699"/>
                <a:gd name="connsiteY3" fmla="*/ 58448 h 126923"/>
                <a:gd name="connsiteX4" fmla="*/ 456699 w 456699"/>
                <a:gd name="connsiteY4" fmla="*/ 0 h 126923"/>
                <a:gd name="connsiteX0" fmla="*/ 0 w 456699"/>
                <a:gd name="connsiteY0" fmla="*/ 51906 h 126923"/>
                <a:gd name="connsiteX1" fmla="*/ 242250 w 456699"/>
                <a:gd name="connsiteY1" fmla="*/ 126549 h 126923"/>
                <a:gd name="connsiteX2" fmla="*/ 335611 w 456699"/>
                <a:gd name="connsiteY2" fmla="*/ 18470 h 126923"/>
                <a:gd name="connsiteX3" fmla="*/ 422396 w 456699"/>
                <a:gd name="connsiteY3" fmla="*/ 58448 h 126923"/>
                <a:gd name="connsiteX4" fmla="*/ 456699 w 456699"/>
                <a:gd name="connsiteY4" fmla="*/ 0 h 126923"/>
                <a:gd name="connsiteX0" fmla="*/ 0 w 456699"/>
                <a:gd name="connsiteY0" fmla="*/ 51906 h 126954"/>
                <a:gd name="connsiteX1" fmla="*/ 242250 w 456699"/>
                <a:gd name="connsiteY1" fmla="*/ 126549 h 126954"/>
                <a:gd name="connsiteX2" fmla="*/ 314946 w 456699"/>
                <a:gd name="connsiteY2" fmla="*/ 16989 h 126954"/>
                <a:gd name="connsiteX3" fmla="*/ 335611 w 456699"/>
                <a:gd name="connsiteY3" fmla="*/ 18470 h 126954"/>
                <a:gd name="connsiteX4" fmla="*/ 422396 w 456699"/>
                <a:gd name="connsiteY4" fmla="*/ 58448 h 126954"/>
                <a:gd name="connsiteX5" fmla="*/ 456699 w 456699"/>
                <a:gd name="connsiteY5" fmla="*/ 0 h 126954"/>
                <a:gd name="connsiteX0" fmla="*/ 0 w 456699"/>
                <a:gd name="connsiteY0" fmla="*/ 51906 h 126954"/>
                <a:gd name="connsiteX1" fmla="*/ 242250 w 456699"/>
                <a:gd name="connsiteY1" fmla="*/ 126549 h 126954"/>
                <a:gd name="connsiteX2" fmla="*/ 314946 w 456699"/>
                <a:gd name="connsiteY2" fmla="*/ 16989 h 126954"/>
                <a:gd name="connsiteX3" fmla="*/ 335611 w 456699"/>
                <a:gd name="connsiteY3" fmla="*/ 18470 h 126954"/>
                <a:gd name="connsiteX4" fmla="*/ 422396 w 456699"/>
                <a:gd name="connsiteY4" fmla="*/ 16990 h 126954"/>
                <a:gd name="connsiteX5" fmla="*/ 456699 w 456699"/>
                <a:gd name="connsiteY5" fmla="*/ 0 h 126954"/>
                <a:gd name="connsiteX0" fmla="*/ 0 w 456699"/>
                <a:gd name="connsiteY0" fmla="*/ 51906 h 126954"/>
                <a:gd name="connsiteX1" fmla="*/ 242250 w 456699"/>
                <a:gd name="connsiteY1" fmla="*/ 126549 h 126954"/>
                <a:gd name="connsiteX2" fmla="*/ 314946 w 456699"/>
                <a:gd name="connsiteY2" fmla="*/ 16989 h 126954"/>
                <a:gd name="connsiteX3" fmla="*/ 335611 w 456699"/>
                <a:gd name="connsiteY3" fmla="*/ 18470 h 126954"/>
                <a:gd name="connsiteX4" fmla="*/ 422396 w 456699"/>
                <a:gd name="connsiteY4" fmla="*/ 16990 h 126954"/>
                <a:gd name="connsiteX5" fmla="*/ 456699 w 456699"/>
                <a:gd name="connsiteY5" fmla="*/ 0 h 126954"/>
                <a:gd name="connsiteX0" fmla="*/ 0 w 456699"/>
                <a:gd name="connsiteY0" fmla="*/ 51906 h 126954"/>
                <a:gd name="connsiteX1" fmla="*/ 242250 w 456699"/>
                <a:gd name="connsiteY1" fmla="*/ 126549 h 126954"/>
                <a:gd name="connsiteX2" fmla="*/ 314946 w 456699"/>
                <a:gd name="connsiteY2" fmla="*/ 16989 h 126954"/>
                <a:gd name="connsiteX3" fmla="*/ 335611 w 456699"/>
                <a:gd name="connsiteY3" fmla="*/ 3664 h 126954"/>
                <a:gd name="connsiteX4" fmla="*/ 422396 w 456699"/>
                <a:gd name="connsiteY4" fmla="*/ 16990 h 126954"/>
                <a:gd name="connsiteX5" fmla="*/ 456699 w 456699"/>
                <a:gd name="connsiteY5" fmla="*/ 0 h 126954"/>
                <a:gd name="connsiteX0" fmla="*/ 0 w 456699"/>
                <a:gd name="connsiteY0" fmla="*/ 56780 h 132112"/>
                <a:gd name="connsiteX1" fmla="*/ 242250 w 456699"/>
                <a:gd name="connsiteY1" fmla="*/ 131423 h 132112"/>
                <a:gd name="connsiteX2" fmla="*/ 319080 w 456699"/>
                <a:gd name="connsiteY2" fmla="*/ 10017 h 132112"/>
                <a:gd name="connsiteX3" fmla="*/ 335611 w 456699"/>
                <a:gd name="connsiteY3" fmla="*/ 8538 h 132112"/>
                <a:gd name="connsiteX4" fmla="*/ 422396 w 456699"/>
                <a:gd name="connsiteY4" fmla="*/ 21864 h 132112"/>
                <a:gd name="connsiteX5" fmla="*/ 456699 w 456699"/>
                <a:gd name="connsiteY5" fmla="*/ 4874 h 132112"/>
                <a:gd name="connsiteX0" fmla="*/ 0 w 456699"/>
                <a:gd name="connsiteY0" fmla="*/ 54968 h 130300"/>
                <a:gd name="connsiteX1" fmla="*/ 242250 w 456699"/>
                <a:gd name="connsiteY1" fmla="*/ 129611 h 130300"/>
                <a:gd name="connsiteX2" fmla="*/ 319080 w 456699"/>
                <a:gd name="connsiteY2" fmla="*/ 8205 h 130300"/>
                <a:gd name="connsiteX3" fmla="*/ 335611 w 456699"/>
                <a:gd name="connsiteY3" fmla="*/ 6726 h 130300"/>
                <a:gd name="connsiteX4" fmla="*/ 456699 w 456699"/>
                <a:gd name="connsiteY4" fmla="*/ 3062 h 130300"/>
                <a:gd name="connsiteX0" fmla="*/ 0 w 456699"/>
                <a:gd name="connsiteY0" fmla="*/ 57384 h 132716"/>
                <a:gd name="connsiteX1" fmla="*/ 242250 w 456699"/>
                <a:gd name="connsiteY1" fmla="*/ 132027 h 132716"/>
                <a:gd name="connsiteX2" fmla="*/ 319080 w 456699"/>
                <a:gd name="connsiteY2" fmla="*/ 10621 h 132716"/>
                <a:gd name="connsiteX3" fmla="*/ 456699 w 456699"/>
                <a:gd name="connsiteY3" fmla="*/ 5478 h 132716"/>
                <a:gd name="connsiteX0" fmla="*/ 0 w 460831"/>
                <a:gd name="connsiteY0" fmla="*/ 61466 h 136798"/>
                <a:gd name="connsiteX1" fmla="*/ 242250 w 460831"/>
                <a:gd name="connsiteY1" fmla="*/ 136109 h 136798"/>
                <a:gd name="connsiteX2" fmla="*/ 319080 w 460831"/>
                <a:gd name="connsiteY2" fmla="*/ 14703 h 136798"/>
                <a:gd name="connsiteX3" fmla="*/ 460831 w 460831"/>
                <a:gd name="connsiteY3" fmla="*/ 676 h 136798"/>
                <a:gd name="connsiteX0" fmla="*/ 0 w 460831"/>
                <a:gd name="connsiteY0" fmla="*/ 63394 h 138726"/>
                <a:gd name="connsiteX1" fmla="*/ 242250 w 460831"/>
                <a:gd name="connsiteY1" fmla="*/ 138037 h 138726"/>
                <a:gd name="connsiteX2" fmla="*/ 319080 w 460831"/>
                <a:gd name="connsiteY2" fmla="*/ 16631 h 138726"/>
                <a:gd name="connsiteX3" fmla="*/ 460831 w 460831"/>
                <a:gd name="connsiteY3" fmla="*/ 2604 h 138726"/>
              </a:gdLst>
              <a:ahLst/>
              <a:cxnLst>
                <a:cxn ang="0">
                  <a:pos x="connsiteX0" y="connsiteY0"/>
                </a:cxn>
                <a:cxn ang="0">
                  <a:pos x="connsiteX1" y="connsiteY1"/>
                </a:cxn>
                <a:cxn ang="0">
                  <a:pos x="connsiteX2" y="connsiteY2"/>
                </a:cxn>
                <a:cxn ang="0">
                  <a:pos x="connsiteX3" y="connsiteY3"/>
                </a:cxn>
              </a:cxnLst>
              <a:rect l="l" t="t" r="r" b="b"/>
              <a:pathLst>
                <a:path w="460831" h="138726">
                  <a:moveTo>
                    <a:pt x="0" y="63394"/>
                  </a:moveTo>
                  <a:cubicBezTo>
                    <a:pt x="58961" y="85421"/>
                    <a:pt x="189070" y="145831"/>
                    <a:pt x="242250" y="138037"/>
                  </a:cubicBezTo>
                  <a:cubicBezTo>
                    <a:pt x="295430" y="130243"/>
                    <a:pt x="283339" y="37723"/>
                    <a:pt x="319080" y="16631"/>
                  </a:cubicBezTo>
                  <a:cubicBezTo>
                    <a:pt x="354822" y="-4461"/>
                    <a:pt x="432161" y="-766"/>
                    <a:pt x="460831" y="2604"/>
                  </a:cubicBezTo>
                </a:path>
              </a:pathLst>
            </a:custGeom>
            <a:ln w="19050">
              <a:solidFill>
                <a:schemeClr val="tx1"/>
              </a:solidFill>
              <a:headEnd type="stealth" w="sm"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1" name="Freeform 240"/>
            <p:cNvSpPr/>
            <p:nvPr/>
          </p:nvSpPr>
          <p:spPr>
            <a:xfrm>
              <a:off x="6316656" y="2858037"/>
              <a:ext cx="205132" cy="257235"/>
            </a:xfrm>
            <a:custGeom>
              <a:avLst/>
              <a:gdLst>
                <a:gd name="connsiteX0" fmla="*/ 4024 w 188420"/>
                <a:gd name="connsiteY0" fmla="*/ 0 h 273294"/>
                <a:gd name="connsiteX1" fmla="*/ 24232 w 188420"/>
                <a:gd name="connsiteY1" fmla="*/ 234915 h 273294"/>
                <a:gd name="connsiteX2" fmla="*/ 188420 w 188420"/>
                <a:gd name="connsiteY2" fmla="*/ 270278 h 273294"/>
                <a:gd name="connsiteX0" fmla="*/ 3893 w 185327"/>
                <a:gd name="connsiteY0" fmla="*/ 0 h 246710"/>
                <a:gd name="connsiteX1" fmla="*/ 24101 w 185327"/>
                <a:gd name="connsiteY1" fmla="*/ 234915 h 246710"/>
                <a:gd name="connsiteX2" fmla="*/ 185327 w 185327"/>
                <a:gd name="connsiteY2" fmla="*/ 211026 h 246710"/>
                <a:gd name="connsiteX0" fmla="*/ 4297 w 194618"/>
                <a:gd name="connsiteY0" fmla="*/ 0 h 251376"/>
                <a:gd name="connsiteX1" fmla="*/ 24505 w 194618"/>
                <a:gd name="connsiteY1" fmla="*/ 234915 h 251376"/>
                <a:gd name="connsiteX2" fmla="*/ 194618 w 194618"/>
                <a:gd name="connsiteY2" fmla="*/ 228802 h 251376"/>
                <a:gd name="connsiteX0" fmla="*/ 617 w 190938"/>
                <a:gd name="connsiteY0" fmla="*/ 0 h 231802"/>
                <a:gd name="connsiteX1" fmla="*/ 56377 w 190938"/>
                <a:gd name="connsiteY1" fmla="*/ 199363 h 231802"/>
                <a:gd name="connsiteX2" fmla="*/ 190938 w 190938"/>
                <a:gd name="connsiteY2" fmla="*/ 228802 h 231802"/>
                <a:gd name="connsiteX0" fmla="*/ 26824 w 140116"/>
                <a:gd name="connsiteY0" fmla="*/ 245851 h 264502"/>
                <a:gd name="connsiteX1" fmla="*/ 5555 w 140116"/>
                <a:gd name="connsiteY1" fmla="*/ 9704 h 264502"/>
                <a:gd name="connsiteX2" fmla="*/ 140116 w 140116"/>
                <a:gd name="connsiteY2" fmla="*/ 39143 h 264502"/>
                <a:gd name="connsiteX0" fmla="*/ 256 w 113548"/>
                <a:gd name="connsiteY0" fmla="*/ 206708 h 248380"/>
                <a:gd name="connsiteX1" fmla="*/ 91568 w 113548"/>
                <a:gd name="connsiteY1" fmla="*/ 174984 h 248380"/>
                <a:gd name="connsiteX2" fmla="*/ 113548 w 113548"/>
                <a:gd name="connsiteY2" fmla="*/ 0 h 248380"/>
                <a:gd name="connsiteX0" fmla="*/ 359 w 113651"/>
                <a:gd name="connsiteY0" fmla="*/ 206708 h 246984"/>
                <a:gd name="connsiteX1" fmla="*/ 67970 w 113651"/>
                <a:gd name="connsiteY1" fmla="*/ 169059 h 246984"/>
                <a:gd name="connsiteX2" fmla="*/ 113651 w 113651"/>
                <a:gd name="connsiteY2" fmla="*/ 0 h 246984"/>
                <a:gd name="connsiteX0" fmla="*/ 154 w 205286"/>
                <a:gd name="connsiteY0" fmla="*/ 203746 h 244608"/>
                <a:gd name="connsiteX1" fmla="*/ 159605 w 205286"/>
                <a:gd name="connsiteY1" fmla="*/ 169059 h 244608"/>
                <a:gd name="connsiteX2" fmla="*/ 205286 w 205286"/>
                <a:gd name="connsiteY2" fmla="*/ 0 h 244608"/>
                <a:gd name="connsiteX0" fmla="*/ 137 w 205269"/>
                <a:gd name="connsiteY0" fmla="*/ 203746 h 267326"/>
                <a:gd name="connsiteX1" fmla="*/ 177363 w 205269"/>
                <a:gd name="connsiteY1" fmla="*/ 234238 h 267326"/>
                <a:gd name="connsiteX2" fmla="*/ 205269 w 205269"/>
                <a:gd name="connsiteY2" fmla="*/ 0 h 267326"/>
                <a:gd name="connsiteX0" fmla="*/ 151 w 205283"/>
                <a:gd name="connsiteY0" fmla="*/ 203746 h 267326"/>
                <a:gd name="connsiteX1" fmla="*/ 162564 w 205283"/>
                <a:gd name="connsiteY1" fmla="*/ 234238 h 267326"/>
                <a:gd name="connsiteX2" fmla="*/ 205283 w 205283"/>
                <a:gd name="connsiteY2" fmla="*/ 0 h 267326"/>
                <a:gd name="connsiteX0" fmla="*/ 0 w 205132"/>
                <a:gd name="connsiteY0" fmla="*/ 203746 h 254430"/>
                <a:gd name="connsiteX1" fmla="*/ 162413 w 205132"/>
                <a:gd name="connsiteY1" fmla="*/ 234238 h 254430"/>
                <a:gd name="connsiteX2" fmla="*/ 205132 w 205132"/>
                <a:gd name="connsiteY2" fmla="*/ 0 h 254430"/>
                <a:gd name="connsiteX0" fmla="*/ 0 w 205132"/>
                <a:gd name="connsiteY0" fmla="*/ 236336 h 271646"/>
                <a:gd name="connsiteX1" fmla="*/ 162413 w 205132"/>
                <a:gd name="connsiteY1" fmla="*/ 234238 h 271646"/>
                <a:gd name="connsiteX2" fmla="*/ 205132 w 205132"/>
                <a:gd name="connsiteY2" fmla="*/ 0 h 271646"/>
                <a:gd name="connsiteX0" fmla="*/ 0 w 205132"/>
                <a:gd name="connsiteY0" fmla="*/ 236336 h 260203"/>
                <a:gd name="connsiteX1" fmla="*/ 162413 w 205132"/>
                <a:gd name="connsiteY1" fmla="*/ 234238 h 260203"/>
                <a:gd name="connsiteX2" fmla="*/ 205132 w 205132"/>
                <a:gd name="connsiteY2" fmla="*/ 0 h 260203"/>
                <a:gd name="connsiteX0" fmla="*/ 0 w 205132"/>
                <a:gd name="connsiteY0" fmla="*/ 236336 h 257237"/>
                <a:gd name="connsiteX1" fmla="*/ 162413 w 205132"/>
                <a:gd name="connsiteY1" fmla="*/ 234238 h 257237"/>
                <a:gd name="connsiteX2" fmla="*/ 205132 w 205132"/>
                <a:gd name="connsiteY2" fmla="*/ 0 h 257237"/>
              </a:gdLst>
              <a:ahLst/>
              <a:cxnLst>
                <a:cxn ang="0">
                  <a:pos x="connsiteX0" y="connsiteY0"/>
                </a:cxn>
                <a:cxn ang="0">
                  <a:pos x="connsiteX1" y="connsiteY1"/>
                </a:cxn>
                <a:cxn ang="0">
                  <a:pos x="connsiteX2" y="connsiteY2"/>
                </a:cxn>
              </a:cxnLst>
              <a:rect l="l" t="t" r="r" b="b"/>
              <a:pathLst>
                <a:path w="205132" h="257237">
                  <a:moveTo>
                    <a:pt x="0" y="236336"/>
                  </a:moveTo>
                  <a:cubicBezTo>
                    <a:pt x="83615" y="254240"/>
                    <a:pt x="128224" y="273627"/>
                    <a:pt x="162413" y="234238"/>
                  </a:cubicBezTo>
                  <a:cubicBezTo>
                    <a:pt x="196602" y="194849"/>
                    <a:pt x="138404" y="4841"/>
                    <a:pt x="205132" y="0"/>
                  </a:cubicBezTo>
                </a:path>
              </a:pathLst>
            </a:custGeom>
            <a:ln w="19050">
              <a:solidFill>
                <a:schemeClr val="tx1"/>
              </a:solidFill>
              <a:headEnd type="stealth" w="sm"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2" name="Freeform 241"/>
            <p:cNvSpPr/>
            <p:nvPr/>
          </p:nvSpPr>
          <p:spPr>
            <a:xfrm>
              <a:off x="6061271" y="2645798"/>
              <a:ext cx="154850" cy="467422"/>
            </a:xfrm>
            <a:custGeom>
              <a:avLst/>
              <a:gdLst>
                <a:gd name="connsiteX0" fmla="*/ 4024 w 188420"/>
                <a:gd name="connsiteY0" fmla="*/ 0 h 273294"/>
                <a:gd name="connsiteX1" fmla="*/ 24232 w 188420"/>
                <a:gd name="connsiteY1" fmla="*/ 234915 h 273294"/>
                <a:gd name="connsiteX2" fmla="*/ 188420 w 188420"/>
                <a:gd name="connsiteY2" fmla="*/ 270278 h 273294"/>
                <a:gd name="connsiteX0" fmla="*/ 3893 w 185327"/>
                <a:gd name="connsiteY0" fmla="*/ 0 h 246710"/>
                <a:gd name="connsiteX1" fmla="*/ 24101 w 185327"/>
                <a:gd name="connsiteY1" fmla="*/ 234915 h 246710"/>
                <a:gd name="connsiteX2" fmla="*/ 185327 w 185327"/>
                <a:gd name="connsiteY2" fmla="*/ 211026 h 246710"/>
                <a:gd name="connsiteX0" fmla="*/ 4297 w 194618"/>
                <a:gd name="connsiteY0" fmla="*/ 0 h 251376"/>
                <a:gd name="connsiteX1" fmla="*/ 24505 w 194618"/>
                <a:gd name="connsiteY1" fmla="*/ 234915 h 251376"/>
                <a:gd name="connsiteX2" fmla="*/ 194618 w 194618"/>
                <a:gd name="connsiteY2" fmla="*/ 228802 h 251376"/>
                <a:gd name="connsiteX0" fmla="*/ 617 w 190938"/>
                <a:gd name="connsiteY0" fmla="*/ 0 h 231802"/>
                <a:gd name="connsiteX1" fmla="*/ 56377 w 190938"/>
                <a:gd name="connsiteY1" fmla="*/ 199363 h 231802"/>
                <a:gd name="connsiteX2" fmla="*/ 190938 w 190938"/>
                <a:gd name="connsiteY2" fmla="*/ 228802 h 231802"/>
                <a:gd name="connsiteX0" fmla="*/ 26824 w 140116"/>
                <a:gd name="connsiteY0" fmla="*/ 245851 h 264502"/>
                <a:gd name="connsiteX1" fmla="*/ 5555 w 140116"/>
                <a:gd name="connsiteY1" fmla="*/ 9704 h 264502"/>
                <a:gd name="connsiteX2" fmla="*/ 140116 w 140116"/>
                <a:gd name="connsiteY2" fmla="*/ 39143 h 264502"/>
                <a:gd name="connsiteX0" fmla="*/ 256 w 113548"/>
                <a:gd name="connsiteY0" fmla="*/ 206708 h 248380"/>
                <a:gd name="connsiteX1" fmla="*/ 91568 w 113548"/>
                <a:gd name="connsiteY1" fmla="*/ 174984 h 248380"/>
                <a:gd name="connsiteX2" fmla="*/ 113548 w 113548"/>
                <a:gd name="connsiteY2" fmla="*/ 0 h 248380"/>
                <a:gd name="connsiteX0" fmla="*/ 359 w 113651"/>
                <a:gd name="connsiteY0" fmla="*/ 206708 h 246984"/>
                <a:gd name="connsiteX1" fmla="*/ 67970 w 113651"/>
                <a:gd name="connsiteY1" fmla="*/ 169059 h 246984"/>
                <a:gd name="connsiteX2" fmla="*/ 113651 w 113651"/>
                <a:gd name="connsiteY2" fmla="*/ 0 h 246984"/>
                <a:gd name="connsiteX0" fmla="*/ 154 w 205286"/>
                <a:gd name="connsiteY0" fmla="*/ 203746 h 244608"/>
                <a:gd name="connsiteX1" fmla="*/ 159605 w 205286"/>
                <a:gd name="connsiteY1" fmla="*/ 169059 h 244608"/>
                <a:gd name="connsiteX2" fmla="*/ 205286 w 205286"/>
                <a:gd name="connsiteY2" fmla="*/ 0 h 244608"/>
                <a:gd name="connsiteX0" fmla="*/ 137 w 205269"/>
                <a:gd name="connsiteY0" fmla="*/ 203746 h 267326"/>
                <a:gd name="connsiteX1" fmla="*/ 177363 w 205269"/>
                <a:gd name="connsiteY1" fmla="*/ 234238 h 267326"/>
                <a:gd name="connsiteX2" fmla="*/ 205269 w 205269"/>
                <a:gd name="connsiteY2" fmla="*/ 0 h 267326"/>
                <a:gd name="connsiteX0" fmla="*/ 151 w 205283"/>
                <a:gd name="connsiteY0" fmla="*/ 203746 h 267326"/>
                <a:gd name="connsiteX1" fmla="*/ 162564 w 205283"/>
                <a:gd name="connsiteY1" fmla="*/ 234238 h 267326"/>
                <a:gd name="connsiteX2" fmla="*/ 205283 w 205283"/>
                <a:gd name="connsiteY2" fmla="*/ 0 h 267326"/>
                <a:gd name="connsiteX0" fmla="*/ 0 w 205132"/>
                <a:gd name="connsiteY0" fmla="*/ 203746 h 254430"/>
                <a:gd name="connsiteX1" fmla="*/ 162413 w 205132"/>
                <a:gd name="connsiteY1" fmla="*/ 234238 h 254430"/>
                <a:gd name="connsiteX2" fmla="*/ 205132 w 205132"/>
                <a:gd name="connsiteY2" fmla="*/ 0 h 254430"/>
                <a:gd name="connsiteX0" fmla="*/ 0 w 205132"/>
                <a:gd name="connsiteY0" fmla="*/ 236336 h 271646"/>
                <a:gd name="connsiteX1" fmla="*/ 162413 w 205132"/>
                <a:gd name="connsiteY1" fmla="*/ 234238 h 271646"/>
                <a:gd name="connsiteX2" fmla="*/ 205132 w 205132"/>
                <a:gd name="connsiteY2" fmla="*/ 0 h 271646"/>
                <a:gd name="connsiteX0" fmla="*/ 0 w 205132"/>
                <a:gd name="connsiteY0" fmla="*/ 236336 h 260203"/>
                <a:gd name="connsiteX1" fmla="*/ 162413 w 205132"/>
                <a:gd name="connsiteY1" fmla="*/ 234238 h 260203"/>
                <a:gd name="connsiteX2" fmla="*/ 205132 w 205132"/>
                <a:gd name="connsiteY2" fmla="*/ 0 h 260203"/>
                <a:gd name="connsiteX0" fmla="*/ 0 w 205132"/>
                <a:gd name="connsiteY0" fmla="*/ 236336 h 257237"/>
                <a:gd name="connsiteX1" fmla="*/ 162413 w 205132"/>
                <a:gd name="connsiteY1" fmla="*/ 234238 h 257237"/>
                <a:gd name="connsiteX2" fmla="*/ 205132 w 205132"/>
                <a:gd name="connsiteY2" fmla="*/ 0 h 257237"/>
                <a:gd name="connsiteX0" fmla="*/ 0 w 163436"/>
                <a:gd name="connsiteY0" fmla="*/ 239299 h 260408"/>
                <a:gd name="connsiteX1" fmla="*/ 162413 w 163436"/>
                <a:gd name="connsiteY1" fmla="*/ 237201 h 260408"/>
                <a:gd name="connsiteX2" fmla="*/ 89589 w 163436"/>
                <a:gd name="connsiteY2" fmla="*/ 0 h 260408"/>
                <a:gd name="connsiteX0" fmla="*/ 0 w 166006"/>
                <a:gd name="connsiteY0" fmla="*/ 239299 h 260408"/>
                <a:gd name="connsiteX1" fmla="*/ 162413 w 166006"/>
                <a:gd name="connsiteY1" fmla="*/ 237201 h 260408"/>
                <a:gd name="connsiteX2" fmla="*/ 89589 w 166006"/>
                <a:gd name="connsiteY2" fmla="*/ 0 h 260408"/>
                <a:gd name="connsiteX0" fmla="*/ 0 w 165314"/>
                <a:gd name="connsiteY0" fmla="*/ 218561 h 238227"/>
                <a:gd name="connsiteX1" fmla="*/ 162413 w 165314"/>
                <a:gd name="connsiteY1" fmla="*/ 216463 h 238227"/>
                <a:gd name="connsiteX2" fmla="*/ 83664 w 165314"/>
                <a:gd name="connsiteY2" fmla="*/ 0 h 238227"/>
                <a:gd name="connsiteX0" fmla="*/ 0 w 191000"/>
                <a:gd name="connsiteY0" fmla="*/ 218561 h 221562"/>
                <a:gd name="connsiteX1" fmla="*/ 189077 w 191000"/>
                <a:gd name="connsiteY1" fmla="*/ 133508 h 221562"/>
                <a:gd name="connsiteX2" fmla="*/ 83664 w 191000"/>
                <a:gd name="connsiteY2" fmla="*/ 0 h 221562"/>
                <a:gd name="connsiteX0" fmla="*/ 0 w 189993"/>
                <a:gd name="connsiteY0" fmla="*/ 218561 h 221562"/>
                <a:gd name="connsiteX1" fmla="*/ 189077 w 189993"/>
                <a:gd name="connsiteY1" fmla="*/ 133508 h 221562"/>
                <a:gd name="connsiteX2" fmla="*/ 62925 w 189993"/>
                <a:gd name="connsiteY2" fmla="*/ 0 h 221562"/>
                <a:gd name="connsiteX0" fmla="*/ 111871 w 158476"/>
                <a:gd name="connsiteY0" fmla="*/ 467424 h 468262"/>
                <a:gd name="connsiteX1" fmla="*/ 126152 w 158476"/>
                <a:gd name="connsiteY1" fmla="*/ 133508 h 468262"/>
                <a:gd name="connsiteX2" fmla="*/ 0 w 158476"/>
                <a:gd name="connsiteY2" fmla="*/ 0 h 468262"/>
                <a:gd name="connsiteX0" fmla="*/ 111871 w 134834"/>
                <a:gd name="connsiteY0" fmla="*/ 467424 h 467424"/>
                <a:gd name="connsiteX1" fmla="*/ 126152 w 134834"/>
                <a:gd name="connsiteY1" fmla="*/ 133508 h 467424"/>
                <a:gd name="connsiteX2" fmla="*/ 0 w 134834"/>
                <a:gd name="connsiteY2" fmla="*/ 0 h 467424"/>
                <a:gd name="connsiteX0" fmla="*/ 111871 w 154851"/>
                <a:gd name="connsiteY0" fmla="*/ 467424 h 467424"/>
                <a:gd name="connsiteX1" fmla="*/ 149853 w 154851"/>
                <a:gd name="connsiteY1" fmla="*/ 65368 h 467424"/>
                <a:gd name="connsiteX2" fmla="*/ 0 w 154851"/>
                <a:gd name="connsiteY2" fmla="*/ 0 h 467424"/>
                <a:gd name="connsiteX0" fmla="*/ 111871 w 154851"/>
                <a:gd name="connsiteY0" fmla="*/ 467424 h 467424"/>
                <a:gd name="connsiteX1" fmla="*/ 149853 w 154851"/>
                <a:gd name="connsiteY1" fmla="*/ 74255 h 467424"/>
                <a:gd name="connsiteX2" fmla="*/ 0 w 154851"/>
                <a:gd name="connsiteY2" fmla="*/ 0 h 467424"/>
                <a:gd name="connsiteX0" fmla="*/ 111871 w 154851"/>
                <a:gd name="connsiteY0" fmla="*/ 467424 h 467424"/>
                <a:gd name="connsiteX1" fmla="*/ 149853 w 154851"/>
                <a:gd name="connsiteY1" fmla="*/ 92031 h 467424"/>
                <a:gd name="connsiteX2" fmla="*/ 0 w 154851"/>
                <a:gd name="connsiteY2" fmla="*/ 0 h 467424"/>
              </a:gdLst>
              <a:ahLst/>
              <a:cxnLst>
                <a:cxn ang="0">
                  <a:pos x="connsiteX0" y="connsiteY0"/>
                </a:cxn>
                <a:cxn ang="0">
                  <a:pos x="connsiteX1" y="connsiteY1"/>
                </a:cxn>
                <a:cxn ang="0">
                  <a:pos x="connsiteX2" y="connsiteY2"/>
                </a:cxn>
              </a:cxnLst>
              <a:rect l="l" t="t" r="r" b="b"/>
              <a:pathLst>
                <a:path w="154851" h="467424">
                  <a:moveTo>
                    <a:pt x="111871" y="467424"/>
                  </a:moveTo>
                  <a:cubicBezTo>
                    <a:pt x="130308" y="360897"/>
                    <a:pt x="168498" y="169935"/>
                    <a:pt x="149853" y="92031"/>
                  </a:cubicBezTo>
                  <a:cubicBezTo>
                    <a:pt x="131208" y="14127"/>
                    <a:pt x="54742" y="7804"/>
                    <a:pt x="0" y="0"/>
                  </a:cubicBezTo>
                </a:path>
              </a:pathLst>
            </a:custGeom>
            <a:ln w="28575">
              <a:solidFill>
                <a:srgbClr val="00FFC8"/>
              </a:solidFill>
              <a:headEnd type="stealth" w="sm"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4" name="TextBox 3"/>
          <p:cNvSpPr txBox="1"/>
          <p:nvPr/>
        </p:nvSpPr>
        <p:spPr>
          <a:xfrm>
            <a:off x="1264944" y="565975"/>
            <a:ext cx="2645276" cy="338554"/>
          </a:xfrm>
          <a:prstGeom prst="rect">
            <a:avLst/>
          </a:prstGeom>
          <a:noFill/>
        </p:spPr>
        <p:txBody>
          <a:bodyPr wrap="none" rtlCol="0">
            <a:spAutoFit/>
          </a:bodyPr>
          <a:lstStyle/>
          <a:p>
            <a:r>
              <a:rPr lang="en-US" sz="1600" dirty="0" smtClean="0">
                <a:solidFill>
                  <a:srgbClr val="0000FF"/>
                </a:solidFill>
                <a:latin typeface="Times New Roman" pitchFamily="18" charset="0"/>
                <a:cs typeface="Times New Roman" pitchFamily="18" charset="0"/>
              </a:rPr>
              <a:t>TEM</a:t>
            </a:r>
            <a:r>
              <a:rPr lang="en-US" sz="1600" baseline="-25000" dirty="0" smtClean="0">
                <a:solidFill>
                  <a:srgbClr val="0000FF"/>
                </a:solidFill>
                <a:latin typeface="Times New Roman" pitchFamily="18" charset="0"/>
                <a:cs typeface="Times New Roman" pitchFamily="18" charset="0"/>
              </a:rPr>
              <a:t>00</a:t>
            </a:r>
            <a:r>
              <a:rPr lang="en-US" sz="1600" dirty="0" smtClean="0">
                <a:solidFill>
                  <a:srgbClr val="0000FF"/>
                </a:solidFill>
                <a:latin typeface="Times New Roman" pitchFamily="18" charset="0"/>
                <a:cs typeface="Times New Roman" pitchFamily="18" charset="0"/>
              </a:rPr>
              <a:t> Mode Gaussian Pulse</a:t>
            </a:r>
            <a:r>
              <a:rPr lang="en-US" sz="1600" dirty="0" smtClean="0">
                <a:latin typeface="Times New Roman" pitchFamily="18" charset="0"/>
                <a:cs typeface="Times New Roman" pitchFamily="18" charset="0"/>
              </a:rPr>
              <a:t>:</a:t>
            </a:r>
            <a:endParaRPr lang="en-US" sz="1600" dirty="0">
              <a:latin typeface="Times New Roman" pitchFamily="18" charset="0"/>
              <a:cs typeface="Times New Roman" pitchFamily="18" charset="0"/>
            </a:endParaRPr>
          </a:p>
        </p:txBody>
      </p:sp>
      <p:sp>
        <p:nvSpPr>
          <p:cNvPr id="188" name="TextBox 187"/>
          <p:cNvSpPr txBox="1"/>
          <p:nvPr/>
        </p:nvSpPr>
        <p:spPr>
          <a:xfrm>
            <a:off x="1259724" y="1466236"/>
            <a:ext cx="3712363" cy="338554"/>
          </a:xfrm>
          <a:prstGeom prst="rect">
            <a:avLst/>
          </a:prstGeom>
          <a:noFill/>
        </p:spPr>
        <p:txBody>
          <a:bodyPr wrap="none" rtlCol="0">
            <a:spAutoFit/>
          </a:bodyPr>
          <a:lstStyle/>
          <a:p>
            <a:r>
              <a:rPr lang="en-US" sz="1600" dirty="0" smtClean="0">
                <a:solidFill>
                  <a:srgbClr val="0000FF"/>
                </a:solidFill>
                <a:latin typeface="Times New Roman" pitchFamily="18" charset="0"/>
                <a:cs typeface="Times New Roman" pitchFamily="18" charset="0"/>
              </a:rPr>
              <a:t>Potential Energy </a:t>
            </a:r>
            <a:r>
              <a:rPr lang="en-US" sz="1600" i="1" dirty="0" smtClean="0">
                <a:solidFill>
                  <a:srgbClr val="0000FF"/>
                </a:solidFill>
                <a:latin typeface="Times New Roman" pitchFamily="18" charset="0"/>
                <a:cs typeface="Times New Roman" pitchFamily="18" charset="0"/>
              </a:rPr>
              <a:t>U</a:t>
            </a:r>
            <a:r>
              <a:rPr lang="en-US" sz="1600" dirty="0" smtClean="0">
                <a:solidFill>
                  <a:srgbClr val="0000FF"/>
                </a:solidFill>
                <a:latin typeface="Times New Roman" pitchFamily="18" charset="0"/>
                <a:cs typeface="Times New Roman" pitchFamily="18" charset="0"/>
              </a:rPr>
              <a:t>, for Rayleigh Particles</a:t>
            </a:r>
            <a:r>
              <a:rPr lang="en-US" sz="1600" dirty="0" smtClean="0">
                <a:latin typeface="Times New Roman" pitchFamily="18" charset="0"/>
                <a:cs typeface="Times New Roman" pitchFamily="18" charset="0"/>
              </a:rPr>
              <a:t>:</a:t>
            </a:r>
            <a:endParaRPr lang="en-US" sz="1600" dirty="0">
              <a:latin typeface="Times New Roman" pitchFamily="18" charset="0"/>
              <a:cs typeface="Times New Roman" pitchFamily="18" charset="0"/>
            </a:endParaRPr>
          </a:p>
        </p:txBody>
      </p:sp>
      <p:sp>
        <p:nvSpPr>
          <p:cNvPr id="189" name="TextBox 188"/>
          <p:cNvSpPr txBox="1"/>
          <p:nvPr/>
        </p:nvSpPr>
        <p:spPr>
          <a:xfrm>
            <a:off x="1264419" y="2523351"/>
            <a:ext cx="2424318" cy="338554"/>
          </a:xfrm>
          <a:prstGeom prst="rect">
            <a:avLst/>
          </a:prstGeom>
          <a:noFill/>
        </p:spPr>
        <p:txBody>
          <a:bodyPr wrap="none" rtlCol="0">
            <a:spAutoFit/>
          </a:bodyPr>
          <a:lstStyle/>
          <a:p>
            <a:r>
              <a:rPr lang="en-US" sz="1600" dirty="0" smtClean="0">
                <a:solidFill>
                  <a:srgbClr val="0000FF"/>
                </a:solidFill>
                <a:latin typeface="Times New Roman" pitchFamily="18" charset="0"/>
                <a:cs typeface="Times New Roman" pitchFamily="18" charset="0"/>
              </a:rPr>
              <a:t>Stable Trapping Condition</a:t>
            </a:r>
            <a:r>
              <a:rPr lang="en-US" sz="1600" dirty="0" smtClean="0">
                <a:latin typeface="Times New Roman" pitchFamily="18" charset="0"/>
                <a:cs typeface="Times New Roman" pitchFamily="18" charset="0"/>
              </a:rPr>
              <a:t>:</a:t>
            </a:r>
            <a:endParaRPr lang="en-US" sz="1600" dirty="0">
              <a:latin typeface="Times New Roman" pitchFamily="18" charset="0"/>
              <a:cs typeface="Times New Roman" pitchFamily="18" charset="0"/>
            </a:endParaRPr>
          </a:p>
        </p:txBody>
      </p:sp>
      <p:graphicFrame>
        <p:nvGraphicFramePr>
          <p:cNvPr id="9" name="Object 8"/>
          <p:cNvGraphicFramePr>
            <a:graphicFrameLocks noChangeAspect="1"/>
          </p:cNvGraphicFramePr>
          <p:nvPr>
            <p:extLst/>
          </p:nvPr>
        </p:nvGraphicFramePr>
        <p:xfrm>
          <a:off x="1643063" y="3600450"/>
          <a:ext cx="2457450" cy="981075"/>
        </p:xfrm>
        <a:graphic>
          <a:graphicData uri="http://schemas.openxmlformats.org/presentationml/2006/ole">
            <mc:AlternateContent xmlns:mc="http://schemas.openxmlformats.org/markup-compatibility/2006">
              <mc:Choice xmlns:v="urn:schemas-microsoft-com:vml" Requires="v">
                <p:oleObj spid="_x0000_s79985" name="Equation" r:id="rId11" imgW="3276360" imgH="1307880" progId="Equation.DSMT4">
                  <p:embed/>
                </p:oleObj>
              </mc:Choice>
              <mc:Fallback>
                <p:oleObj name="Equation" r:id="rId11" imgW="3276360" imgH="1307880" progId="Equation.DSMT4">
                  <p:embed/>
                  <p:pic>
                    <p:nvPicPr>
                      <p:cNvPr id="9" name="Object 8"/>
                      <p:cNvPicPr/>
                      <p:nvPr/>
                    </p:nvPicPr>
                    <p:blipFill>
                      <a:blip r:embed="rId12"/>
                      <a:stretch>
                        <a:fillRect/>
                      </a:stretch>
                    </p:blipFill>
                    <p:spPr>
                      <a:xfrm>
                        <a:off x="1643063" y="3600450"/>
                        <a:ext cx="2457450" cy="981075"/>
                      </a:xfrm>
                      <a:prstGeom prst="rect">
                        <a:avLst/>
                      </a:prstGeom>
                    </p:spPr>
                  </p:pic>
                </p:oleObj>
              </mc:Fallback>
            </mc:AlternateContent>
          </a:graphicData>
        </a:graphic>
      </p:graphicFrame>
      <p:sp>
        <p:nvSpPr>
          <p:cNvPr id="191" name="TextBox 190"/>
          <p:cNvSpPr txBox="1"/>
          <p:nvPr/>
        </p:nvSpPr>
        <p:spPr>
          <a:xfrm>
            <a:off x="1271153" y="3321919"/>
            <a:ext cx="2809872" cy="338554"/>
          </a:xfrm>
          <a:prstGeom prst="rect">
            <a:avLst/>
          </a:prstGeom>
          <a:noFill/>
        </p:spPr>
        <p:txBody>
          <a:bodyPr wrap="none" rtlCol="0">
            <a:spAutoFit/>
          </a:bodyPr>
          <a:lstStyle/>
          <a:p>
            <a:r>
              <a:rPr lang="en-US" sz="1600" dirty="0" smtClean="0">
                <a:solidFill>
                  <a:srgbClr val="0000FF"/>
                </a:solidFill>
                <a:latin typeface="Times New Roman" pitchFamily="18" charset="0"/>
                <a:cs typeface="Times New Roman" pitchFamily="18" charset="0"/>
              </a:rPr>
              <a:t>Effect of Laser Repetition Rate</a:t>
            </a:r>
            <a:r>
              <a:rPr lang="en-US" sz="1600" dirty="0" smtClean="0">
                <a:latin typeface="Times New Roman" pitchFamily="18" charset="0"/>
                <a:cs typeface="Times New Roman" pitchFamily="18" charset="0"/>
              </a:rPr>
              <a:t>:</a:t>
            </a:r>
            <a:endParaRPr lang="en-US" sz="1600" dirty="0">
              <a:latin typeface="Times New Roman" pitchFamily="18" charset="0"/>
              <a:cs typeface="Times New Roman" pitchFamily="18" charset="0"/>
            </a:endParaRPr>
          </a:p>
        </p:txBody>
      </p:sp>
      <p:grpSp>
        <p:nvGrpSpPr>
          <p:cNvPr id="7" name="Group 6"/>
          <p:cNvGrpSpPr>
            <a:grpSpLocks noChangeAspect="1"/>
          </p:cNvGrpSpPr>
          <p:nvPr/>
        </p:nvGrpSpPr>
        <p:grpSpPr>
          <a:xfrm>
            <a:off x="4919517" y="1864519"/>
            <a:ext cx="2960750" cy="1464195"/>
            <a:chOff x="4802112" y="4545169"/>
            <a:chExt cx="4347494" cy="2149992"/>
          </a:xfrm>
        </p:grpSpPr>
        <p:pic>
          <p:nvPicPr>
            <p:cNvPr id="17455" name="Picture 47"/>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2348" t="1292" r="1848" b="1"/>
            <a:stretch/>
          </p:blipFill>
          <p:spPr bwMode="auto">
            <a:xfrm>
              <a:off x="5121294" y="4587691"/>
              <a:ext cx="3977698" cy="1829721"/>
            </a:xfrm>
            <a:prstGeom prst="rect">
              <a:avLst/>
            </a:prstGeom>
            <a:noFill/>
            <a:ln w="19050">
              <a:no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5127049" y="6356212"/>
              <a:ext cx="960826" cy="338949"/>
            </a:xfrm>
            <a:prstGeom prst="rect">
              <a:avLst/>
            </a:prstGeom>
            <a:noFill/>
          </p:spPr>
          <p:txBody>
            <a:bodyPr wrap="none" rtlCol="0">
              <a:spAutoFit/>
            </a:bodyPr>
            <a:lstStyle/>
            <a:p>
              <a:pPr algn="ctr"/>
              <a:r>
                <a:rPr lang="en-US" sz="900" dirty="0">
                  <a:latin typeface="Times New Roman" pitchFamily="18" charset="0"/>
                  <a:cs typeface="Times New Roman" pitchFamily="18" charset="0"/>
                </a:rPr>
                <a:t>t = – 20 fs</a:t>
              </a:r>
            </a:p>
          </p:txBody>
        </p:sp>
        <p:sp>
          <p:nvSpPr>
            <p:cNvPr id="81" name="TextBox 80"/>
            <p:cNvSpPr txBox="1"/>
            <p:nvPr/>
          </p:nvSpPr>
          <p:spPr>
            <a:xfrm>
              <a:off x="5944331" y="6356212"/>
              <a:ext cx="960826" cy="338949"/>
            </a:xfrm>
            <a:prstGeom prst="rect">
              <a:avLst/>
            </a:prstGeom>
            <a:noFill/>
          </p:spPr>
          <p:txBody>
            <a:bodyPr wrap="none" rtlCol="0">
              <a:spAutoFit/>
            </a:bodyPr>
            <a:lstStyle/>
            <a:p>
              <a:pPr algn="ctr"/>
              <a:r>
                <a:rPr lang="en-US" sz="900" dirty="0">
                  <a:latin typeface="Times New Roman" pitchFamily="18" charset="0"/>
                  <a:cs typeface="Times New Roman" pitchFamily="18" charset="0"/>
                </a:rPr>
                <a:t>t = – 10 fs</a:t>
              </a:r>
            </a:p>
          </p:txBody>
        </p:sp>
        <p:sp>
          <p:nvSpPr>
            <p:cNvPr id="82" name="TextBox 81"/>
            <p:cNvSpPr txBox="1"/>
            <p:nvPr/>
          </p:nvSpPr>
          <p:spPr>
            <a:xfrm>
              <a:off x="6811290" y="6356212"/>
              <a:ext cx="748983" cy="338949"/>
            </a:xfrm>
            <a:prstGeom prst="rect">
              <a:avLst/>
            </a:prstGeom>
            <a:noFill/>
          </p:spPr>
          <p:txBody>
            <a:bodyPr wrap="none" rtlCol="0">
              <a:spAutoFit/>
            </a:bodyPr>
            <a:lstStyle/>
            <a:p>
              <a:pPr algn="ctr"/>
              <a:r>
                <a:rPr lang="en-US" sz="900" dirty="0">
                  <a:latin typeface="Times New Roman" pitchFamily="18" charset="0"/>
                  <a:cs typeface="Times New Roman" pitchFamily="18" charset="0"/>
                </a:rPr>
                <a:t>t = 0 fs</a:t>
              </a:r>
            </a:p>
          </p:txBody>
        </p:sp>
        <p:sp>
          <p:nvSpPr>
            <p:cNvPr id="83" name="TextBox 82"/>
            <p:cNvSpPr txBox="1"/>
            <p:nvPr/>
          </p:nvSpPr>
          <p:spPr>
            <a:xfrm>
              <a:off x="7524151" y="6356212"/>
              <a:ext cx="833720" cy="338949"/>
            </a:xfrm>
            <a:prstGeom prst="rect">
              <a:avLst/>
            </a:prstGeom>
            <a:noFill/>
          </p:spPr>
          <p:txBody>
            <a:bodyPr wrap="none" rtlCol="0">
              <a:spAutoFit/>
            </a:bodyPr>
            <a:lstStyle/>
            <a:p>
              <a:pPr algn="ctr"/>
              <a:r>
                <a:rPr lang="en-US" sz="900" dirty="0">
                  <a:latin typeface="Times New Roman" pitchFamily="18" charset="0"/>
                  <a:cs typeface="Times New Roman" pitchFamily="18" charset="0"/>
                </a:rPr>
                <a:t>t = 10 fs</a:t>
              </a:r>
            </a:p>
          </p:txBody>
        </p:sp>
        <p:sp>
          <p:nvSpPr>
            <p:cNvPr id="84" name="TextBox 83"/>
            <p:cNvSpPr txBox="1"/>
            <p:nvPr/>
          </p:nvSpPr>
          <p:spPr>
            <a:xfrm>
              <a:off x="8309247" y="6356212"/>
              <a:ext cx="833720" cy="338949"/>
            </a:xfrm>
            <a:prstGeom prst="rect">
              <a:avLst/>
            </a:prstGeom>
            <a:noFill/>
          </p:spPr>
          <p:txBody>
            <a:bodyPr wrap="none" rtlCol="0">
              <a:spAutoFit/>
            </a:bodyPr>
            <a:lstStyle/>
            <a:p>
              <a:pPr algn="ctr"/>
              <a:r>
                <a:rPr lang="en-US" sz="900" dirty="0">
                  <a:latin typeface="Times New Roman" pitchFamily="18" charset="0"/>
                  <a:cs typeface="Times New Roman" pitchFamily="18" charset="0"/>
                </a:rPr>
                <a:t>t = 20 fs</a:t>
              </a:r>
            </a:p>
          </p:txBody>
        </p:sp>
        <p:sp>
          <p:nvSpPr>
            <p:cNvPr id="85" name="TextBox 84"/>
            <p:cNvSpPr txBox="1"/>
            <p:nvPr/>
          </p:nvSpPr>
          <p:spPr>
            <a:xfrm rot="16200000">
              <a:off x="4501764" y="5203139"/>
              <a:ext cx="939643" cy="338948"/>
            </a:xfrm>
            <a:prstGeom prst="rect">
              <a:avLst/>
            </a:prstGeom>
            <a:noFill/>
          </p:spPr>
          <p:txBody>
            <a:bodyPr wrap="none" rtlCol="0" anchor="ctr">
              <a:spAutoFit/>
            </a:bodyPr>
            <a:lstStyle/>
            <a:p>
              <a:pPr algn="ctr"/>
              <a:r>
                <a:rPr lang="el-GR" sz="900" dirty="0">
                  <a:latin typeface="Times New Roman"/>
                  <a:cs typeface="Times New Roman"/>
                </a:rPr>
                <a:t>τ</a:t>
              </a:r>
              <a:r>
                <a:rPr lang="en-US" sz="900" dirty="0">
                  <a:latin typeface="Times New Roman"/>
                  <a:cs typeface="Times New Roman"/>
                </a:rPr>
                <a:t> = 100 fs</a:t>
              </a:r>
              <a:endParaRPr lang="en-US" sz="900" dirty="0">
                <a:latin typeface="Times New Roman" pitchFamily="18" charset="0"/>
                <a:cs typeface="Times New Roman" pitchFamily="18" charset="0"/>
              </a:endParaRPr>
            </a:p>
          </p:txBody>
        </p:sp>
        <p:sp>
          <p:nvSpPr>
            <p:cNvPr id="6" name="Rectangle 5"/>
            <p:cNvSpPr/>
            <p:nvPr/>
          </p:nvSpPr>
          <p:spPr>
            <a:xfrm>
              <a:off x="4819454" y="4545169"/>
              <a:ext cx="4330152" cy="212594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8" name="TextBox 87"/>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Basic Theory for Rayleigh Particles (Dipolar Approximation)</a:t>
            </a:r>
          </a:p>
        </p:txBody>
      </p:sp>
      <p:sp>
        <p:nvSpPr>
          <p:cNvPr id="91" name="TextBox 90"/>
          <p:cNvSpPr txBox="1"/>
          <p:nvPr/>
        </p:nvSpPr>
        <p:spPr>
          <a:xfrm>
            <a:off x="35622" y="4702301"/>
            <a:ext cx="6858000" cy="461665"/>
          </a:xfrm>
          <a:prstGeom prst="rect">
            <a:avLst/>
          </a:prstGeom>
          <a:noFill/>
        </p:spPr>
        <p:txBody>
          <a:bodyPr wrap="square" rtlCol="0">
            <a:spAutoFit/>
          </a:bodyPr>
          <a:lstStyle/>
          <a:p>
            <a:r>
              <a:rPr lang="nl-NL" sz="1200" dirty="0">
                <a:solidFill>
                  <a:schemeClr val="bg1">
                    <a:lumMod val="50000"/>
                  </a:schemeClr>
                </a:solidFill>
                <a:latin typeface="Times New Roman" pitchFamily="18" charset="0"/>
                <a:cs typeface="Times New Roman" pitchFamily="18" charset="0"/>
              </a:rPr>
              <a:t>L. Wang, C. Zhao </a:t>
            </a:r>
            <a:r>
              <a:rPr lang="nl-NL" sz="1200" i="1" dirty="0">
                <a:solidFill>
                  <a:schemeClr val="bg1">
                    <a:lumMod val="50000"/>
                  </a:schemeClr>
                </a:solidFill>
                <a:latin typeface="Times New Roman" pitchFamily="18" charset="0"/>
                <a:cs typeface="Times New Roman" pitchFamily="18" charset="0"/>
              </a:rPr>
              <a:t>Opt. Express</a:t>
            </a:r>
            <a:r>
              <a:rPr lang="nl-NL" sz="1200" dirty="0">
                <a:solidFill>
                  <a:schemeClr val="bg1">
                    <a:lumMod val="50000"/>
                  </a:schemeClr>
                </a:solidFill>
                <a:latin typeface="Times New Roman" pitchFamily="18" charset="0"/>
                <a:cs typeface="Times New Roman" pitchFamily="18" charset="0"/>
              </a:rPr>
              <a:t> </a:t>
            </a:r>
            <a:r>
              <a:rPr lang="nl-NL" sz="1200" b="1" dirty="0">
                <a:solidFill>
                  <a:schemeClr val="bg1">
                    <a:lumMod val="50000"/>
                  </a:schemeClr>
                </a:solidFill>
                <a:latin typeface="Times New Roman" pitchFamily="18" charset="0"/>
                <a:cs typeface="Times New Roman" pitchFamily="18" charset="0"/>
              </a:rPr>
              <a:t>15</a:t>
            </a:r>
            <a:r>
              <a:rPr lang="nl-NL" sz="1200" dirty="0">
                <a:solidFill>
                  <a:schemeClr val="bg1">
                    <a:lumMod val="50000"/>
                  </a:schemeClr>
                </a:solidFill>
                <a:latin typeface="Times New Roman" pitchFamily="18" charset="0"/>
                <a:cs typeface="Times New Roman" pitchFamily="18" charset="0"/>
              </a:rPr>
              <a:t> 10615 (2007).</a:t>
            </a:r>
          </a:p>
          <a:p>
            <a:r>
              <a:rPr lang="en-IN" sz="1200" dirty="0" smtClean="0">
                <a:solidFill>
                  <a:schemeClr val="bg1">
                    <a:lumMod val="50000"/>
                  </a:schemeClr>
                </a:solidFill>
                <a:latin typeface="Times New Roman" pitchFamily="18" charset="0"/>
                <a:cs typeface="Times New Roman" pitchFamily="18" charset="0"/>
              </a:rPr>
              <a:t>L</a:t>
            </a:r>
            <a:r>
              <a:rPr lang="en-IN" sz="1200" dirty="0">
                <a:solidFill>
                  <a:schemeClr val="bg1">
                    <a:lumMod val="50000"/>
                  </a:schemeClr>
                </a:solidFill>
                <a:latin typeface="Times New Roman" pitchFamily="18" charset="0"/>
                <a:cs typeface="Times New Roman" pitchFamily="18" charset="0"/>
              </a:rPr>
              <a:t>. Wang H. Chai </a:t>
            </a:r>
            <a:r>
              <a:rPr lang="en-IN" sz="1200" i="1" dirty="0">
                <a:solidFill>
                  <a:schemeClr val="bg1">
                    <a:lumMod val="50000"/>
                  </a:schemeClr>
                </a:solidFill>
                <a:latin typeface="Times New Roman" pitchFamily="18" charset="0"/>
                <a:cs typeface="Times New Roman" pitchFamily="18" charset="0"/>
              </a:rPr>
              <a:t>Opt Express</a:t>
            </a:r>
            <a:r>
              <a:rPr lang="en-IN" sz="1200" dirty="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19</a:t>
            </a:r>
            <a:r>
              <a:rPr lang="en-IN" sz="1200" dirty="0">
                <a:solidFill>
                  <a:schemeClr val="bg1">
                    <a:lumMod val="50000"/>
                  </a:schemeClr>
                </a:solidFill>
                <a:latin typeface="Times New Roman" pitchFamily="18" charset="0"/>
                <a:cs typeface="Times New Roman" pitchFamily="18" charset="0"/>
              </a:rPr>
              <a:t> 14389 (2011).</a:t>
            </a:r>
            <a:endParaRPr lang="nl-NL" sz="1200" dirty="0">
              <a:solidFill>
                <a:schemeClr val="bg1">
                  <a:lumMod val="50000"/>
                </a:schemeClr>
              </a:solidFill>
              <a:latin typeface="Times New Roman" pitchFamily="18" charset="0"/>
              <a:cs typeface="Times New Roman" pitchFamily="18" charset="0"/>
            </a:endParaRPr>
          </a:p>
        </p:txBody>
      </p:sp>
      <p:sp>
        <p:nvSpPr>
          <p:cNvPr id="92"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0" name="Slide Number Placeholder 9"/>
          <p:cNvSpPr>
            <a:spLocks noGrp="1"/>
          </p:cNvSpPr>
          <p:nvPr>
            <p:ph type="sldNum" sz="quarter" idx="12"/>
          </p:nvPr>
        </p:nvSpPr>
        <p:spPr>
          <a:xfrm>
            <a:off x="6891903" y="97475"/>
            <a:ext cx="2133600" cy="274637"/>
          </a:xfrm>
        </p:spPr>
        <p:txBody>
          <a:bodyPr/>
          <a:lstStyle/>
          <a:p>
            <a:fld id="{C11888F7-A758-4E9F-98B6-9D830BA6E37D}" type="slidenum">
              <a:rPr lang="en-US" b="1" smtClean="0">
                <a:solidFill>
                  <a:schemeClr val="bg1"/>
                </a:solidFill>
                <a:latin typeface="Times New Roman" pitchFamily="18" charset="0"/>
                <a:cs typeface="Times New Roman" pitchFamily="18" charset="0"/>
              </a:rPr>
              <a:t>27</a:t>
            </a:fld>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401700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8" grpId="0"/>
      <p:bldP spid="189" grpId="0"/>
      <p:bldP spid="191" grpId="0"/>
      <p:bldP spid="91"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7" name="Group 6"/>
          <p:cNvGrpSpPr/>
          <p:nvPr/>
        </p:nvGrpSpPr>
        <p:grpSpPr>
          <a:xfrm>
            <a:off x="372718" y="22363"/>
            <a:ext cx="8267590" cy="4469666"/>
            <a:chOff x="606287" y="437322"/>
            <a:chExt cx="11023453" cy="5959554"/>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287" y="437322"/>
              <a:ext cx="11023453" cy="5959554"/>
            </a:xfrm>
            <a:prstGeom prst="rect">
              <a:avLst/>
            </a:prstGeom>
          </p:spPr>
        </p:pic>
        <p:sp>
          <p:nvSpPr>
            <p:cNvPr id="4" name="Oval 3"/>
            <p:cNvSpPr/>
            <p:nvPr/>
          </p:nvSpPr>
          <p:spPr>
            <a:xfrm>
              <a:off x="775252" y="616226"/>
              <a:ext cx="5705061" cy="556591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pic>
          <p:nvPicPr>
            <p:cNvPr id="3" name="Picture 2" descr="C:\vaio back up on 02-13-09\manuscript\tweezer\5\explanation.png"/>
            <p:cNvPicPr>
              <a:picLocks noChangeAspect="1" noChangeArrowheads="1"/>
            </p:cNvPicPr>
            <p:nvPr/>
          </p:nvPicPr>
          <p:blipFill rotWithShape="1">
            <a:blip r:embed="rId3" cstate="print"/>
            <a:srcRect l="42351" t="1724" r="708" b="780"/>
            <a:stretch/>
          </p:blipFill>
          <p:spPr bwMode="auto">
            <a:xfrm>
              <a:off x="1520687" y="1178452"/>
              <a:ext cx="4403035" cy="4512366"/>
            </a:xfrm>
            <a:prstGeom prst="rect">
              <a:avLst/>
            </a:prstGeom>
            <a:noFill/>
            <a:ln w="9525">
              <a:noFill/>
              <a:miter lim="800000"/>
              <a:headEnd/>
              <a:tailEnd/>
            </a:ln>
          </p:spPr>
        </p:pic>
        <p:sp>
          <p:nvSpPr>
            <p:cNvPr id="5" name="Rectangle 4"/>
            <p:cNvSpPr/>
            <p:nvPr/>
          </p:nvSpPr>
          <p:spPr>
            <a:xfrm>
              <a:off x="1906265" y="1187879"/>
              <a:ext cx="308113" cy="2782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sp>
        <p:nvSpPr>
          <p:cNvPr id="6" name="TextBox 5"/>
          <p:cNvSpPr txBox="1">
            <a:spLocks noChangeArrowheads="1"/>
          </p:cNvSpPr>
          <p:nvPr/>
        </p:nvSpPr>
        <p:spPr bwMode="auto">
          <a:xfrm>
            <a:off x="1502411" y="4405527"/>
            <a:ext cx="6286500" cy="800219"/>
          </a:xfrm>
          <a:prstGeom prst="rect">
            <a:avLst/>
          </a:prstGeom>
          <a:noFill/>
          <a:ln w="9525">
            <a:noFill/>
            <a:miter lim="800000"/>
            <a:headEnd/>
            <a:tailEnd/>
          </a:ln>
        </p:spPr>
        <p:txBody>
          <a:bodyPr wrap="square">
            <a:spAutoFit/>
          </a:bodyPr>
          <a:lstStyle/>
          <a:p>
            <a:pPr fontAlgn="auto">
              <a:spcBef>
                <a:spcPts val="0"/>
              </a:spcBef>
              <a:spcAft>
                <a:spcPts val="0"/>
              </a:spcAft>
            </a:pPr>
            <a:endParaRPr lang="en-US" sz="100" dirty="0">
              <a:solidFill>
                <a:prstClr val="black"/>
              </a:solidFill>
              <a:latin typeface="Times New Roman" pitchFamily="18" charset="0"/>
              <a:ea typeface="+mn-ea"/>
              <a:cs typeface="Times New Roman" pitchFamily="18" charset="0"/>
            </a:endParaRPr>
          </a:p>
          <a:p>
            <a:pPr fontAlgn="auto">
              <a:spcBef>
                <a:spcPts val="0"/>
              </a:spcBef>
              <a:spcAft>
                <a:spcPts val="0"/>
              </a:spcAft>
              <a:buFont typeface="Wingdings" pitchFamily="2" charset="2"/>
              <a:buChar char="Ø"/>
            </a:pPr>
            <a:r>
              <a:rPr lang="en-US" sz="1500" dirty="0">
                <a:solidFill>
                  <a:prstClr val="black"/>
                </a:solidFill>
                <a:latin typeface="Times New Roman" pitchFamily="18" charset="0"/>
                <a:ea typeface="+mn-ea"/>
                <a:cs typeface="Times New Roman" pitchFamily="18" charset="0"/>
              </a:rPr>
              <a:t> force depends on </a:t>
            </a:r>
            <a:r>
              <a:rPr lang="en-US" sz="1500" dirty="0" err="1">
                <a:solidFill>
                  <a:prstClr val="black"/>
                </a:solidFill>
                <a:latin typeface="Times New Roman" pitchFamily="18" charset="0"/>
                <a:ea typeface="+mn-ea"/>
                <a:cs typeface="Times New Roman" pitchFamily="18" charset="0"/>
              </a:rPr>
              <a:t>polarizability</a:t>
            </a:r>
            <a:r>
              <a:rPr lang="en-US" sz="1500" dirty="0">
                <a:solidFill>
                  <a:prstClr val="black"/>
                </a:solidFill>
                <a:latin typeface="Times New Roman" pitchFamily="18" charset="0"/>
                <a:ea typeface="+mn-ea"/>
                <a:cs typeface="Times New Roman" pitchFamily="18" charset="0"/>
              </a:rPr>
              <a:t>: e.g., latex </a:t>
            </a:r>
            <a:r>
              <a:rPr lang="en-US" sz="1500" dirty="0" err="1">
                <a:solidFill>
                  <a:prstClr val="black"/>
                </a:solidFill>
                <a:latin typeface="Times New Roman" pitchFamily="18" charset="0"/>
                <a:ea typeface="+mn-ea"/>
                <a:cs typeface="Times New Roman" pitchFamily="18" charset="0"/>
              </a:rPr>
              <a:t>nano</a:t>
            </a:r>
            <a:r>
              <a:rPr lang="en-US" sz="1500" dirty="0">
                <a:solidFill>
                  <a:prstClr val="black"/>
                </a:solidFill>
                <a:latin typeface="Times New Roman" pitchFamily="18" charset="0"/>
                <a:ea typeface="+mn-ea"/>
                <a:cs typeface="Times New Roman" pitchFamily="18" charset="0"/>
              </a:rPr>
              <a:t>-particles are hard to trap</a:t>
            </a:r>
          </a:p>
          <a:p>
            <a:pPr fontAlgn="auto">
              <a:spcBef>
                <a:spcPts val="0"/>
              </a:spcBef>
              <a:spcAft>
                <a:spcPts val="0"/>
              </a:spcAft>
              <a:buFont typeface="Wingdings" pitchFamily="2" charset="2"/>
              <a:buChar char="Ø"/>
            </a:pPr>
            <a:r>
              <a:rPr lang="en-US" sz="1500" dirty="0">
                <a:solidFill>
                  <a:prstClr val="black"/>
                </a:solidFill>
                <a:latin typeface="Times New Roman" pitchFamily="18" charset="0"/>
                <a:ea typeface="+mn-ea"/>
                <a:cs typeface="Times New Roman" pitchFamily="18" charset="0"/>
              </a:rPr>
              <a:t> high peak power of an ultra-short pulse but ‘</a:t>
            </a:r>
            <a:r>
              <a:rPr lang="en-US" sz="1500" b="1" dirty="0">
                <a:solidFill>
                  <a:prstClr val="black"/>
                </a:solidFill>
                <a:latin typeface="Segoe UI"/>
                <a:ea typeface="+mn-ea"/>
              </a:rPr>
              <a:t>Repetition Rate is Critical</a:t>
            </a:r>
            <a:r>
              <a:rPr lang="en-US" sz="1500" dirty="0">
                <a:solidFill>
                  <a:prstClr val="black"/>
                </a:solidFill>
                <a:latin typeface="Times New Roman" pitchFamily="18" charset="0"/>
                <a:ea typeface="+mn-ea"/>
                <a:cs typeface="Times New Roman" pitchFamily="18" charset="0"/>
              </a:rPr>
              <a:t>’</a:t>
            </a:r>
            <a:endParaRPr lang="en-US" sz="1500" b="1" dirty="0">
              <a:solidFill>
                <a:prstClr val="black"/>
              </a:solidFill>
              <a:latin typeface="Times New Roman" pitchFamily="18" charset="0"/>
              <a:ea typeface="+mn-ea"/>
              <a:cs typeface="Times New Roman" pitchFamily="18" charset="0"/>
            </a:endParaRPr>
          </a:p>
          <a:p>
            <a:pPr fontAlgn="auto">
              <a:spcBef>
                <a:spcPts val="0"/>
              </a:spcBef>
              <a:spcAft>
                <a:spcPts val="0"/>
              </a:spcAft>
              <a:buFont typeface="Wingdings" pitchFamily="2" charset="2"/>
              <a:buChar char="Ø"/>
            </a:pPr>
            <a:r>
              <a:rPr lang="en-US" sz="1500" dirty="0">
                <a:solidFill>
                  <a:prstClr val="black"/>
                </a:solidFill>
                <a:latin typeface="Times New Roman" pitchFamily="18" charset="0"/>
                <a:ea typeface="+mn-ea"/>
                <a:cs typeface="Times New Roman" pitchFamily="18" charset="0"/>
              </a:rPr>
              <a:t> requires high repetition rate of the pulses</a:t>
            </a:r>
          </a:p>
        </p:txBody>
      </p:sp>
      <p:sp>
        <p:nvSpPr>
          <p:cNvPr id="8" name="TextBox 7"/>
          <p:cNvSpPr txBox="1"/>
          <p:nvPr/>
        </p:nvSpPr>
        <p:spPr>
          <a:xfrm>
            <a:off x="1900129" y="3863643"/>
            <a:ext cx="2311841" cy="276999"/>
          </a:xfrm>
          <a:prstGeom prst="rect">
            <a:avLst/>
          </a:prstGeom>
          <a:noFill/>
        </p:spPr>
        <p:txBody>
          <a:bodyPr wrap="square" rtlCol="0">
            <a:spAutoFit/>
          </a:bodyPr>
          <a:lstStyle/>
          <a:p>
            <a:pPr fontAlgn="auto">
              <a:spcBef>
                <a:spcPts val="0"/>
              </a:spcBef>
              <a:spcAft>
                <a:spcPts val="0"/>
              </a:spcAft>
            </a:pPr>
            <a:r>
              <a:rPr lang="en-US" sz="1200" b="1" dirty="0" smtClean="0">
                <a:solidFill>
                  <a:prstClr val="black"/>
                </a:solidFill>
                <a:latin typeface="Segoe UI"/>
                <a:ea typeface="+mn-ea"/>
              </a:rPr>
              <a:t>(steep potential well)</a:t>
            </a:r>
            <a:endParaRPr lang="en-US" sz="1200" b="1" dirty="0">
              <a:solidFill>
                <a:prstClr val="black"/>
              </a:solidFill>
              <a:latin typeface="Segoe UI"/>
              <a:ea typeface="+mn-ea"/>
            </a:endParaRPr>
          </a:p>
        </p:txBody>
      </p:sp>
      <p:sp>
        <p:nvSpPr>
          <p:cNvPr id="9" name="TextBox 8"/>
          <p:cNvSpPr txBox="1"/>
          <p:nvPr/>
        </p:nvSpPr>
        <p:spPr>
          <a:xfrm>
            <a:off x="1950247" y="4008197"/>
            <a:ext cx="2163029" cy="276999"/>
          </a:xfrm>
          <a:prstGeom prst="rect">
            <a:avLst/>
          </a:prstGeom>
          <a:noFill/>
        </p:spPr>
        <p:txBody>
          <a:bodyPr wrap="square" rtlCol="0">
            <a:spAutoFit/>
          </a:bodyPr>
          <a:lstStyle/>
          <a:p>
            <a:pPr fontAlgn="auto">
              <a:spcBef>
                <a:spcPts val="0"/>
              </a:spcBef>
              <a:spcAft>
                <a:spcPts val="0"/>
              </a:spcAft>
            </a:pPr>
            <a:r>
              <a:rPr lang="en-US" sz="1200" b="1" dirty="0" smtClean="0">
                <a:solidFill>
                  <a:prstClr val="black"/>
                </a:solidFill>
                <a:latin typeface="Segoe UI"/>
                <a:ea typeface="+mn-ea"/>
              </a:rPr>
              <a:t>(pulsed excitation)</a:t>
            </a:r>
            <a:endParaRPr lang="en-US" sz="1200" b="1" dirty="0">
              <a:solidFill>
                <a:prstClr val="black"/>
              </a:solidFill>
              <a:latin typeface="Segoe UI"/>
              <a:ea typeface="+mn-ea"/>
            </a:endParaRPr>
          </a:p>
        </p:txBody>
      </p:sp>
      <p:sp>
        <p:nvSpPr>
          <p:cNvPr id="11" name="Flowchart: Off-page Connector 9"/>
          <p:cNvSpPr>
            <a:spLocks noChangeArrowheads="1"/>
          </p:cNvSpPr>
          <p:nvPr/>
        </p:nvSpPr>
        <p:spPr bwMode="auto">
          <a:xfrm>
            <a:off x="8709347"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2" name="Slide Number Placeholder 9"/>
          <p:cNvSpPr>
            <a:spLocks noGrp="1"/>
          </p:cNvSpPr>
          <p:nvPr>
            <p:ph type="sldNum" sz="quarter" idx="12"/>
          </p:nvPr>
        </p:nvSpPr>
        <p:spPr>
          <a:xfrm>
            <a:off x="8300245" y="96476"/>
            <a:ext cx="736127" cy="273844"/>
          </a:xfrm>
        </p:spPr>
        <p:txBody>
          <a:bodyPr/>
          <a:lstStyle/>
          <a:p>
            <a:fld id="{7DBECBBC-B5FD-4F11-9AC2-5AED2BF7CA3D}" type="slidenum">
              <a:rPr lang="en-US" sz="1100" b="1" smtClean="0">
                <a:solidFill>
                  <a:srgbClr val="FCF5EF"/>
                </a:solidFill>
              </a:rPr>
              <a:pPr/>
              <a:t>28</a:t>
            </a:fld>
            <a:endParaRPr lang="en-US" sz="1100" b="1" dirty="0">
              <a:solidFill>
                <a:srgbClr val="FCF5EF"/>
              </a:solidFill>
            </a:endParaRPr>
          </a:p>
        </p:txBody>
      </p:sp>
    </p:spTree>
    <p:extLst>
      <p:ext uri="{BB962C8B-B14F-4D97-AF65-F5344CB8AC3E}">
        <p14:creationId xmlns:p14="http://schemas.microsoft.com/office/powerpoint/2010/main" val="1247791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3667031" y="150740"/>
            <a:ext cx="4964051" cy="646331"/>
          </a:xfrm>
          <a:prstGeom prst="rect">
            <a:avLst/>
          </a:prstGeom>
          <a:noFill/>
        </p:spPr>
        <p:txBody>
          <a:bodyPr wrap="none" rtlCol="0">
            <a:spAutoFit/>
          </a:bodyPr>
          <a:lstStyle/>
          <a:p>
            <a:r>
              <a:rPr lang="en-US" sz="3600" b="1" dirty="0">
                <a:latin typeface="Times New Roman" pitchFamily="18" charset="0"/>
                <a:cs typeface="Times New Roman" pitchFamily="18" charset="0"/>
              </a:rPr>
              <a:t>T</a:t>
            </a:r>
            <a:r>
              <a:rPr lang="en-US" sz="2400" dirty="0">
                <a:latin typeface="Times New Roman" pitchFamily="18" charset="0"/>
                <a:cs typeface="Times New Roman" pitchFamily="18" charset="0"/>
              </a:rPr>
              <a:t>WO</a:t>
            </a:r>
            <a:r>
              <a:rPr lang="en-US" dirty="0" smtClean="0">
                <a:latin typeface="Times New Roman" pitchFamily="18" charset="0"/>
                <a:cs typeface="Times New Roman" pitchFamily="18" charset="0"/>
              </a:rPr>
              <a:t> </a:t>
            </a:r>
            <a:r>
              <a:rPr lang="en-US" sz="3600" b="1" dirty="0">
                <a:latin typeface="Times New Roman" pitchFamily="18" charset="0"/>
                <a:cs typeface="Times New Roman" pitchFamily="18" charset="0"/>
              </a:rPr>
              <a:t>P</a:t>
            </a:r>
            <a:r>
              <a:rPr lang="en-US" sz="2400" dirty="0">
                <a:latin typeface="Times New Roman" pitchFamily="18" charset="0"/>
                <a:cs typeface="Times New Roman" pitchFamily="18" charset="0"/>
              </a:rPr>
              <a:t>HOTON</a:t>
            </a:r>
            <a:r>
              <a:rPr lang="en-US" dirty="0" smtClean="0">
                <a:latin typeface="Times New Roman" pitchFamily="18" charset="0"/>
                <a:cs typeface="Times New Roman" pitchFamily="18" charset="0"/>
              </a:rPr>
              <a:t> </a:t>
            </a:r>
            <a:r>
              <a:rPr lang="en-US" sz="3600" b="1" dirty="0">
                <a:latin typeface="Times New Roman" pitchFamily="18" charset="0"/>
                <a:cs typeface="Times New Roman" pitchFamily="18" charset="0"/>
              </a:rPr>
              <a:t>F</a:t>
            </a:r>
            <a:r>
              <a:rPr lang="en-US" sz="2400" dirty="0">
                <a:latin typeface="Times New Roman" pitchFamily="18" charset="0"/>
                <a:cs typeface="Times New Roman" pitchFamily="18" charset="0"/>
              </a:rPr>
              <a:t>LUORESCENCE</a:t>
            </a:r>
            <a:endParaRPr lang="en-IN" sz="3600" b="1" dirty="0">
              <a:latin typeface="Times New Roman" pitchFamily="18" charset="0"/>
              <a:cs typeface="Times New Roman" pitchFamily="18" charset="0"/>
            </a:endParaRPr>
          </a:p>
        </p:txBody>
      </p:sp>
      <p:sp>
        <p:nvSpPr>
          <p:cNvPr id="31" name="Flowchart: Off-page Connector 9"/>
          <p:cNvSpPr>
            <a:spLocks noChangeArrowheads="1"/>
          </p:cNvSpPr>
          <p:nvPr/>
        </p:nvSpPr>
        <p:spPr bwMode="auto">
          <a:xfrm>
            <a:off x="8637588" y="145533"/>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2" name="Slide Number Placeholder 1"/>
          <p:cNvSpPr>
            <a:spLocks noGrp="1"/>
          </p:cNvSpPr>
          <p:nvPr>
            <p:ph type="sldNum" sz="quarter" idx="12"/>
          </p:nvPr>
        </p:nvSpPr>
        <p:spPr>
          <a:xfrm>
            <a:off x="6804186" y="151046"/>
            <a:ext cx="2133600" cy="274637"/>
          </a:xfrm>
        </p:spPr>
        <p:txBody>
          <a:bodyPr/>
          <a:lstStyle/>
          <a:p>
            <a:fld id="{003D9D32-5F0F-440F-9F89-7309B1A47E03}" type="slidenum">
              <a:rPr lang="en-US" altLang="en-US" sz="1100" b="1" smtClean="0">
                <a:solidFill>
                  <a:schemeClr val="bg1"/>
                </a:solidFill>
              </a:rPr>
              <a:pPr/>
              <a:t>29</a:t>
            </a:fld>
            <a:endParaRPr lang="en-US" altLang="en-US" sz="1600" b="1">
              <a:solidFill>
                <a:schemeClr val="bg1"/>
              </a:solidFill>
            </a:endParaRPr>
          </a:p>
        </p:txBody>
      </p:sp>
      <p:grpSp>
        <p:nvGrpSpPr>
          <p:cNvPr id="16" name="Group 19"/>
          <p:cNvGrpSpPr>
            <a:grpSpLocks/>
          </p:cNvGrpSpPr>
          <p:nvPr/>
        </p:nvGrpSpPr>
        <p:grpSpPr bwMode="auto">
          <a:xfrm>
            <a:off x="45" y="84413"/>
            <a:ext cx="3034802" cy="2441269"/>
            <a:chOff x="-45" y="1132"/>
            <a:chExt cx="2932" cy="1642"/>
          </a:xfrm>
        </p:grpSpPr>
        <p:pic>
          <p:nvPicPr>
            <p:cNvPr id="25" name="Picture 20" descr="jablonski1.jpg                                                 00000018Wastel´s Kiste                 000027A0:"/>
            <p:cNvPicPr>
              <a:picLocks noChangeAspect="1" noChangeArrowheads="1"/>
            </p:cNvPicPr>
            <p:nvPr/>
          </p:nvPicPr>
          <p:blipFill>
            <a:blip r:embed="rId2" cstate="print"/>
            <a:srcRect/>
            <a:stretch>
              <a:fillRect/>
            </a:stretch>
          </p:blipFill>
          <p:spPr bwMode="auto">
            <a:xfrm>
              <a:off x="576" y="1460"/>
              <a:ext cx="1728" cy="1314"/>
            </a:xfrm>
            <a:prstGeom prst="rect">
              <a:avLst/>
            </a:prstGeom>
            <a:noFill/>
          </p:spPr>
        </p:pic>
        <p:sp>
          <p:nvSpPr>
            <p:cNvPr id="26" name="Text Box 21"/>
            <p:cNvSpPr txBox="1">
              <a:spLocks noChangeArrowheads="1"/>
            </p:cNvSpPr>
            <p:nvPr/>
          </p:nvSpPr>
          <p:spPr bwMode="auto">
            <a:xfrm>
              <a:off x="-45" y="1132"/>
              <a:ext cx="2932" cy="279"/>
            </a:xfrm>
            <a:prstGeom prst="rect">
              <a:avLst/>
            </a:prstGeom>
            <a:noFill/>
            <a:ln w="9525">
              <a:noFill/>
              <a:miter lim="800000"/>
              <a:headEnd/>
              <a:tailEnd/>
            </a:ln>
            <a:effectLst/>
          </p:spPr>
          <p:txBody>
            <a:bodyPr wrap="none">
              <a:spAutoFit/>
            </a:bodyPr>
            <a:lstStyle/>
            <a:p>
              <a:pPr algn="ctr"/>
              <a:r>
                <a:rPr lang="de-DE" sz="2100" b="1" dirty="0">
                  <a:latin typeface="Times New Roman" pitchFamily="18" charset="0"/>
                  <a:cs typeface="Times New Roman" pitchFamily="18" charset="0"/>
                </a:rPr>
                <a:t>Single-photon Excitation</a:t>
              </a:r>
            </a:p>
          </p:txBody>
        </p:sp>
        <p:sp>
          <p:nvSpPr>
            <p:cNvPr id="27" name="Text Box 22"/>
            <p:cNvSpPr txBox="1">
              <a:spLocks noChangeArrowheads="1"/>
            </p:cNvSpPr>
            <p:nvPr/>
          </p:nvSpPr>
          <p:spPr bwMode="auto">
            <a:xfrm>
              <a:off x="576" y="2083"/>
              <a:ext cx="418" cy="248"/>
            </a:xfrm>
            <a:prstGeom prst="rect">
              <a:avLst/>
            </a:prstGeom>
            <a:noFill/>
            <a:ln w="9525">
              <a:noFill/>
              <a:miter lim="800000"/>
              <a:headEnd/>
              <a:tailEnd/>
            </a:ln>
            <a:effectLst/>
          </p:spPr>
          <p:txBody>
            <a:bodyPr wrap="none">
              <a:spAutoFit/>
            </a:bodyPr>
            <a:lstStyle/>
            <a:p>
              <a:r>
                <a:rPr lang="de-DE" b="1" dirty="0">
                  <a:solidFill>
                    <a:srgbClr val="1822CD"/>
                  </a:solidFill>
                  <a:latin typeface="Times New Roman" pitchFamily="18" charset="0"/>
                  <a:cs typeface="Times New Roman" pitchFamily="18" charset="0"/>
                </a:rPr>
                <a:t>h</a:t>
              </a:r>
              <a:r>
                <a:rPr lang="de-DE" b="1" dirty="0">
                  <a:solidFill>
                    <a:srgbClr val="1822CD"/>
                  </a:solidFill>
                  <a:latin typeface="Times New Roman" pitchFamily="18" charset="0"/>
                  <a:cs typeface="Times New Roman" pitchFamily="18" charset="0"/>
                  <a:sym typeface="Symbol" pitchFamily="18" charset="2"/>
                </a:rPr>
                <a:t></a:t>
              </a:r>
              <a:endParaRPr lang="de-DE" b="1" dirty="0">
                <a:solidFill>
                  <a:srgbClr val="1822CD"/>
                </a:solidFill>
                <a:latin typeface="Times New Roman" pitchFamily="18" charset="0"/>
                <a:cs typeface="Times New Roman" pitchFamily="18" charset="0"/>
              </a:endParaRPr>
            </a:p>
          </p:txBody>
        </p:sp>
        <p:sp>
          <p:nvSpPr>
            <p:cNvPr id="28" name="Text Box 23"/>
            <p:cNvSpPr txBox="1">
              <a:spLocks noChangeArrowheads="1"/>
            </p:cNvSpPr>
            <p:nvPr/>
          </p:nvSpPr>
          <p:spPr bwMode="auto">
            <a:xfrm>
              <a:off x="1651" y="2032"/>
              <a:ext cx="418" cy="248"/>
            </a:xfrm>
            <a:prstGeom prst="rect">
              <a:avLst/>
            </a:prstGeom>
            <a:noFill/>
            <a:ln w="9525">
              <a:noFill/>
              <a:miter lim="800000"/>
              <a:headEnd/>
              <a:tailEnd/>
            </a:ln>
            <a:effectLst/>
          </p:spPr>
          <p:txBody>
            <a:bodyPr wrap="none">
              <a:spAutoFit/>
            </a:bodyPr>
            <a:lstStyle/>
            <a:p>
              <a:r>
                <a:rPr lang="de-DE" b="1" dirty="0">
                  <a:solidFill>
                    <a:srgbClr val="2FFA24"/>
                  </a:solidFill>
                  <a:latin typeface="Times New Roman" pitchFamily="18" charset="0"/>
                  <a:cs typeface="Times New Roman" pitchFamily="18" charset="0"/>
                </a:rPr>
                <a:t>h</a:t>
              </a:r>
              <a:r>
                <a:rPr lang="de-DE" b="1" dirty="0">
                  <a:solidFill>
                    <a:srgbClr val="2FFA24"/>
                  </a:solidFill>
                  <a:latin typeface="Times New Roman" pitchFamily="18" charset="0"/>
                  <a:cs typeface="Times New Roman" pitchFamily="18" charset="0"/>
                  <a:sym typeface="Symbol" pitchFamily="18" charset="2"/>
                </a:rPr>
                <a:t></a:t>
              </a:r>
              <a:endParaRPr lang="de-DE" b="1" dirty="0">
                <a:solidFill>
                  <a:srgbClr val="2FFA24"/>
                </a:solidFill>
                <a:latin typeface="Times New Roman" pitchFamily="18" charset="0"/>
                <a:cs typeface="Times New Roman" pitchFamily="18" charset="0"/>
              </a:endParaRPr>
            </a:p>
          </p:txBody>
        </p:sp>
        <p:sp>
          <p:nvSpPr>
            <p:cNvPr id="29" name="Text Box 24"/>
            <p:cNvSpPr txBox="1">
              <a:spLocks noChangeArrowheads="1"/>
            </p:cNvSpPr>
            <p:nvPr/>
          </p:nvSpPr>
          <p:spPr bwMode="auto">
            <a:xfrm rot="16200000">
              <a:off x="-9" y="1869"/>
              <a:ext cx="939" cy="401"/>
            </a:xfrm>
            <a:prstGeom prst="rect">
              <a:avLst/>
            </a:prstGeom>
            <a:noFill/>
            <a:ln w="9525">
              <a:noFill/>
              <a:miter lim="800000"/>
              <a:headEnd/>
              <a:tailEnd/>
            </a:ln>
            <a:effectLst/>
          </p:spPr>
          <p:txBody>
            <a:bodyPr wrap="none">
              <a:spAutoFit/>
            </a:bodyPr>
            <a:lstStyle/>
            <a:p>
              <a:r>
                <a:rPr lang="de-DE" sz="2100" dirty="0">
                  <a:latin typeface="Times New Roman" pitchFamily="18" charset="0"/>
                  <a:cs typeface="Times New Roman" pitchFamily="18" charset="0"/>
                </a:rPr>
                <a:t>Absorbtion</a:t>
              </a:r>
            </a:p>
          </p:txBody>
        </p:sp>
        <p:sp>
          <p:nvSpPr>
            <p:cNvPr id="30" name="Text Box 25"/>
            <p:cNvSpPr txBox="1">
              <a:spLocks noChangeArrowheads="1"/>
            </p:cNvSpPr>
            <p:nvPr/>
          </p:nvSpPr>
          <p:spPr bwMode="auto">
            <a:xfrm rot="16200000">
              <a:off x="1020" y="1926"/>
              <a:ext cx="799" cy="401"/>
            </a:xfrm>
            <a:prstGeom prst="rect">
              <a:avLst/>
            </a:prstGeom>
            <a:noFill/>
            <a:ln w="9525">
              <a:noFill/>
              <a:miter lim="800000"/>
              <a:headEnd/>
              <a:tailEnd/>
            </a:ln>
            <a:effectLst/>
          </p:spPr>
          <p:txBody>
            <a:bodyPr wrap="none">
              <a:spAutoFit/>
            </a:bodyPr>
            <a:lstStyle/>
            <a:p>
              <a:r>
                <a:rPr lang="de-DE" sz="2100" dirty="0">
                  <a:latin typeface="Times New Roman" pitchFamily="18" charset="0"/>
                  <a:cs typeface="Times New Roman" pitchFamily="18" charset="0"/>
                </a:rPr>
                <a:t>Emission</a:t>
              </a:r>
            </a:p>
          </p:txBody>
        </p:sp>
      </p:grpSp>
      <p:grpSp>
        <p:nvGrpSpPr>
          <p:cNvPr id="56" name="Group 55"/>
          <p:cNvGrpSpPr/>
          <p:nvPr/>
        </p:nvGrpSpPr>
        <p:grpSpPr>
          <a:xfrm>
            <a:off x="2567016" y="1192624"/>
            <a:ext cx="7261422" cy="3314700"/>
            <a:chOff x="2567016" y="1192624"/>
            <a:chExt cx="7261422" cy="3314700"/>
          </a:xfrm>
        </p:grpSpPr>
        <p:pic>
          <p:nvPicPr>
            <p:cNvPr id="4" name="Picture 6" descr="2p excitation schema.jpg                                       00000018Wastel´s Kiste                 000027A0:"/>
            <p:cNvPicPr>
              <a:picLocks noChangeAspect="1" noChangeArrowheads="1"/>
            </p:cNvPicPr>
            <p:nvPr/>
          </p:nvPicPr>
          <p:blipFill>
            <a:blip r:embed="rId3" cstate="print"/>
            <a:srcRect/>
            <a:stretch>
              <a:fillRect/>
            </a:stretch>
          </p:blipFill>
          <p:spPr bwMode="auto">
            <a:xfrm rot="10800000">
              <a:off x="4533534" y="1192624"/>
              <a:ext cx="3200400" cy="3314700"/>
            </a:xfrm>
            <a:prstGeom prst="rect">
              <a:avLst/>
            </a:prstGeom>
            <a:noFill/>
          </p:spPr>
        </p:pic>
        <p:grpSp>
          <p:nvGrpSpPr>
            <p:cNvPr id="5" name="Group 10"/>
            <p:cNvGrpSpPr>
              <a:grpSpLocks/>
            </p:cNvGrpSpPr>
            <p:nvPr/>
          </p:nvGrpSpPr>
          <p:grpSpPr bwMode="auto">
            <a:xfrm>
              <a:off x="7915100" y="1800141"/>
              <a:ext cx="1078707" cy="426244"/>
              <a:chOff x="4608" y="480"/>
              <a:chExt cx="906" cy="358"/>
            </a:xfrm>
          </p:grpSpPr>
          <p:sp>
            <p:nvSpPr>
              <p:cNvPr id="6" name="Text Box 11"/>
              <p:cNvSpPr txBox="1">
                <a:spLocks noChangeArrowheads="1"/>
              </p:cNvSpPr>
              <p:nvPr/>
            </p:nvSpPr>
            <p:spPr bwMode="auto">
              <a:xfrm>
                <a:off x="4820" y="528"/>
                <a:ext cx="694" cy="310"/>
              </a:xfrm>
              <a:prstGeom prst="rect">
                <a:avLst/>
              </a:prstGeom>
              <a:noFill/>
              <a:ln w="9525">
                <a:noFill/>
                <a:miter lim="800000"/>
                <a:headEnd/>
                <a:tailEnd/>
              </a:ln>
              <a:effectLst/>
            </p:spPr>
            <p:txBody>
              <a:bodyPr wrap="none">
                <a:spAutoFit/>
              </a:bodyPr>
              <a:lstStyle/>
              <a:p>
                <a:r>
                  <a:rPr lang="de-DE">
                    <a:latin typeface="Times New Roman" pitchFamily="18" charset="0"/>
                    <a:cs typeface="Times New Roman" pitchFamily="18" charset="0"/>
                  </a:rPr>
                  <a:t>photon</a:t>
                </a:r>
              </a:p>
            </p:txBody>
          </p:sp>
          <p:pic>
            <p:nvPicPr>
              <p:cNvPr id="7" name="Picture 12" descr="&#10;photon.jpg                                                     00000018Wastel´s Kiste                 000027A0:"/>
              <p:cNvPicPr>
                <a:picLocks noChangeAspect="1" noChangeArrowheads="1"/>
              </p:cNvPicPr>
              <p:nvPr/>
            </p:nvPicPr>
            <p:blipFill>
              <a:blip r:embed="rId4" cstate="print"/>
              <a:srcRect/>
              <a:stretch>
                <a:fillRect/>
              </a:stretch>
            </p:blipFill>
            <p:spPr bwMode="auto">
              <a:xfrm>
                <a:off x="4608" y="480"/>
                <a:ext cx="181" cy="331"/>
              </a:xfrm>
              <a:prstGeom prst="rect">
                <a:avLst/>
              </a:prstGeom>
              <a:noFill/>
            </p:spPr>
          </p:pic>
        </p:grpSp>
        <p:grpSp>
          <p:nvGrpSpPr>
            <p:cNvPr id="8" name="Group 13"/>
            <p:cNvGrpSpPr>
              <a:grpSpLocks/>
            </p:cNvGrpSpPr>
            <p:nvPr/>
          </p:nvGrpSpPr>
          <p:grpSpPr bwMode="auto">
            <a:xfrm>
              <a:off x="7971057" y="2377591"/>
              <a:ext cx="1589484" cy="646510"/>
              <a:chOff x="4655" y="912"/>
              <a:chExt cx="1335" cy="543"/>
            </a:xfrm>
          </p:grpSpPr>
          <p:pic>
            <p:nvPicPr>
              <p:cNvPr id="9" name="Picture 14" descr="dye1.jpg                                                       00000018Wastel´s Kiste                 000027A0:"/>
              <p:cNvPicPr>
                <a:picLocks noChangeAspect="1" noChangeArrowheads="1"/>
              </p:cNvPicPr>
              <p:nvPr/>
            </p:nvPicPr>
            <p:blipFill>
              <a:blip r:embed="rId5" cstate="print"/>
              <a:srcRect/>
              <a:stretch>
                <a:fillRect/>
              </a:stretch>
            </p:blipFill>
            <p:spPr bwMode="auto">
              <a:xfrm>
                <a:off x="4655" y="1056"/>
                <a:ext cx="145" cy="141"/>
              </a:xfrm>
              <a:prstGeom prst="rect">
                <a:avLst/>
              </a:prstGeom>
              <a:noFill/>
            </p:spPr>
          </p:pic>
          <p:sp>
            <p:nvSpPr>
              <p:cNvPr id="10" name="Text Box 15"/>
              <p:cNvSpPr txBox="1">
                <a:spLocks noChangeArrowheads="1"/>
              </p:cNvSpPr>
              <p:nvPr/>
            </p:nvSpPr>
            <p:spPr bwMode="auto">
              <a:xfrm>
                <a:off x="4796" y="912"/>
                <a:ext cx="1194" cy="543"/>
              </a:xfrm>
              <a:prstGeom prst="rect">
                <a:avLst/>
              </a:prstGeom>
              <a:noFill/>
              <a:ln w="9525">
                <a:noFill/>
                <a:miter lim="800000"/>
                <a:headEnd/>
                <a:tailEnd/>
              </a:ln>
              <a:effectLst/>
            </p:spPr>
            <p:txBody>
              <a:bodyPr wrap="none">
                <a:spAutoFit/>
              </a:bodyPr>
              <a:lstStyle/>
              <a:p>
                <a:r>
                  <a:rPr lang="de-DE" dirty="0">
                    <a:latin typeface="Times New Roman" pitchFamily="18" charset="0"/>
                    <a:cs typeface="Times New Roman" pitchFamily="18" charset="0"/>
                  </a:rPr>
                  <a:t>non-excited</a:t>
                </a:r>
              </a:p>
              <a:p>
                <a:r>
                  <a:rPr lang="de-DE" dirty="0">
                    <a:latin typeface="Times New Roman" pitchFamily="18" charset="0"/>
                    <a:cs typeface="Times New Roman" pitchFamily="18" charset="0"/>
                  </a:rPr>
                  <a:t>dye molecule</a:t>
                </a:r>
              </a:p>
            </p:txBody>
          </p:sp>
        </p:grpSp>
        <p:grpSp>
          <p:nvGrpSpPr>
            <p:cNvPr id="11" name="Group 16"/>
            <p:cNvGrpSpPr>
              <a:grpSpLocks/>
            </p:cNvGrpSpPr>
            <p:nvPr/>
          </p:nvGrpSpPr>
          <p:grpSpPr bwMode="auto">
            <a:xfrm>
              <a:off x="7972252" y="3063390"/>
              <a:ext cx="1856186" cy="646510"/>
              <a:chOff x="4656" y="1324"/>
              <a:chExt cx="1559" cy="543"/>
            </a:xfrm>
          </p:grpSpPr>
          <p:pic>
            <p:nvPicPr>
              <p:cNvPr id="12" name="Picture 17" descr="dye2.jpg                                                       00000018Wastel´s Kiste                 000027A0:"/>
              <p:cNvPicPr>
                <a:picLocks noChangeAspect="1" noChangeArrowheads="1"/>
              </p:cNvPicPr>
              <p:nvPr/>
            </p:nvPicPr>
            <p:blipFill>
              <a:blip r:embed="rId6" cstate="print"/>
              <a:srcRect/>
              <a:stretch>
                <a:fillRect/>
              </a:stretch>
            </p:blipFill>
            <p:spPr bwMode="auto">
              <a:xfrm>
                <a:off x="4656" y="1488"/>
                <a:ext cx="145" cy="141"/>
              </a:xfrm>
              <a:prstGeom prst="rect">
                <a:avLst/>
              </a:prstGeom>
              <a:noFill/>
            </p:spPr>
          </p:pic>
          <p:sp>
            <p:nvSpPr>
              <p:cNvPr id="13" name="Text Box 18"/>
              <p:cNvSpPr txBox="1">
                <a:spLocks noChangeArrowheads="1"/>
              </p:cNvSpPr>
              <p:nvPr/>
            </p:nvSpPr>
            <p:spPr bwMode="auto">
              <a:xfrm>
                <a:off x="4800" y="1324"/>
                <a:ext cx="1415" cy="543"/>
              </a:xfrm>
              <a:prstGeom prst="rect">
                <a:avLst/>
              </a:prstGeom>
              <a:noFill/>
              <a:ln w="9525">
                <a:noFill/>
                <a:miter lim="800000"/>
                <a:headEnd/>
                <a:tailEnd/>
              </a:ln>
              <a:effectLst/>
            </p:spPr>
            <p:txBody>
              <a:bodyPr wrap="none">
                <a:spAutoFit/>
              </a:bodyPr>
              <a:lstStyle/>
              <a:p>
                <a:r>
                  <a:rPr lang="de-DE" dirty="0">
                    <a:latin typeface="Times New Roman" pitchFamily="18" charset="0"/>
                    <a:cs typeface="Times New Roman" pitchFamily="18" charset="0"/>
                  </a:rPr>
                  <a:t>2photon-excited</a:t>
                </a:r>
              </a:p>
              <a:p>
                <a:r>
                  <a:rPr lang="de-DE" dirty="0">
                    <a:latin typeface="Times New Roman" pitchFamily="18" charset="0"/>
                    <a:cs typeface="Times New Roman" pitchFamily="18" charset="0"/>
                  </a:rPr>
                  <a:t>dye molecule</a:t>
                </a:r>
              </a:p>
            </p:txBody>
          </p:sp>
        </p:grpSp>
        <p:grpSp>
          <p:nvGrpSpPr>
            <p:cNvPr id="48" name="Group 47"/>
            <p:cNvGrpSpPr/>
            <p:nvPr/>
          </p:nvGrpSpPr>
          <p:grpSpPr>
            <a:xfrm>
              <a:off x="2567016" y="1357368"/>
              <a:ext cx="3241874" cy="2963449"/>
              <a:chOff x="1813543" y="1357368"/>
              <a:chExt cx="3241874" cy="2963449"/>
            </a:xfrm>
          </p:grpSpPr>
          <p:sp>
            <p:nvSpPr>
              <p:cNvPr id="3" name="Flowchart: Delay 2"/>
              <p:cNvSpPr/>
              <p:nvPr/>
            </p:nvSpPr>
            <p:spPr bwMode="auto">
              <a:xfrm>
                <a:off x="1813543" y="1682686"/>
                <a:ext cx="3118487" cy="2331227"/>
              </a:xfrm>
              <a:prstGeom prst="flowChartDelay">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cxnSp>
            <p:nvCxnSpPr>
              <p:cNvPr id="33" name="Straight Connector 32"/>
              <p:cNvCxnSpPr/>
              <p:nvPr/>
            </p:nvCxnSpPr>
            <p:spPr bwMode="auto">
              <a:xfrm flipV="1">
                <a:off x="3569332" y="3500953"/>
                <a:ext cx="926357" cy="819864"/>
              </a:xfrm>
              <a:prstGeom prst="line">
                <a:avLst/>
              </a:prstGeom>
              <a:solidFill>
                <a:schemeClr val="accent1"/>
              </a:solidFill>
              <a:ln w="2540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Straight Connector 37"/>
              <p:cNvCxnSpPr/>
              <p:nvPr/>
            </p:nvCxnSpPr>
            <p:spPr bwMode="auto">
              <a:xfrm>
                <a:off x="3556743" y="1357368"/>
                <a:ext cx="960255" cy="863318"/>
              </a:xfrm>
              <a:prstGeom prst="line">
                <a:avLst/>
              </a:prstGeom>
              <a:solidFill>
                <a:schemeClr val="accent1"/>
              </a:solidFill>
              <a:ln w="2540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Oval 41"/>
              <p:cNvSpPr/>
              <p:nvPr/>
            </p:nvSpPr>
            <p:spPr bwMode="auto">
              <a:xfrm>
                <a:off x="3831315" y="2560057"/>
                <a:ext cx="1224102" cy="593681"/>
              </a:xfrm>
              <a:prstGeom prst="ellipse">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6" name="Oval 45"/>
              <p:cNvSpPr/>
              <p:nvPr/>
            </p:nvSpPr>
            <p:spPr bwMode="auto">
              <a:xfrm rot="19659433">
                <a:off x="4599962" y="2223049"/>
                <a:ext cx="360030" cy="825488"/>
              </a:xfrm>
              <a:prstGeom prst="ellipse">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47" name="Oval 46"/>
              <p:cNvSpPr/>
              <p:nvPr/>
            </p:nvSpPr>
            <p:spPr bwMode="auto">
              <a:xfrm rot="12987078">
                <a:off x="4580460" y="2678755"/>
                <a:ext cx="360030" cy="825488"/>
              </a:xfrm>
              <a:prstGeom prst="ellipse">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grpSp>
          <p:nvGrpSpPr>
            <p:cNvPr id="49" name="Group 48"/>
            <p:cNvGrpSpPr/>
            <p:nvPr/>
          </p:nvGrpSpPr>
          <p:grpSpPr>
            <a:xfrm flipH="1">
              <a:off x="6458596" y="1357070"/>
              <a:ext cx="3241874" cy="2963449"/>
              <a:chOff x="1813543" y="1357368"/>
              <a:chExt cx="3241874" cy="2963449"/>
            </a:xfrm>
          </p:grpSpPr>
          <p:sp>
            <p:nvSpPr>
              <p:cNvPr id="50" name="Flowchart: Delay 49"/>
              <p:cNvSpPr/>
              <p:nvPr/>
            </p:nvSpPr>
            <p:spPr bwMode="auto">
              <a:xfrm>
                <a:off x="1813543" y="1682686"/>
                <a:ext cx="3118487" cy="2331227"/>
              </a:xfrm>
              <a:prstGeom prst="flowChartDelay">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cxnSp>
            <p:nvCxnSpPr>
              <p:cNvPr id="51" name="Straight Connector 50"/>
              <p:cNvCxnSpPr/>
              <p:nvPr/>
            </p:nvCxnSpPr>
            <p:spPr bwMode="auto">
              <a:xfrm flipV="1">
                <a:off x="3569332" y="3500953"/>
                <a:ext cx="926357" cy="819864"/>
              </a:xfrm>
              <a:prstGeom prst="line">
                <a:avLst/>
              </a:prstGeom>
              <a:solidFill>
                <a:schemeClr val="accent1"/>
              </a:solidFill>
              <a:ln w="2540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Straight Connector 51"/>
              <p:cNvCxnSpPr/>
              <p:nvPr/>
            </p:nvCxnSpPr>
            <p:spPr bwMode="auto">
              <a:xfrm>
                <a:off x="3556743" y="1357368"/>
                <a:ext cx="960255" cy="863318"/>
              </a:xfrm>
              <a:prstGeom prst="line">
                <a:avLst/>
              </a:prstGeom>
              <a:solidFill>
                <a:schemeClr val="accent1"/>
              </a:solidFill>
              <a:ln w="2540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3" name="Oval 52"/>
              <p:cNvSpPr/>
              <p:nvPr/>
            </p:nvSpPr>
            <p:spPr bwMode="auto">
              <a:xfrm>
                <a:off x="3831315" y="2560057"/>
                <a:ext cx="1224102" cy="593681"/>
              </a:xfrm>
              <a:prstGeom prst="ellipse">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54" name="Oval 53"/>
              <p:cNvSpPr/>
              <p:nvPr/>
            </p:nvSpPr>
            <p:spPr bwMode="auto">
              <a:xfrm rot="19659433">
                <a:off x="4599962" y="2223049"/>
                <a:ext cx="360030" cy="825488"/>
              </a:xfrm>
              <a:prstGeom prst="ellipse">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sp>
            <p:nvSpPr>
              <p:cNvPr id="55" name="Oval 54"/>
              <p:cNvSpPr/>
              <p:nvPr/>
            </p:nvSpPr>
            <p:spPr bwMode="auto">
              <a:xfrm rot="12987078">
                <a:off x="4580460" y="2678755"/>
                <a:ext cx="360030" cy="825488"/>
              </a:xfrm>
              <a:prstGeom prst="ellipse">
                <a:avLst/>
              </a:prstGeom>
              <a:solidFill>
                <a:schemeClr val="bg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grpSp>
      <p:grpSp>
        <p:nvGrpSpPr>
          <p:cNvPr id="17" name="Group 26"/>
          <p:cNvGrpSpPr>
            <a:grpSpLocks/>
          </p:cNvGrpSpPr>
          <p:nvPr/>
        </p:nvGrpSpPr>
        <p:grpSpPr bwMode="auto">
          <a:xfrm>
            <a:off x="10683" y="2639147"/>
            <a:ext cx="2895802" cy="2368872"/>
            <a:chOff x="2648" y="1132"/>
            <a:chExt cx="2704" cy="1618"/>
          </a:xfrm>
        </p:grpSpPr>
        <p:pic>
          <p:nvPicPr>
            <p:cNvPr id="18" name="Picture 27" descr="jablonski2.jpg                                                 00000018Wastel´s Kiste                 000027A0:"/>
            <p:cNvPicPr>
              <a:picLocks noChangeAspect="1" noChangeArrowheads="1"/>
            </p:cNvPicPr>
            <p:nvPr/>
          </p:nvPicPr>
          <p:blipFill>
            <a:blip r:embed="rId7" cstate="print"/>
            <a:srcRect/>
            <a:stretch>
              <a:fillRect/>
            </a:stretch>
          </p:blipFill>
          <p:spPr bwMode="auto">
            <a:xfrm>
              <a:off x="3072" y="1460"/>
              <a:ext cx="1902" cy="1290"/>
            </a:xfrm>
            <a:prstGeom prst="rect">
              <a:avLst/>
            </a:prstGeom>
            <a:noFill/>
          </p:spPr>
        </p:pic>
        <p:sp>
          <p:nvSpPr>
            <p:cNvPr id="19" name="Text Box 28"/>
            <p:cNvSpPr txBox="1">
              <a:spLocks noChangeArrowheads="1"/>
            </p:cNvSpPr>
            <p:nvPr/>
          </p:nvSpPr>
          <p:spPr bwMode="auto">
            <a:xfrm>
              <a:off x="2719" y="1132"/>
              <a:ext cx="2633" cy="284"/>
            </a:xfrm>
            <a:prstGeom prst="rect">
              <a:avLst/>
            </a:prstGeom>
            <a:noFill/>
            <a:ln w="9525">
              <a:noFill/>
              <a:miter lim="800000"/>
              <a:headEnd/>
              <a:tailEnd/>
            </a:ln>
            <a:effectLst/>
          </p:spPr>
          <p:txBody>
            <a:bodyPr wrap="none">
              <a:spAutoFit/>
            </a:bodyPr>
            <a:lstStyle/>
            <a:p>
              <a:pPr algn="ctr"/>
              <a:r>
                <a:rPr lang="de-DE" sz="2100" b="1" dirty="0">
                  <a:latin typeface="Times New Roman" pitchFamily="18" charset="0"/>
                  <a:cs typeface="Times New Roman" pitchFamily="18" charset="0"/>
                </a:rPr>
                <a:t>Two-photon Excitation</a:t>
              </a:r>
            </a:p>
          </p:txBody>
        </p:sp>
        <p:sp>
          <p:nvSpPr>
            <p:cNvPr id="20" name="Text Box 29"/>
            <p:cNvSpPr txBox="1">
              <a:spLocks noChangeArrowheads="1"/>
            </p:cNvSpPr>
            <p:nvPr/>
          </p:nvSpPr>
          <p:spPr bwMode="auto">
            <a:xfrm>
              <a:off x="4147" y="2011"/>
              <a:ext cx="404" cy="252"/>
            </a:xfrm>
            <a:prstGeom prst="rect">
              <a:avLst/>
            </a:prstGeom>
            <a:noFill/>
            <a:ln w="9525">
              <a:noFill/>
              <a:miter lim="800000"/>
              <a:headEnd/>
              <a:tailEnd/>
            </a:ln>
            <a:effectLst/>
          </p:spPr>
          <p:txBody>
            <a:bodyPr wrap="none">
              <a:spAutoFit/>
            </a:bodyPr>
            <a:lstStyle/>
            <a:p>
              <a:r>
                <a:rPr lang="de-DE" b="1" dirty="0">
                  <a:solidFill>
                    <a:srgbClr val="2FFA24"/>
                  </a:solidFill>
                  <a:latin typeface="Times New Roman" pitchFamily="18" charset="0"/>
                  <a:cs typeface="Times New Roman" pitchFamily="18" charset="0"/>
                </a:rPr>
                <a:t>h</a:t>
              </a:r>
              <a:r>
                <a:rPr lang="de-DE" b="1" dirty="0">
                  <a:solidFill>
                    <a:srgbClr val="2FFA24"/>
                  </a:solidFill>
                  <a:latin typeface="Times New Roman" pitchFamily="18" charset="0"/>
                  <a:cs typeface="Times New Roman" pitchFamily="18" charset="0"/>
                  <a:sym typeface="Symbol" pitchFamily="18" charset="2"/>
                </a:rPr>
                <a:t></a:t>
              </a:r>
              <a:endParaRPr lang="de-DE" b="1" dirty="0">
                <a:solidFill>
                  <a:srgbClr val="2FFA24"/>
                </a:solidFill>
                <a:latin typeface="Times New Roman" pitchFamily="18" charset="0"/>
                <a:cs typeface="Times New Roman" pitchFamily="18" charset="0"/>
              </a:endParaRPr>
            </a:p>
          </p:txBody>
        </p:sp>
        <p:sp>
          <p:nvSpPr>
            <p:cNvPr id="21" name="Text Box 30"/>
            <p:cNvSpPr txBox="1">
              <a:spLocks noChangeArrowheads="1"/>
            </p:cNvSpPr>
            <p:nvPr/>
          </p:nvSpPr>
          <p:spPr bwMode="auto">
            <a:xfrm>
              <a:off x="2995" y="1792"/>
              <a:ext cx="512" cy="252"/>
            </a:xfrm>
            <a:prstGeom prst="rect">
              <a:avLst/>
            </a:prstGeom>
            <a:noFill/>
            <a:ln w="9525">
              <a:noFill/>
              <a:miter lim="800000"/>
              <a:headEnd/>
              <a:tailEnd/>
            </a:ln>
            <a:effectLst/>
          </p:spPr>
          <p:txBody>
            <a:bodyPr wrap="none">
              <a:spAutoFit/>
            </a:bodyPr>
            <a:lstStyle/>
            <a:p>
              <a:r>
                <a:rPr lang="de-DE" b="1" dirty="0">
                  <a:solidFill>
                    <a:srgbClr val="EF1F1D"/>
                  </a:solidFill>
                  <a:latin typeface="Times New Roman" pitchFamily="18" charset="0"/>
                  <a:cs typeface="Times New Roman" pitchFamily="18" charset="0"/>
                </a:rPr>
                <a:t>h</a:t>
              </a:r>
              <a:r>
                <a:rPr lang="de-DE" b="1" dirty="0">
                  <a:solidFill>
                    <a:srgbClr val="EF1F1D"/>
                  </a:solidFill>
                  <a:latin typeface="Times New Roman" pitchFamily="18" charset="0"/>
                  <a:cs typeface="Times New Roman" pitchFamily="18" charset="0"/>
                  <a:sym typeface="Symbol" pitchFamily="18" charset="2"/>
                </a:rPr>
                <a:t>*</a:t>
              </a:r>
              <a:endParaRPr lang="de-DE" b="1" dirty="0">
                <a:solidFill>
                  <a:srgbClr val="EF1F1D"/>
                </a:solidFill>
                <a:latin typeface="Times New Roman" pitchFamily="18" charset="0"/>
                <a:cs typeface="Times New Roman" pitchFamily="18" charset="0"/>
              </a:endParaRPr>
            </a:p>
          </p:txBody>
        </p:sp>
        <p:sp>
          <p:nvSpPr>
            <p:cNvPr id="22" name="Text Box 31"/>
            <p:cNvSpPr txBox="1">
              <a:spLocks noChangeArrowheads="1"/>
            </p:cNvSpPr>
            <p:nvPr/>
          </p:nvSpPr>
          <p:spPr bwMode="auto">
            <a:xfrm>
              <a:off x="2947" y="2227"/>
              <a:ext cx="512" cy="252"/>
            </a:xfrm>
            <a:prstGeom prst="rect">
              <a:avLst/>
            </a:prstGeom>
            <a:noFill/>
            <a:ln w="9525">
              <a:noFill/>
              <a:miter lim="800000"/>
              <a:headEnd/>
              <a:tailEnd/>
            </a:ln>
            <a:effectLst/>
          </p:spPr>
          <p:txBody>
            <a:bodyPr wrap="none">
              <a:spAutoFit/>
            </a:bodyPr>
            <a:lstStyle/>
            <a:p>
              <a:r>
                <a:rPr lang="de-DE" b="1" dirty="0">
                  <a:solidFill>
                    <a:srgbClr val="EF1F1D"/>
                  </a:solidFill>
                  <a:latin typeface="Times New Roman" pitchFamily="18" charset="0"/>
                  <a:cs typeface="Times New Roman" pitchFamily="18" charset="0"/>
                </a:rPr>
                <a:t>h</a:t>
              </a:r>
              <a:r>
                <a:rPr lang="de-DE" b="1" dirty="0">
                  <a:solidFill>
                    <a:srgbClr val="EF1F1D"/>
                  </a:solidFill>
                  <a:latin typeface="Times New Roman" pitchFamily="18" charset="0"/>
                  <a:cs typeface="Times New Roman" pitchFamily="18" charset="0"/>
                  <a:sym typeface="Symbol" pitchFamily="18" charset="2"/>
                </a:rPr>
                <a:t>*</a:t>
              </a:r>
              <a:endParaRPr lang="de-DE" b="1" dirty="0">
                <a:solidFill>
                  <a:srgbClr val="EF1F1D"/>
                </a:solidFill>
                <a:latin typeface="Times New Roman" pitchFamily="18" charset="0"/>
                <a:cs typeface="Times New Roman" pitchFamily="18" charset="0"/>
              </a:endParaRPr>
            </a:p>
          </p:txBody>
        </p:sp>
        <p:sp>
          <p:nvSpPr>
            <p:cNvPr id="23" name="Text Box 32"/>
            <p:cNvSpPr txBox="1">
              <a:spLocks noChangeArrowheads="1"/>
            </p:cNvSpPr>
            <p:nvPr/>
          </p:nvSpPr>
          <p:spPr bwMode="auto">
            <a:xfrm rot="16200000">
              <a:off x="2365" y="1877"/>
              <a:ext cx="954" cy="388"/>
            </a:xfrm>
            <a:prstGeom prst="rect">
              <a:avLst/>
            </a:prstGeom>
            <a:noFill/>
            <a:ln w="9525">
              <a:noFill/>
              <a:miter lim="800000"/>
              <a:headEnd/>
              <a:tailEnd/>
            </a:ln>
            <a:effectLst/>
          </p:spPr>
          <p:txBody>
            <a:bodyPr wrap="none">
              <a:spAutoFit/>
            </a:bodyPr>
            <a:lstStyle/>
            <a:p>
              <a:r>
                <a:rPr lang="de-DE" sz="2100" dirty="0">
                  <a:latin typeface="Times New Roman" pitchFamily="18" charset="0"/>
                  <a:cs typeface="Times New Roman" pitchFamily="18" charset="0"/>
                </a:rPr>
                <a:t>Absorbtion</a:t>
              </a:r>
            </a:p>
          </p:txBody>
        </p:sp>
        <p:sp>
          <p:nvSpPr>
            <p:cNvPr id="24" name="Text Box 33"/>
            <p:cNvSpPr txBox="1">
              <a:spLocks noChangeArrowheads="1"/>
            </p:cNvSpPr>
            <p:nvPr/>
          </p:nvSpPr>
          <p:spPr bwMode="auto">
            <a:xfrm rot="16200000">
              <a:off x="3600" y="1951"/>
              <a:ext cx="812" cy="388"/>
            </a:xfrm>
            <a:prstGeom prst="rect">
              <a:avLst/>
            </a:prstGeom>
            <a:noFill/>
            <a:ln w="9525">
              <a:noFill/>
              <a:miter lim="800000"/>
              <a:headEnd/>
              <a:tailEnd/>
            </a:ln>
            <a:effectLst/>
          </p:spPr>
          <p:txBody>
            <a:bodyPr wrap="none">
              <a:spAutoFit/>
            </a:bodyPr>
            <a:lstStyle/>
            <a:p>
              <a:r>
                <a:rPr lang="de-DE" sz="2100" dirty="0">
                  <a:latin typeface="Times New Roman" pitchFamily="18" charset="0"/>
                  <a:cs typeface="Times New Roman" pitchFamily="18" charset="0"/>
                </a:rPr>
                <a:t>Emission</a:t>
              </a:r>
            </a:p>
          </p:txBody>
        </p:sp>
      </p:grpSp>
    </p:spTree>
    <p:extLst>
      <p:ext uri="{BB962C8B-B14F-4D97-AF65-F5344CB8AC3E}">
        <p14:creationId xmlns:p14="http://schemas.microsoft.com/office/powerpoint/2010/main" val="23504344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9" descr="D:\manuscript\tweezer\figures\11.png"/>
          <p:cNvPicPr>
            <a:picLocks noChangeAspect="1" noChangeArrowheads="1"/>
          </p:cNvPicPr>
          <p:nvPr/>
        </p:nvPicPr>
        <p:blipFill>
          <a:blip r:embed="rId4" cstate="print"/>
          <a:srcRect/>
          <a:stretch>
            <a:fillRect/>
          </a:stretch>
        </p:blipFill>
        <p:spPr bwMode="auto">
          <a:xfrm>
            <a:off x="3886200" y="628651"/>
            <a:ext cx="3958829" cy="1556147"/>
          </a:xfrm>
          <a:prstGeom prst="rect">
            <a:avLst/>
          </a:prstGeom>
          <a:noFill/>
          <a:ln w="9525">
            <a:noFill/>
            <a:miter lim="800000"/>
            <a:headEnd/>
            <a:tailEnd/>
          </a:ln>
        </p:spPr>
      </p:pic>
      <p:graphicFrame>
        <p:nvGraphicFramePr>
          <p:cNvPr id="3074" name="Object 4"/>
          <p:cNvGraphicFramePr>
            <a:graphicFrameLocks noChangeAspect="1"/>
          </p:cNvGraphicFramePr>
          <p:nvPr/>
        </p:nvGraphicFramePr>
        <p:xfrm>
          <a:off x="4972050" y="2138362"/>
          <a:ext cx="2930129" cy="2376488"/>
        </p:xfrm>
        <a:graphic>
          <a:graphicData uri="http://schemas.openxmlformats.org/presentationml/2006/ole">
            <mc:AlternateContent xmlns:mc="http://schemas.openxmlformats.org/markup-compatibility/2006">
              <mc:Choice xmlns:v="urn:schemas-microsoft-com:vml" Requires="v">
                <p:oleObj spid="_x0000_s44224" name="Graph" r:id="rId5" imgW="3686861" imgH="2990698" progId="Origin50.Graph">
                  <p:embed/>
                </p:oleObj>
              </mc:Choice>
              <mc:Fallback>
                <p:oleObj name="Graph" r:id="rId5" imgW="3686861" imgH="2990698" progId="Origin50.Graph">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72050" y="2138362"/>
                        <a:ext cx="2930129" cy="23764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075" name="Object 5"/>
          <p:cNvGraphicFramePr>
            <a:graphicFrameLocks noChangeAspect="1"/>
          </p:cNvGraphicFramePr>
          <p:nvPr/>
        </p:nvGraphicFramePr>
        <p:xfrm>
          <a:off x="2228850" y="2144316"/>
          <a:ext cx="2857500" cy="2338388"/>
        </p:xfrm>
        <a:graphic>
          <a:graphicData uri="http://schemas.openxmlformats.org/presentationml/2006/ole">
            <mc:AlternateContent xmlns:mc="http://schemas.openxmlformats.org/markup-compatibility/2006">
              <mc:Choice xmlns:v="urn:schemas-microsoft-com:vml" Requires="v">
                <p:oleObj spid="_x0000_s44225" name="Graph" r:id="rId7" imgW="3635654" imgH="2976067" progId="Origin50.Graph">
                  <p:embed/>
                </p:oleObj>
              </mc:Choice>
              <mc:Fallback>
                <p:oleObj name="Graph" r:id="rId7" imgW="3635654" imgH="2976067" progId="Origin50.Graph">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28850" y="2144316"/>
                        <a:ext cx="2857500" cy="23383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077" name="TextBox 85"/>
          <p:cNvSpPr txBox="1">
            <a:spLocks noChangeArrowheads="1"/>
          </p:cNvSpPr>
          <p:nvPr/>
        </p:nvSpPr>
        <p:spPr bwMode="auto">
          <a:xfrm>
            <a:off x="2914650" y="2372916"/>
            <a:ext cx="372218" cy="369332"/>
          </a:xfrm>
          <a:prstGeom prst="rect">
            <a:avLst/>
          </a:prstGeom>
          <a:noFill/>
          <a:ln w="9525">
            <a:noFill/>
            <a:miter lim="800000"/>
            <a:headEnd/>
            <a:tailEnd/>
          </a:ln>
        </p:spPr>
        <p:txBody>
          <a:bodyPr wrap="none">
            <a:spAutoFit/>
          </a:bodyPr>
          <a:lstStyle/>
          <a:p>
            <a:r>
              <a:rPr lang="en-US">
                <a:latin typeface="Calibri" pitchFamily="34" charset="0"/>
              </a:rPr>
              <a:t>1)</a:t>
            </a:r>
          </a:p>
        </p:txBody>
      </p:sp>
      <p:sp>
        <p:nvSpPr>
          <p:cNvPr id="3078" name="TextBox 86"/>
          <p:cNvSpPr txBox="1">
            <a:spLocks noChangeArrowheads="1"/>
          </p:cNvSpPr>
          <p:nvPr/>
        </p:nvSpPr>
        <p:spPr bwMode="auto">
          <a:xfrm>
            <a:off x="5657850" y="2372916"/>
            <a:ext cx="372218" cy="369332"/>
          </a:xfrm>
          <a:prstGeom prst="rect">
            <a:avLst/>
          </a:prstGeom>
          <a:noFill/>
          <a:ln w="9525">
            <a:noFill/>
            <a:miter lim="800000"/>
            <a:headEnd/>
            <a:tailEnd/>
          </a:ln>
        </p:spPr>
        <p:txBody>
          <a:bodyPr wrap="none">
            <a:spAutoFit/>
          </a:bodyPr>
          <a:lstStyle/>
          <a:p>
            <a:r>
              <a:rPr lang="en-US">
                <a:latin typeface="Calibri" pitchFamily="34" charset="0"/>
              </a:rPr>
              <a:t>2)</a:t>
            </a:r>
          </a:p>
        </p:txBody>
      </p:sp>
      <p:sp>
        <p:nvSpPr>
          <p:cNvPr id="88" name="TextBox 87"/>
          <p:cNvSpPr txBox="1"/>
          <p:nvPr/>
        </p:nvSpPr>
        <p:spPr>
          <a:xfrm>
            <a:off x="3876675" y="57151"/>
            <a:ext cx="4166077" cy="415498"/>
          </a:xfrm>
          <a:prstGeom prst="rect">
            <a:avLst/>
          </a:prstGeom>
          <a:noFill/>
        </p:spPr>
        <p:txBody>
          <a:bodyPr wrap="none">
            <a:spAutoFit/>
          </a:bodyPr>
          <a:lstStyle/>
          <a:p>
            <a:pPr>
              <a:defRPr/>
            </a:pPr>
            <a:r>
              <a:rPr lang="en-US" sz="2100" b="1" dirty="0">
                <a:solidFill>
                  <a:srgbClr val="C00000"/>
                </a:solidFill>
                <a:effectLst>
                  <a:outerShdw blurRad="38100" dist="38100" dir="2700000" algn="tl">
                    <a:srgbClr val="000000">
                      <a:alpha val="43137"/>
                    </a:srgbClr>
                  </a:outerShdw>
                </a:effectLst>
                <a:latin typeface="Arial" charset="0"/>
                <a:cs typeface="Arial" charset="0"/>
              </a:rPr>
              <a:t>Trapping of 100 nm Latex Bead</a:t>
            </a:r>
          </a:p>
        </p:txBody>
      </p:sp>
      <p:sp>
        <p:nvSpPr>
          <p:cNvPr id="3080" name="TextBox 88"/>
          <p:cNvSpPr txBox="1">
            <a:spLocks noChangeArrowheads="1"/>
          </p:cNvSpPr>
          <p:nvPr/>
        </p:nvSpPr>
        <p:spPr bwMode="auto">
          <a:xfrm>
            <a:off x="395652" y="1138866"/>
            <a:ext cx="3433398" cy="784830"/>
          </a:xfrm>
          <a:prstGeom prst="rect">
            <a:avLst/>
          </a:prstGeom>
          <a:noFill/>
          <a:ln w="9525">
            <a:noFill/>
            <a:miter lim="800000"/>
            <a:headEnd/>
            <a:tailEnd/>
          </a:ln>
        </p:spPr>
        <p:txBody>
          <a:bodyPr wrap="square">
            <a:spAutoFit/>
          </a:bodyPr>
          <a:lstStyle/>
          <a:p>
            <a:r>
              <a:rPr lang="en-US" sz="1500" dirty="0">
                <a:latin typeface="Calibri" pitchFamily="34" charset="0"/>
              </a:rPr>
              <a:t>Observed through Two-photon Fluorescence Signal </a:t>
            </a:r>
            <a:r>
              <a:rPr lang="en-US" sz="1500" dirty="0" smtClean="0">
                <a:latin typeface="Calibri" pitchFamily="34" charset="0"/>
              </a:rPr>
              <a:t>only—calibrated  </a:t>
            </a:r>
            <a:r>
              <a:rPr lang="en-US" sz="1500" dirty="0">
                <a:latin typeface="Calibri" pitchFamily="34" charset="0"/>
              </a:rPr>
              <a:t>from back-scattering data of 4 &amp; 1 micron </a:t>
            </a:r>
          </a:p>
        </p:txBody>
      </p:sp>
      <p:sp>
        <p:nvSpPr>
          <p:cNvPr id="3081" name="TextBox 89"/>
          <p:cNvSpPr txBox="1">
            <a:spLocks noChangeArrowheads="1"/>
          </p:cNvSpPr>
          <p:nvPr/>
        </p:nvSpPr>
        <p:spPr bwMode="auto">
          <a:xfrm flipH="1">
            <a:off x="251640" y="2643756"/>
            <a:ext cx="2057400" cy="1015663"/>
          </a:xfrm>
          <a:prstGeom prst="rect">
            <a:avLst/>
          </a:prstGeom>
          <a:noFill/>
          <a:ln w="9525">
            <a:noFill/>
            <a:miter lim="800000"/>
            <a:headEnd/>
            <a:tailEnd/>
          </a:ln>
        </p:spPr>
        <p:txBody>
          <a:bodyPr wrap="square">
            <a:spAutoFit/>
          </a:bodyPr>
          <a:lstStyle/>
          <a:p>
            <a:r>
              <a:rPr lang="en-US" sz="1500" dirty="0">
                <a:latin typeface="Calibri" pitchFamily="34" charset="0"/>
              </a:rPr>
              <a:t>Particle aggregation can also be tagged through this extremely sensitive technique (see case 2)</a:t>
            </a:r>
          </a:p>
        </p:txBody>
      </p:sp>
      <p:sp>
        <p:nvSpPr>
          <p:cNvPr id="3082" name="TextBox 90"/>
          <p:cNvSpPr txBox="1">
            <a:spLocks noChangeArrowheads="1"/>
          </p:cNvSpPr>
          <p:nvPr/>
        </p:nvSpPr>
        <p:spPr bwMode="auto">
          <a:xfrm>
            <a:off x="1028701" y="4538662"/>
            <a:ext cx="7309808" cy="553998"/>
          </a:xfrm>
          <a:prstGeom prst="rect">
            <a:avLst/>
          </a:prstGeom>
          <a:noFill/>
          <a:ln w="9525">
            <a:noFill/>
            <a:miter lim="800000"/>
            <a:headEnd/>
            <a:tailEnd/>
          </a:ln>
        </p:spPr>
        <p:txBody>
          <a:bodyPr wrap="square">
            <a:spAutoFit/>
          </a:bodyPr>
          <a:lstStyle/>
          <a:p>
            <a:r>
              <a:rPr lang="en-US" sz="1500" dirty="0">
                <a:solidFill>
                  <a:srgbClr val="C00000"/>
                </a:solidFill>
                <a:latin typeface="Calibri" pitchFamily="34" charset="0"/>
              </a:rPr>
              <a:t>Simultaneous coupling pulse shaping to this efficient and sensitive ultrafast optical tweezers is possible to let us reach our goal towards </a:t>
            </a:r>
            <a:r>
              <a:rPr lang="en-US" sz="1500" i="1" dirty="0">
                <a:solidFill>
                  <a:srgbClr val="C00000"/>
                </a:solidFill>
                <a:latin typeface="Calibri" pitchFamily="34" charset="0"/>
              </a:rPr>
              <a:t>spatiotemporal </a:t>
            </a:r>
            <a:r>
              <a:rPr lang="en-US" sz="1500" dirty="0">
                <a:solidFill>
                  <a:srgbClr val="C00000"/>
                </a:solidFill>
                <a:latin typeface="Calibri" pitchFamily="34" charset="0"/>
              </a:rPr>
              <a:t>control and spectroscopy</a:t>
            </a:r>
          </a:p>
        </p:txBody>
      </p:sp>
      <p:sp>
        <p:nvSpPr>
          <p:cNvPr id="11" name="Title 4"/>
          <p:cNvSpPr txBox="1">
            <a:spLocks/>
          </p:cNvSpPr>
          <p:nvPr/>
        </p:nvSpPr>
        <p:spPr bwMode="auto">
          <a:xfrm>
            <a:off x="179634" y="-20466"/>
            <a:ext cx="3482207" cy="11430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US" b="1" dirty="0">
                <a:solidFill>
                  <a:schemeClr val="accent2">
                    <a:lumMod val="50000"/>
                  </a:schemeClr>
                </a:solidFill>
                <a:latin typeface="+mj-lt"/>
                <a:ea typeface="+mj-ea"/>
                <a:cs typeface="+mj-cs"/>
              </a:rPr>
              <a:t>Direct Trapping of Rayleigh or sub-diffraction sized particles (</a:t>
            </a:r>
            <a:r>
              <a:rPr lang="el-GR" b="1" dirty="0">
                <a:solidFill>
                  <a:schemeClr val="accent2">
                    <a:lumMod val="50000"/>
                  </a:schemeClr>
                </a:solidFill>
                <a:latin typeface="+mj-lt"/>
                <a:ea typeface="+mj-ea"/>
                <a:cs typeface="+mj-cs"/>
              </a:rPr>
              <a:t>λ</a:t>
            </a:r>
            <a:r>
              <a:rPr lang="en-US" b="1" dirty="0">
                <a:solidFill>
                  <a:schemeClr val="accent2">
                    <a:lumMod val="50000"/>
                  </a:schemeClr>
                </a:solidFill>
                <a:latin typeface="+mj-lt"/>
                <a:ea typeface="+mj-ea"/>
                <a:cs typeface="+mj-cs"/>
              </a:rPr>
              <a:t> &gt;&gt; d)</a:t>
            </a:r>
            <a:endParaRPr lang="en-US" dirty="0">
              <a:solidFill>
                <a:schemeClr val="accent2">
                  <a:lumMod val="50000"/>
                </a:schemeClr>
              </a:solidFill>
              <a:latin typeface="+mj-lt"/>
              <a:ea typeface="+mj-ea"/>
              <a:cs typeface="+mj-cs"/>
            </a:endParaRPr>
          </a:p>
        </p:txBody>
      </p:sp>
      <p:sp>
        <p:nvSpPr>
          <p:cNvPr id="12" name="Rectangle 11"/>
          <p:cNvSpPr/>
          <p:nvPr/>
        </p:nvSpPr>
        <p:spPr>
          <a:xfrm>
            <a:off x="4400550" y="2400300"/>
            <a:ext cx="114300" cy="8001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Rectangle 12"/>
          <p:cNvSpPr/>
          <p:nvPr/>
        </p:nvSpPr>
        <p:spPr>
          <a:xfrm>
            <a:off x="6400800" y="2343150"/>
            <a:ext cx="114300" cy="10287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Rectangle 13"/>
          <p:cNvSpPr/>
          <p:nvPr/>
        </p:nvSpPr>
        <p:spPr>
          <a:xfrm>
            <a:off x="7029450" y="2343150"/>
            <a:ext cx="114300" cy="685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Rectangle 14"/>
          <p:cNvSpPr/>
          <p:nvPr/>
        </p:nvSpPr>
        <p:spPr>
          <a:xfrm>
            <a:off x="6115050" y="2686050"/>
            <a:ext cx="114300" cy="685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Rectangle 15"/>
          <p:cNvSpPr/>
          <p:nvPr/>
        </p:nvSpPr>
        <p:spPr>
          <a:xfrm>
            <a:off x="5943600" y="2743200"/>
            <a:ext cx="114300" cy="685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9" name="Slide Number Placeholder 1"/>
          <p:cNvSpPr>
            <a:spLocks noGrp="1"/>
          </p:cNvSpPr>
          <p:nvPr>
            <p:ph type="sldNum" sz="quarter" idx="12"/>
          </p:nvPr>
        </p:nvSpPr>
        <p:spPr>
          <a:xfrm>
            <a:off x="6854647" y="102921"/>
            <a:ext cx="2133600" cy="274637"/>
          </a:xfrm>
        </p:spPr>
        <p:txBody>
          <a:bodyPr/>
          <a:lstStyle/>
          <a:p>
            <a:fld id="{003D9D32-5F0F-440F-9F89-7309B1A47E03}" type="slidenum">
              <a:rPr lang="en-US" altLang="en-US" sz="1100" b="1" smtClean="0">
                <a:solidFill>
                  <a:schemeClr val="bg1"/>
                </a:solidFill>
              </a:rPr>
              <a:pPr/>
              <a:t>30</a:t>
            </a:fld>
            <a:endParaRPr lang="en-US" altLang="en-US" sz="1600" b="1">
              <a:solidFill>
                <a:schemeClr val="bg1"/>
              </a:solidFill>
            </a:endParaRPr>
          </a:p>
        </p:txBody>
      </p:sp>
    </p:spTree>
    <p:extLst>
      <p:ext uri="{BB962C8B-B14F-4D97-AF65-F5344CB8AC3E}">
        <p14:creationId xmlns:p14="http://schemas.microsoft.com/office/powerpoint/2010/main" val="414724842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5"/>
          <p:cNvGraphicFramePr>
            <a:graphicFrameLocks noChangeAspect="1"/>
          </p:cNvGraphicFramePr>
          <p:nvPr>
            <p:extLst/>
          </p:nvPr>
        </p:nvGraphicFramePr>
        <p:xfrm>
          <a:off x="4343400" y="285750"/>
          <a:ext cx="4118342" cy="3086100"/>
        </p:xfrm>
        <a:graphic>
          <a:graphicData uri="http://schemas.openxmlformats.org/presentationml/2006/ole">
            <mc:AlternateContent xmlns:mc="http://schemas.openxmlformats.org/markup-compatibility/2006">
              <mc:Choice xmlns:v="urn:schemas-microsoft-com:vml" Requires="v">
                <p:oleObj spid="_x0000_s90138" name="Graph" r:id="rId3" imgW="3901320" imgH="2986920" progId="Origin50.Graph">
                  <p:embed/>
                </p:oleObj>
              </mc:Choice>
              <mc:Fallback>
                <p:oleObj name="Graph" r:id="rId3" imgW="3901320" imgH="2986920" progId="Origin50.Graph">
                  <p:embed/>
                  <p:pic>
                    <p:nvPicPr>
                      <p:cNvPr id="5"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285750"/>
                        <a:ext cx="4118342" cy="3086100"/>
                      </a:xfrm>
                      <a:prstGeom prst="rect">
                        <a:avLst/>
                      </a:prstGeom>
                      <a:noFill/>
                      <a:ln>
                        <a:noFill/>
                      </a:ln>
                      <a:effectLst/>
                      <a:extLst/>
                    </p:spPr>
                  </p:pic>
                </p:oleObj>
              </mc:Fallback>
            </mc:AlternateContent>
          </a:graphicData>
        </a:graphic>
      </p:graphicFrame>
      <p:graphicFrame>
        <p:nvGraphicFramePr>
          <p:cNvPr id="6" name="Object 6"/>
          <p:cNvGraphicFramePr>
            <a:graphicFrameLocks noChangeAspect="1"/>
          </p:cNvGraphicFramePr>
          <p:nvPr>
            <p:extLst/>
          </p:nvPr>
        </p:nvGraphicFramePr>
        <p:xfrm>
          <a:off x="980713" y="-71531"/>
          <a:ext cx="4105637" cy="2871881"/>
        </p:xfrm>
        <a:graphic>
          <a:graphicData uri="http://schemas.openxmlformats.org/presentationml/2006/ole">
            <mc:AlternateContent xmlns:mc="http://schemas.openxmlformats.org/markup-compatibility/2006">
              <mc:Choice xmlns:v="urn:schemas-microsoft-com:vml" Requires="v">
                <p:oleObj spid="_x0000_s90139" name="Graph" r:id="rId5" imgW="3901320" imgH="2986920" progId="Origin50.Graph">
                  <p:embed/>
                </p:oleObj>
              </mc:Choice>
              <mc:Fallback>
                <p:oleObj name="Graph" r:id="rId5" imgW="3901320" imgH="2986920" progId="Origin50.Graph">
                  <p:embed/>
                  <p:pic>
                    <p:nvPicPr>
                      <p:cNvPr id="6" name="Object 6"/>
                      <p:cNvPicPr>
                        <a:picLocks noChangeAspect="1" noChangeArrowheads="1"/>
                      </p:cNvPicPr>
                      <p:nvPr/>
                    </p:nvPicPr>
                    <p:blipFill>
                      <a:blip r:embed="rId6"/>
                      <a:srcRect/>
                      <a:stretch>
                        <a:fillRect/>
                      </a:stretch>
                    </p:blipFill>
                    <p:spPr bwMode="auto">
                      <a:xfrm>
                        <a:off x="980713" y="-71531"/>
                        <a:ext cx="4105637" cy="2871881"/>
                      </a:xfrm>
                      <a:prstGeom prst="rect">
                        <a:avLst/>
                      </a:prstGeom>
                      <a:noFill/>
                      <a:ln>
                        <a:noFill/>
                      </a:ln>
                      <a:effectLst/>
                      <a:extLst/>
                    </p:spPr>
                  </p:pic>
                </p:oleObj>
              </mc:Fallback>
            </mc:AlternateContent>
          </a:graphicData>
        </a:graphic>
      </p:graphicFrame>
      <p:sp>
        <p:nvSpPr>
          <p:cNvPr id="11" name="TextBox 10"/>
          <p:cNvSpPr txBox="1"/>
          <p:nvPr/>
        </p:nvSpPr>
        <p:spPr>
          <a:xfrm>
            <a:off x="4343401" y="57151"/>
            <a:ext cx="3400290" cy="346249"/>
          </a:xfrm>
          <a:prstGeom prst="rect">
            <a:avLst/>
          </a:prstGeom>
        </p:spPr>
        <p:style>
          <a:lnRef idx="2">
            <a:schemeClr val="accent3"/>
          </a:lnRef>
          <a:fillRef idx="1">
            <a:schemeClr val="lt1"/>
          </a:fillRef>
          <a:effectRef idx="0">
            <a:schemeClr val="accent3"/>
          </a:effectRef>
          <a:fontRef idx="minor">
            <a:schemeClr val="dk1"/>
          </a:fontRef>
        </p:style>
        <p:txBody>
          <a:bodyPr wrap="none" rtlCol="0">
            <a:spAutoFit/>
          </a:bodyPr>
          <a:lstStyle/>
          <a:p>
            <a:r>
              <a:rPr lang="en-US" sz="1650" dirty="0">
                <a:latin typeface="Times New Roman" pitchFamily="18" charset="0"/>
                <a:cs typeface="Times New Roman" pitchFamily="18" charset="0"/>
              </a:rPr>
              <a:t>Stable trapping of 100 nm latex beads</a:t>
            </a:r>
            <a:endParaRPr lang="en-IN" sz="1650" dirty="0">
              <a:latin typeface="Times New Roman" pitchFamily="18" charset="0"/>
              <a:cs typeface="Times New Roman" pitchFamily="18" charset="0"/>
            </a:endParaRPr>
          </a:p>
        </p:txBody>
      </p:sp>
      <p:graphicFrame>
        <p:nvGraphicFramePr>
          <p:cNvPr id="2" name="Object 1"/>
          <p:cNvGraphicFramePr>
            <a:graphicFrameLocks noChangeAspect="1"/>
          </p:cNvGraphicFramePr>
          <p:nvPr>
            <p:extLst/>
          </p:nvPr>
        </p:nvGraphicFramePr>
        <p:xfrm>
          <a:off x="914400" y="2417684"/>
          <a:ext cx="4171950" cy="2840117"/>
        </p:xfrm>
        <a:graphic>
          <a:graphicData uri="http://schemas.openxmlformats.org/presentationml/2006/ole">
            <mc:AlternateContent xmlns:mc="http://schemas.openxmlformats.org/markup-compatibility/2006">
              <mc:Choice xmlns:v="urn:schemas-microsoft-com:vml" Requires="v">
                <p:oleObj spid="_x0000_s90140" name="Graph" r:id="rId7" imgW="3901440" imgH="2987040" progId="Origin50.Graph">
                  <p:embed/>
                </p:oleObj>
              </mc:Choice>
              <mc:Fallback>
                <p:oleObj name="Graph" r:id="rId7" imgW="3901440" imgH="2987040" progId="Origin50.Graph">
                  <p:embed/>
                  <p:pic>
                    <p:nvPicPr>
                      <p:cNvPr id="2" name="Object 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400" y="2417684"/>
                        <a:ext cx="4171950" cy="2840117"/>
                      </a:xfrm>
                      <a:prstGeom prst="rect">
                        <a:avLst/>
                      </a:prstGeom>
                      <a:noFill/>
                      <a:ln>
                        <a:noFill/>
                      </a:ln>
                    </p:spPr>
                  </p:pic>
                </p:oleObj>
              </mc:Fallback>
            </mc:AlternateContent>
          </a:graphicData>
        </a:graphic>
      </p:graphicFrame>
      <p:sp>
        <p:nvSpPr>
          <p:cNvPr id="15" name="Freeform 14"/>
          <p:cNvSpPr/>
          <p:nvPr/>
        </p:nvSpPr>
        <p:spPr>
          <a:xfrm>
            <a:off x="944646" y="-20783"/>
            <a:ext cx="7014793" cy="3345872"/>
          </a:xfrm>
          <a:custGeom>
            <a:avLst/>
            <a:gdLst>
              <a:gd name="connsiteX0" fmla="*/ 0 w 9060873"/>
              <a:gd name="connsiteY0" fmla="*/ 3546763 h 4488872"/>
              <a:gd name="connsiteX1" fmla="*/ 0 w 9060873"/>
              <a:gd name="connsiteY1" fmla="*/ 3546763 h 4488872"/>
              <a:gd name="connsiteX2" fmla="*/ 748146 w 9060873"/>
              <a:gd name="connsiteY2" fmla="*/ 3477490 h 4488872"/>
              <a:gd name="connsiteX3" fmla="*/ 1039091 w 9060873"/>
              <a:gd name="connsiteY3" fmla="*/ 3491345 h 4488872"/>
              <a:gd name="connsiteX4" fmla="*/ 1496291 w 9060873"/>
              <a:gd name="connsiteY4" fmla="*/ 3505200 h 4488872"/>
              <a:gd name="connsiteX5" fmla="*/ 1676400 w 9060873"/>
              <a:gd name="connsiteY5" fmla="*/ 3519054 h 4488872"/>
              <a:gd name="connsiteX6" fmla="*/ 1731818 w 9060873"/>
              <a:gd name="connsiteY6" fmla="*/ 3532909 h 4488872"/>
              <a:gd name="connsiteX7" fmla="*/ 2216727 w 9060873"/>
              <a:gd name="connsiteY7" fmla="*/ 3505200 h 4488872"/>
              <a:gd name="connsiteX8" fmla="*/ 2396836 w 9060873"/>
              <a:gd name="connsiteY8" fmla="*/ 3463636 h 4488872"/>
              <a:gd name="connsiteX9" fmla="*/ 2646218 w 9060873"/>
              <a:gd name="connsiteY9" fmla="*/ 3505200 h 4488872"/>
              <a:gd name="connsiteX10" fmla="*/ 2687782 w 9060873"/>
              <a:gd name="connsiteY10" fmla="*/ 3532909 h 4488872"/>
              <a:gd name="connsiteX11" fmla="*/ 2798618 w 9060873"/>
              <a:gd name="connsiteY11" fmla="*/ 3546763 h 4488872"/>
              <a:gd name="connsiteX12" fmla="*/ 2881746 w 9060873"/>
              <a:gd name="connsiteY12" fmla="*/ 3560618 h 4488872"/>
              <a:gd name="connsiteX13" fmla="*/ 3782291 w 9060873"/>
              <a:gd name="connsiteY13" fmla="*/ 3532909 h 4488872"/>
              <a:gd name="connsiteX14" fmla="*/ 3948546 w 9060873"/>
              <a:gd name="connsiteY14" fmla="*/ 3491345 h 4488872"/>
              <a:gd name="connsiteX15" fmla="*/ 4017818 w 9060873"/>
              <a:gd name="connsiteY15" fmla="*/ 3477490 h 4488872"/>
              <a:gd name="connsiteX16" fmla="*/ 4073236 w 9060873"/>
              <a:gd name="connsiteY16" fmla="*/ 3463636 h 4488872"/>
              <a:gd name="connsiteX17" fmla="*/ 4419600 w 9060873"/>
              <a:gd name="connsiteY17" fmla="*/ 3477490 h 4488872"/>
              <a:gd name="connsiteX18" fmla="*/ 4585855 w 9060873"/>
              <a:gd name="connsiteY18" fmla="*/ 3532909 h 4488872"/>
              <a:gd name="connsiteX19" fmla="*/ 4641273 w 9060873"/>
              <a:gd name="connsiteY19" fmla="*/ 3546763 h 4488872"/>
              <a:gd name="connsiteX20" fmla="*/ 5458691 w 9060873"/>
              <a:gd name="connsiteY20" fmla="*/ 4488872 h 4488872"/>
              <a:gd name="connsiteX21" fmla="*/ 9060873 w 9060873"/>
              <a:gd name="connsiteY21" fmla="*/ 4447309 h 4488872"/>
              <a:gd name="connsiteX22" fmla="*/ 9060873 w 9060873"/>
              <a:gd name="connsiteY22" fmla="*/ 27709 h 4488872"/>
              <a:gd name="connsiteX23" fmla="*/ 13855 w 9060873"/>
              <a:gd name="connsiteY23" fmla="*/ 0 h 4488872"/>
              <a:gd name="connsiteX24" fmla="*/ 0 w 9060873"/>
              <a:gd name="connsiteY24"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1731818 w 9060873"/>
              <a:gd name="connsiteY5" fmla="*/ 3532909 h 4488872"/>
              <a:gd name="connsiteX6" fmla="*/ 2216727 w 9060873"/>
              <a:gd name="connsiteY6" fmla="*/ 3505200 h 4488872"/>
              <a:gd name="connsiteX7" fmla="*/ 2396836 w 9060873"/>
              <a:gd name="connsiteY7" fmla="*/ 3463636 h 4488872"/>
              <a:gd name="connsiteX8" fmla="*/ 2646218 w 9060873"/>
              <a:gd name="connsiteY8" fmla="*/ 3505200 h 4488872"/>
              <a:gd name="connsiteX9" fmla="*/ 2687782 w 9060873"/>
              <a:gd name="connsiteY9" fmla="*/ 3532909 h 4488872"/>
              <a:gd name="connsiteX10" fmla="*/ 2798618 w 9060873"/>
              <a:gd name="connsiteY10" fmla="*/ 3546763 h 4488872"/>
              <a:gd name="connsiteX11" fmla="*/ 2881746 w 9060873"/>
              <a:gd name="connsiteY11" fmla="*/ 3560618 h 4488872"/>
              <a:gd name="connsiteX12" fmla="*/ 3782291 w 9060873"/>
              <a:gd name="connsiteY12" fmla="*/ 3532909 h 4488872"/>
              <a:gd name="connsiteX13" fmla="*/ 3948546 w 9060873"/>
              <a:gd name="connsiteY13" fmla="*/ 3491345 h 4488872"/>
              <a:gd name="connsiteX14" fmla="*/ 4017818 w 9060873"/>
              <a:gd name="connsiteY14" fmla="*/ 3477490 h 4488872"/>
              <a:gd name="connsiteX15" fmla="*/ 4073236 w 9060873"/>
              <a:gd name="connsiteY15" fmla="*/ 3463636 h 4488872"/>
              <a:gd name="connsiteX16" fmla="*/ 4419600 w 9060873"/>
              <a:gd name="connsiteY16" fmla="*/ 3477490 h 4488872"/>
              <a:gd name="connsiteX17" fmla="*/ 4585855 w 9060873"/>
              <a:gd name="connsiteY17" fmla="*/ 3532909 h 4488872"/>
              <a:gd name="connsiteX18" fmla="*/ 4641273 w 9060873"/>
              <a:gd name="connsiteY18" fmla="*/ 3546763 h 4488872"/>
              <a:gd name="connsiteX19" fmla="*/ 5458691 w 9060873"/>
              <a:gd name="connsiteY19" fmla="*/ 4488872 h 4488872"/>
              <a:gd name="connsiteX20" fmla="*/ 9060873 w 9060873"/>
              <a:gd name="connsiteY20" fmla="*/ 4447309 h 4488872"/>
              <a:gd name="connsiteX21" fmla="*/ 9060873 w 9060873"/>
              <a:gd name="connsiteY21" fmla="*/ 27709 h 4488872"/>
              <a:gd name="connsiteX22" fmla="*/ 13855 w 9060873"/>
              <a:gd name="connsiteY22" fmla="*/ 0 h 4488872"/>
              <a:gd name="connsiteX23" fmla="*/ 0 w 9060873"/>
              <a:gd name="connsiteY23"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1731818 w 9060873"/>
              <a:gd name="connsiteY5" fmla="*/ 3532909 h 4488872"/>
              <a:gd name="connsiteX6" fmla="*/ 2396836 w 9060873"/>
              <a:gd name="connsiteY6" fmla="*/ 3463636 h 4488872"/>
              <a:gd name="connsiteX7" fmla="*/ 2646218 w 9060873"/>
              <a:gd name="connsiteY7" fmla="*/ 3505200 h 4488872"/>
              <a:gd name="connsiteX8" fmla="*/ 2687782 w 9060873"/>
              <a:gd name="connsiteY8" fmla="*/ 3532909 h 4488872"/>
              <a:gd name="connsiteX9" fmla="*/ 2798618 w 9060873"/>
              <a:gd name="connsiteY9" fmla="*/ 3546763 h 4488872"/>
              <a:gd name="connsiteX10" fmla="*/ 2881746 w 9060873"/>
              <a:gd name="connsiteY10" fmla="*/ 3560618 h 4488872"/>
              <a:gd name="connsiteX11" fmla="*/ 3782291 w 9060873"/>
              <a:gd name="connsiteY11" fmla="*/ 3532909 h 4488872"/>
              <a:gd name="connsiteX12" fmla="*/ 3948546 w 9060873"/>
              <a:gd name="connsiteY12" fmla="*/ 3491345 h 4488872"/>
              <a:gd name="connsiteX13" fmla="*/ 4017818 w 9060873"/>
              <a:gd name="connsiteY13" fmla="*/ 3477490 h 4488872"/>
              <a:gd name="connsiteX14" fmla="*/ 4073236 w 9060873"/>
              <a:gd name="connsiteY14" fmla="*/ 3463636 h 4488872"/>
              <a:gd name="connsiteX15" fmla="*/ 4419600 w 9060873"/>
              <a:gd name="connsiteY15" fmla="*/ 3477490 h 4488872"/>
              <a:gd name="connsiteX16" fmla="*/ 4585855 w 9060873"/>
              <a:gd name="connsiteY16" fmla="*/ 3532909 h 4488872"/>
              <a:gd name="connsiteX17" fmla="*/ 4641273 w 9060873"/>
              <a:gd name="connsiteY17" fmla="*/ 3546763 h 4488872"/>
              <a:gd name="connsiteX18" fmla="*/ 5458691 w 9060873"/>
              <a:gd name="connsiteY18" fmla="*/ 4488872 h 4488872"/>
              <a:gd name="connsiteX19" fmla="*/ 9060873 w 9060873"/>
              <a:gd name="connsiteY19" fmla="*/ 4447309 h 4488872"/>
              <a:gd name="connsiteX20" fmla="*/ 9060873 w 9060873"/>
              <a:gd name="connsiteY20" fmla="*/ 27709 h 4488872"/>
              <a:gd name="connsiteX21" fmla="*/ 13855 w 9060873"/>
              <a:gd name="connsiteY21" fmla="*/ 0 h 4488872"/>
              <a:gd name="connsiteX22" fmla="*/ 0 w 9060873"/>
              <a:gd name="connsiteY22"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1731818 w 9060873"/>
              <a:gd name="connsiteY5" fmla="*/ 3532909 h 4488872"/>
              <a:gd name="connsiteX6" fmla="*/ 2646218 w 9060873"/>
              <a:gd name="connsiteY6" fmla="*/ 3505200 h 4488872"/>
              <a:gd name="connsiteX7" fmla="*/ 2687782 w 9060873"/>
              <a:gd name="connsiteY7" fmla="*/ 3532909 h 4488872"/>
              <a:gd name="connsiteX8" fmla="*/ 2798618 w 9060873"/>
              <a:gd name="connsiteY8" fmla="*/ 3546763 h 4488872"/>
              <a:gd name="connsiteX9" fmla="*/ 2881746 w 9060873"/>
              <a:gd name="connsiteY9" fmla="*/ 3560618 h 4488872"/>
              <a:gd name="connsiteX10" fmla="*/ 3782291 w 9060873"/>
              <a:gd name="connsiteY10" fmla="*/ 3532909 h 4488872"/>
              <a:gd name="connsiteX11" fmla="*/ 3948546 w 9060873"/>
              <a:gd name="connsiteY11" fmla="*/ 3491345 h 4488872"/>
              <a:gd name="connsiteX12" fmla="*/ 4017818 w 9060873"/>
              <a:gd name="connsiteY12" fmla="*/ 3477490 h 4488872"/>
              <a:gd name="connsiteX13" fmla="*/ 4073236 w 9060873"/>
              <a:gd name="connsiteY13" fmla="*/ 3463636 h 4488872"/>
              <a:gd name="connsiteX14" fmla="*/ 4419600 w 9060873"/>
              <a:gd name="connsiteY14" fmla="*/ 3477490 h 4488872"/>
              <a:gd name="connsiteX15" fmla="*/ 4585855 w 9060873"/>
              <a:gd name="connsiteY15" fmla="*/ 3532909 h 4488872"/>
              <a:gd name="connsiteX16" fmla="*/ 4641273 w 9060873"/>
              <a:gd name="connsiteY16" fmla="*/ 3546763 h 4488872"/>
              <a:gd name="connsiteX17" fmla="*/ 5458691 w 9060873"/>
              <a:gd name="connsiteY17" fmla="*/ 4488872 h 4488872"/>
              <a:gd name="connsiteX18" fmla="*/ 9060873 w 9060873"/>
              <a:gd name="connsiteY18" fmla="*/ 4447309 h 4488872"/>
              <a:gd name="connsiteX19" fmla="*/ 9060873 w 9060873"/>
              <a:gd name="connsiteY19" fmla="*/ 27709 h 4488872"/>
              <a:gd name="connsiteX20" fmla="*/ 13855 w 9060873"/>
              <a:gd name="connsiteY20" fmla="*/ 0 h 4488872"/>
              <a:gd name="connsiteX21" fmla="*/ 0 w 9060873"/>
              <a:gd name="connsiteY21"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687782 w 9060873"/>
              <a:gd name="connsiteY6" fmla="*/ 3532909 h 4488872"/>
              <a:gd name="connsiteX7" fmla="*/ 2798618 w 9060873"/>
              <a:gd name="connsiteY7" fmla="*/ 3546763 h 4488872"/>
              <a:gd name="connsiteX8" fmla="*/ 2881746 w 9060873"/>
              <a:gd name="connsiteY8" fmla="*/ 3560618 h 4488872"/>
              <a:gd name="connsiteX9" fmla="*/ 3782291 w 9060873"/>
              <a:gd name="connsiteY9" fmla="*/ 3532909 h 4488872"/>
              <a:gd name="connsiteX10" fmla="*/ 3948546 w 9060873"/>
              <a:gd name="connsiteY10" fmla="*/ 3491345 h 4488872"/>
              <a:gd name="connsiteX11" fmla="*/ 4017818 w 9060873"/>
              <a:gd name="connsiteY11" fmla="*/ 3477490 h 4488872"/>
              <a:gd name="connsiteX12" fmla="*/ 4073236 w 9060873"/>
              <a:gd name="connsiteY12" fmla="*/ 3463636 h 4488872"/>
              <a:gd name="connsiteX13" fmla="*/ 4419600 w 9060873"/>
              <a:gd name="connsiteY13" fmla="*/ 3477490 h 4488872"/>
              <a:gd name="connsiteX14" fmla="*/ 4585855 w 9060873"/>
              <a:gd name="connsiteY14" fmla="*/ 3532909 h 4488872"/>
              <a:gd name="connsiteX15" fmla="*/ 4641273 w 9060873"/>
              <a:gd name="connsiteY15" fmla="*/ 3546763 h 4488872"/>
              <a:gd name="connsiteX16" fmla="*/ 5458691 w 9060873"/>
              <a:gd name="connsiteY16" fmla="*/ 4488872 h 4488872"/>
              <a:gd name="connsiteX17" fmla="*/ 9060873 w 9060873"/>
              <a:gd name="connsiteY17" fmla="*/ 4447309 h 4488872"/>
              <a:gd name="connsiteX18" fmla="*/ 9060873 w 9060873"/>
              <a:gd name="connsiteY18" fmla="*/ 27709 h 4488872"/>
              <a:gd name="connsiteX19" fmla="*/ 13855 w 9060873"/>
              <a:gd name="connsiteY19" fmla="*/ 0 h 4488872"/>
              <a:gd name="connsiteX20" fmla="*/ 0 w 9060873"/>
              <a:gd name="connsiteY20"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687782 w 9060873"/>
              <a:gd name="connsiteY6" fmla="*/ 3532909 h 4488872"/>
              <a:gd name="connsiteX7" fmla="*/ 2798618 w 9060873"/>
              <a:gd name="connsiteY7" fmla="*/ 3546763 h 4488872"/>
              <a:gd name="connsiteX8" fmla="*/ 2881746 w 9060873"/>
              <a:gd name="connsiteY8" fmla="*/ 3560618 h 4488872"/>
              <a:gd name="connsiteX9" fmla="*/ 3782291 w 9060873"/>
              <a:gd name="connsiteY9" fmla="*/ 3532909 h 4488872"/>
              <a:gd name="connsiteX10" fmla="*/ 3948546 w 9060873"/>
              <a:gd name="connsiteY10" fmla="*/ 3491345 h 4488872"/>
              <a:gd name="connsiteX11" fmla="*/ 4017818 w 9060873"/>
              <a:gd name="connsiteY11" fmla="*/ 3477490 h 4488872"/>
              <a:gd name="connsiteX12" fmla="*/ 4073236 w 9060873"/>
              <a:gd name="connsiteY12" fmla="*/ 3463636 h 4488872"/>
              <a:gd name="connsiteX13" fmla="*/ 4585855 w 9060873"/>
              <a:gd name="connsiteY13" fmla="*/ 3532909 h 4488872"/>
              <a:gd name="connsiteX14" fmla="*/ 4641273 w 9060873"/>
              <a:gd name="connsiteY14" fmla="*/ 3546763 h 4488872"/>
              <a:gd name="connsiteX15" fmla="*/ 5458691 w 9060873"/>
              <a:gd name="connsiteY15" fmla="*/ 4488872 h 4488872"/>
              <a:gd name="connsiteX16" fmla="*/ 9060873 w 9060873"/>
              <a:gd name="connsiteY16" fmla="*/ 4447309 h 4488872"/>
              <a:gd name="connsiteX17" fmla="*/ 9060873 w 9060873"/>
              <a:gd name="connsiteY17" fmla="*/ 27709 h 4488872"/>
              <a:gd name="connsiteX18" fmla="*/ 13855 w 9060873"/>
              <a:gd name="connsiteY18" fmla="*/ 0 h 4488872"/>
              <a:gd name="connsiteX19" fmla="*/ 0 w 9060873"/>
              <a:gd name="connsiteY19"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687782 w 9060873"/>
              <a:gd name="connsiteY6" fmla="*/ 3532909 h 4488872"/>
              <a:gd name="connsiteX7" fmla="*/ 2798618 w 9060873"/>
              <a:gd name="connsiteY7" fmla="*/ 3546763 h 4488872"/>
              <a:gd name="connsiteX8" fmla="*/ 2881746 w 9060873"/>
              <a:gd name="connsiteY8" fmla="*/ 3560618 h 4488872"/>
              <a:gd name="connsiteX9" fmla="*/ 3782291 w 9060873"/>
              <a:gd name="connsiteY9" fmla="*/ 3532909 h 4488872"/>
              <a:gd name="connsiteX10" fmla="*/ 3948546 w 9060873"/>
              <a:gd name="connsiteY10" fmla="*/ 3491345 h 4488872"/>
              <a:gd name="connsiteX11" fmla="*/ 4017818 w 9060873"/>
              <a:gd name="connsiteY11" fmla="*/ 3477490 h 4488872"/>
              <a:gd name="connsiteX12" fmla="*/ 4585855 w 9060873"/>
              <a:gd name="connsiteY12" fmla="*/ 3532909 h 4488872"/>
              <a:gd name="connsiteX13" fmla="*/ 4641273 w 9060873"/>
              <a:gd name="connsiteY13" fmla="*/ 3546763 h 4488872"/>
              <a:gd name="connsiteX14" fmla="*/ 5458691 w 9060873"/>
              <a:gd name="connsiteY14" fmla="*/ 4488872 h 4488872"/>
              <a:gd name="connsiteX15" fmla="*/ 9060873 w 9060873"/>
              <a:gd name="connsiteY15" fmla="*/ 4447309 h 4488872"/>
              <a:gd name="connsiteX16" fmla="*/ 9060873 w 9060873"/>
              <a:gd name="connsiteY16" fmla="*/ 27709 h 4488872"/>
              <a:gd name="connsiteX17" fmla="*/ 13855 w 9060873"/>
              <a:gd name="connsiteY17" fmla="*/ 0 h 4488872"/>
              <a:gd name="connsiteX18" fmla="*/ 0 w 9060873"/>
              <a:gd name="connsiteY18"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687782 w 9060873"/>
              <a:gd name="connsiteY6" fmla="*/ 3532909 h 4488872"/>
              <a:gd name="connsiteX7" fmla="*/ 2798618 w 9060873"/>
              <a:gd name="connsiteY7" fmla="*/ 3546763 h 4488872"/>
              <a:gd name="connsiteX8" fmla="*/ 2881746 w 9060873"/>
              <a:gd name="connsiteY8" fmla="*/ 3560618 h 4488872"/>
              <a:gd name="connsiteX9" fmla="*/ 3782291 w 9060873"/>
              <a:gd name="connsiteY9" fmla="*/ 3532909 h 4488872"/>
              <a:gd name="connsiteX10" fmla="*/ 3948546 w 9060873"/>
              <a:gd name="connsiteY10" fmla="*/ 3491345 h 4488872"/>
              <a:gd name="connsiteX11" fmla="*/ 4585855 w 9060873"/>
              <a:gd name="connsiteY11" fmla="*/ 3532909 h 4488872"/>
              <a:gd name="connsiteX12" fmla="*/ 4641273 w 9060873"/>
              <a:gd name="connsiteY12" fmla="*/ 3546763 h 4488872"/>
              <a:gd name="connsiteX13" fmla="*/ 5458691 w 9060873"/>
              <a:gd name="connsiteY13" fmla="*/ 4488872 h 4488872"/>
              <a:gd name="connsiteX14" fmla="*/ 9060873 w 9060873"/>
              <a:gd name="connsiteY14" fmla="*/ 4447309 h 4488872"/>
              <a:gd name="connsiteX15" fmla="*/ 9060873 w 9060873"/>
              <a:gd name="connsiteY15" fmla="*/ 27709 h 4488872"/>
              <a:gd name="connsiteX16" fmla="*/ 13855 w 9060873"/>
              <a:gd name="connsiteY16" fmla="*/ 0 h 4488872"/>
              <a:gd name="connsiteX17" fmla="*/ 0 w 9060873"/>
              <a:gd name="connsiteY17"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687782 w 9060873"/>
              <a:gd name="connsiteY6" fmla="*/ 3532909 h 4488872"/>
              <a:gd name="connsiteX7" fmla="*/ 2798618 w 9060873"/>
              <a:gd name="connsiteY7" fmla="*/ 3546763 h 4488872"/>
              <a:gd name="connsiteX8" fmla="*/ 2881746 w 9060873"/>
              <a:gd name="connsiteY8" fmla="*/ 3560618 h 4488872"/>
              <a:gd name="connsiteX9" fmla="*/ 3782291 w 9060873"/>
              <a:gd name="connsiteY9" fmla="*/ 3532909 h 4488872"/>
              <a:gd name="connsiteX10" fmla="*/ 4585855 w 9060873"/>
              <a:gd name="connsiteY10" fmla="*/ 3532909 h 4488872"/>
              <a:gd name="connsiteX11" fmla="*/ 4641273 w 9060873"/>
              <a:gd name="connsiteY11" fmla="*/ 3546763 h 4488872"/>
              <a:gd name="connsiteX12" fmla="*/ 5458691 w 9060873"/>
              <a:gd name="connsiteY12" fmla="*/ 4488872 h 4488872"/>
              <a:gd name="connsiteX13" fmla="*/ 9060873 w 9060873"/>
              <a:gd name="connsiteY13" fmla="*/ 4447309 h 4488872"/>
              <a:gd name="connsiteX14" fmla="*/ 9060873 w 9060873"/>
              <a:gd name="connsiteY14" fmla="*/ 27709 h 4488872"/>
              <a:gd name="connsiteX15" fmla="*/ 13855 w 9060873"/>
              <a:gd name="connsiteY15" fmla="*/ 0 h 4488872"/>
              <a:gd name="connsiteX16" fmla="*/ 0 w 9060873"/>
              <a:gd name="connsiteY16"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798618 w 9060873"/>
              <a:gd name="connsiteY6" fmla="*/ 3546763 h 4488872"/>
              <a:gd name="connsiteX7" fmla="*/ 2881746 w 9060873"/>
              <a:gd name="connsiteY7" fmla="*/ 3560618 h 4488872"/>
              <a:gd name="connsiteX8" fmla="*/ 3782291 w 9060873"/>
              <a:gd name="connsiteY8" fmla="*/ 3532909 h 4488872"/>
              <a:gd name="connsiteX9" fmla="*/ 4585855 w 9060873"/>
              <a:gd name="connsiteY9" fmla="*/ 3532909 h 4488872"/>
              <a:gd name="connsiteX10" fmla="*/ 4641273 w 9060873"/>
              <a:gd name="connsiteY10" fmla="*/ 3546763 h 4488872"/>
              <a:gd name="connsiteX11" fmla="*/ 5458691 w 9060873"/>
              <a:gd name="connsiteY11" fmla="*/ 4488872 h 4488872"/>
              <a:gd name="connsiteX12" fmla="*/ 9060873 w 9060873"/>
              <a:gd name="connsiteY12" fmla="*/ 4447309 h 4488872"/>
              <a:gd name="connsiteX13" fmla="*/ 9060873 w 9060873"/>
              <a:gd name="connsiteY13" fmla="*/ 27709 h 4488872"/>
              <a:gd name="connsiteX14" fmla="*/ 13855 w 9060873"/>
              <a:gd name="connsiteY14" fmla="*/ 0 h 4488872"/>
              <a:gd name="connsiteX15" fmla="*/ 0 w 9060873"/>
              <a:gd name="connsiteY15"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646218 w 9060873"/>
              <a:gd name="connsiteY5" fmla="*/ 3505200 h 4488872"/>
              <a:gd name="connsiteX6" fmla="*/ 2881746 w 9060873"/>
              <a:gd name="connsiteY6" fmla="*/ 3560618 h 4488872"/>
              <a:gd name="connsiteX7" fmla="*/ 3782291 w 9060873"/>
              <a:gd name="connsiteY7" fmla="*/ 3532909 h 4488872"/>
              <a:gd name="connsiteX8" fmla="*/ 4585855 w 9060873"/>
              <a:gd name="connsiteY8" fmla="*/ 3532909 h 4488872"/>
              <a:gd name="connsiteX9" fmla="*/ 4641273 w 9060873"/>
              <a:gd name="connsiteY9" fmla="*/ 3546763 h 4488872"/>
              <a:gd name="connsiteX10" fmla="*/ 5458691 w 9060873"/>
              <a:gd name="connsiteY10" fmla="*/ 4488872 h 4488872"/>
              <a:gd name="connsiteX11" fmla="*/ 9060873 w 9060873"/>
              <a:gd name="connsiteY11" fmla="*/ 4447309 h 4488872"/>
              <a:gd name="connsiteX12" fmla="*/ 9060873 w 9060873"/>
              <a:gd name="connsiteY12" fmla="*/ 27709 h 4488872"/>
              <a:gd name="connsiteX13" fmla="*/ 13855 w 9060873"/>
              <a:gd name="connsiteY13" fmla="*/ 0 h 4488872"/>
              <a:gd name="connsiteX14" fmla="*/ 0 w 9060873"/>
              <a:gd name="connsiteY14"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1676400 w 9060873"/>
              <a:gd name="connsiteY4" fmla="*/ 3519054 h 4488872"/>
              <a:gd name="connsiteX5" fmla="*/ 2881746 w 9060873"/>
              <a:gd name="connsiteY5" fmla="*/ 3560618 h 4488872"/>
              <a:gd name="connsiteX6" fmla="*/ 3782291 w 9060873"/>
              <a:gd name="connsiteY6" fmla="*/ 3532909 h 4488872"/>
              <a:gd name="connsiteX7" fmla="*/ 4585855 w 9060873"/>
              <a:gd name="connsiteY7" fmla="*/ 3532909 h 4488872"/>
              <a:gd name="connsiteX8" fmla="*/ 4641273 w 9060873"/>
              <a:gd name="connsiteY8" fmla="*/ 3546763 h 4488872"/>
              <a:gd name="connsiteX9" fmla="*/ 5458691 w 9060873"/>
              <a:gd name="connsiteY9" fmla="*/ 4488872 h 4488872"/>
              <a:gd name="connsiteX10" fmla="*/ 9060873 w 9060873"/>
              <a:gd name="connsiteY10" fmla="*/ 4447309 h 4488872"/>
              <a:gd name="connsiteX11" fmla="*/ 9060873 w 9060873"/>
              <a:gd name="connsiteY11" fmla="*/ 27709 h 4488872"/>
              <a:gd name="connsiteX12" fmla="*/ 13855 w 9060873"/>
              <a:gd name="connsiteY12" fmla="*/ 0 h 4488872"/>
              <a:gd name="connsiteX13" fmla="*/ 0 w 9060873"/>
              <a:gd name="connsiteY13" fmla="*/ 3546763 h 4488872"/>
              <a:gd name="connsiteX0" fmla="*/ 0 w 9060873"/>
              <a:gd name="connsiteY0" fmla="*/ 3546763 h 4488872"/>
              <a:gd name="connsiteX1" fmla="*/ 0 w 9060873"/>
              <a:gd name="connsiteY1" fmla="*/ 3546763 h 4488872"/>
              <a:gd name="connsiteX2" fmla="*/ 1039091 w 9060873"/>
              <a:gd name="connsiteY2" fmla="*/ 3491345 h 4488872"/>
              <a:gd name="connsiteX3" fmla="*/ 1496291 w 9060873"/>
              <a:gd name="connsiteY3" fmla="*/ 3505200 h 4488872"/>
              <a:gd name="connsiteX4" fmla="*/ 2881746 w 9060873"/>
              <a:gd name="connsiteY4" fmla="*/ 3560618 h 4488872"/>
              <a:gd name="connsiteX5" fmla="*/ 3782291 w 9060873"/>
              <a:gd name="connsiteY5" fmla="*/ 3532909 h 4488872"/>
              <a:gd name="connsiteX6" fmla="*/ 4585855 w 9060873"/>
              <a:gd name="connsiteY6" fmla="*/ 3532909 h 4488872"/>
              <a:gd name="connsiteX7" fmla="*/ 4641273 w 9060873"/>
              <a:gd name="connsiteY7" fmla="*/ 3546763 h 4488872"/>
              <a:gd name="connsiteX8" fmla="*/ 5458691 w 9060873"/>
              <a:gd name="connsiteY8" fmla="*/ 4488872 h 4488872"/>
              <a:gd name="connsiteX9" fmla="*/ 9060873 w 9060873"/>
              <a:gd name="connsiteY9" fmla="*/ 4447309 h 4488872"/>
              <a:gd name="connsiteX10" fmla="*/ 9060873 w 9060873"/>
              <a:gd name="connsiteY10" fmla="*/ 27709 h 4488872"/>
              <a:gd name="connsiteX11" fmla="*/ 13855 w 9060873"/>
              <a:gd name="connsiteY11" fmla="*/ 0 h 4488872"/>
              <a:gd name="connsiteX12" fmla="*/ 0 w 9060873"/>
              <a:gd name="connsiteY12" fmla="*/ 3546763 h 4488872"/>
              <a:gd name="connsiteX0" fmla="*/ 0 w 9060873"/>
              <a:gd name="connsiteY0" fmla="*/ 3546763 h 4488872"/>
              <a:gd name="connsiteX1" fmla="*/ 0 w 9060873"/>
              <a:gd name="connsiteY1" fmla="*/ 3546763 h 4488872"/>
              <a:gd name="connsiteX2" fmla="*/ 1496291 w 9060873"/>
              <a:gd name="connsiteY2" fmla="*/ 3505200 h 4488872"/>
              <a:gd name="connsiteX3" fmla="*/ 2881746 w 9060873"/>
              <a:gd name="connsiteY3" fmla="*/ 3560618 h 4488872"/>
              <a:gd name="connsiteX4" fmla="*/ 3782291 w 9060873"/>
              <a:gd name="connsiteY4" fmla="*/ 3532909 h 4488872"/>
              <a:gd name="connsiteX5" fmla="*/ 4585855 w 9060873"/>
              <a:gd name="connsiteY5" fmla="*/ 3532909 h 4488872"/>
              <a:gd name="connsiteX6" fmla="*/ 4641273 w 9060873"/>
              <a:gd name="connsiteY6" fmla="*/ 3546763 h 4488872"/>
              <a:gd name="connsiteX7" fmla="*/ 5458691 w 9060873"/>
              <a:gd name="connsiteY7" fmla="*/ 4488872 h 4488872"/>
              <a:gd name="connsiteX8" fmla="*/ 9060873 w 9060873"/>
              <a:gd name="connsiteY8" fmla="*/ 4447309 h 4488872"/>
              <a:gd name="connsiteX9" fmla="*/ 9060873 w 9060873"/>
              <a:gd name="connsiteY9" fmla="*/ 27709 h 4488872"/>
              <a:gd name="connsiteX10" fmla="*/ 13855 w 9060873"/>
              <a:gd name="connsiteY10" fmla="*/ 0 h 4488872"/>
              <a:gd name="connsiteX11" fmla="*/ 0 w 9060873"/>
              <a:gd name="connsiteY11" fmla="*/ 3546763 h 4488872"/>
              <a:gd name="connsiteX0" fmla="*/ 0 w 9060873"/>
              <a:gd name="connsiteY0" fmla="*/ 3546763 h 4488872"/>
              <a:gd name="connsiteX1" fmla="*/ 0 w 9060873"/>
              <a:gd name="connsiteY1" fmla="*/ 3546763 h 4488872"/>
              <a:gd name="connsiteX2" fmla="*/ 2881746 w 9060873"/>
              <a:gd name="connsiteY2" fmla="*/ 3560618 h 4488872"/>
              <a:gd name="connsiteX3" fmla="*/ 3782291 w 9060873"/>
              <a:gd name="connsiteY3" fmla="*/ 3532909 h 4488872"/>
              <a:gd name="connsiteX4" fmla="*/ 4585855 w 9060873"/>
              <a:gd name="connsiteY4" fmla="*/ 3532909 h 4488872"/>
              <a:gd name="connsiteX5" fmla="*/ 4641273 w 9060873"/>
              <a:gd name="connsiteY5" fmla="*/ 3546763 h 4488872"/>
              <a:gd name="connsiteX6" fmla="*/ 5458691 w 9060873"/>
              <a:gd name="connsiteY6" fmla="*/ 4488872 h 4488872"/>
              <a:gd name="connsiteX7" fmla="*/ 9060873 w 9060873"/>
              <a:gd name="connsiteY7" fmla="*/ 4447309 h 4488872"/>
              <a:gd name="connsiteX8" fmla="*/ 9060873 w 9060873"/>
              <a:gd name="connsiteY8" fmla="*/ 27709 h 4488872"/>
              <a:gd name="connsiteX9" fmla="*/ 13855 w 9060873"/>
              <a:gd name="connsiteY9" fmla="*/ 0 h 4488872"/>
              <a:gd name="connsiteX10" fmla="*/ 0 w 9060873"/>
              <a:gd name="connsiteY10" fmla="*/ 3546763 h 4488872"/>
              <a:gd name="connsiteX0" fmla="*/ 0 w 9060873"/>
              <a:gd name="connsiteY0" fmla="*/ 3519054 h 4461163"/>
              <a:gd name="connsiteX1" fmla="*/ 0 w 9060873"/>
              <a:gd name="connsiteY1" fmla="*/ 3519054 h 4461163"/>
              <a:gd name="connsiteX2" fmla="*/ 2881746 w 9060873"/>
              <a:gd name="connsiteY2" fmla="*/ 3532909 h 4461163"/>
              <a:gd name="connsiteX3" fmla="*/ 3782291 w 9060873"/>
              <a:gd name="connsiteY3" fmla="*/ 3505200 h 4461163"/>
              <a:gd name="connsiteX4" fmla="*/ 4585855 w 9060873"/>
              <a:gd name="connsiteY4" fmla="*/ 3505200 h 4461163"/>
              <a:gd name="connsiteX5" fmla="*/ 4641273 w 9060873"/>
              <a:gd name="connsiteY5" fmla="*/ 3519054 h 4461163"/>
              <a:gd name="connsiteX6" fmla="*/ 5458691 w 9060873"/>
              <a:gd name="connsiteY6" fmla="*/ 4461163 h 4461163"/>
              <a:gd name="connsiteX7" fmla="*/ 9060873 w 9060873"/>
              <a:gd name="connsiteY7" fmla="*/ 4419600 h 4461163"/>
              <a:gd name="connsiteX8" fmla="*/ 9060873 w 9060873"/>
              <a:gd name="connsiteY8" fmla="*/ 0 h 4461163"/>
              <a:gd name="connsiteX9" fmla="*/ 13855 w 9060873"/>
              <a:gd name="connsiteY9" fmla="*/ 41563 h 4461163"/>
              <a:gd name="connsiteX10" fmla="*/ 0 w 9060873"/>
              <a:gd name="connsiteY10" fmla="*/ 3519054 h 4461163"/>
              <a:gd name="connsiteX0" fmla="*/ 0 w 9060873"/>
              <a:gd name="connsiteY0" fmla="*/ 3519054 h 4461163"/>
              <a:gd name="connsiteX1" fmla="*/ 0 w 9060873"/>
              <a:gd name="connsiteY1" fmla="*/ 3519054 h 4461163"/>
              <a:gd name="connsiteX2" fmla="*/ 2881746 w 9060873"/>
              <a:gd name="connsiteY2" fmla="*/ 3532909 h 4461163"/>
              <a:gd name="connsiteX3" fmla="*/ 3782291 w 9060873"/>
              <a:gd name="connsiteY3" fmla="*/ 3505200 h 4461163"/>
              <a:gd name="connsiteX4" fmla="*/ 4585855 w 9060873"/>
              <a:gd name="connsiteY4" fmla="*/ 3505200 h 4461163"/>
              <a:gd name="connsiteX5" fmla="*/ 4655128 w 9060873"/>
              <a:gd name="connsiteY5" fmla="*/ 3602182 h 4461163"/>
              <a:gd name="connsiteX6" fmla="*/ 5458691 w 9060873"/>
              <a:gd name="connsiteY6" fmla="*/ 4461163 h 4461163"/>
              <a:gd name="connsiteX7" fmla="*/ 9060873 w 9060873"/>
              <a:gd name="connsiteY7" fmla="*/ 4419600 h 4461163"/>
              <a:gd name="connsiteX8" fmla="*/ 9060873 w 9060873"/>
              <a:gd name="connsiteY8" fmla="*/ 0 h 4461163"/>
              <a:gd name="connsiteX9" fmla="*/ 13855 w 9060873"/>
              <a:gd name="connsiteY9" fmla="*/ 41563 h 4461163"/>
              <a:gd name="connsiteX10" fmla="*/ 0 w 9060873"/>
              <a:gd name="connsiteY10" fmla="*/ 3519054 h 4461163"/>
              <a:gd name="connsiteX0" fmla="*/ 0 w 9060873"/>
              <a:gd name="connsiteY0" fmla="*/ 3519054 h 4461163"/>
              <a:gd name="connsiteX1" fmla="*/ 0 w 9060873"/>
              <a:gd name="connsiteY1" fmla="*/ 3519054 h 4461163"/>
              <a:gd name="connsiteX2" fmla="*/ 2881746 w 9060873"/>
              <a:gd name="connsiteY2" fmla="*/ 3532909 h 4461163"/>
              <a:gd name="connsiteX3" fmla="*/ 3782291 w 9060873"/>
              <a:gd name="connsiteY3" fmla="*/ 3505200 h 4461163"/>
              <a:gd name="connsiteX4" fmla="*/ 4655128 w 9060873"/>
              <a:gd name="connsiteY4" fmla="*/ 3602182 h 4461163"/>
              <a:gd name="connsiteX5" fmla="*/ 5458691 w 9060873"/>
              <a:gd name="connsiteY5" fmla="*/ 4461163 h 4461163"/>
              <a:gd name="connsiteX6" fmla="*/ 9060873 w 9060873"/>
              <a:gd name="connsiteY6" fmla="*/ 4419600 h 4461163"/>
              <a:gd name="connsiteX7" fmla="*/ 9060873 w 9060873"/>
              <a:gd name="connsiteY7" fmla="*/ 0 h 4461163"/>
              <a:gd name="connsiteX8" fmla="*/ 13855 w 9060873"/>
              <a:gd name="connsiteY8" fmla="*/ 41563 h 4461163"/>
              <a:gd name="connsiteX9" fmla="*/ 0 w 9060873"/>
              <a:gd name="connsiteY9" fmla="*/ 3519054 h 4461163"/>
              <a:gd name="connsiteX0" fmla="*/ 0 w 9060873"/>
              <a:gd name="connsiteY0" fmla="*/ 3519054 h 4461163"/>
              <a:gd name="connsiteX1" fmla="*/ 0 w 9060873"/>
              <a:gd name="connsiteY1" fmla="*/ 3519054 h 4461163"/>
              <a:gd name="connsiteX2" fmla="*/ 2881746 w 9060873"/>
              <a:gd name="connsiteY2" fmla="*/ 3532909 h 4461163"/>
              <a:gd name="connsiteX3" fmla="*/ 4655128 w 9060873"/>
              <a:gd name="connsiteY3" fmla="*/ 3602182 h 4461163"/>
              <a:gd name="connsiteX4" fmla="*/ 5458691 w 9060873"/>
              <a:gd name="connsiteY4" fmla="*/ 4461163 h 4461163"/>
              <a:gd name="connsiteX5" fmla="*/ 9060873 w 9060873"/>
              <a:gd name="connsiteY5" fmla="*/ 4419600 h 4461163"/>
              <a:gd name="connsiteX6" fmla="*/ 9060873 w 9060873"/>
              <a:gd name="connsiteY6" fmla="*/ 0 h 4461163"/>
              <a:gd name="connsiteX7" fmla="*/ 13855 w 9060873"/>
              <a:gd name="connsiteY7" fmla="*/ 41563 h 4461163"/>
              <a:gd name="connsiteX8" fmla="*/ 0 w 9060873"/>
              <a:gd name="connsiteY8" fmla="*/ 3519054 h 4461163"/>
              <a:gd name="connsiteX0" fmla="*/ 0 w 9060873"/>
              <a:gd name="connsiteY0" fmla="*/ 3519054 h 4461163"/>
              <a:gd name="connsiteX1" fmla="*/ 0 w 9060873"/>
              <a:gd name="connsiteY1" fmla="*/ 3519054 h 4461163"/>
              <a:gd name="connsiteX2" fmla="*/ 4655128 w 9060873"/>
              <a:gd name="connsiteY2" fmla="*/ 3602182 h 4461163"/>
              <a:gd name="connsiteX3" fmla="*/ 5458691 w 9060873"/>
              <a:gd name="connsiteY3" fmla="*/ 4461163 h 4461163"/>
              <a:gd name="connsiteX4" fmla="*/ 9060873 w 9060873"/>
              <a:gd name="connsiteY4" fmla="*/ 4419600 h 4461163"/>
              <a:gd name="connsiteX5" fmla="*/ 9060873 w 9060873"/>
              <a:gd name="connsiteY5" fmla="*/ 0 h 4461163"/>
              <a:gd name="connsiteX6" fmla="*/ 13855 w 9060873"/>
              <a:gd name="connsiteY6" fmla="*/ 41563 h 4461163"/>
              <a:gd name="connsiteX7" fmla="*/ 0 w 9060873"/>
              <a:gd name="connsiteY7" fmla="*/ 3519054 h 4461163"/>
              <a:gd name="connsiteX0" fmla="*/ 0 w 9060873"/>
              <a:gd name="connsiteY0" fmla="*/ 3519054 h 4461163"/>
              <a:gd name="connsiteX1" fmla="*/ 0 w 9060873"/>
              <a:gd name="connsiteY1" fmla="*/ 3519054 h 4461163"/>
              <a:gd name="connsiteX2" fmla="*/ 4655128 w 9060873"/>
              <a:gd name="connsiteY2" fmla="*/ 3602182 h 4461163"/>
              <a:gd name="connsiteX3" fmla="*/ 5458691 w 9060873"/>
              <a:gd name="connsiteY3" fmla="*/ 4461163 h 4461163"/>
              <a:gd name="connsiteX4" fmla="*/ 9060873 w 9060873"/>
              <a:gd name="connsiteY4" fmla="*/ 4419600 h 4461163"/>
              <a:gd name="connsiteX5" fmla="*/ 9060873 w 9060873"/>
              <a:gd name="connsiteY5" fmla="*/ 0 h 4461163"/>
              <a:gd name="connsiteX6" fmla="*/ 13855 w 9060873"/>
              <a:gd name="connsiteY6" fmla="*/ 41563 h 4461163"/>
              <a:gd name="connsiteX7" fmla="*/ 0 w 9060873"/>
              <a:gd name="connsiteY7" fmla="*/ 3519054 h 4461163"/>
              <a:gd name="connsiteX0" fmla="*/ 344824 w 9405697"/>
              <a:gd name="connsiteY0" fmla="*/ 3685308 h 4461163"/>
              <a:gd name="connsiteX1" fmla="*/ 344824 w 9405697"/>
              <a:gd name="connsiteY1" fmla="*/ 3519054 h 4461163"/>
              <a:gd name="connsiteX2" fmla="*/ 4999952 w 9405697"/>
              <a:gd name="connsiteY2" fmla="*/ 3602182 h 4461163"/>
              <a:gd name="connsiteX3" fmla="*/ 5803515 w 9405697"/>
              <a:gd name="connsiteY3" fmla="*/ 4461163 h 4461163"/>
              <a:gd name="connsiteX4" fmla="*/ 9405697 w 9405697"/>
              <a:gd name="connsiteY4" fmla="*/ 4419600 h 4461163"/>
              <a:gd name="connsiteX5" fmla="*/ 9405697 w 9405697"/>
              <a:gd name="connsiteY5" fmla="*/ 0 h 4461163"/>
              <a:gd name="connsiteX6" fmla="*/ 358679 w 9405697"/>
              <a:gd name="connsiteY6" fmla="*/ 41563 h 4461163"/>
              <a:gd name="connsiteX7" fmla="*/ 344824 w 9405697"/>
              <a:gd name="connsiteY7" fmla="*/ 3685308 h 4461163"/>
              <a:gd name="connsiteX0" fmla="*/ 48235 w 9109108"/>
              <a:gd name="connsiteY0" fmla="*/ 3685308 h 4461163"/>
              <a:gd name="connsiteX1" fmla="*/ 48235 w 9109108"/>
              <a:gd name="connsiteY1" fmla="*/ 3519054 h 4461163"/>
              <a:gd name="connsiteX2" fmla="*/ 699399 w 9109108"/>
              <a:gd name="connsiteY2" fmla="*/ 3643747 h 4461163"/>
              <a:gd name="connsiteX3" fmla="*/ 4703363 w 9109108"/>
              <a:gd name="connsiteY3" fmla="*/ 3602182 h 4461163"/>
              <a:gd name="connsiteX4" fmla="*/ 5506926 w 9109108"/>
              <a:gd name="connsiteY4" fmla="*/ 4461163 h 4461163"/>
              <a:gd name="connsiteX5" fmla="*/ 9109108 w 9109108"/>
              <a:gd name="connsiteY5" fmla="*/ 4419600 h 4461163"/>
              <a:gd name="connsiteX6" fmla="*/ 9109108 w 9109108"/>
              <a:gd name="connsiteY6" fmla="*/ 0 h 4461163"/>
              <a:gd name="connsiteX7" fmla="*/ 62090 w 9109108"/>
              <a:gd name="connsiteY7" fmla="*/ 41563 h 4461163"/>
              <a:gd name="connsiteX8" fmla="*/ 48235 w 9109108"/>
              <a:gd name="connsiteY8" fmla="*/ 3685308 h 4461163"/>
              <a:gd name="connsiteX0" fmla="*/ 232929 w 9072129"/>
              <a:gd name="connsiteY0" fmla="*/ 3643745 h 4461163"/>
              <a:gd name="connsiteX1" fmla="*/ 11256 w 9072129"/>
              <a:gd name="connsiteY1" fmla="*/ 3519054 h 4461163"/>
              <a:gd name="connsiteX2" fmla="*/ 662420 w 9072129"/>
              <a:gd name="connsiteY2" fmla="*/ 3643747 h 4461163"/>
              <a:gd name="connsiteX3" fmla="*/ 4666384 w 9072129"/>
              <a:gd name="connsiteY3" fmla="*/ 3602182 h 4461163"/>
              <a:gd name="connsiteX4" fmla="*/ 5469947 w 9072129"/>
              <a:gd name="connsiteY4" fmla="*/ 4461163 h 4461163"/>
              <a:gd name="connsiteX5" fmla="*/ 9072129 w 9072129"/>
              <a:gd name="connsiteY5" fmla="*/ 4419600 h 4461163"/>
              <a:gd name="connsiteX6" fmla="*/ 9072129 w 9072129"/>
              <a:gd name="connsiteY6" fmla="*/ 0 h 4461163"/>
              <a:gd name="connsiteX7" fmla="*/ 25111 w 9072129"/>
              <a:gd name="connsiteY7" fmla="*/ 41563 h 4461163"/>
              <a:gd name="connsiteX8" fmla="*/ 232929 w 9072129"/>
              <a:gd name="connsiteY8" fmla="*/ 3643745 h 4461163"/>
              <a:gd name="connsiteX0" fmla="*/ 207890 w 9047090"/>
              <a:gd name="connsiteY0" fmla="*/ 3643745 h 4461163"/>
              <a:gd name="connsiteX1" fmla="*/ 637381 w 9047090"/>
              <a:gd name="connsiteY1" fmla="*/ 3643747 h 4461163"/>
              <a:gd name="connsiteX2" fmla="*/ 4641345 w 9047090"/>
              <a:gd name="connsiteY2" fmla="*/ 3602182 h 4461163"/>
              <a:gd name="connsiteX3" fmla="*/ 5444908 w 9047090"/>
              <a:gd name="connsiteY3" fmla="*/ 4461163 h 4461163"/>
              <a:gd name="connsiteX4" fmla="*/ 9047090 w 9047090"/>
              <a:gd name="connsiteY4" fmla="*/ 4419600 h 4461163"/>
              <a:gd name="connsiteX5" fmla="*/ 9047090 w 9047090"/>
              <a:gd name="connsiteY5" fmla="*/ 0 h 4461163"/>
              <a:gd name="connsiteX6" fmla="*/ 72 w 9047090"/>
              <a:gd name="connsiteY6" fmla="*/ 41563 h 4461163"/>
              <a:gd name="connsiteX7" fmla="*/ 207890 w 9047090"/>
              <a:gd name="connsiteY7" fmla="*/ 3643745 h 4461163"/>
              <a:gd name="connsiteX0" fmla="*/ 1125 w 9048143"/>
              <a:gd name="connsiteY0" fmla="*/ 3671454 h 4461163"/>
              <a:gd name="connsiteX1" fmla="*/ 638434 w 9048143"/>
              <a:gd name="connsiteY1" fmla="*/ 3643747 h 4461163"/>
              <a:gd name="connsiteX2" fmla="*/ 4642398 w 9048143"/>
              <a:gd name="connsiteY2" fmla="*/ 3602182 h 4461163"/>
              <a:gd name="connsiteX3" fmla="*/ 5445961 w 9048143"/>
              <a:gd name="connsiteY3" fmla="*/ 4461163 h 4461163"/>
              <a:gd name="connsiteX4" fmla="*/ 9048143 w 9048143"/>
              <a:gd name="connsiteY4" fmla="*/ 4419600 h 4461163"/>
              <a:gd name="connsiteX5" fmla="*/ 9048143 w 9048143"/>
              <a:gd name="connsiteY5" fmla="*/ 0 h 4461163"/>
              <a:gd name="connsiteX6" fmla="*/ 1125 w 9048143"/>
              <a:gd name="connsiteY6" fmla="*/ 41563 h 4461163"/>
              <a:gd name="connsiteX7" fmla="*/ 1125 w 9048143"/>
              <a:gd name="connsiteY7" fmla="*/ 3671454 h 4461163"/>
              <a:gd name="connsiteX0" fmla="*/ 306039 w 9353057"/>
              <a:gd name="connsiteY0" fmla="*/ 3671454 h 4461163"/>
              <a:gd name="connsiteX1" fmla="*/ 306039 w 9353057"/>
              <a:gd name="connsiteY1" fmla="*/ 3643747 h 4461163"/>
              <a:gd name="connsiteX2" fmla="*/ 4947312 w 9353057"/>
              <a:gd name="connsiteY2" fmla="*/ 3602182 h 4461163"/>
              <a:gd name="connsiteX3" fmla="*/ 5750875 w 9353057"/>
              <a:gd name="connsiteY3" fmla="*/ 4461163 h 4461163"/>
              <a:gd name="connsiteX4" fmla="*/ 9353057 w 9353057"/>
              <a:gd name="connsiteY4" fmla="*/ 4419600 h 4461163"/>
              <a:gd name="connsiteX5" fmla="*/ 9353057 w 9353057"/>
              <a:gd name="connsiteY5" fmla="*/ 0 h 4461163"/>
              <a:gd name="connsiteX6" fmla="*/ 306039 w 9353057"/>
              <a:gd name="connsiteY6" fmla="*/ 41563 h 4461163"/>
              <a:gd name="connsiteX7" fmla="*/ 306039 w 9353057"/>
              <a:gd name="connsiteY7" fmla="*/ 3671454 h 4461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53057" h="4461163">
                <a:moveTo>
                  <a:pt x="306039" y="3671454"/>
                </a:moveTo>
                <a:cubicBezTo>
                  <a:pt x="412257" y="4271818"/>
                  <a:pt x="-432870" y="3650674"/>
                  <a:pt x="306039" y="3643747"/>
                </a:cubicBezTo>
                <a:lnTo>
                  <a:pt x="4947312" y="3602182"/>
                </a:lnTo>
                <a:lnTo>
                  <a:pt x="5750875" y="4461163"/>
                </a:lnTo>
                <a:lnTo>
                  <a:pt x="9353057" y="4419600"/>
                </a:lnTo>
                <a:lnTo>
                  <a:pt x="9353057" y="0"/>
                </a:lnTo>
                <a:lnTo>
                  <a:pt x="306039" y="41563"/>
                </a:lnTo>
                <a:cubicBezTo>
                  <a:pt x="301421" y="1219199"/>
                  <a:pt x="312966" y="1932708"/>
                  <a:pt x="306039" y="3671454"/>
                </a:cubicBez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p:cNvSpPr txBox="1"/>
          <p:nvPr/>
        </p:nvSpPr>
        <p:spPr>
          <a:xfrm>
            <a:off x="3429001" y="3460174"/>
            <a:ext cx="2343149" cy="34624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650" dirty="0">
                <a:latin typeface="Times New Roman" pitchFamily="18" charset="0"/>
                <a:cs typeface="Times New Roman" pitchFamily="18" charset="0"/>
              </a:rPr>
              <a:t>Trapping of 16 nm Q-dot</a:t>
            </a:r>
            <a:endParaRPr lang="en-IN" sz="1650" dirty="0">
              <a:latin typeface="Times New Roman" pitchFamily="18" charset="0"/>
              <a:cs typeface="Times New Roman" pitchFamily="18" charset="0"/>
            </a:endParaRPr>
          </a:p>
        </p:txBody>
      </p:sp>
      <p:sp>
        <p:nvSpPr>
          <p:cNvPr id="17" name="Rectangle 16"/>
          <p:cNvSpPr/>
          <p:nvPr/>
        </p:nvSpPr>
        <p:spPr>
          <a:xfrm>
            <a:off x="4899314" y="4177354"/>
            <a:ext cx="2873087" cy="64633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b="1" dirty="0">
                <a:solidFill>
                  <a:srgbClr val="333399"/>
                </a:solidFill>
                <a:latin typeface="Times New Roman" pitchFamily="18" charset="0"/>
                <a:cs typeface="Times New Roman" pitchFamily="18" charset="0"/>
              </a:rPr>
              <a:t>Capabilities of Single Beam Femtosecond Optical trap</a:t>
            </a:r>
            <a:endParaRPr lang="en-US" sz="1500" b="1" dirty="0">
              <a:solidFill>
                <a:srgbClr val="333399"/>
              </a:solidFill>
              <a:latin typeface="Times New Roman" pitchFamily="18" charset="0"/>
              <a:cs typeface="Times New Roman" pitchFamily="18" charset="0"/>
            </a:endParaRPr>
          </a:p>
        </p:txBody>
      </p:sp>
      <p:sp>
        <p:nvSpPr>
          <p:cNvPr id="10"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2" name="Slide Number Placeholder 2"/>
          <p:cNvSpPr>
            <a:spLocks noGrp="1"/>
          </p:cNvSpPr>
          <p:nvPr>
            <p:ph type="sldNum" sz="quarter" idx="12"/>
          </p:nvPr>
        </p:nvSpPr>
        <p:spPr>
          <a:xfrm>
            <a:off x="6875272" y="96046"/>
            <a:ext cx="2133600" cy="274637"/>
          </a:xfrm>
        </p:spPr>
        <p:txBody>
          <a:bodyPr/>
          <a:lstStyle/>
          <a:p>
            <a:fld id="{003D9D32-5F0F-440F-9F89-7309B1A47E03}" type="slidenum">
              <a:rPr lang="en-US" altLang="en-US" sz="1100" b="1" smtClean="0">
                <a:solidFill>
                  <a:schemeClr val="bg1"/>
                </a:solidFill>
              </a:rPr>
              <a:pPr/>
              <a:t>31</a:t>
            </a:fld>
            <a:endParaRPr lang="en-US" altLang="en-US" sz="1600" b="1" dirty="0">
              <a:solidFill>
                <a:schemeClr val="bg1"/>
              </a:solidFill>
            </a:endParaRPr>
          </a:p>
        </p:txBody>
      </p:sp>
    </p:spTree>
    <p:extLst>
      <p:ext uri="{BB962C8B-B14F-4D97-AF65-F5344CB8AC3E}">
        <p14:creationId xmlns:p14="http://schemas.microsoft.com/office/powerpoint/2010/main" val="14941140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Object 2"/>
          <p:cNvGraphicFramePr>
            <a:graphicFrameLocks/>
          </p:cNvGraphicFramePr>
          <p:nvPr>
            <p:extLst/>
          </p:nvPr>
        </p:nvGraphicFramePr>
        <p:xfrm>
          <a:off x="-107143" y="2166988"/>
          <a:ext cx="3444802" cy="2853197"/>
        </p:xfrm>
        <a:graphic>
          <a:graphicData uri="http://schemas.openxmlformats.org/presentationml/2006/ole">
            <mc:AlternateContent xmlns:mc="http://schemas.openxmlformats.org/markup-compatibility/2006">
              <mc:Choice xmlns:v="urn:schemas-microsoft-com:vml" Requires="v">
                <p:oleObj spid="_x0000_s91186" name="Graph" r:id="rId3" imgW="4154760" imgH="2901600" progId="Origin50.Graph">
                  <p:embed/>
                </p:oleObj>
              </mc:Choice>
              <mc:Fallback>
                <p:oleObj name="Graph" r:id="rId3" imgW="4154760" imgH="2901600" progId="Origin50.Graph">
                  <p:embed/>
                  <p:pic>
                    <p:nvPicPr>
                      <p:cNvPr id="14" name="Object 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143" y="2166988"/>
                        <a:ext cx="3444802" cy="2853197"/>
                      </a:xfrm>
                      <a:prstGeom prst="rect">
                        <a:avLst/>
                      </a:prstGeom>
                      <a:noFill/>
                      <a:ln>
                        <a:noFill/>
                      </a:ln>
                      <a:effectLst/>
                      <a:extLst/>
                    </p:spPr>
                  </p:pic>
                </p:oleObj>
              </mc:Fallback>
            </mc:AlternateContent>
          </a:graphicData>
        </a:graphic>
      </p:graphicFrame>
      <p:graphicFrame>
        <p:nvGraphicFramePr>
          <p:cNvPr id="15" name="Object 4"/>
          <p:cNvGraphicFramePr>
            <a:graphicFrameLocks/>
          </p:cNvGraphicFramePr>
          <p:nvPr>
            <p:extLst/>
          </p:nvPr>
        </p:nvGraphicFramePr>
        <p:xfrm>
          <a:off x="2989054" y="1"/>
          <a:ext cx="3490961" cy="2426189"/>
        </p:xfrm>
        <a:graphic>
          <a:graphicData uri="http://schemas.openxmlformats.org/presentationml/2006/ole">
            <mc:AlternateContent xmlns:mc="http://schemas.openxmlformats.org/markup-compatibility/2006">
              <mc:Choice xmlns:v="urn:schemas-microsoft-com:vml" Requires="v">
                <p:oleObj spid="_x0000_s91187" name="Graph" r:id="rId5" imgW="4154760" imgH="2901600" progId="Origin50.Graph">
                  <p:embed/>
                </p:oleObj>
              </mc:Choice>
              <mc:Fallback>
                <p:oleObj name="Graph" r:id="rId5" imgW="4154760" imgH="2901600" progId="Origin50.Graph">
                  <p:embed/>
                  <p:pic>
                    <p:nvPicPr>
                      <p:cNvPr id="15" name="Object 4"/>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9054" y="1"/>
                        <a:ext cx="3490961" cy="2426189"/>
                      </a:xfrm>
                      <a:prstGeom prst="rect">
                        <a:avLst/>
                      </a:prstGeom>
                      <a:noFill/>
                      <a:ln>
                        <a:noFill/>
                      </a:ln>
                      <a:effectLst/>
                      <a:extLst/>
                    </p:spPr>
                  </p:pic>
                </p:oleObj>
              </mc:Fallback>
            </mc:AlternateContent>
          </a:graphicData>
        </a:graphic>
      </p:graphicFrame>
      <p:sp>
        <p:nvSpPr>
          <p:cNvPr id="16" name="TextBox 15"/>
          <p:cNvSpPr txBox="1"/>
          <p:nvPr/>
        </p:nvSpPr>
        <p:spPr>
          <a:xfrm>
            <a:off x="1113197" y="4112185"/>
            <a:ext cx="1050288" cy="461665"/>
          </a:xfrm>
          <a:prstGeom prst="rect">
            <a:avLst/>
          </a:prstGeom>
          <a:noFill/>
        </p:spPr>
        <p:txBody>
          <a:bodyPr wrap="none" rtlCol="0">
            <a:spAutoFit/>
          </a:bodyPr>
          <a:lstStyle/>
          <a:p>
            <a:r>
              <a:rPr lang="en-US" sz="2400" dirty="0">
                <a:latin typeface="Times New Roman" pitchFamily="18" charset="0"/>
                <a:cs typeface="Times New Roman" pitchFamily="18" charset="0"/>
              </a:rPr>
              <a:t>4</a:t>
            </a:r>
            <a:r>
              <a:rPr lang="en-US" sz="2400" b="1" dirty="0">
                <a:latin typeface="Times New Roman" pitchFamily="18" charset="0"/>
                <a:cs typeface="Times New Roman" pitchFamily="18" charset="0"/>
              </a:rPr>
              <a:t>.</a:t>
            </a:r>
            <a:r>
              <a:rPr lang="en-US" sz="2400" dirty="0">
                <a:latin typeface="Times New Roman" pitchFamily="18" charset="0"/>
                <a:cs typeface="Times New Roman" pitchFamily="18" charset="0"/>
              </a:rPr>
              <a:t>1 </a:t>
            </a:r>
            <a:r>
              <a:rPr lang="el-GR" sz="2400" dirty="0">
                <a:latin typeface="Times New Roman"/>
                <a:cs typeface="Times New Roman"/>
              </a:rPr>
              <a:t>μ</a:t>
            </a:r>
            <a:r>
              <a:rPr lang="en-US" sz="2400" dirty="0">
                <a:latin typeface="Times New Roman"/>
                <a:cs typeface="Times New Roman"/>
              </a:rPr>
              <a:t>m</a:t>
            </a:r>
            <a:endParaRPr lang="en-IN" sz="2400" dirty="0">
              <a:latin typeface="Times New Roman" pitchFamily="18" charset="0"/>
              <a:cs typeface="Times New Roman" pitchFamily="18" charset="0"/>
            </a:endParaRPr>
          </a:p>
        </p:txBody>
      </p:sp>
      <p:sp>
        <p:nvSpPr>
          <p:cNvPr id="17" name="TextBox 16"/>
          <p:cNvSpPr txBox="1"/>
          <p:nvPr/>
        </p:nvSpPr>
        <p:spPr>
          <a:xfrm>
            <a:off x="4035970" y="1590709"/>
            <a:ext cx="819455" cy="461665"/>
          </a:xfrm>
          <a:prstGeom prst="rect">
            <a:avLst/>
          </a:prstGeom>
          <a:noFill/>
        </p:spPr>
        <p:txBody>
          <a:bodyPr wrap="none" rtlCol="0">
            <a:spAutoFit/>
          </a:bodyPr>
          <a:lstStyle/>
          <a:p>
            <a:r>
              <a:rPr lang="en-US" sz="2400" dirty="0">
                <a:latin typeface="Times New Roman" pitchFamily="18" charset="0"/>
                <a:cs typeface="Times New Roman" pitchFamily="18" charset="0"/>
              </a:rPr>
              <a:t>1 </a:t>
            </a:r>
            <a:r>
              <a:rPr lang="el-GR" sz="2400" dirty="0">
                <a:latin typeface="Times New Roman"/>
                <a:cs typeface="Times New Roman"/>
              </a:rPr>
              <a:t>μ</a:t>
            </a:r>
            <a:r>
              <a:rPr lang="en-US" sz="2400" dirty="0">
                <a:latin typeface="Times New Roman"/>
                <a:cs typeface="Times New Roman"/>
              </a:rPr>
              <a:t>m</a:t>
            </a:r>
            <a:endParaRPr lang="en-IN" sz="2400" dirty="0">
              <a:latin typeface="Times New Roman" pitchFamily="18" charset="0"/>
              <a:cs typeface="Times New Roman" pitchFamily="18" charset="0"/>
            </a:endParaRPr>
          </a:p>
        </p:txBody>
      </p:sp>
      <p:sp>
        <p:nvSpPr>
          <p:cNvPr id="18" name="TextBox 17"/>
          <p:cNvSpPr txBox="1"/>
          <p:nvPr/>
        </p:nvSpPr>
        <p:spPr>
          <a:xfrm>
            <a:off x="4209814" y="236069"/>
            <a:ext cx="1245854" cy="738664"/>
          </a:xfrm>
          <a:prstGeom prst="rect">
            <a:avLst/>
          </a:prstGeom>
          <a:noFill/>
        </p:spPr>
        <p:txBody>
          <a:bodyPr wrap="none" rtlCol="0">
            <a:spAutoFit/>
          </a:bodyPr>
          <a:lstStyle/>
          <a:p>
            <a:r>
              <a:rPr lang="en-US" sz="2100" dirty="0">
                <a:latin typeface="Times New Roman" pitchFamily="18" charset="0"/>
                <a:cs typeface="Times New Roman" pitchFamily="18" charset="0"/>
              </a:rPr>
              <a:t>τ</a:t>
            </a:r>
            <a:r>
              <a:rPr lang="en-US" sz="2100" baseline="-25000" dirty="0">
                <a:latin typeface="Times New Roman" pitchFamily="18" charset="0"/>
                <a:cs typeface="Times New Roman" pitchFamily="18" charset="0"/>
              </a:rPr>
              <a:t>1</a:t>
            </a:r>
            <a:r>
              <a:rPr lang="en-US" sz="2100" dirty="0">
                <a:latin typeface="Times New Roman" pitchFamily="18" charset="0"/>
                <a:cs typeface="Times New Roman" pitchFamily="18" charset="0"/>
              </a:rPr>
              <a:t> = 5s</a:t>
            </a:r>
          </a:p>
          <a:p>
            <a:r>
              <a:rPr lang="en-US" sz="2100" dirty="0">
                <a:latin typeface="Times New Roman" pitchFamily="18" charset="0"/>
                <a:cs typeface="Times New Roman" pitchFamily="18" charset="0"/>
              </a:rPr>
              <a:t>τ</a:t>
            </a:r>
            <a:r>
              <a:rPr lang="en-IN" sz="2100" baseline="-25000" dirty="0">
                <a:latin typeface="Times New Roman" pitchFamily="18" charset="0"/>
                <a:cs typeface="Times New Roman" pitchFamily="18" charset="0"/>
              </a:rPr>
              <a:t>2</a:t>
            </a:r>
            <a:r>
              <a:rPr lang="en-IN" sz="2100" dirty="0">
                <a:latin typeface="Times New Roman" pitchFamily="18" charset="0"/>
                <a:cs typeface="Times New Roman" pitchFamily="18" charset="0"/>
              </a:rPr>
              <a:t> = 270 s</a:t>
            </a:r>
          </a:p>
        </p:txBody>
      </p:sp>
      <p:sp>
        <p:nvSpPr>
          <p:cNvPr id="19" name="TextBox 18"/>
          <p:cNvSpPr txBox="1"/>
          <p:nvPr/>
        </p:nvSpPr>
        <p:spPr>
          <a:xfrm>
            <a:off x="941852" y="2660337"/>
            <a:ext cx="1245854" cy="738664"/>
          </a:xfrm>
          <a:prstGeom prst="rect">
            <a:avLst/>
          </a:prstGeom>
          <a:noFill/>
        </p:spPr>
        <p:txBody>
          <a:bodyPr wrap="none" rtlCol="0">
            <a:spAutoFit/>
          </a:bodyPr>
          <a:lstStyle/>
          <a:p>
            <a:r>
              <a:rPr lang="en-US" sz="2100" dirty="0">
                <a:latin typeface="Times New Roman" pitchFamily="18" charset="0"/>
                <a:cs typeface="Times New Roman" pitchFamily="18" charset="0"/>
              </a:rPr>
              <a:t>τ</a:t>
            </a:r>
            <a:r>
              <a:rPr lang="en-US" sz="2100" baseline="-25000" dirty="0">
                <a:latin typeface="Times New Roman" pitchFamily="18" charset="0"/>
                <a:cs typeface="Times New Roman" pitchFamily="18" charset="0"/>
              </a:rPr>
              <a:t>1</a:t>
            </a:r>
            <a:r>
              <a:rPr lang="en-US" sz="2100" dirty="0">
                <a:latin typeface="Times New Roman" pitchFamily="18" charset="0"/>
                <a:cs typeface="Times New Roman" pitchFamily="18" charset="0"/>
              </a:rPr>
              <a:t> = 17s</a:t>
            </a:r>
          </a:p>
          <a:p>
            <a:r>
              <a:rPr lang="en-US" sz="2100" dirty="0">
                <a:latin typeface="Times New Roman" pitchFamily="18" charset="0"/>
                <a:cs typeface="Times New Roman" pitchFamily="18" charset="0"/>
              </a:rPr>
              <a:t>τ</a:t>
            </a:r>
            <a:r>
              <a:rPr lang="en-IN" sz="2100" baseline="-25000" dirty="0">
                <a:latin typeface="Times New Roman" pitchFamily="18" charset="0"/>
                <a:cs typeface="Times New Roman" pitchFamily="18" charset="0"/>
              </a:rPr>
              <a:t>2</a:t>
            </a:r>
            <a:r>
              <a:rPr lang="en-IN" sz="2100" dirty="0">
                <a:latin typeface="Times New Roman" pitchFamily="18" charset="0"/>
                <a:cs typeface="Times New Roman" pitchFamily="18" charset="0"/>
              </a:rPr>
              <a:t> = 550 s</a:t>
            </a:r>
          </a:p>
        </p:txBody>
      </p:sp>
      <p:graphicFrame>
        <p:nvGraphicFramePr>
          <p:cNvPr id="20" name="Object 9"/>
          <p:cNvGraphicFramePr>
            <a:graphicFrameLocks/>
          </p:cNvGraphicFramePr>
          <p:nvPr>
            <p:extLst/>
          </p:nvPr>
        </p:nvGraphicFramePr>
        <p:xfrm>
          <a:off x="2986927" y="2155234"/>
          <a:ext cx="3451773" cy="2788499"/>
        </p:xfrm>
        <a:graphic>
          <a:graphicData uri="http://schemas.openxmlformats.org/presentationml/2006/ole">
            <mc:AlternateContent xmlns:mc="http://schemas.openxmlformats.org/markup-compatibility/2006">
              <mc:Choice xmlns:v="urn:schemas-microsoft-com:vml" Requires="v">
                <p:oleObj spid="_x0000_s91188" name="Graph" r:id="rId7" imgW="4023360" imgH="3108960" progId="Origin50.Graph">
                  <p:embed/>
                </p:oleObj>
              </mc:Choice>
              <mc:Fallback>
                <p:oleObj name="Graph" r:id="rId7" imgW="4023360" imgH="3108960" progId="Origin50.Graph">
                  <p:embed/>
                  <p:pic>
                    <p:nvPicPr>
                      <p:cNvPr id="20" name="Object 9"/>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86927" y="2155234"/>
                        <a:ext cx="3451773" cy="2788499"/>
                      </a:xfrm>
                      <a:prstGeom prst="rect">
                        <a:avLst/>
                      </a:prstGeom>
                      <a:noFill/>
                      <a:ln>
                        <a:noFill/>
                      </a:ln>
                      <a:effectLst/>
                      <a:extLst/>
                    </p:spPr>
                  </p:pic>
                </p:oleObj>
              </mc:Fallback>
            </mc:AlternateContent>
          </a:graphicData>
        </a:graphic>
      </p:graphicFrame>
      <p:graphicFrame>
        <p:nvGraphicFramePr>
          <p:cNvPr id="21" name="Object 11"/>
          <p:cNvGraphicFramePr>
            <a:graphicFrameLocks/>
          </p:cNvGraphicFramePr>
          <p:nvPr>
            <p:extLst/>
          </p:nvPr>
        </p:nvGraphicFramePr>
        <p:xfrm>
          <a:off x="6006605" y="-210992"/>
          <a:ext cx="3344973" cy="2696416"/>
        </p:xfrm>
        <a:graphic>
          <a:graphicData uri="http://schemas.openxmlformats.org/presentationml/2006/ole">
            <mc:AlternateContent xmlns:mc="http://schemas.openxmlformats.org/markup-compatibility/2006">
              <mc:Choice xmlns:v="urn:schemas-microsoft-com:vml" Requires="v">
                <p:oleObj spid="_x0000_s91189" name="Graph" r:id="rId9" imgW="4154400" imgH="2901600" progId="Origin50.Graph">
                  <p:embed/>
                </p:oleObj>
              </mc:Choice>
              <mc:Fallback>
                <p:oleObj name="Graph" r:id="rId9" imgW="4154400" imgH="2901600" progId="Origin50.Graph">
                  <p:embed/>
                  <p:pic>
                    <p:nvPicPr>
                      <p:cNvPr id="21" name="Object 11"/>
                      <p:cNvPicPr>
                        <a:picLocks noChangeArrowheads="1"/>
                      </p:cNvPicPr>
                      <p:nvPr/>
                    </p:nvPicPr>
                    <p:blipFill>
                      <a:blip r:embed="rId10"/>
                      <a:srcRect/>
                      <a:stretch>
                        <a:fillRect/>
                      </a:stretch>
                    </p:blipFill>
                    <p:spPr bwMode="auto">
                      <a:xfrm>
                        <a:off x="6006605" y="-210992"/>
                        <a:ext cx="3344973" cy="2696416"/>
                      </a:xfrm>
                      <a:prstGeom prst="rect">
                        <a:avLst/>
                      </a:prstGeom>
                      <a:noFill/>
                      <a:ln>
                        <a:noFill/>
                      </a:ln>
                      <a:effectLst/>
                      <a:extLst/>
                    </p:spPr>
                  </p:pic>
                </p:oleObj>
              </mc:Fallback>
            </mc:AlternateContent>
          </a:graphicData>
        </a:graphic>
      </p:graphicFrame>
      <p:sp>
        <p:nvSpPr>
          <p:cNvPr id="22" name="TextBox 21"/>
          <p:cNvSpPr txBox="1"/>
          <p:nvPr/>
        </p:nvSpPr>
        <p:spPr>
          <a:xfrm>
            <a:off x="4243706" y="4054128"/>
            <a:ext cx="1211962" cy="461665"/>
          </a:xfrm>
          <a:prstGeom prst="rect">
            <a:avLst/>
          </a:prstGeom>
          <a:noFill/>
        </p:spPr>
        <p:txBody>
          <a:bodyPr wrap="square" rtlCol="0">
            <a:spAutoFit/>
          </a:bodyPr>
          <a:lstStyle/>
          <a:p>
            <a:r>
              <a:rPr lang="en-US" sz="2400" dirty="0">
                <a:latin typeface="Times New Roman" pitchFamily="18" charset="0"/>
                <a:cs typeface="Times New Roman" pitchFamily="18" charset="0"/>
              </a:rPr>
              <a:t>0</a:t>
            </a:r>
            <a:r>
              <a:rPr lang="en-US" sz="2400" b="1" dirty="0">
                <a:latin typeface="Times New Roman" pitchFamily="18" charset="0"/>
                <a:cs typeface="Times New Roman" pitchFamily="18" charset="0"/>
              </a:rPr>
              <a:t>.</a:t>
            </a:r>
            <a:r>
              <a:rPr lang="en-US" sz="2400" dirty="0">
                <a:latin typeface="Times New Roman" pitchFamily="18" charset="0"/>
                <a:cs typeface="Times New Roman" pitchFamily="18" charset="0"/>
              </a:rPr>
              <a:t>1 </a:t>
            </a:r>
            <a:r>
              <a:rPr lang="el-GR" sz="2400" dirty="0">
                <a:latin typeface="Times New Roman"/>
                <a:cs typeface="Times New Roman"/>
              </a:rPr>
              <a:t>μ</a:t>
            </a:r>
            <a:r>
              <a:rPr lang="en-US" sz="2400" dirty="0">
                <a:latin typeface="Times New Roman"/>
                <a:cs typeface="Times New Roman"/>
              </a:rPr>
              <a:t>m</a:t>
            </a:r>
            <a:endParaRPr lang="en-IN" sz="2400" dirty="0">
              <a:latin typeface="Times New Roman" pitchFamily="18" charset="0"/>
              <a:cs typeface="Times New Roman" pitchFamily="18" charset="0"/>
            </a:endParaRPr>
          </a:p>
        </p:txBody>
      </p:sp>
      <p:sp>
        <p:nvSpPr>
          <p:cNvPr id="23" name="TextBox 22"/>
          <p:cNvSpPr txBox="1"/>
          <p:nvPr/>
        </p:nvSpPr>
        <p:spPr>
          <a:xfrm>
            <a:off x="6562670" y="-21017"/>
            <a:ext cx="1050288" cy="461665"/>
          </a:xfrm>
          <a:prstGeom prst="rect">
            <a:avLst/>
          </a:prstGeom>
          <a:noFill/>
        </p:spPr>
        <p:txBody>
          <a:bodyPr wrap="none" rtlCol="0">
            <a:spAutoFit/>
          </a:bodyPr>
          <a:lstStyle/>
          <a:p>
            <a:r>
              <a:rPr lang="en-US" sz="2400" dirty="0">
                <a:latin typeface="Times New Roman" pitchFamily="18" charset="0"/>
                <a:cs typeface="Times New Roman" pitchFamily="18" charset="0"/>
              </a:rPr>
              <a:t>0</a:t>
            </a:r>
            <a:r>
              <a:rPr lang="en-US" sz="2400" b="1" dirty="0">
                <a:latin typeface="Times New Roman" pitchFamily="18" charset="0"/>
                <a:cs typeface="Times New Roman" pitchFamily="18" charset="0"/>
              </a:rPr>
              <a:t>.</a:t>
            </a:r>
            <a:r>
              <a:rPr lang="en-US" sz="2400" dirty="0">
                <a:latin typeface="Times New Roman" pitchFamily="18" charset="0"/>
                <a:cs typeface="Times New Roman" pitchFamily="18" charset="0"/>
              </a:rPr>
              <a:t>5 </a:t>
            </a:r>
            <a:r>
              <a:rPr lang="el-GR" sz="2400" dirty="0">
                <a:latin typeface="Times New Roman"/>
                <a:cs typeface="Times New Roman"/>
              </a:rPr>
              <a:t>μ</a:t>
            </a:r>
            <a:r>
              <a:rPr lang="en-US" sz="2400" dirty="0">
                <a:latin typeface="Times New Roman"/>
                <a:cs typeface="Times New Roman"/>
              </a:rPr>
              <a:t>m</a:t>
            </a:r>
            <a:endParaRPr lang="en-IN" sz="2400" dirty="0">
              <a:latin typeface="Times New Roman" pitchFamily="18" charset="0"/>
              <a:cs typeface="Times New Roman" pitchFamily="18" charset="0"/>
            </a:endParaRPr>
          </a:p>
        </p:txBody>
      </p:sp>
      <p:sp>
        <p:nvSpPr>
          <p:cNvPr id="25" name="TextBox 24"/>
          <p:cNvSpPr txBox="1"/>
          <p:nvPr/>
        </p:nvSpPr>
        <p:spPr>
          <a:xfrm>
            <a:off x="4163215" y="2098125"/>
            <a:ext cx="1051570" cy="323165"/>
          </a:xfrm>
          <a:prstGeom prst="rect">
            <a:avLst/>
          </a:prstGeom>
          <a:noFill/>
        </p:spPr>
        <p:txBody>
          <a:bodyPr wrap="none" rtlCol="0">
            <a:spAutoFit/>
          </a:bodyPr>
          <a:lstStyle/>
          <a:p>
            <a:r>
              <a:rPr lang="en-US" sz="1500" dirty="0">
                <a:latin typeface="Times New Roman" pitchFamily="18" charset="0"/>
                <a:cs typeface="Times New Roman" pitchFamily="18" charset="0"/>
              </a:rPr>
              <a:t>Time (sec.)</a:t>
            </a:r>
            <a:endParaRPr lang="en-IN" sz="1500" dirty="0">
              <a:latin typeface="Times New Roman" pitchFamily="18" charset="0"/>
              <a:cs typeface="Times New Roman" pitchFamily="18" charset="0"/>
            </a:endParaRPr>
          </a:p>
        </p:txBody>
      </p:sp>
      <p:sp>
        <p:nvSpPr>
          <p:cNvPr id="26" name="TextBox 25"/>
          <p:cNvSpPr txBox="1"/>
          <p:nvPr/>
        </p:nvSpPr>
        <p:spPr>
          <a:xfrm>
            <a:off x="7686652" y="3069370"/>
            <a:ext cx="954107" cy="415498"/>
          </a:xfrm>
          <a:prstGeom prst="rect">
            <a:avLst/>
          </a:prstGeom>
          <a:noFill/>
        </p:spPr>
        <p:txBody>
          <a:bodyPr wrap="none" rtlCol="0">
            <a:spAutoFit/>
          </a:bodyPr>
          <a:lstStyle/>
          <a:p>
            <a:r>
              <a:rPr lang="en-US" sz="2100" dirty="0">
                <a:latin typeface="Times New Roman" pitchFamily="18" charset="0"/>
                <a:cs typeface="Times New Roman" pitchFamily="18" charset="0"/>
              </a:rPr>
              <a:t>τ = </a:t>
            </a:r>
            <a:r>
              <a:rPr lang="en-US" sz="2100" dirty="0" smtClean="0">
                <a:latin typeface="Times New Roman" pitchFamily="18" charset="0"/>
                <a:cs typeface="Times New Roman" pitchFamily="18" charset="0"/>
              </a:rPr>
              <a:t>13s</a:t>
            </a:r>
            <a:endParaRPr lang="en-US" sz="2100" dirty="0">
              <a:latin typeface="Times New Roman" pitchFamily="18" charset="0"/>
              <a:cs typeface="Times New Roman" pitchFamily="18" charset="0"/>
            </a:endParaRPr>
          </a:p>
        </p:txBody>
      </p:sp>
      <p:sp>
        <p:nvSpPr>
          <p:cNvPr id="27" name="TextBox 26"/>
          <p:cNvSpPr txBox="1"/>
          <p:nvPr/>
        </p:nvSpPr>
        <p:spPr>
          <a:xfrm>
            <a:off x="6744735" y="2625221"/>
            <a:ext cx="819455" cy="461665"/>
          </a:xfrm>
          <a:prstGeom prst="rect">
            <a:avLst/>
          </a:prstGeom>
          <a:noFill/>
        </p:spPr>
        <p:txBody>
          <a:bodyPr wrap="none" rtlCol="0">
            <a:spAutoFit/>
          </a:bodyPr>
          <a:lstStyle/>
          <a:p>
            <a:r>
              <a:rPr lang="en-US" sz="2400" dirty="0" smtClean="0">
                <a:latin typeface="Times New Roman" pitchFamily="18" charset="0"/>
                <a:cs typeface="Times New Roman" pitchFamily="18" charset="0"/>
              </a:rPr>
              <a:t>2 </a:t>
            </a:r>
            <a:r>
              <a:rPr lang="el-GR" sz="2400" dirty="0">
                <a:latin typeface="Times New Roman"/>
                <a:cs typeface="Times New Roman"/>
              </a:rPr>
              <a:t>μ</a:t>
            </a:r>
            <a:r>
              <a:rPr lang="en-US" sz="2400" dirty="0">
                <a:latin typeface="Times New Roman"/>
                <a:cs typeface="Times New Roman"/>
              </a:rPr>
              <a:t>m</a:t>
            </a:r>
            <a:endParaRPr lang="en-IN" sz="2400" dirty="0">
              <a:latin typeface="Times New Roman" pitchFamily="18" charset="0"/>
              <a:cs typeface="Times New Roman" pitchFamily="18" charset="0"/>
            </a:endParaRPr>
          </a:p>
        </p:txBody>
      </p:sp>
      <p:sp>
        <p:nvSpPr>
          <p:cNvPr id="29" name="TextBox 28"/>
          <p:cNvSpPr txBox="1"/>
          <p:nvPr/>
        </p:nvSpPr>
        <p:spPr>
          <a:xfrm>
            <a:off x="4243705" y="4618653"/>
            <a:ext cx="1051570" cy="323165"/>
          </a:xfrm>
          <a:prstGeom prst="rect">
            <a:avLst/>
          </a:prstGeom>
          <a:noFill/>
        </p:spPr>
        <p:txBody>
          <a:bodyPr wrap="none" rtlCol="0">
            <a:spAutoFit/>
          </a:bodyPr>
          <a:lstStyle/>
          <a:p>
            <a:r>
              <a:rPr lang="en-US" sz="1500" dirty="0">
                <a:latin typeface="Times New Roman" pitchFamily="18" charset="0"/>
                <a:cs typeface="Times New Roman" pitchFamily="18" charset="0"/>
              </a:rPr>
              <a:t>Time (sec.)</a:t>
            </a:r>
            <a:endParaRPr lang="en-IN" sz="1500" dirty="0">
              <a:latin typeface="Times New Roman" pitchFamily="18" charset="0"/>
              <a:cs typeface="Times New Roman" pitchFamily="18" charset="0"/>
            </a:endParaRPr>
          </a:p>
        </p:txBody>
      </p:sp>
      <p:sp>
        <p:nvSpPr>
          <p:cNvPr id="31" name="TextBox 30"/>
          <p:cNvSpPr txBox="1"/>
          <p:nvPr/>
        </p:nvSpPr>
        <p:spPr>
          <a:xfrm>
            <a:off x="1266905" y="4680399"/>
            <a:ext cx="1051570" cy="323165"/>
          </a:xfrm>
          <a:prstGeom prst="rect">
            <a:avLst/>
          </a:prstGeom>
          <a:noFill/>
        </p:spPr>
        <p:txBody>
          <a:bodyPr wrap="none" rtlCol="0">
            <a:spAutoFit/>
          </a:bodyPr>
          <a:lstStyle/>
          <a:p>
            <a:r>
              <a:rPr lang="en-US" sz="1500" dirty="0">
                <a:latin typeface="Times New Roman" pitchFamily="18" charset="0"/>
                <a:cs typeface="Times New Roman" pitchFamily="18" charset="0"/>
              </a:rPr>
              <a:t>Time (sec.)</a:t>
            </a:r>
            <a:endParaRPr lang="en-IN" sz="1500" dirty="0">
              <a:latin typeface="Times New Roman" pitchFamily="18" charset="0"/>
              <a:cs typeface="Times New Roman" pitchFamily="18" charset="0"/>
            </a:endParaRPr>
          </a:p>
        </p:txBody>
      </p:sp>
      <p:sp>
        <p:nvSpPr>
          <p:cNvPr id="32" name="TextBox 31"/>
          <p:cNvSpPr txBox="1"/>
          <p:nvPr/>
        </p:nvSpPr>
        <p:spPr>
          <a:xfrm>
            <a:off x="7265853" y="2118413"/>
            <a:ext cx="1051570" cy="323165"/>
          </a:xfrm>
          <a:prstGeom prst="rect">
            <a:avLst/>
          </a:prstGeom>
          <a:noFill/>
        </p:spPr>
        <p:txBody>
          <a:bodyPr wrap="none" rtlCol="0">
            <a:spAutoFit/>
          </a:bodyPr>
          <a:lstStyle/>
          <a:p>
            <a:r>
              <a:rPr lang="en-US" sz="1500" dirty="0">
                <a:latin typeface="Times New Roman" pitchFamily="18" charset="0"/>
                <a:cs typeface="Times New Roman" pitchFamily="18" charset="0"/>
              </a:rPr>
              <a:t>Time (sec.)</a:t>
            </a:r>
            <a:endParaRPr lang="en-IN" sz="1500" dirty="0">
              <a:latin typeface="Times New Roman" pitchFamily="18" charset="0"/>
              <a:cs typeface="Times New Roman" pitchFamily="18" charset="0"/>
            </a:endParaRPr>
          </a:p>
        </p:txBody>
      </p:sp>
      <p:graphicFrame>
        <p:nvGraphicFramePr>
          <p:cNvPr id="34" name="Object 12"/>
          <p:cNvGraphicFramePr>
            <a:graphicFrameLocks/>
          </p:cNvGraphicFramePr>
          <p:nvPr>
            <p:extLst/>
          </p:nvPr>
        </p:nvGraphicFramePr>
        <p:xfrm>
          <a:off x="-26697" y="-98861"/>
          <a:ext cx="3174785" cy="2563176"/>
        </p:xfrm>
        <a:graphic>
          <a:graphicData uri="http://schemas.openxmlformats.org/presentationml/2006/ole">
            <mc:AlternateContent xmlns:mc="http://schemas.openxmlformats.org/markup-compatibility/2006">
              <mc:Choice xmlns:v="urn:schemas-microsoft-com:vml" Requires="v">
                <p:oleObj spid="_x0000_s91190" name="Graph" r:id="rId11" imgW="4154760" imgH="2901600" progId="Origin50.Graph">
                  <p:embed/>
                </p:oleObj>
              </mc:Choice>
              <mc:Fallback>
                <p:oleObj name="Graph" r:id="rId11" imgW="4154760" imgH="2901600" progId="Origin50.Graph">
                  <p:embed/>
                  <p:pic>
                    <p:nvPicPr>
                      <p:cNvPr id="34" name="Object 12"/>
                      <p:cNvPicPr>
                        <a:picLocks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697" y="-98861"/>
                        <a:ext cx="3174785" cy="2563176"/>
                      </a:xfrm>
                      <a:prstGeom prst="rect">
                        <a:avLst/>
                      </a:prstGeom>
                      <a:noFill/>
                      <a:ln>
                        <a:noFill/>
                      </a:ln>
                      <a:effectLst/>
                      <a:extLst/>
                    </p:spPr>
                  </p:pic>
                </p:oleObj>
              </mc:Fallback>
            </mc:AlternateContent>
          </a:graphicData>
        </a:graphic>
      </p:graphicFrame>
      <p:sp>
        <p:nvSpPr>
          <p:cNvPr id="35" name="TextBox 34"/>
          <p:cNvSpPr txBox="1"/>
          <p:nvPr/>
        </p:nvSpPr>
        <p:spPr>
          <a:xfrm>
            <a:off x="1086994" y="2122597"/>
            <a:ext cx="1051570" cy="323165"/>
          </a:xfrm>
          <a:prstGeom prst="rect">
            <a:avLst/>
          </a:prstGeom>
          <a:noFill/>
        </p:spPr>
        <p:txBody>
          <a:bodyPr wrap="none" rtlCol="0">
            <a:spAutoFit/>
          </a:bodyPr>
          <a:lstStyle/>
          <a:p>
            <a:r>
              <a:rPr lang="en-US" sz="1500" dirty="0">
                <a:latin typeface="Times New Roman" pitchFamily="18" charset="0"/>
                <a:cs typeface="Times New Roman" pitchFamily="18" charset="0"/>
              </a:rPr>
              <a:t>Time (sec.)</a:t>
            </a:r>
            <a:endParaRPr lang="en-IN" sz="1500" dirty="0">
              <a:latin typeface="Times New Roman" pitchFamily="18" charset="0"/>
              <a:cs typeface="Times New Roman" pitchFamily="18" charset="0"/>
            </a:endParaRPr>
          </a:p>
        </p:txBody>
      </p:sp>
      <p:sp>
        <p:nvSpPr>
          <p:cNvPr id="30" name="Flowchart: Off-page Connector 29"/>
          <p:cNvSpPr>
            <a:spLocks noChangeArrowheads="1"/>
          </p:cNvSpPr>
          <p:nvPr/>
        </p:nvSpPr>
        <p:spPr bwMode="auto">
          <a:xfrm>
            <a:off x="8604336" y="4796685"/>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6" name="Slide Number Placeholder 1"/>
          <p:cNvSpPr>
            <a:spLocks noGrp="1"/>
          </p:cNvSpPr>
          <p:nvPr>
            <p:ph type="sldNum" sz="quarter" idx="12"/>
          </p:nvPr>
        </p:nvSpPr>
        <p:spPr>
          <a:xfrm>
            <a:off x="6796391" y="4790186"/>
            <a:ext cx="2133600" cy="274637"/>
          </a:xfrm>
        </p:spPr>
        <p:txBody>
          <a:bodyPr/>
          <a:lstStyle/>
          <a:p>
            <a:fld id="{003D9D32-5F0F-440F-9F89-7309B1A47E03}" type="slidenum">
              <a:rPr lang="en-US" altLang="en-US" sz="1100" b="1" smtClean="0">
                <a:solidFill>
                  <a:schemeClr val="bg1"/>
                </a:solidFill>
              </a:rPr>
              <a:pPr/>
              <a:t>32</a:t>
            </a:fld>
            <a:endParaRPr lang="en-US" altLang="en-US" sz="1600" b="1" dirty="0">
              <a:solidFill>
                <a:schemeClr val="bg1"/>
              </a:solidFill>
            </a:endParaRPr>
          </a:p>
        </p:txBody>
      </p:sp>
      <p:graphicFrame>
        <p:nvGraphicFramePr>
          <p:cNvPr id="28" name="Object 11"/>
          <p:cNvGraphicFramePr>
            <a:graphicFrameLocks/>
          </p:cNvGraphicFramePr>
          <p:nvPr>
            <p:extLst/>
          </p:nvPr>
        </p:nvGraphicFramePr>
        <p:xfrm>
          <a:off x="5954573" y="2482404"/>
          <a:ext cx="2721769" cy="2393538"/>
        </p:xfrm>
        <a:graphic>
          <a:graphicData uri="http://schemas.openxmlformats.org/presentationml/2006/ole">
            <mc:AlternateContent xmlns:mc="http://schemas.openxmlformats.org/markup-compatibility/2006">
              <mc:Choice xmlns:v="urn:schemas-microsoft-com:vml" Requires="v">
                <p:oleObj spid="_x0000_s91191" name="Graph" r:id="rId13" imgW="4154400" imgH="2901600" progId="Origin50.Graph">
                  <p:embed/>
                </p:oleObj>
              </mc:Choice>
              <mc:Fallback>
                <p:oleObj name="Graph" r:id="rId13" imgW="4154400" imgH="2901600" progId="Origin50.Graph">
                  <p:embed/>
                  <p:pic>
                    <p:nvPicPr>
                      <p:cNvPr id="28" name="Object 11"/>
                      <p:cNvPicPr>
                        <a:picLocks noChangeArrowheads="1"/>
                      </p:cNvPicPr>
                      <p:nvPr/>
                    </p:nvPicPr>
                    <p:blipFill>
                      <a:blip r:embed="rId14"/>
                      <a:srcRect l="4402" t="9454" r="13205" b="3151"/>
                      <a:stretch>
                        <a:fillRect/>
                      </a:stretch>
                    </p:blipFill>
                    <p:spPr bwMode="auto">
                      <a:xfrm>
                        <a:off x="5954573" y="2482404"/>
                        <a:ext cx="2721769" cy="2393538"/>
                      </a:xfrm>
                      <a:prstGeom prst="rect">
                        <a:avLst/>
                      </a:prstGeom>
                      <a:noFill/>
                      <a:ln>
                        <a:noFill/>
                      </a:ln>
                      <a:extLst/>
                    </p:spPr>
                  </p:pic>
                </p:oleObj>
              </mc:Fallback>
            </mc:AlternateContent>
          </a:graphicData>
        </a:graphic>
      </p:graphicFrame>
    </p:spTree>
    <p:extLst>
      <p:ext uri="{BB962C8B-B14F-4D97-AF65-F5344CB8AC3E}">
        <p14:creationId xmlns:p14="http://schemas.microsoft.com/office/powerpoint/2010/main" val="36482926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634" y="555582"/>
            <a:ext cx="4896408" cy="2400657"/>
          </a:xfrm>
          <a:prstGeom prst="rect">
            <a:avLst/>
          </a:prstGeom>
          <a:noFill/>
        </p:spPr>
        <p:txBody>
          <a:bodyPr wrap="square" rtlCol="0">
            <a:spAutoFit/>
          </a:bodyPr>
          <a:lstStyle/>
          <a:p>
            <a:pPr marL="214313" indent="-214313" algn="just">
              <a:buFont typeface="Courier New" pitchFamily="49" charset="0"/>
              <a:buChar char="o"/>
            </a:pPr>
            <a:r>
              <a:rPr lang="en-US" sz="1400" dirty="0">
                <a:solidFill>
                  <a:srgbClr val="0000FF"/>
                </a:solidFill>
                <a:latin typeface="Times New Roman"/>
                <a:cs typeface="Times New Roman"/>
              </a:rPr>
              <a:t>Trapped Microsphere Material</a:t>
            </a:r>
            <a:r>
              <a:rPr lang="en-US" sz="1400" dirty="0">
                <a:latin typeface="Times New Roman"/>
                <a:cs typeface="Times New Roman"/>
              </a:rPr>
              <a:t>:</a:t>
            </a:r>
            <a:r>
              <a:rPr lang="en-US" sz="1400" dirty="0">
                <a:solidFill>
                  <a:srgbClr val="0000FF"/>
                </a:solidFill>
                <a:latin typeface="Times New Roman"/>
                <a:cs typeface="Times New Roman"/>
              </a:rPr>
              <a:t> </a:t>
            </a:r>
            <a:r>
              <a:rPr lang="en-US" sz="1400" dirty="0" smtClean="0">
                <a:solidFill>
                  <a:srgbClr val="FF0000"/>
                </a:solidFill>
                <a:latin typeface="Times New Roman"/>
                <a:cs typeface="Times New Roman"/>
              </a:rPr>
              <a:t>Polystyrene Coated with Dye Having </a:t>
            </a:r>
            <a:r>
              <a:rPr lang="el-GR" sz="1400" dirty="0" smtClean="0">
                <a:solidFill>
                  <a:srgbClr val="FF0000"/>
                </a:solidFill>
                <a:latin typeface="Times New Roman"/>
                <a:cs typeface="Times New Roman"/>
              </a:rPr>
              <a:t>λ</a:t>
            </a:r>
            <a:r>
              <a:rPr lang="en-US" sz="1400" baseline="-25000" dirty="0" smtClean="0">
                <a:solidFill>
                  <a:srgbClr val="FF0000"/>
                </a:solidFill>
                <a:latin typeface="Times New Roman"/>
                <a:cs typeface="Times New Roman"/>
              </a:rPr>
              <a:t>max</a:t>
            </a:r>
            <a:r>
              <a:rPr lang="en-US" sz="1400" dirty="0" smtClean="0">
                <a:solidFill>
                  <a:srgbClr val="FF0000"/>
                </a:solidFill>
                <a:latin typeface="Times New Roman"/>
                <a:cs typeface="Times New Roman"/>
              </a:rPr>
              <a:t> of </a:t>
            </a:r>
            <a:r>
              <a:rPr lang="en-US" sz="1400" dirty="0">
                <a:solidFill>
                  <a:srgbClr val="FF0000"/>
                </a:solidFill>
                <a:latin typeface="Times New Roman"/>
                <a:cs typeface="Times New Roman"/>
              </a:rPr>
              <a:t>A</a:t>
            </a:r>
            <a:r>
              <a:rPr lang="en-US" sz="1400" dirty="0" smtClean="0">
                <a:solidFill>
                  <a:srgbClr val="FF0000"/>
                </a:solidFill>
                <a:latin typeface="Times New Roman"/>
                <a:cs typeface="Times New Roman"/>
              </a:rPr>
              <a:t>bsorption and Fluorescence at 580 nm and 605 nm Respectively</a:t>
            </a:r>
          </a:p>
          <a:p>
            <a:pPr marL="214313" indent="-214313" algn="just">
              <a:buFont typeface="Courier New" pitchFamily="49" charset="0"/>
              <a:buChar char="o"/>
            </a:pPr>
            <a:endParaRPr lang="en-IN" sz="1100" dirty="0">
              <a:solidFill>
                <a:srgbClr val="00B050"/>
              </a:solidFill>
              <a:latin typeface="Times New Roman" pitchFamily="18" charset="0"/>
              <a:cs typeface="Times New Roman" pitchFamily="18" charset="0"/>
            </a:endParaRPr>
          </a:p>
          <a:p>
            <a:pPr marL="214313" indent="-214313" algn="just">
              <a:buFont typeface="Courier New" pitchFamily="49" charset="0"/>
              <a:buChar char="o"/>
            </a:pPr>
            <a:r>
              <a:rPr lang="en-IN" sz="1400" dirty="0" smtClean="0">
                <a:solidFill>
                  <a:srgbClr val="0000FF"/>
                </a:solidFill>
                <a:latin typeface="Times New Roman" pitchFamily="18" charset="0"/>
                <a:cs typeface="Times New Roman" pitchFamily="18" charset="0"/>
              </a:rPr>
              <a:t>Diameter of Trapped Microspheres</a:t>
            </a:r>
            <a:r>
              <a:rPr lang="en-IN" sz="1400" dirty="0" smtClean="0">
                <a:latin typeface="Times New Roman" pitchFamily="18" charset="0"/>
                <a:cs typeface="Times New Roman" pitchFamily="18" charset="0"/>
              </a:rPr>
              <a:t>:</a:t>
            </a:r>
            <a:r>
              <a:rPr lang="en-IN" sz="1400" dirty="0" smtClean="0">
                <a:solidFill>
                  <a:srgbClr val="0000FF"/>
                </a:solidFill>
                <a:latin typeface="Times New Roman" pitchFamily="18" charset="0"/>
                <a:cs typeface="Times New Roman" pitchFamily="18" charset="0"/>
              </a:rPr>
              <a:t> </a:t>
            </a:r>
            <a:r>
              <a:rPr lang="en-IN" sz="1400" dirty="0" smtClean="0">
                <a:solidFill>
                  <a:srgbClr val="FF0000"/>
                </a:solidFill>
                <a:latin typeface="Times New Roman" pitchFamily="18" charset="0"/>
                <a:cs typeface="Times New Roman" pitchFamily="18" charset="0"/>
              </a:rPr>
              <a:t>1 </a:t>
            </a:r>
            <a:r>
              <a:rPr lang="el-GR" sz="1400" dirty="0" smtClean="0">
                <a:solidFill>
                  <a:srgbClr val="FF0000"/>
                </a:solidFill>
                <a:latin typeface="Times New Roman"/>
                <a:cs typeface="Times New Roman"/>
              </a:rPr>
              <a:t>μ</a:t>
            </a:r>
            <a:r>
              <a:rPr lang="en-US" sz="1400" dirty="0" smtClean="0">
                <a:solidFill>
                  <a:srgbClr val="FF0000"/>
                </a:solidFill>
                <a:latin typeface="Times New Roman"/>
                <a:cs typeface="Times New Roman"/>
              </a:rPr>
              <a:t>m, 2 </a:t>
            </a:r>
            <a:r>
              <a:rPr lang="el-GR" sz="1400" dirty="0">
                <a:solidFill>
                  <a:srgbClr val="FF0000"/>
                </a:solidFill>
                <a:latin typeface="Times New Roman"/>
                <a:cs typeface="Times New Roman"/>
              </a:rPr>
              <a:t>μ</a:t>
            </a:r>
            <a:r>
              <a:rPr lang="en-US" sz="1400" dirty="0" smtClean="0">
                <a:solidFill>
                  <a:srgbClr val="FF0000"/>
                </a:solidFill>
                <a:latin typeface="Times New Roman"/>
                <a:cs typeface="Times New Roman"/>
              </a:rPr>
              <a:t>m and 4 </a:t>
            </a:r>
            <a:r>
              <a:rPr lang="el-GR" sz="1400" dirty="0" smtClean="0">
                <a:solidFill>
                  <a:srgbClr val="FF0000"/>
                </a:solidFill>
                <a:latin typeface="Times New Roman"/>
                <a:cs typeface="Times New Roman"/>
              </a:rPr>
              <a:t>μ</a:t>
            </a:r>
            <a:r>
              <a:rPr lang="en-US" sz="1400" dirty="0" smtClean="0">
                <a:solidFill>
                  <a:srgbClr val="FF0000"/>
                </a:solidFill>
                <a:latin typeface="Times New Roman"/>
                <a:cs typeface="Times New Roman"/>
              </a:rPr>
              <a:t>m</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algn="ctr"/>
            <a:r>
              <a:rPr lang="en-US" sz="1400" b="1" dirty="0" smtClean="0">
                <a:latin typeface="Times New Roman"/>
                <a:cs typeface="Times New Roman"/>
              </a:rPr>
              <a:t>Bi-exponential Decay in Two Photon Fluorescence Intensity coming from the Microspheres Under Trapped Condition</a:t>
            </a:r>
          </a:p>
          <a:p>
            <a:pPr algn="ctr"/>
            <a:endParaRPr lang="en-US" sz="1000" b="1" dirty="0" smtClean="0">
              <a:latin typeface="Times New Roman"/>
              <a:cs typeface="Times New Roman"/>
            </a:endParaRPr>
          </a:p>
          <a:p>
            <a:r>
              <a:rPr lang="en-US" sz="1400" b="1" dirty="0">
                <a:latin typeface="Times New Roman"/>
                <a:cs typeface="Times New Roman"/>
              </a:rPr>
              <a:t> </a:t>
            </a:r>
            <a:r>
              <a:rPr lang="en-US" sz="1400" b="1" dirty="0" smtClean="0">
                <a:latin typeface="Times New Roman"/>
                <a:cs typeface="Times New Roman"/>
              </a:rPr>
              <a:t>  No Decay Found when Two Photon Fluorescence Collected </a:t>
            </a:r>
          </a:p>
          <a:p>
            <a:r>
              <a:rPr lang="en-US" sz="1400" b="1" dirty="0">
                <a:latin typeface="Times New Roman"/>
                <a:cs typeface="Times New Roman"/>
              </a:rPr>
              <a:t> </a:t>
            </a:r>
            <a:r>
              <a:rPr lang="en-US" sz="1400" b="1" dirty="0" smtClean="0">
                <a:latin typeface="Times New Roman"/>
                <a:cs typeface="Times New Roman"/>
              </a:rPr>
              <a:t>  while Untrapped</a:t>
            </a:r>
          </a:p>
        </p:txBody>
      </p:sp>
      <p:grpSp>
        <p:nvGrpSpPr>
          <p:cNvPr id="4" name="Group 3"/>
          <p:cNvGrpSpPr/>
          <p:nvPr/>
        </p:nvGrpSpPr>
        <p:grpSpPr>
          <a:xfrm>
            <a:off x="1259724" y="2859774"/>
            <a:ext cx="3305133" cy="2050526"/>
            <a:chOff x="838200" y="4556760"/>
            <a:chExt cx="3571875" cy="1920240"/>
          </a:xfrm>
        </p:grpSpPr>
        <p:pic>
          <p:nvPicPr>
            <p:cNvPr id="23559" name="Picture 7" descr="C:\Users\Debjit\Desktop\Graph1.tif"/>
            <p:cNvPicPr>
              <a:picLocks noChangeArrowheads="1"/>
            </p:cNvPicPr>
            <p:nvPr/>
          </p:nvPicPr>
          <p:blipFill rotWithShape="1">
            <a:blip r:embed="rId2" cstate="print">
              <a:extLst>
                <a:ext uri="{28A0092B-C50C-407E-A947-70E740481C1C}">
                  <a14:useLocalDpi xmlns:a14="http://schemas.microsoft.com/office/drawing/2010/main" val="0"/>
                </a:ext>
              </a:extLst>
            </a:blip>
            <a:srcRect l="6235" t="10196" b="3277"/>
            <a:stretch/>
          </p:blipFill>
          <p:spPr bwMode="auto">
            <a:xfrm>
              <a:off x="838200" y="4556760"/>
              <a:ext cx="3571875" cy="1920240"/>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Rectangle 11"/>
            <p:cNvSpPr/>
            <p:nvPr/>
          </p:nvSpPr>
          <p:spPr>
            <a:xfrm>
              <a:off x="1981200" y="5117068"/>
              <a:ext cx="1545723" cy="492443"/>
            </a:xfrm>
            <a:prstGeom prst="rect">
              <a:avLst/>
            </a:prstGeom>
          </p:spPr>
          <p:txBody>
            <a:bodyPr wrap="none">
              <a:spAutoFit/>
            </a:bodyPr>
            <a:lstStyle/>
            <a:p>
              <a:r>
                <a:rPr lang="en-US" dirty="0" smtClean="0">
                  <a:latin typeface="Times New Roman" pitchFamily="18" charset="0"/>
                  <a:cs typeface="Times New Roman" pitchFamily="18" charset="0"/>
                </a:rPr>
                <a:t>Unt</a:t>
              </a:r>
              <a:r>
                <a:rPr lang="en-US" dirty="0" smtClean="0">
                  <a:latin typeface="Times New Roman"/>
                  <a:cs typeface="Times New Roman"/>
                </a:rPr>
                <a:t>rapped</a:t>
              </a:r>
              <a:endParaRPr lang="en-US" dirty="0"/>
            </a:p>
          </p:txBody>
        </p:sp>
      </p:grpSp>
      <p:sp>
        <p:nvSpPr>
          <p:cNvPr id="17" name="TextBox 16"/>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Fluorescence Energy Transfer in Trapped Objects</a:t>
            </a:r>
          </a:p>
        </p:txBody>
      </p:sp>
      <p:sp>
        <p:nvSpPr>
          <p:cNvPr id="18" name="TextBox 17"/>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Trapping of </a:t>
            </a:r>
            <a:r>
              <a:rPr lang="en-IN" sz="1200" b="1" dirty="0">
                <a:solidFill>
                  <a:srgbClr val="008000"/>
                </a:solidFill>
                <a:latin typeface="Times New Roman" pitchFamily="18" charset="0"/>
                <a:cs typeface="Times New Roman" pitchFamily="18" charset="0"/>
              </a:rPr>
              <a:t>1 μm, 2 μm and 4 μm Polystyrene Microsphere</a:t>
            </a:r>
            <a:endParaRPr lang="en-US" sz="1200" b="1" dirty="0">
              <a:solidFill>
                <a:srgbClr val="008000"/>
              </a:solidFill>
              <a:latin typeface="Times New Roman" pitchFamily="18" charset="0"/>
              <a:cs typeface="Times New Roman" pitchFamily="18" charset="0"/>
            </a:endParaRPr>
          </a:p>
        </p:txBody>
      </p:sp>
      <p:sp>
        <p:nvSpPr>
          <p:cNvPr id="19" name="TextBox 18"/>
          <p:cNvSpPr txBox="1"/>
          <p:nvPr/>
        </p:nvSpPr>
        <p:spPr>
          <a:xfrm>
            <a:off x="-63884" y="4910300"/>
            <a:ext cx="6858000" cy="276999"/>
          </a:xfrm>
          <a:prstGeom prst="rect">
            <a:avLst/>
          </a:prstGeom>
          <a:noFill/>
        </p:spPr>
        <p:txBody>
          <a:bodyPr wrap="square" rtlCol="0">
            <a:spAutoFit/>
          </a:bodyPr>
          <a:lstStyle/>
          <a:p>
            <a:r>
              <a:rPr lang="en-IN" sz="1200" dirty="0" smtClean="0">
                <a:solidFill>
                  <a:schemeClr val="bg1">
                    <a:lumMod val="50000"/>
                  </a:schemeClr>
                </a:solidFill>
                <a:latin typeface="Times New Roman" pitchFamily="18" charset="0"/>
                <a:cs typeface="Times New Roman" pitchFamily="18" charset="0"/>
              </a:rPr>
              <a:t>D</a:t>
            </a:r>
            <a:r>
              <a:rPr lang="en-IN" sz="1200" dirty="0">
                <a:solidFill>
                  <a:schemeClr val="bg1">
                    <a:lumMod val="50000"/>
                  </a:schemeClr>
                </a:solidFill>
                <a:latin typeface="Times New Roman" pitchFamily="18" charset="0"/>
                <a:cs typeface="Times New Roman" pitchFamily="18" charset="0"/>
              </a:rPr>
              <a:t>. Roy, D. Mondal, D. Goswami </a:t>
            </a:r>
            <a:r>
              <a:rPr lang="en-IN" sz="1200" i="1" dirty="0">
                <a:solidFill>
                  <a:schemeClr val="bg1">
                    <a:lumMod val="50000"/>
                  </a:schemeClr>
                </a:solidFill>
                <a:latin typeface="Times New Roman" pitchFamily="18" charset="0"/>
                <a:cs typeface="Times New Roman" pitchFamily="18" charset="0"/>
              </a:rPr>
              <a:t>Chem. Phys. Lett</a:t>
            </a:r>
            <a:r>
              <a:rPr lang="en-IN" sz="1200" i="1" dirty="0" smtClean="0">
                <a:solidFill>
                  <a:schemeClr val="bg1">
                    <a:lumMod val="50000"/>
                  </a:schemeClr>
                </a:solidFill>
                <a:latin typeface="Times New Roman" pitchFamily="18" charset="0"/>
                <a:cs typeface="Times New Roman" pitchFamily="18" charset="0"/>
              </a:rPr>
              <a:t>. (</a:t>
            </a:r>
            <a:r>
              <a:rPr lang="en-IN" sz="1200" i="1" dirty="0">
                <a:solidFill>
                  <a:schemeClr val="bg1">
                    <a:lumMod val="50000"/>
                  </a:schemeClr>
                </a:solidFill>
                <a:latin typeface="Times New Roman" pitchFamily="18" charset="0"/>
                <a:cs typeface="Times New Roman" pitchFamily="18" charset="0"/>
              </a:rPr>
              <a:t>C</a:t>
            </a:r>
            <a:r>
              <a:rPr lang="en-IN" sz="1200" i="1" dirty="0" smtClean="0">
                <a:solidFill>
                  <a:schemeClr val="bg1">
                    <a:lumMod val="50000"/>
                  </a:schemeClr>
                </a:solidFill>
                <a:latin typeface="Times New Roman" pitchFamily="18" charset="0"/>
                <a:cs typeface="Times New Roman" pitchFamily="18" charset="0"/>
              </a:rPr>
              <a:t>over Article)</a:t>
            </a:r>
            <a:r>
              <a:rPr lang="en-IN" sz="1200" dirty="0" smtClean="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621 </a:t>
            </a:r>
            <a:r>
              <a:rPr lang="en-IN" sz="1200" dirty="0">
                <a:solidFill>
                  <a:schemeClr val="bg1">
                    <a:lumMod val="50000"/>
                  </a:schemeClr>
                </a:solidFill>
                <a:latin typeface="Times New Roman" pitchFamily="18" charset="0"/>
                <a:cs typeface="Times New Roman" pitchFamily="18" charset="0"/>
              </a:rPr>
              <a:t>203 (</a:t>
            </a:r>
            <a:r>
              <a:rPr lang="en-IN" sz="1200" dirty="0" smtClean="0">
                <a:solidFill>
                  <a:schemeClr val="bg1">
                    <a:lumMod val="50000"/>
                  </a:schemeClr>
                </a:solidFill>
                <a:latin typeface="Times New Roman" pitchFamily="18" charset="0"/>
                <a:cs typeface="Times New Roman" pitchFamily="18" charset="0"/>
              </a:rPr>
              <a:t>2015).</a:t>
            </a:r>
            <a:endParaRPr lang="en-IN" sz="1200" dirty="0">
              <a:solidFill>
                <a:schemeClr val="bg1">
                  <a:lumMod val="50000"/>
                </a:schemeClr>
              </a:solidFill>
              <a:latin typeface="Times New Roman" pitchFamily="18" charset="0"/>
              <a:cs typeface="Times New Roman" pitchFamily="18" charset="0"/>
            </a:endParaRPr>
          </a:p>
        </p:txBody>
      </p:sp>
      <p:grpSp>
        <p:nvGrpSpPr>
          <p:cNvPr id="22" name="Group 21"/>
          <p:cNvGrpSpPr/>
          <p:nvPr/>
        </p:nvGrpSpPr>
        <p:grpSpPr>
          <a:xfrm>
            <a:off x="5237131" y="3477006"/>
            <a:ext cx="2678906" cy="1440180"/>
            <a:chOff x="5458840" y="4636008"/>
            <a:chExt cx="3571875" cy="1920240"/>
          </a:xfrm>
        </p:grpSpPr>
        <p:grpSp>
          <p:nvGrpSpPr>
            <p:cNvPr id="7" name="Group 6"/>
            <p:cNvGrpSpPr/>
            <p:nvPr/>
          </p:nvGrpSpPr>
          <p:grpSpPr>
            <a:xfrm>
              <a:off x="5458840" y="4636008"/>
              <a:ext cx="3571875" cy="1920240"/>
              <a:chOff x="5486400" y="809828"/>
              <a:chExt cx="3571875" cy="1920240"/>
            </a:xfrm>
          </p:grpSpPr>
          <p:pic>
            <p:nvPicPr>
              <p:cNvPr id="23554" name="Picture 2" descr="C:\Users\Debjit\Desktop\Graph2.tif"/>
              <p:cNvPicPr>
                <a:picLocks noChangeArrowheads="1"/>
              </p:cNvPicPr>
              <p:nvPr/>
            </p:nvPicPr>
            <p:blipFill rotWithShape="1">
              <a:blip r:embed="rId3" cstate="print">
                <a:extLst>
                  <a:ext uri="{28A0092B-C50C-407E-A947-70E740481C1C}">
                    <a14:useLocalDpi xmlns:a14="http://schemas.microsoft.com/office/drawing/2010/main" val="0"/>
                  </a:ext>
                </a:extLst>
              </a:blip>
              <a:srcRect l="6852" t="9694" b="3533"/>
              <a:stretch/>
            </p:blipFill>
            <p:spPr bwMode="auto">
              <a:xfrm>
                <a:off x="5486400" y="809828"/>
                <a:ext cx="3571875" cy="192024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Rectangle 2"/>
              <p:cNvSpPr/>
              <p:nvPr/>
            </p:nvSpPr>
            <p:spPr>
              <a:xfrm>
                <a:off x="6352160" y="822020"/>
                <a:ext cx="1584280" cy="410369"/>
              </a:xfrm>
              <a:prstGeom prst="rect">
                <a:avLst/>
              </a:prstGeom>
            </p:spPr>
            <p:txBody>
              <a:bodyPr wrap="none">
                <a:spAutoFit/>
              </a:bodyPr>
              <a:lstStyle/>
              <a:p>
                <a:r>
                  <a:rPr lang="en-IN" sz="1400" dirty="0">
                    <a:latin typeface="Times New Roman" pitchFamily="18" charset="0"/>
                    <a:cs typeface="Times New Roman" pitchFamily="18" charset="0"/>
                  </a:rPr>
                  <a:t>4 </a:t>
                </a:r>
                <a:r>
                  <a:rPr lang="el-GR" sz="1400" dirty="0">
                    <a:latin typeface="Times New Roman"/>
                    <a:cs typeface="Times New Roman"/>
                  </a:rPr>
                  <a:t>μ</a:t>
                </a:r>
                <a:r>
                  <a:rPr lang="en-US" sz="1400" dirty="0" smtClean="0">
                    <a:latin typeface="Times New Roman"/>
                    <a:cs typeface="Times New Roman"/>
                  </a:rPr>
                  <a:t>m Trapped</a:t>
                </a:r>
                <a:endParaRPr lang="en-US" sz="1400" dirty="0"/>
              </a:p>
            </p:txBody>
          </p:sp>
        </p:grpSp>
        <p:sp>
          <p:nvSpPr>
            <p:cNvPr id="16" name="TextBox 15"/>
            <p:cNvSpPr txBox="1"/>
            <p:nvPr/>
          </p:nvSpPr>
          <p:spPr>
            <a:xfrm>
              <a:off x="6389895" y="5105400"/>
              <a:ext cx="2071507" cy="369332"/>
            </a:xfrm>
            <a:prstGeom prst="rect">
              <a:avLst/>
            </a:prstGeom>
            <a:noFill/>
          </p:spPr>
          <p:txBody>
            <a:bodyPr wrap="none" rtlCol="0">
              <a:spAutoFit/>
            </a:bodyPr>
            <a:lstStyle/>
            <a:p>
              <a:pPr algn="ctr"/>
              <a:r>
                <a:rPr lang="el-GR" sz="1200" b="1" dirty="0">
                  <a:latin typeface="Times New Roman"/>
                  <a:cs typeface="Times New Roman"/>
                </a:rPr>
                <a:t>τ</a:t>
              </a:r>
              <a:r>
                <a:rPr lang="en-US" sz="1200" b="1" baseline="-25000" dirty="0">
                  <a:latin typeface="Times New Roman"/>
                  <a:cs typeface="Times New Roman"/>
                </a:rPr>
                <a:t>1</a:t>
              </a:r>
              <a:r>
                <a:rPr lang="en-US" sz="1200" b="1" dirty="0">
                  <a:latin typeface="Times New Roman"/>
                  <a:cs typeface="Times New Roman"/>
                </a:rPr>
                <a:t> ~ 0.53 s, </a:t>
              </a:r>
              <a:r>
                <a:rPr lang="el-GR" sz="1200" b="1" dirty="0">
                  <a:latin typeface="Times New Roman"/>
                  <a:cs typeface="Times New Roman"/>
                </a:rPr>
                <a:t>τ</a:t>
              </a:r>
              <a:r>
                <a:rPr lang="en-US" sz="1200" b="1" baseline="-25000" dirty="0">
                  <a:latin typeface="Times New Roman"/>
                  <a:cs typeface="Times New Roman"/>
                </a:rPr>
                <a:t>2</a:t>
              </a:r>
              <a:r>
                <a:rPr lang="en-US" sz="1200" b="1" dirty="0">
                  <a:latin typeface="Times New Roman"/>
                  <a:cs typeface="Times New Roman"/>
                </a:rPr>
                <a:t> ~ 15.4 s</a:t>
              </a:r>
              <a:endParaRPr lang="en-US" sz="1200" b="1" dirty="0"/>
            </a:p>
          </p:txBody>
        </p:sp>
      </p:grpSp>
      <p:grpSp>
        <p:nvGrpSpPr>
          <p:cNvPr id="20" name="Group 19"/>
          <p:cNvGrpSpPr/>
          <p:nvPr/>
        </p:nvGrpSpPr>
        <p:grpSpPr>
          <a:xfrm>
            <a:off x="5229834" y="2043684"/>
            <a:ext cx="2682477" cy="1440180"/>
            <a:chOff x="5449112" y="2724912"/>
            <a:chExt cx="3576636" cy="1920240"/>
          </a:xfrm>
        </p:grpSpPr>
        <p:grpSp>
          <p:nvGrpSpPr>
            <p:cNvPr id="9" name="Group 8"/>
            <p:cNvGrpSpPr/>
            <p:nvPr/>
          </p:nvGrpSpPr>
          <p:grpSpPr>
            <a:xfrm>
              <a:off x="5449112" y="2724912"/>
              <a:ext cx="3576636" cy="1920240"/>
              <a:chOff x="5449112" y="2724912"/>
              <a:chExt cx="3576636" cy="1920240"/>
            </a:xfrm>
          </p:grpSpPr>
          <p:pic>
            <p:nvPicPr>
              <p:cNvPr id="23557" name="Picture 5" descr="C:\Users\Debjit\Desktop\Graph1.tif"/>
              <p:cNvPicPr>
                <a:picLocks noChangeArrowheads="1"/>
              </p:cNvPicPr>
              <p:nvPr/>
            </p:nvPicPr>
            <p:blipFill rotWithShape="1">
              <a:blip r:embed="rId4" cstate="print">
                <a:extLst>
                  <a:ext uri="{28A0092B-C50C-407E-A947-70E740481C1C}">
                    <a14:useLocalDpi xmlns:a14="http://schemas.microsoft.com/office/drawing/2010/main" val="0"/>
                  </a:ext>
                </a:extLst>
              </a:blip>
              <a:srcRect l="6602" t="9549" b="4279"/>
              <a:stretch/>
            </p:blipFill>
            <p:spPr bwMode="auto">
              <a:xfrm>
                <a:off x="5449112" y="2724912"/>
                <a:ext cx="3576636" cy="1920240"/>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Rectangle 9"/>
              <p:cNvSpPr/>
              <p:nvPr/>
            </p:nvSpPr>
            <p:spPr>
              <a:xfrm>
                <a:off x="6394591" y="2743200"/>
                <a:ext cx="1584280" cy="410369"/>
              </a:xfrm>
              <a:prstGeom prst="rect">
                <a:avLst/>
              </a:prstGeom>
            </p:spPr>
            <p:txBody>
              <a:bodyPr wrap="none">
                <a:spAutoFit/>
              </a:bodyPr>
              <a:lstStyle/>
              <a:p>
                <a:r>
                  <a:rPr lang="en-IN" sz="1400" dirty="0" smtClean="0">
                    <a:latin typeface="Times New Roman" pitchFamily="18" charset="0"/>
                    <a:cs typeface="Times New Roman" pitchFamily="18" charset="0"/>
                  </a:rPr>
                  <a:t>2 </a:t>
                </a:r>
                <a:r>
                  <a:rPr lang="el-GR" sz="1400" dirty="0">
                    <a:latin typeface="Times New Roman"/>
                    <a:cs typeface="Times New Roman"/>
                  </a:rPr>
                  <a:t>μ</a:t>
                </a:r>
                <a:r>
                  <a:rPr lang="en-US" sz="1400" dirty="0" smtClean="0">
                    <a:latin typeface="Times New Roman"/>
                    <a:cs typeface="Times New Roman"/>
                  </a:rPr>
                  <a:t>m Trapped</a:t>
                </a:r>
                <a:endParaRPr lang="en-US" sz="1400" dirty="0"/>
              </a:p>
            </p:txBody>
          </p:sp>
        </p:grpSp>
        <p:sp>
          <p:nvSpPr>
            <p:cNvPr id="24" name="TextBox 23"/>
            <p:cNvSpPr txBox="1"/>
            <p:nvPr/>
          </p:nvSpPr>
          <p:spPr>
            <a:xfrm>
              <a:off x="6745796" y="3192563"/>
              <a:ext cx="2071507" cy="369332"/>
            </a:xfrm>
            <a:prstGeom prst="rect">
              <a:avLst/>
            </a:prstGeom>
            <a:noFill/>
          </p:spPr>
          <p:txBody>
            <a:bodyPr wrap="none" rtlCol="0">
              <a:spAutoFit/>
            </a:bodyPr>
            <a:lstStyle/>
            <a:p>
              <a:pPr algn="ctr"/>
              <a:r>
                <a:rPr lang="el-GR" sz="1200" b="1" dirty="0">
                  <a:latin typeface="Times New Roman"/>
                  <a:cs typeface="Times New Roman"/>
                </a:rPr>
                <a:t>τ</a:t>
              </a:r>
              <a:r>
                <a:rPr lang="en-US" sz="1200" b="1" baseline="-25000" dirty="0">
                  <a:latin typeface="Times New Roman"/>
                  <a:cs typeface="Times New Roman"/>
                </a:rPr>
                <a:t>1</a:t>
              </a:r>
              <a:r>
                <a:rPr lang="en-US" sz="1200" b="1" dirty="0">
                  <a:latin typeface="Times New Roman"/>
                  <a:cs typeface="Times New Roman"/>
                </a:rPr>
                <a:t> ~ 0.36 s, </a:t>
              </a:r>
              <a:r>
                <a:rPr lang="el-GR" sz="1200" b="1" dirty="0">
                  <a:latin typeface="Times New Roman"/>
                  <a:cs typeface="Times New Roman"/>
                </a:rPr>
                <a:t>τ</a:t>
              </a:r>
              <a:r>
                <a:rPr lang="en-US" sz="1200" b="1" baseline="-25000" dirty="0">
                  <a:latin typeface="Times New Roman"/>
                  <a:cs typeface="Times New Roman"/>
                </a:rPr>
                <a:t>2</a:t>
              </a:r>
              <a:r>
                <a:rPr lang="en-US" sz="1200" b="1" dirty="0">
                  <a:latin typeface="Times New Roman"/>
                  <a:cs typeface="Times New Roman"/>
                </a:rPr>
                <a:t> ~ 17.2 s</a:t>
              </a:r>
              <a:endParaRPr lang="en-US" sz="1200" b="1" dirty="0"/>
            </a:p>
          </p:txBody>
        </p:sp>
      </p:grpSp>
      <p:grpSp>
        <p:nvGrpSpPr>
          <p:cNvPr id="21" name="Group 20"/>
          <p:cNvGrpSpPr/>
          <p:nvPr/>
        </p:nvGrpSpPr>
        <p:grpSpPr>
          <a:xfrm>
            <a:off x="5164931" y="608826"/>
            <a:ext cx="2743200" cy="1441716"/>
            <a:chOff x="5362575" y="811768"/>
            <a:chExt cx="3657600" cy="1922288"/>
          </a:xfrm>
        </p:grpSpPr>
        <p:grpSp>
          <p:nvGrpSpPr>
            <p:cNvPr id="8" name="Group 7"/>
            <p:cNvGrpSpPr/>
            <p:nvPr/>
          </p:nvGrpSpPr>
          <p:grpSpPr>
            <a:xfrm>
              <a:off x="5362575" y="811768"/>
              <a:ext cx="3657600" cy="1922288"/>
              <a:chOff x="5362575" y="811768"/>
              <a:chExt cx="3657600" cy="1922288"/>
            </a:xfrm>
          </p:grpSpPr>
          <p:pic>
            <p:nvPicPr>
              <p:cNvPr id="23556" name="Picture 4" descr="C:\Users\Debjit\Desktop\Graph2.tif"/>
              <p:cNvPicPr>
                <a:picLocks noChangeArrowheads="1"/>
              </p:cNvPicPr>
              <p:nvPr/>
            </p:nvPicPr>
            <p:blipFill rotWithShape="1">
              <a:blip r:embed="rId5" cstate="print">
                <a:extLst>
                  <a:ext uri="{28A0092B-C50C-407E-A947-70E740481C1C}">
                    <a14:useLocalDpi xmlns:a14="http://schemas.microsoft.com/office/drawing/2010/main" val="0"/>
                  </a:ext>
                </a:extLst>
              </a:blip>
              <a:srcRect l="4667" t="9850" b="3756"/>
              <a:stretch/>
            </p:blipFill>
            <p:spPr bwMode="auto">
              <a:xfrm>
                <a:off x="5362575" y="813816"/>
                <a:ext cx="3657600" cy="1920240"/>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Rectangle 10"/>
              <p:cNvSpPr/>
              <p:nvPr/>
            </p:nvSpPr>
            <p:spPr>
              <a:xfrm>
                <a:off x="6400800" y="811768"/>
                <a:ext cx="1395937" cy="369332"/>
              </a:xfrm>
              <a:prstGeom prst="rect">
                <a:avLst/>
              </a:prstGeom>
            </p:spPr>
            <p:txBody>
              <a:bodyPr wrap="none">
                <a:spAutoFit/>
              </a:bodyPr>
              <a:lstStyle/>
              <a:p>
                <a:r>
                  <a:rPr lang="en-IN" sz="1200" dirty="0" smtClean="0">
                    <a:latin typeface="Times New Roman" pitchFamily="18" charset="0"/>
                    <a:cs typeface="Times New Roman" pitchFamily="18" charset="0"/>
                  </a:rPr>
                  <a:t>1 </a:t>
                </a:r>
                <a:r>
                  <a:rPr lang="el-GR" sz="1200" dirty="0">
                    <a:latin typeface="Times New Roman"/>
                    <a:cs typeface="Times New Roman"/>
                  </a:rPr>
                  <a:t>μ</a:t>
                </a:r>
                <a:r>
                  <a:rPr lang="en-US" sz="1200" dirty="0" smtClean="0">
                    <a:latin typeface="Times New Roman"/>
                    <a:cs typeface="Times New Roman"/>
                  </a:rPr>
                  <a:t>m Trapped</a:t>
                </a:r>
                <a:endParaRPr lang="en-US" sz="1200" dirty="0"/>
              </a:p>
            </p:txBody>
          </p:sp>
        </p:grpSp>
        <p:sp>
          <p:nvSpPr>
            <p:cNvPr id="25" name="TextBox 24"/>
            <p:cNvSpPr txBox="1"/>
            <p:nvPr/>
          </p:nvSpPr>
          <p:spPr>
            <a:xfrm>
              <a:off x="6771443" y="1143000"/>
              <a:ext cx="2020212" cy="369332"/>
            </a:xfrm>
            <a:prstGeom prst="rect">
              <a:avLst/>
            </a:prstGeom>
            <a:noFill/>
          </p:spPr>
          <p:txBody>
            <a:bodyPr wrap="none" rtlCol="0">
              <a:spAutoFit/>
            </a:bodyPr>
            <a:lstStyle/>
            <a:p>
              <a:pPr algn="ctr"/>
              <a:r>
                <a:rPr lang="el-GR" sz="1200" b="1" dirty="0">
                  <a:latin typeface="Times New Roman"/>
                  <a:cs typeface="Times New Roman"/>
                </a:rPr>
                <a:t>τ</a:t>
              </a:r>
              <a:r>
                <a:rPr lang="en-US" sz="1200" b="1" baseline="-25000" dirty="0">
                  <a:latin typeface="Times New Roman"/>
                  <a:cs typeface="Times New Roman"/>
                </a:rPr>
                <a:t>1</a:t>
              </a:r>
              <a:r>
                <a:rPr lang="en-US" sz="1200" b="1" dirty="0">
                  <a:latin typeface="Times New Roman"/>
                  <a:cs typeface="Times New Roman"/>
                </a:rPr>
                <a:t> ~ 4.20 s, </a:t>
              </a:r>
              <a:r>
                <a:rPr lang="el-GR" sz="1200" b="1" dirty="0">
                  <a:latin typeface="Times New Roman"/>
                  <a:cs typeface="Times New Roman"/>
                </a:rPr>
                <a:t>τ</a:t>
              </a:r>
              <a:r>
                <a:rPr lang="en-US" sz="1200" b="1" baseline="-25000" dirty="0">
                  <a:latin typeface="Times New Roman"/>
                  <a:cs typeface="Times New Roman"/>
                </a:rPr>
                <a:t>2</a:t>
              </a:r>
              <a:r>
                <a:rPr lang="en-US" sz="1200" b="1" dirty="0">
                  <a:latin typeface="Times New Roman"/>
                  <a:cs typeface="Times New Roman"/>
                </a:rPr>
                <a:t> ~37.6 s</a:t>
              </a:r>
              <a:endParaRPr lang="en-US" sz="1200" b="1" dirty="0"/>
            </a:p>
          </p:txBody>
        </p:sp>
      </p:grpSp>
      <p:sp>
        <p:nvSpPr>
          <p:cNvPr id="26"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5" name="Slide Number Placeholder 4"/>
          <p:cNvSpPr>
            <a:spLocks noGrp="1"/>
          </p:cNvSpPr>
          <p:nvPr>
            <p:ph type="sldNum" sz="quarter" idx="12"/>
          </p:nvPr>
        </p:nvSpPr>
        <p:spPr>
          <a:xfrm>
            <a:off x="6869767" y="111814"/>
            <a:ext cx="2133600" cy="274637"/>
          </a:xfrm>
        </p:spPr>
        <p:txBody>
          <a:bodyPr/>
          <a:lstStyle/>
          <a:p>
            <a:fld id="{C11888F7-A758-4E9F-98B6-9D830BA6E37D}" type="slidenum">
              <a:rPr lang="en-US" b="1" smtClean="0">
                <a:solidFill>
                  <a:schemeClr val="bg1"/>
                </a:solidFill>
                <a:latin typeface="Times New Roman" pitchFamily="18" charset="0"/>
                <a:cs typeface="Times New Roman" pitchFamily="18" charset="0"/>
              </a:rPr>
              <a:t>33</a:t>
            </a:fld>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218783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p:cNvGraphicFramePr>
          <p:nvPr>
            <p:extLst>
              <p:ext uri="{D42A27DB-BD31-4B8C-83A1-F6EECF244321}">
                <p14:modId xmlns:p14="http://schemas.microsoft.com/office/powerpoint/2010/main" val="3731664553"/>
              </p:ext>
            </p:extLst>
          </p:nvPr>
        </p:nvGraphicFramePr>
        <p:xfrm>
          <a:off x="4572000" y="392906"/>
          <a:ext cx="3314700" cy="2322856"/>
        </p:xfrm>
        <a:graphic>
          <a:graphicData uri="http://schemas.openxmlformats.org/presentationml/2006/ole">
            <mc:AlternateContent xmlns:mc="http://schemas.openxmlformats.org/markup-compatibility/2006">
              <mc:Choice xmlns:v="urn:schemas-microsoft-com:vml" Requires="v">
                <p:oleObj spid="_x0000_s80954" name="Graph" r:id="rId3" imgW="4154760" imgH="2901600" progId="Origin50.Graph">
                  <p:embed/>
                </p:oleObj>
              </mc:Choice>
              <mc:Fallback>
                <p:oleObj name="Graph" r:id="rId3" imgW="4154760" imgH="2901600" progId="Origin50.Graph">
                  <p:embed/>
                  <p:pic>
                    <p:nvPicPr>
                      <p:cNvPr id="2" name="Object 1"/>
                      <p:cNvPicPr>
                        <a:picLocks noChangeAspect="1" noChangeArrowheads="1"/>
                      </p:cNvPicPr>
                      <p:nvPr/>
                    </p:nvPicPr>
                    <p:blipFill>
                      <a:blip r:embed="rId4"/>
                      <a:srcRect/>
                      <a:stretch>
                        <a:fillRect/>
                      </a:stretch>
                    </p:blipFill>
                    <p:spPr bwMode="auto">
                      <a:xfrm>
                        <a:off x="4572000" y="392906"/>
                        <a:ext cx="3314700" cy="2322856"/>
                      </a:xfrm>
                      <a:prstGeom prst="rect">
                        <a:avLst/>
                      </a:prstGeom>
                      <a:noFill/>
                      <a:ln>
                        <a:noFill/>
                      </a:ln>
                    </p:spPr>
                  </p:pic>
                </p:oleObj>
              </mc:Fallback>
            </mc:AlternateContent>
          </a:graphicData>
        </a:graphic>
      </p:graphicFrame>
      <p:graphicFrame>
        <p:nvGraphicFramePr>
          <p:cNvPr id="3" name="Object 2"/>
          <p:cNvGraphicFramePr>
            <a:graphicFrameLocks/>
          </p:cNvGraphicFramePr>
          <p:nvPr>
            <p:extLst>
              <p:ext uri="{D42A27DB-BD31-4B8C-83A1-F6EECF244321}">
                <p14:modId xmlns:p14="http://schemas.microsoft.com/office/powerpoint/2010/main" val="668539638"/>
              </p:ext>
            </p:extLst>
          </p:nvPr>
        </p:nvGraphicFramePr>
        <p:xfrm>
          <a:off x="4716012" y="2499744"/>
          <a:ext cx="3268980" cy="2252663"/>
        </p:xfrm>
        <a:graphic>
          <a:graphicData uri="http://schemas.openxmlformats.org/presentationml/2006/ole">
            <mc:AlternateContent xmlns:mc="http://schemas.openxmlformats.org/markup-compatibility/2006">
              <mc:Choice xmlns:v="urn:schemas-microsoft-com:vml" Requires="v">
                <p:oleObj spid="_x0000_s80955" name="Graph" r:id="rId5" imgW="4154760" imgH="2901600" progId="Origin50.Graph">
                  <p:embed/>
                </p:oleObj>
              </mc:Choice>
              <mc:Fallback>
                <p:oleObj name="Graph" r:id="rId5" imgW="4154760" imgH="2901600" progId="Origin50.Graph">
                  <p:embed/>
                  <p:pic>
                    <p:nvPicPr>
                      <p:cNvPr id="3" name="Object 2"/>
                      <p:cNvPicPr>
                        <a:picLocks noChangeAspect="1" noChangeArrowheads="1"/>
                      </p:cNvPicPr>
                      <p:nvPr/>
                    </p:nvPicPr>
                    <p:blipFill>
                      <a:blip r:embed="rId6"/>
                      <a:srcRect/>
                      <a:stretch>
                        <a:fillRect/>
                      </a:stretch>
                    </p:blipFill>
                    <p:spPr bwMode="auto">
                      <a:xfrm>
                        <a:off x="4716012" y="2499744"/>
                        <a:ext cx="3268980" cy="2252663"/>
                      </a:xfrm>
                      <a:prstGeom prst="rect">
                        <a:avLst/>
                      </a:prstGeom>
                      <a:noFill/>
                      <a:ln>
                        <a:noFill/>
                      </a:ln>
                    </p:spPr>
                  </p:pic>
                </p:oleObj>
              </mc:Fallback>
            </mc:AlternateContent>
          </a:graphicData>
        </a:graphic>
      </p:graphicFrame>
      <p:sp>
        <p:nvSpPr>
          <p:cNvPr id="4" name="TextBox 3"/>
          <p:cNvSpPr txBox="1"/>
          <p:nvPr/>
        </p:nvSpPr>
        <p:spPr>
          <a:xfrm>
            <a:off x="596814" y="555582"/>
            <a:ext cx="3831174" cy="3754874"/>
          </a:xfrm>
          <a:prstGeom prst="rect">
            <a:avLst/>
          </a:prstGeom>
          <a:noFill/>
        </p:spPr>
        <p:txBody>
          <a:bodyPr wrap="square" rtlCol="0">
            <a:spAutoFit/>
          </a:bodyPr>
          <a:lstStyle/>
          <a:p>
            <a:pPr marL="214313" indent="-214313" algn="just">
              <a:buFont typeface="Courier New" pitchFamily="49" charset="0"/>
              <a:buChar char="o"/>
            </a:pPr>
            <a:r>
              <a:rPr lang="en-US" sz="1400" dirty="0" smtClean="0">
                <a:solidFill>
                  <a:srgbClr val="0000FF"/>
                </a:solidFill>
                <a:latin typeface="Times New Roman"/>
                <a:cs typeface="Times New Roman"/>
              </a:rPr>
              <a:t>No Decay in Back Scattered Signal while Trapped</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Trapped Microspheres Do Not Gradually Move Out of the Trap</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Excitation and Two Photon Fluorescence Spectra Remain Same for the Trapped Microspheres</a:t>
            </a:r>
            <a:r>
              <a:rPr lang="en-US" sz="1400" dirty="0" smtClean="0">
                <a:latin typeface="Times New Roman"/>
                <a:cs typeface="Times New Roman"/>
              </a:rPr>
              <a:t>:</a:t>
            </a:r>
            <a:r>
              <a:rPr lang="en-US" sz="1400" dirty="0">
                <a:solidFill>
                  <a:srgbClr val="FF0000"/>
                </a:solidFill>
                <a:latin typeface="Times New Roman"/>
                <a:cs typeface="Times New Roman"/>
              </a:rPr>
              <a:t> </a:t>
            </a:r>
            <a:r>
              <a:rPr lang="en-US" sz="1400" dirty="0" smtClean="0">
                <a:solidFill>
                  <a:srgbClr val="FF0000"/>
                </a:solidFill>
                <a:latin typeface="Times New Roman"/>
                <a:cs typeface="Times New Roman"/>
              </a:rPr>
              <a:t>Dye Characteristics Remain Same</a:t>
            </a:r>
          </a:p>
          <a:p>
            <a:pPr marL="214313" indent="-214313" algn="just">
              <a:buFont typeface="Courier New" pitchFamily="49" charset="0"/>
              <a:buChar char="o"/>
            </a:pPr>
            <a:endParaRPr lang="en-US" sz="1400" dirty="0">
              <a:solidFill>
                <a:srgbClr val="FF0000"/>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Area Under the Curve for Two Photon Fluorescence Spectra Increases with Size: Amount of Fluorescence Increases with Size</a:t>
            </a:r>
            <a:r>
              <a:rPr lang="en-US" sz="1400" dirty="0" smtClean="0">
                <a:latin typeface="Times New Roman"/>
                <a:cs typeface="Times New Roman"/>
              </a:rPr>
              <a:t>:</a:t>
            </a:r>
            <a:r>
              <a:rPr lang="en-US" sz="1400" dirty="0" smtClean="0">
                <a:solidFill>
                  <a:srgbClr val="FF0000"/>
                </a:solidFill>
                <a:latin typeface="Times New Roman"/>
                <a:cs typeface="Times New Roman"/>
              </a:rPr>
              <a:t> Also Evident from the TPF versus Time Plot Under Trapped Condition</a:t>
            </a:r>
          </a:p>
          <a:p>
            <a:pPr marL="214313" indent="-214313" algn="just">
              <a:buFont typeface="Courier New" pitchFamily="49" charset="0"/>
              <a:buChar char="o"/>
            </a:pPr>
            <a:endParaRPr lang="en-US" sz="1400" dirty="0">
              <a:solidFill>
                <a:srgbClr val="FF0000"/>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Temperature Rise During Trapping Very Small (&lt; 1°C)</a:t>
            </a:r>
            <a:endParaRPr lang="en-US" sz="1400" dirty="0" smtClean="0">
              <a:solidFill>
                <a:srgbClr val="FF0000"/>
              </a:solidFill>
              <a:latin typeface="Times New Roman"/>
              <a:cs typeface="Times New Roman"/>
            </a:endParaRPr>
          </a:p>
        </p:txBody>
      </p:sp>
      <p:sp>
        <p:nvSpPr>
          <p:cNvPr id="7" name="TextBox 6"/>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Fluorescence Energy Transfer in Trapped Objects</a:t>
            </a:r>
          </a:p>
        </p:txBody>
      </p:sp>
      <p:sp>
        <p:nvSpPr>
          <p:cNvPr id="8" name="TextBox 7"/>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Back Scattered Signal and Dye Characteristics</a:t>
            </a:r>
          </a:p>
        </p:txBody>
      </p:sp>
      <p:sp>
        <p:nvSpPr>
          <p:cNvPr id="9" name="TextBox 8"/>
          <p:cNvSpPr txBox="1"/>
          <p:nvPr/>
        </p:nvSpPr>
        <p:spPr>
          <a:xfrm>
            <a:off x="107628" y="4630295"/>
            <a:ext cx="6858000" cy="461665"/>
          </a:xfrm>
          <a:prstGeom prst="rect">
            <a:avLst/>
          </a:prstGeom>
          <a:noFill/>
        </p:spPr>
        <p:txBody>
          <a:bodyPr wrap="square" rtlCol="0">
            <a:spAutoFit/>
          </a:bodyPr>
          <a:lstStyle/>
          <a:p>
            <a:r>
              <a:rPr lang="en-IN" sz="1200" dirty="0">
                <a:solidFill>
                  <a:schemeClr val="bg1">
                    <a:lumMod val="50000"/>
                  </a:schemeClr>
                </a:solidFill>
                <a:latin typeface="Times New Roman" pitchFamily="18" charset="0"/>
                <a:cs typeface="Times New Roman" pitchFamily="18" charset="0"/>
              </a:rPr>
              <a:t>A. K. De, D. Roy, D. Goswami </a:t>
            </a:r>
            <a:r>
              <a:rPr lang="en-IN" sz="1200" i="1" dirty="0" err="1">
                <a:solidFill>
                  <a:schemeClr val="bg1">
                    <a:lumMod val="50000"/>
                  </a:schemeClr>
                </a:solidFill>
                <a:latin typeface="Times New Roman" pitchFamily="18" charset="0"/>
                <a:cs typeface="Times New Roman" pitchFamily="18" charset="0"/>
              </a:rPr>
              <a:t>Curr</a:t>
            </a:r>
            <a:r>
              <a:rPr lang="en-IN" sz="1200" i="1" dirty="0">
                <a:solidFill>
                  <a:schemeClr val="bg1">
                    <a:lumMod val="50000"/>
                  </a:schemeClr>
                </a:solidFill>
                <a:latin typeface="Times New Roman" pitchFamily="18" charset="0"/>
                <a:cs typeface="Times New Roman" pitchFamily="18" charset="0"/>
              </a:rPr>
              <a:t>. Science</a:t>
            </a:r>
            <a:r>
              <a:rPr lang="en-IN" sz="1200" dirty="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101</a:t>
            </a:r>
            <a:r>
              <a:rPr lang="en-IN" sz="1200" dirty="0">
                <a:solidFill>
                  <a:schemeClr val="bg1">
                    <a:lumMod val="50000"/>
                  </a:schemeClr>
                </a:solidFill>
                <a:latin typeface="Times New Roman" pitchFamily="18" charset="0"/>
                <a:cs typeface="Times New Roman" pitchFamily="18" charset="0"/>
              </a:rPr>
              <a:t> 935 (2011).</a:t>
            </a:r>
          </a:p>
          <a:p>
            <a:r>
              <a:rPr lang="en-IN" sz="1200" dirty="0" smtClean="0">
                <a:solidFill>
                  <a:schemeClr val="bg1">
                    <a:lumMod val="50000"/>
                  </a:schemeClr>
                </a:solidFill>
                <a:latin typeface="Times New Roman" pitchFamily="18" charset="0"/>
                <a:cs typeface="Times New Roman" pitchFamily="18" charset="0"/>
              </a:rPr>
              <a:t>A</a:t>
            </a:r>
            <a:r>
              <a:rPr lang="en-IN" sz="1200" dirty="0">
                <a:solidFill>
                  <a:schemeClr val="bg1">
                    <a:lumMod val="50000"/>
                  </a:schemeClr>
                </a:solidFill>
                <a:latin typeface="Times New Roman" pitchFamily="18" charset="0"/>
                <a:cs typeface="Times New Roman" pitchFamily="18" charset="0"/>
              </a:rPr>
              <a:t>. K. De, D. Goswami </a:t>
            </a:r>
            <a:r>
              <a:rPr lang="en-IN" sz="1200" i="1" dirty="0">
                <a:solidFill>
                  <a:schemeClr val="bg1">
                    <a:lumMod val="50000"/>
                  </a:schemeClr>
                </a:solidFill>
                <a:latin typeface="Times New Roman" pitchFamily="18" charset="0"/>
                <a:cs typeface="Times New Roman" pitchFamily="18" charset="0"/>
              </a:rPr>
              <a:t>J. Fluorescence</a:t>
            </a:r>
            <a:r>
              <a:rPr lang="en-IN" sz="1200" dirty="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19</a:t>
            </a:r>
            <a:r>
              <a:rPr lang="en-IN" sz="1200" dirty="0">
                <a:solidFill>
                  <a:schemeClr val="bg1">
                    <a:lumMod val="50000"/>
                  </a:schemeClr>
                </a:solidFill>
                <a:latin typeface="Times New Roman" pitchFamily="18" charset="0"/>
                <a:cs typeface="Times New Roman" pitchFamily="18" charset="0"/>
              </a:rPr>
              <a:t> 381 (2009</a:t>
            </a:r>
            <a:r>
              <a:rPr lang="en-IN" sz="1200" dirty="0" smtClean="0">
                <a:solidFill>
                  <a:schemeClr val="bg1">
                    <a:lumMod val="50000"/>
                  </a:schemeClr>
                </a:solidFill>
                <a:latin typeface="Times New Roman" pitchFamily="18" charset="0"/>
                <a:cs typeface="Times New Roman" pitchFamily="18" charset="0"/>
              </a:rPr>
              <a:t>).</a:t>
            </a:r>
            <a:endParaRPr lang="en-IN" sz="1200" dirty="0">
              <a:solidFill>
                <a:schemeClr val="bg1">
                  <a:lumMod val="50000"/>
                </a:schemeClr>
              </a:solidFill>
              <a:latin typeface="Times New Roman" pitchFamily="18" charset="0"/>
              <a:cs typeface="Times New Roman" pitchFamily="18" charset="0"/>
            </a:endParaRPr>
          </a:p>
        </p:txBody>
      </p:sp>
      <p:sp>
        <p:nvSpPr>
          <p:cNvPr id="10"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5" name="Slide Number Placeholder 4"/>
          <p:cNvSpPr>
            <a:spLocks noGrp="1"/>
          </p:cNvSpPr>
          <p:nvPr>
            <p:ph type="sldNum" sz="quarter" idx="12"/>
          </p:nvPr>
        </p:nvSpPr>
        <p:spPr>
          <a:xfrm>
            <a:off x="6869767" y="118269"/>
            <a:ext cx="2133600" cy="274637"/>
          </a:xfrm>
        </p:spPr>
        <p:txBody>
          <a:bodyPr/>
          <a:lstStyle/>
          <a:p>
            <a:fld id="{C11888F7-A758-4E9F-98B6-9D830BA6E37D}" type="slidenum">
              <a:rPr lang="en-US" b="1" smtClean="0">
                <a:solidFill>
                  <a:schemeClr val="bg1"/>
                </a:solidFill>
                <a:latin typeface="Times New Roman" pitchFamily="18" charset="0"/>
                <a:cs typeface="Times New Roman" pitchFamily="18" charset="0"/>
              </a:rPr>
              <a:t>34</a:t>
            </a:fld>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98965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a:grpSpLocks noChangeAspect="1"/>
          </p:cNvGrpSpPr>
          <p:nvPr/>
        </p:nvGrpSpPr>
        <p:grpSpPr>
          <a:xfrm>
            <a:off x="4681572" y="512575"/>
            <a:ext cx="3634740" cy="1845167"/>
            <a:chOff x="1553184" y="1798390"/>
            <a:chExt cx="5990616" cy="3041122"/>
          </a:xfrm>
        </p:grpSpPr>
        <p:sp>
          <p:nvSpPr>
            <p:cNvPr id="19" name="Trapezoid 18"/>
            <p:cNvSpPr/>
            <p:nvPr/>
          </p:nvSpPr>
          <p:spPr>
            <a:xfrm>
              <a:off x="1905000" y="3660925"/>
              <a:ext cx="5331038" cy="758675"/>
            </a:xfrm>
            <a:prstGeom prst="trapezoid">
              <a:avLst>
                <a:gd name="adj" fmla="val 234561"/>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rapezoid 20"/>
            <p:cNvSpPr/>
            <p:nvPr/>
          </p:nvSpPr>
          <p:spPr>
            <a:xfrm rot="10800000">
              <a:off x="1902530" y="2427683"/>
              <a:ext cx="5331038" cy="756363"/>
            </a:xfrm>
            <a:prstGeom prst="trapezoid">
              <a:avLst>
                <a:gd name="adj" fmla="val 236668"/>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hord 21"/>
            <p:cNvSpPr/>
            <p:nvPr/>
          </p:nvSpPr>
          <p:spPr>
            <a:xfrm rot="10800000">
              <a:off x="1920320" y="2280005"/>
              <a:ext cx="5303520" cy="310794"/>
            </a:xfrm>
            <a:prstGeom prst="chord">
              <a:avLst>
                <a:gd name="adj1" fmla="val 21593094"/>
                <a:gd name="adj2" fmla="val 10812412"/>
              </a:avLst>
            </a:prstGeom>
            <a:solidFill>
              <a:srgbClr val="C00000"/>
            </a:solidFill>
            <a:ln w="127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hord 22"/>
            <p:cNvSpPr/>
            <p:nvPr/>
          </p:nvSpPr>
          <p:spPr>
            <a:xfrm>
              <a:off x="1902531" y="4265576"/>
              <a:ext cx="5331038" cy="295072"/>
            </a:xfrm>
            <a:prstGeom prst="chord">
              <a:avLst>
                <a:gd name="adj1" fmla="val 21596551"/>
                <a:gd name="adj2" fmla="val 10802450"/>
              </a:avLst>
            </a:prstGeom>
            <a:solidFill>
              <a:srgbClr val="C00000"/>
            </a:solidFill>
            <a:ln w="127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p:cNvCxnSpPr/>
            <p:nvPr/>
          </p:nvCxnSpPr>
          <p:spPr>
            <a:xfrm rot="-1380000">
              <a:off x="1801492" y="3916579"/>
              <a:ext cx="2542032" cy="0"/>
            </a:xfrm>
            <a:prstGeom prst="line">
              <a:avLst/>
            </a:prstGeom>
            <a:ln w="12700">
              <a:solidFill>
                <a:srgbClr val="96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380000">
              <a:off x="4792575" y="3916039"/>
              <a:ext cx="2542032" cy="0"/>
            </a:xfrm>
            <a:prstGeom prst="line">
              <a:avLst/>
            </a:prstGeom>
            <a:ln w="12700">
              <a:solidFill>
                <a:srgbClr val="9600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380000">
              <a:off x="4798140" y="2924313"/>
              <a:ext cx="2542032" cy="0"/>
            </a:xfrm>
            <a:prstGeom prst="line">
              <a:avLst/>
            </a:prstGeom>
            <a:ln w="12700">
              <a:solidFill>
                <a:srgbClr val="96000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380000">
              <a:off x="1801492" y="2927509"/>
              <a:ext cx="2542032" cy="0"/>
            </a:xfrm>
            <a:prstGeom prst="line">
              <a:avLst/>
            </a:prstGeom>
            <a:ln w="12700">
              <a:solidFill>
                <a:srgbClr val="960000"/>
              </a:solidFill>
            </a:ln>
          </p:spPr>
          <p:style>
            <a:lnRef idx="1">
              <a:schemeClr val="accent1"/>
            </a:lnRef>
            <a:fillRef idx="0">
              <a:schemeClr val="accent1"/>
            </a:fillRef>
            <a:effectRef idx="0">
              <a:schemeClr val="accent1"/>
            </a:effectRef>
            <a:fontRef idx="minor">
              <a:schemeClr val="tx1"/>
            </a:fontRef>
          </p:style>
        </p:cxnSp>
        <p:sp>
          <p:nvSpPr>
            <p:cNvPr id="28" name="Arc 27"/>
            <p:cNvSpPr/>
            <p:nvPr/>
          </p:nvSpPr>
          <p:spPr>
            <a:xfrm rot="5400000" flipH="1">
              <a:off x="4256660" y="1552372"/>
              <a:ext cx="583664" cy="5990616"/>
            </a:xfrm>
            <a:prstGeom prst="arc">
              <a:avLst>
                <a:gd name="adj1" fmla="val 16367132"/>
                <a:gd name="adj2" fmla="val 5209766"/>
              </a:avLst>
            </a:prstGeom>
            <a:noFill/>
            <a:ln w="19050">
              <a:solidFill>
                <a:srgbClr val="7E0000"/>
              </a:solidFill>
              <a:prstDash val="lg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28"/>
            <p:cNvSpPr>
              <a:spLocks noChangeAspect="1"/>
            </p:cNvSpPr>
            <p:nvPr/>
          </p:nvSpPr>
          <p:spPr>
            <a:xfrm>
              <a:off x="3657600" y="2514600"/>
              <a:ext cx="1828800" cy="1828800"/>
            </a:xfrm>
            <a:prstGeom prst="ellipse">
              <a:avLst/>
            </a:prstGeom>
            <a:solidFill>
              <a:srgbClr val="6A58EE">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hord 29"/>
            <p:cNvSpPr/>
            <p:nvPr/>
          </p:nvSpPr>
          <p:spPr>
            <a:xfrm rot="10800000">
              <a:off x="3657600" y="2514600"/>
              <a:ext cx="1828800" cy="1828800"/>
            </a:xfrm>
            <a:prstGeom prst="chord">
              <a:avLst>
                <a:gd name="adj1" fmla="val 936658"/>
                <a:gd name="adj2" fmla="val 9858336"/>
              </a:avLst>
            </a:prstGeom>
            <a:solidFill>
              <a:srgbClr val="FFFC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hord 30"/>
            <p:cNvSpPr/>
            <p:nvPr/>
          </p:nvSpPr>
          <p:spPr>
            <a:xfrm>
              <a:off x="3657600" y="2514600"/>
              <a:ext cx="1828800" cy="1828800"/>
            </a:xfrm>
            <a:prstGeom prst="chord">
              <a:avLst>
                <a:gd name="adj1" fmla="val 880949"/>
                <a:gd name="adj2" fmla="val 9918883"/>
              </a:avLst>
            </a:prstGeom>
            <a:solidFill>
              <a:srgbClr val="FFFC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rapezoid 31"/>
            <p:cNvSpPr/>
            <p:nvPr/>
          </p:nvSpPr>
          <p:spPr>
            <a:xfrm>
              <a:off x="3687248" y="3422344"/>
              <a:ext cx="1771443" cy="226419"/>
            </a:xfrm>
            <a:prstGeom prst="trapezoid">
              <a:avLst>
                <a:gd name="adj" fmla="val 236668"/>
              </a:avLst>
            </a:prstGeom>
            <a:solidFill>
              <a:srgbClr val="96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rapezoid 32"/>
            <p:cNvSpPr/>
            <p:nvPr/>
          </p:nvSpPr>
          <p:spPr>
            <a:xfrm rot="10800000">
              <a:off x="3684755" y="3195919"/>
              <a:ext cx="1758394" cy="226419"/>
            </a:xfrm>
            <a:prstGeom prst="trapezoid">
              <a:avLst>
                <a:gd name="adj" fmla="val 236668"/>
              </a:avLst>
            </a:prstGeom>
            <a:solidFill>
              <a:srgbClr val="96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p:cNvSpPr/>
            <p:nvPr/>
          </p:nvSpPr>
          <p:spPr>
            <a:xfrm>
              <a:off x="3687249" y="3584725"/>
              <a:ext cx="1773936" cy="152400"/>
            </a:xfrm>
            <a:prstGeom prst="ellipse">
              <a:avLst/>
            </a:prstGeom>
            <a:solidFill>
              <a:srgbClr val="FA80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p:cNvSpPr>
              <a:spLocks noChangeAspect="1"/>
            </p:cNvSpPr>
            <p:nvPr/>
          </p:nvSpPr>
          <p:spPr>
            <a:xfrm>
              <a:off x="3383280" y="2240280"/>
              <a:ext cx="2377440" cy="2377440"/>
            </a:xfrm>
            <a:prstGeom prst="ellipse">
              <a:avLst/>
            </a:prstGeom>
            <a:noFill/>
            <a:ln w="50800">
              <a:solidFill>
                <a:schemeClr val="tx1"/>
              </a:solidFill>
            </a:ln>
            <a:scene3d>
              <a:camera prst="orthographicFront">
                <a:rot lat="480000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Arrow Connector 35"/>
            <p:cNvCxnSpPr/>
            <p:nvPr/>
          </p:nvCxnSpPr>
          <p:spPr>
            <a:xfrm flipV="1">
              <a:off x="3200400" y="3425675"/>
              <a:ext cx="2834640" cy="0"/>
            </a:xfrm>
            <a:prstGeom prst="straightConnector1">
              <a:avLst/>
            </a:prstGeom>
            <a:ln w="25400">
              <a:solidFill>
                <a:schemeClr val="tx1"/>
              </a:solidFill>
              <a:tailEnd type="stealth" w="lg" len="lg"/>
            </a:ln>
          </p:spPr>
          <p:style>
            <a:lnRef idx="1">
              <a:schemeClr val="accent1"/>
            </a:lnRef>
            <a:fillRef idx="0">
              <a:schemeClr val="accent1"/>
            </a:fillRef>
            <a:effectRef idx="0">
              <a:schemeClr val="accent1"/>
            </a:effectRef>
            <a:fontRef idx="minor">
              <a:schemeClr val="tx1"/>
            </a:fontRef>
          </p:style>
        </p:cxnSp>
        <p:sp>
          <p:nvSpPr>
            <p:cNvPr id="37" name="Oval 36"/>
            <p:cNvSpPr/>
            <p:nvPr/>
          </p:nvSpPr>
          <p:spPr>
            <a:xfrm>
              <a:off x="3684756" y="3107850"/>
              <a:ext cx="1773936" cy="152400"/>
            </a:xfrm>
            <a:prstGeom prst="ellipse">
              <a:avLst/>
            </a:prstGeom>
            <a:solidFill>
              <a:srgbClr val="FA80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Arrow Connector 37"/>
            <p:cNvCxnSpPr/>
            <p:nvPr/>
          </p:nvCxnSpPr>
          <p:spPr>
            <a:xfrm flipV="1">
              <a:off x="4572000" y="2154352"/>
              <a:ext cx="0" cy="2468880"/>
            </a:xfrm>
            <a:prstGeom prst="straightConnector1">
              <a:avLst/>
            </a:prstGeom>
            <a:ln w="25400">
              <a:solidFill>
                <a:schemeClr val="tx1"/>
              </a:solidFill>
              <a:tailEnd type="stealth" w="lg" len="lg"/>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5906150" y="3243967"/>
              <a:ext cx="473446" cy="608717"/>
            </a:xfrm>
            <a:prstGeom prst="rect">
              <a:avLst/>
            </a:prstGeom>
            <a:noFill/>
          </p:spPr>
          <p:txBody>
            <a:bodyPr wrap="none" rtlCol="0">
              <a:spAutoFit/>
            </a:bodyPr>
            <a:lstStyle/>
            <a:p>
              <a:pPr algn="ctr"/>
              <a:r>
                <a:rPr lang="en-US" b="1" dirty="0" smtClean="0">
                  <a:latin typeface="Times New Roman" pitchFamily="18" charset="0"/>
                  <a:cs typeface="Times New Roman" pitchFamily="18" charset="0"/>
                </a:rPr>
                <a:t>r</a:t>
              </a:r>
              <a:endParaRPr lang="en-US" b="1" dirty="0">
                <a:latin typeface="Times New Roman" pitchFamily="18" charset="0"/>
                <a:cs typeface="Times New Roman" pitchFamily="18" charset="0"/>
              </a:endParaRPr>
            </a:p>
          </p:txBody>
        </p:sp>
        <p:sp>
          <p:nvSpPr>
            <p:cNvPr id="40" name="TextBox 39"/>
            <p:cNvSpPr txBox="1"/>
            <p:nvPr/>
          </p:nvSpPr>
          <p:spPr>
            <a:xfrm>
              <a:off x="4337495" y="1798390"/>
              <a:ext cx="473446" cy="608717"/>
            </a:xfrm>
            <a:prstGeom prst="rect">
              <a:avLst/>
            </a:prstGeom>
            <a:noFill/>
          </p:spPr>
          <p:txBody>
            <a:bodyPr wrap="none" rtlCol="0">
              <a:spAutoFit/>
            </a:bodyPr>
            <a:lstStyle/>
            <a:p>
              <a:pPr algn="ctr"/>
              <a:r>
                <a:rPr lang="en-US" b="1" dirty="0" smtClean="0">
                  <a:latin typeface="Times New Roman" pitchFamily="18" charset="0"/>
                  <a:cs typeface="Times New Roman" pitchFamily="18" charset="0"/>
                </a:rPr>
                <a:t>z</a:t>
              </a:r>
              <a:endParaRPr lang="en-US" b="1" dirty="0">
                <a:latin typeface="Times New Roman" pitchFamily="18" charset="0"/>
                <a:cs typeface="Times New Roman" pitchFamily="18" charset="0"/>
              </a:endParaRPr>
            </a:p>
          </p:txBody>
        </p:sp>
      </p:grpSp>
      <p:sp>
        <p:nvSpPr>
          <p:cNvPr id="6" name="Rectangle 8"/>
          <p:cNvSpPr>
            <a:spLocks noChangeArrowheads="1"/>
          </p:cNvSpPr>
          <p:nvPr/>
        </p:nvSpPr>
        <p:spPr bwMode="auto">
          <a:xfrm>
            <a:off x="1143000" y="-173124"/>
            <a:ext cx="138564" cy="346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sp>
        <p:nvSpPr>
          <p:cNvPr id="8" name="Rectangle 10"/>
          <p:cNvSpPr>
            <a:spLocks noChangeArrowheads="1"/>
          </p:cNvSpPr>
          <p:nvPr/>
        </p:nvSpPr>
        <p:spPr bwMode="auto">
          <a:xfrm>
            <a:off x="1143000" y="-173124"/>
            <a:ext cx="138564" cy="346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sp>
        <p:nvSpPr>
          <p:cNvPr id="10" name="Rectangle 12"/>
          <p:cNvSpPr>
            <a:spLocks noChangeArrowheads="1"/>
          </p:cNvSpPr>
          <p:nvPr/>
        </p:nvSpPr>
        <p:spPr bwMode="auto">
          <a:xfrm>
            <a:off x="1143000" y="-173124"/>
            <a:ext cx="138564" cy="346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sp>
        <p:nvSpPr>
          <p:cNvPr id="12" name="Rectangle 18"/>
          <p:cNvSpPr>
            <a:spLocks noChangeArrowheads="1"/>
          </p:cNvSpPr>
          <p:nvPr/>
        </p:nvSpPr>
        <p:spPr bwMode="auto">
          <a:xfrm>
            <a:off x="1143000" y="-173124"/>
            <a:ext cx="138564" cy="346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sp>
        <p:nvSpPr>
          <p:cNvPr id="14" name="Rectangle 20"/>
          <p:cNvSpPr>
            <a:spLocks noChangeArrowheads="1"/>
          </p:cNvSpPr>
          <p:nvPr/>
        </p:nvSpPr>
        <p:spPr bwMode="auto">
          <a:xfrm>
            <a:off x="1143000" y="-173124"/>
            <a:ext cx="138564" cy="346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sp>
        <p:nvSpPr>
          <p:cNvPr id="16" name="TextBox 15"/>
          <p:cNvSpPr txBox="1"/>
          <p:nvPr/>
        </p:nvSpPr>
        <p:spPr>
          <a:xfrm>
            <a:off x="107628" y="759889"/>
            <a:ext cx="4337642" cy="3323987"/>
          </a:xfrm>
          <a:prstGeom prst="rect">
            <a:avLst/>
          </a:prstGeom>
          <a:noFill/>
        </p:spPr>
        <p:txBody>
          <a:bodyPr wrap="square" rtlCol="0">
            <a:spAutoFit/>
          </a:bodyPr>
          <a:lstStyle/>
          <a:p>
            <a:pPr marL="214313" indent="-214313" algn="just">
              <a:buFont typeface="Courier New" pitchFamily="49" charset="0"/>
              <a:buChar char="o"/>
            </a:pPr>
            <a:r>
              <a:rPr lang="en-US" sz="1400" dirty="0">
                <a:solidFill>
                  <a:srgbClr val="0000FF"/>
                </a:solidFill>
                <a:latin typeface="Times New Roman"/>
                <a:cs typeface="Times New Roman"/>
              </a:rPr>
              <a:t>Stokes’ Shift of the Coated Dye is Small </a:t>
            </a:r>
            <a:r>
              <a:rPr lang="en-US" sz="1400" dirty="0" smtClean="0">
                <a:solidFill>
                  <a:srgbClr val="0000FF"/>
                </a:solidFill>
                <a:latin typeface="Times New Roman"/>
                <a:cs typeface="Times New Roman"/>
              </a:rPr>
              <a:t>(~25 </a:t>
            </a:r>
            <a:r>
              <a:rPr lang="en-US" sz="1400" dirty="0">
                <a:solidFill>
                  <a:srgbClr val="0000FF"/>
                </a:solidFill>
                <a:latin typeface="Times New Roman"/>
                <a:cs typeface="Times New Roman"/>
              </a:rPr>
              <a:t>nm)</a:t>
            </a:r>
            <a:r>
              <a:rPr lang="en-US" sz="1400" dirty="0">
                <a:latin typeface="Times New Roman"/>
                <a:cs typeface="Times New Roman"/>
              </a:rPr>
              <a:t>:</a:t>
            </a:r>
            <a:r>
              <a:rPr lang="en-US" sz="1400" dirty="0">
                <a:solidFill>
                  <a:srgbClr val="0000FF"/>
                </a:solidFill>
                <a:latin typeface="Times New Roman"/>
                <a:cs typeface="Times New Roman"/>
              </a:rPr>
              <a:t> </a:t>
            </a:r>
            <a:r>
              <a:rPr lang="en-US" sz="1400" dirty="0">
                <a:solidFill>
                  <a:srgbClr val="FF0000"/>
                </a:solidFill>
                <a:latin typeface="Times New Roman"/>
                <a:cs typeface="Times New Roman"/>
              </a:rPr>
              <a:t>Fluorescence Reabsorption can </a:t>
            </a:r>
            <a:r>
              <a:rPr lang="en-US" sz="1400" dirty="0" smtClean="0">
                <a:solidFill>
                  <a:srgbClr val="FF0000"/>
                </a:solidFill>
                <a:latin typeface="Times New Roman"/>
                <a:cs typeface="Times New Roman"/>
              </a:rPr>
              <a:t>Occur</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Wavelength of Laser</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780 nm</a:t>
            </a:r>
          </a:p>
          <a:p>
            <a:pPr algn="just"/>
            <a:r>
              <a:rPr lang="en-US" sz="1400" dirty="0">
                <a:solidFill>
                  <a:srgbClr val="0000FF"/>
                </a:solidFill>
                <a:latin typeface="Times New Roman"/>
                <a:cs typeface="Times New Roman"/>
              </a:rPr>
              <a:t> </a:t>
            </a:r>
            <a:r>
              <a:rPr lang="en-US" sz="1400" dirty="0" smtClean="0">
                <a:solidFill>
                  <a:srgbClr val="0000FF"/>
                </a:solidFill>
                <a:latin typeface="Times New Roman"/>
                <a:cs typeface="Times New Roman"/>
              </a:rPr>
              <a:t>    NA of the Objective</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1.4</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Focal Spot Size </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(1.22×</a:t>
            </a:r>
            <a:r>
              <a:rPr lang="el-GR" sz="1400" dirty="0" smtClean="0">
                <a:solidFill>
                  <a:srgbClr val="FF0000"/>
                </a:solidFill>
                <a:latin typeface="Times New Roman"/>
                <a:cs typeface="Times New Roman"/>
              </a:rPr>
              <a:t>λ</a:t>
            </a:r>
            <a:r>
              <a:rPr lang="en-US" sz="1400" dirty="0" smtClean="0">
                <a:solidFill>
                  <a:srgbClr val="FF0000"/>
                </a:solidFill>
                <a:latin typeface="Times New Roman"/>
                <a:cs typeface="Times New Roman"/>
              </a:rPr>
              <a:t>)/NA </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00B050"/>
                </a:solidFill>
                <a:latin typeface="Times New Roman"/>
                <a:cs typeface="Times New Roman"/>
              </a:rPr>
              <a:t>700 nm</a:t>
            </a:r>
          </a:p>
          <a:p>
            <a:pPr lvl="4" algn="just"/>
            <a:endParaRPr lang="en-US" sz="1400" dirty="0" smtClean="0">
              <a:solidFill>
                <a:srgbClr val="FF0000"/>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Partial Illumination of the Trapped Microspheres occur</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Fluorescence Resonance Energy Transfer occurs between the Dyes in the Illuminated Area to those in the Non‒illuminated Area</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algn="ctr"/>
            <a:r>
              <a:rPr lang="en-US" sz="1400" b="1" dirty="0" smtClean="0">
                <a:latin typeface="Times New Roman"/>
                <a:cs typeface="Times New Roman"/>
              </a:rPr>
              <a:t>Amount of Non‒illuminated Area Increase with Increase in the Diameter of the Trapped Microspheres</a:t>
            </a:r>
          </a:p>
        </p:txBody>
      </p:sp>
      <p:grpSp>
        <p:nvGrpSpPr>
          <p:cNvPr id="3" name="Group 2"/>
          <p:cNvGrpSpPr/>
          <p:nvPr/>
        </p:nvGrpSpPr>
        <p:grpSpPr>
          <a:xfrm>
            <a:off x="4760154" y="2447292"/>
            <a:ext cx="3407569" cy="1865390"/>
            <a:chOff x="4448175" y="3263056"/>
            <a:chExt cx="4543425" cy="2487187"/>
          </a:xfrm>
        </p:grpSpPr>
        <p:pic>
          <p:nvPicPr>
            <p:cNvPr id="389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188" t="18613" r="23083" b="30000"/>
            <a:stretch/>
          </p:blipFill>
          <p:spPr bwMode="auto">
            <a:xfrm>
              <a:off x="4448175" y="3263056"/>
              <a:ext cx="4543425" cy="21291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Rectangle 1"/>
            <p:cNvSpPr/>
            <p:nvPr/>
          </p:nvSpPr>
          <p:spPr>
            <a:xfrm>
              <a:off x="4800600" y="5257800"/>
              <a:ext cx="881011" cy="492443"/>
            </a:xfrm>
            <a:prstGeom prst="rect">
              <a:avLst/>
            </a:prstGeom>
          </p:spPr>
          <p:txBody>
            <a:bodyPr wrap="none">
              <a:spAutoFit/>
            </a:bodyPr>
            <a:lstStyle/>
            <a:p>
              <a:r>
                <a:rPr lang="en-IN" dirty="0">
                  <a:latin typeface="Times New Roman" pitchFamily="18" charset="0"/>
                  <a:cs typeface="Times New Roman" pitchFamily="18" charset="0"/>
                </a:rPr>
                <a:t>1 </a:t>
              </a:r>
              <a:r>
                <a:rPr lang="el-GR" dirty="0">
                  <a:latin typeface="Times New Roman"/>
                  <a:cs typeface="Times New Roman"/>
                </a:rPr>
                <a:t>μ</a:t>
              </a:r>
              <a:r>
                <a:rPr lang="en-US" dirty="0">
                  <a:latin typeface="Times New Roman"/>
                  <a:cs typeface="Times New Roman"/>
                </a:rPr>
                <a:t>m</a:t>
              </a:r>
              <a:endParaRPr lang="en-US" dirty="0"/>
            </a:p>
          </p:txBody>
        </p:sp>
        <p:sp>
          <p:nvSpPr>
            <p:cNvPr id="45" name="Rectangle 44"/>
            <p:cNvSpPr/>
            <p:nvPr/>
          </p:nvSpPr>
          <p:spPr>
            <a:xfrm>
              <a:off x="6492186" y="5257800"/>
              <a:ext cx="881011" cy="492443"/>
            </a:xfrm>
            <a:prstGeom prst="rect">
              <a:avLst/>
            </a:prstGeom>
          </p:spPr>
          <p:txBody>
            <a:bodyPr wrap="none">
              <a:spAutoFit/>
            </a:bodyPr>
            <a:lstStyle/>
            <a:p>
              <a:r>
                <a:rPr lang="en-IN" dirty="0" smtClean="0">
                  <a:latin typeface="Times New Roman" pitchFamily="18" charset="0"/>
                  <a:cs typeface="Times New Roman" pitchFamily="18" charset="0"/>
                </a:rPr>
                <a:t>2 </a:t>
              </a:r>
              <a:r>
                <a:rPr lang="el-GR" dirty="0">
                  <a:latin typeface="Times New Roman"/>
                  <a:cs typeface="Times New Roman"/>
                </a:rPr>
                <a:t>μ</a:t>
              </a:r>
              <a:r>
                <a:rPr lang="en-US" dirty="0">
                  <a:latin typeface="Times New Roman"/>
                  <a:cs typeface="Times New Roman"/>
                </a:rPr>
                <a:t>m</a:t>
              </a:r>
              <a:endParaRPr lang="en-US" dirty="0"/>
            </a:p>
          </p:txBody>
        </p:sp>
        <p:sp>
          <p:nvSpPr>
            <p:cNvPr id="46" name="Rectangle 45"/>
            <p:cNvSpPr/>
            <p:nvPr/>
          </p:nvSpPr>
          <p:spPr>
            <a:xfrm>
              <a:off x="7842203" y="5257800"/>
              <a:ext cx="881011" cy="492443"/>
            </a:xfrm>
            <a:prstGeom prst="rect">
              <a:avLst/>
            </a:prstGeom>
          </p:spPr>
          <p:txBody>
            <a:bodyPr wrap="none">
              <a:spAutoFit/>
            </a:bodyPr>
            <a:lstStyle/>
            <a:p>
              <a:r>
                <a:rPr lang="en-IN" dirty="0" smtClean="0">
                  <a:latin typeface="Times New Roman" pitchFamily="18" charset="0"/>
                  <a:cs typeface="Times New Roman" pitchFamily="18" charset="0"/>
                </a:rPr>
                <a:t>4 </a:t>
              </a:r>
              <a:r>
                <a:rPr lang="el-GR" dirty="0">
                  <a:latin typeface="Times New Roman"/>
                  <a:cs typeface="Times New Roman"/>
                </a:rPr>
                <a:t>μ</a:t>
              </a:r>
              <a:r>
                <a:rPr lang="en-US" dirty="0">
                  <a:latin typeface="Times New Roman"/>
                  <a:cs typeface="Times New Roman"/>
                </a:rPr>
                <a:t>m</a:t>
              </a:r>
              <a:endParaRPr lang="en-US" dirty="0"/>
            </a:p>
          </p:txBody>
        </p:sp>
      </p:grpSp>
      <p:sp>
        <p:nvSpPr>
          <p:cNvPr id="42" name="TextBox 41"/>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Fluorescence Energy Transfer in Trapped Objects</a:t>
            </a:r>
          </a:p>
        </p:txBody>
      </p:sp>
      <p:sp>
        <p:nvSpPr>
          <p:cNvPr id="43" name="TextBox 42"/>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Partial Illumination of </a:t>
            </a:r>
            <a:r>
              <a:rPr lang="en-IN" sz="1200" b="1" dirty="0">
                <a:solidFill>
                  <a:srgbClr val="008000"/>
                </a:solidFill>
                <a:latin typeface="Times New Roman" pitchFamily="18" charset="0"/>
                <a:cs typeface="Times New Roman" pitchFamily="18" charset="0"/>
              </a:rPr>
              <a:t>1 μm, 2 μm and 4 μm Polystyrene Microsphere</a:t>
            </a:r>
            <a:endParaRPr lang="en-US" sz="1200" b="1" dirty="0">
              <a:solidFill>
                <a:srgbClr val="008000"/>
              </a:solidFill>
              <a:latin typeface="Times New Roman" pitchFamily="18" charset="0"/>
              <a:cs typeface="Times New Roman" pitchFamily="18" charset="0"/>
            </a:endParaRPr>
          </a:p>
        </p:txBody>
      </p:sp>
      <p:sp>
        <p:nvSpPr>
          <p:cNvPr id="41" name="TextBox 40"/>
          <p:cNvSpPr txBox="1"/>
          <p:nvPr/>
        </p:nvSpPr>
        <p:spPr>
          <a:xfrm>
            <a:off x="-36384" y="4886967"/>
            <a:ext cx="6858000" cy="276999"/>
          </a:xfrm>
          <a:prstGeom prst="rect">
            <a:avLst/>
          </a:prstGeom>
          <a:noFill/>
        </p:spPr>
        <p:txBody>
          <a:bodyPr wrap="square" rtlCol="0">
            <a:spAutoFit/>
          </a:bodyPr>
          <a:lstStyle/>
          <a:p>
            <a:r>
              <a:rPr lang="en-IN" sz="1200" dirty="0" smtClean="0">
                <a:solidFill>
                  <a:schemeClr val="bg1">
                    <a:lumMod val="50000"/>
                  </a:schemeClr>
                </a:solidFill>
                <a:latin typeface="Times New Roman" pitchFamily="18" charset="0"/>
                <a:cs typeface="Times New Roman" pitchFamily="18" charset="0"/>
              </a:rPr>
              <a:t>D</a:t>
            </a:r>
            <a:r>
              <a:rPr lang="en-IN" sz="1200" dirty="0">
                <a:solidFill>
                  <a:schemeClr val="bg1">
                    <a:lumMod val="50000"/>
                  </a:schemeClr>
                </a:solidFill>
                <a:latin typeface="Times New Roman" pitchFamily="18" charset="0"/>
                <a:cs typeface="Times New Roman" pitchFamily="18" charset="0"/>
              </a:rPr>
              <a:t>. Roy, D. Mondal, D. Goswami </a:t>
            </a:r>
            <a:r>
              <a:rPr lang="en-IN" sz="1200" i="1" dirty="0">
                <a:solidFill>
                  <a:schemeClr val="bg1">
                    <a:lumMod val="50000"/>
                  </a:schemeClr>
                </a:solidFill>
                <a:latin typeface="Times New Roman" pitchFamily="18" charset="0"/>
                <a:cs typeface="Times New Roman" pitchFamily="18" charset="0"/>
              </a:rPr>
              <a:t>Chem. Phys. Lett</a:t>
            </a:r>
            <a:r>
              <a:rPr lang="en-IN" sz="1200" i="1" dirty="0" smtClean="0">
                <a:solidFill>
                  <a:schemeClr val="bg1">
                    <a:lumMod val="50000"/>
                  </a:schemeClr>
                </a:solidFill>
                <a:latin typeface="Times New Roman" pitchFamily="18" charset="0"/>
                <a:cs typeface="Times New Roman" pitchFamily="18" charset="0"/>
              </a:rPr>
              <a:t>.(Cover Article)</a:t>
            </a:r>
            <a:r>
              <a:rPr lang="en-IN" sz="1200" dirty="0" smtClean="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621 </a:t>
            </a:r>
            <a:r>
              <a:rPr lang="en-IN" sz="1200" dirty="0">
                <a:solidFill>
                  <a:schemeClr val="bg1">
                    <a:lumMod val="50000"/>
                  </a:schemeClr>
                </a:solidFill>
                <a:latin typeface="Times New Roman" pitchFamily="18" charset="0"/>
                <a:cs typeface="Times New Roman" pitchFamily="18" charset="0"/>
              </a:rPr>
              <a:t>203 (</a:t>
            </a:r>
            <a:r>
              <a:rPr lang="en-IN" sz="1200" dirty="0" smtClean="0">
                <a:solidFill>
                  <a:schemeClr val="bg1">
                    <a:lumMod val="50000"/>
                  </a:schemeClr>
                </a:solidFill>
                <a:latin typeface="Times New Roman" pitchFamily="18" charset="0"/>
                <a:cs typeface="Times New Roman" pitchFamily="18" charset="0"/>
              </a:rPr>
              <a:t>2015).</a:t>
            </a:r>
            <a:endParaRPr lang="en-IN" sz="1200" dirty="0">
              <a:solidFill>
                <a:schemeClr val="bg1">
                  <a:lumMod val="50000"/>
                </a:schemeClr>
              </a:solidFill>
              <a:latin typeface="Times New Roman" pitchFamily="18" charset="0"/>
              <a:cs typeface="Times New Roman" pitchFamily="18" charset="0"/>
            </a:endParaRPr>
          </a:p>
        </p:txBody>
      </p:sp>
      <p:sp>
        <p:nvSpPr>
          <p:cNvPr id="44" name="Flowchart: Off-page Connector 9"/>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4" name="Slide Number Placeholder 3"/>
          <p:cNvSpPr>
            <a:spLocks noGrp="1"/>
          </p:cNvSpPr>
          <p:nvPr>
            <p:ph type="sldNum" sz="quarter" idx="12"/>
          </p:nvPr>
        </p:nvSpPr>
        <p:spPr>
          <a:xfrm>
            <a:off x="6869767" y="105364"/>
            <a:ext cx="2133600" cy="274637"/>
          </a:xfrm>
        </p:spPr>
        <p:txBody>
          <a:bodyPr/>
          <a:lstStyle/>
          <a:p>
            <a:fld id="{C11888F7-A758-4E9F-98B6-9D830BA6E37D}" type="slidenum">
              <a:rPr lang="en-US" b="1" smtClean="0">
                <a:solidFill>
                  <a:schemeClr val="bg1"/>
                </a:solidFill>
                <a:latin typeface="Times New Roman" pitchFamily="18" charset="0"/>
                <a:cs typeface="Times New Roman" pitchFamily="18" charset="0"/>
              </a:rPr>
              <a:t>35</a:t>
            </a:fld>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49216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figure 7.pn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676" y="159819"/>
            <a:ext cx="7848654" cy="486013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757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6743" y="-458383"/>
            <a:ext cx="173314" cy="156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a:solidFill>
                <a:prstClr val="white"/>
              </a:solidFill>
            </a:endParaRPr>
          </a:p>
        </p:txBody>
      </p:sp>
      <p:grpSp>
        <p:nvGrpSpPr>
          <p:cNvPr id="191" name="Group 190"/>
          <p:cNvGrpSpPr/>
          <p:nvPr/>
        </p:nvGrpSpPr>
        <p:grpSpPr>
          <a:xfrm>
            <a:off x="480060" y="394335"/>
            <a:ext cx="8138160" cy="4343400"/>
            <a:chOff x="1982062" y="1198891"/>
            <a:chExt cx="8267590" cy="4469666"/>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2062" y="1198891"/>
              <a:ext cx="8267590" cy="4469666"/>
            </a:xfrm>
            <a:prstGeom prst="rect">
              <a:avLst/>
            </a:prstGeom>
          </p:spPr>
        </p:pic>
        <p:sp>
          <p:nvSpPr>
            <p:cNvPr id="6" name="Oval 5"/>
            <p:cNvSpPr/>
            <p:nvPr/>
          </p:nvSpPr>
          <p:spPr>
            <a:xfrm>
              <a:off x="2097024" y="1275092"/>
              <a:ext cx="4275318" cy="432205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cxnSp>
          <p:nvCxnSpPr>
            <p:cNvPr id="15" name="Straight Arrow Connector 14"/>
            <p:cNvCxnSpPr/>
            <p:nvPr/>
          </p:nvCxnSpPr>
          <p:spPr>
            <a:xfrm flipH="1">
              <a:off x="8695944" y="2593848"/>
              <a:ext cx="457200" cy="30480"/>
            </a:xfrm>
            <a:prstGeom prst="straightConnector1">
              <a:avLst/>
            </a:prstGeom>
            <a:ln w="15875">
              <a:solidFill>
                <a:schemeClr val="bg1"/>
              </a:solidFill>
              <a:tailEnd type="stealth" w="lg" len="lg"/>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7065872" y="2426208"/>
              <a:ext cx="883312" cy="167640"/>
            </a:xfrm>
            <a:prstGeom prst="straightConnector1">
              <a:avLst/>
            </a:prstGeom>
            <a:ln w="12700">
              <a:solidFill>
                <a:schemeClr val="bg1"/>
              </a:solidFill>
              <a:tailEnd type="stealth" w="lg" len="lg"/>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8802625" y="2008187"/>
              <a:ext cx="488803" cy="418022"/>
            </a:xfrm>
            <a:prstGeom prst="straightConnector1">
              <a:avLst/>
            </a:prstGeom>
            <a:ln w="12700">
              <a:solidFill>
                <a:schemeClr val="bg1"/>
              </a:solidFill>
              <a:tailEnd type="stealth" w="lg" len="lg"/>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408370" y="3030008"/>
              <a:ext cx="3861493" cy="201912"/>
            </a:xfrm>
            <a:prstGeom prst="rect">
              <a:avLst/>
            </a:prstGeom>
            <a:noFill/>
          </p:spPr>
          <p:txBody>
            <a:bodyPr wrap="none" rtlCol="0">
              <a:spAutoFit/>
            </a:bodyPr>
            <a:lstStyle/>
            <a:p>
              <a:r>
                <a:rPr lang="en-US" sz="675" b="1" dirty="0"/>
                <a:t>Dimer formation: Simultaneously Trapped Two </a:t>
              </a:r>
              <a:r>
                <a:rPr lang="en-US" sz="675" b="1" dirty="0" err="1"/>
                <a:t>Nanospheres</a:t>
              </a:r>
              <a:r>
                <a:rPr lang="en-US" sz="675" b="1" dirty="0"/>
                <a:t>: Two possible orientations</a:t>
              </a:r>
            </a:p>
          </p:txBody>
        </p:sp>
        <p:sp>
          <p:nvSpPr>
            <p:cNvPr id="21" name="TextBox 20"/>
            <p:cNvSpPr txBox="1"/>
            <p:nvPr/>
          </p:nvSpPr>
          <p:spPr>
            <a:xfrm>
              <a:off x="3686016" y="2131944"/>
              <a:ext cx="1384549" cy="201912"/>
            </a:xfrm>
            <a:prstGeom prst="rect">
              <a:avLst/>
            </a:prstGeom>
            <a:noFill/>
          </p:spPr>
          <p:txBody>
            <a:bodyPr wrap="none" rtlCol="0">
              <a:spAutoFit/>
            </a:bodyPr>
            <a:lstStyle/>
            <a:p>
              <a:r>
                <a:rPr lang="en-US" sz="675" b="1" dirty="0"/>
                <a:t>Single </a:t>
              </a:r>
              <a:r>
                <a:rPr lang="en-US" sz="675" b="1" dirty="0" err="1"/>
                <a:t>Nanosphere</a:t>
              </a:r>
              <a:r>
                <a:rPr lang="en-US" sz="675" b="1" dirty="0"/>
                <a:t> Trapping</a:t>
              </a:r>
            </a:p>
          </p:txBody>
        </p:sp>
        <p:pic>
          <p:nvPicPr>
            <p:cNvPr id="3" name="Picture 2"/>
            <p:cNvPicPr>
              <a:picLocks noChangeAspect="1"/>
            </p:cNvPicPr>
            <p:nvPr/>
          </p:nvPicPr>
          <p:blipFill rotWithShape="1">
            <a:blip r:embed="rId3"/>
            <a:srcRect b="16388"/>
            <a:stretch/>
          </p:blipFill>
          <p:spPr>
            <a:xfrm>
              <a:off x="4237719" y="2406295"/>
              <a:ext cx="1463174" cy="721702"/>
            </a:xfrm>
            <a:prstGeom prst="rect">
              <a:avLst/>
            </a:prstGeom>
          </p:spPr>
        </p:pic>
        <p:pic>
          <p:nvPicPr>
            <p:cNvPr id="7" name="Picture 6"/>
            <p:cNvPicPr>
              <a:picLocks noChangeAspect="1"/>
            </p:cNvPicPr>
            <p:nvPr/>
          </p:nvPicPr>
          <p:blipFill rotWithShape="1">
            <a:blip r:embed="rId4"/>
            <a:srcRect t="20181"/>
            <a:stretch/>
          </p:blipFill>
          <p:spPr>
            <a:xfrm>
              <a:off x="2677858" y="2416431"/>
              <a:ext cx="1477582" cy="641153"/>
            </a:xfrm>
            <a:prstGeom prst="rect">
              <a:avLst/>
            </a:prstGeom>
          </p:spPr>
        </p:pic>
        <p:pic>
          <p:nvPicPr>
            <p:cNvPr id="9" name="Picture 8"/>
            <p:cNvPicPr>
              <a:picLocks noChangeAspect="1"/>
            </p:cNvPicPr>
            <p:nvPr/>
          </p:nvPicPr>
          <p:blipFill>
            <a:blip r:embed="rId5"/>
            <a:stretch>
              <a:fillRect/>
            </a:stretch>
          </p:blipFill>
          <p:spPr>
            <a:xfrm>
              <a:off x="3466945" y="1490771"/>
              <a:ext cx="1492479" cy="662156"/>
            </a:xfrm>
            <a:prstGeom prst="rect">
              <a:avLst/>
            </a:prstGeom>
          </p:spPr>
        </p:pic>
        <p:grpSp>
          <p:nvGrpSpPr>
            <p:cNvPr id="189" name="Group 188"/>
            <p:cNvGrpSpPr/>
            <p:nvPr/>
          </p:nvGrpSpPr>
          <p:grpSpPr>
            <a:xfrm>
              <a:off x="2188917" y="3327308"/>
              <a:ext cx="4091111" cy="889135"/>
              <a:chOff x="2188917" y="3327308"/>
              <a:chExt cx="4091111" cy="889135"/>
            </a:xfrm>
          </p:grpSpPr>
          <p:sp>
            <p:nvSpPr>
              <p:cNvPr id="19" name="TextBox 18"/>
              <p:cNvSpPr txBox="1"/>
              <p:nvPr/>
            </p:nvSpPr>
            <p:spPr>
              <a:xfrm>
                <a:off x="2188917" y="4014531"/>
                <a:ext cx="4091111" cy="201912"/>
              </a:xfrm>
              <a:prstGeom prst="rect">
                <a:avLst/>
              </a:prstGeom>
              <a:noFill/>
            </p:spPr>
            <p:txBody>
              <a:bodyPr wrap="none" rtlCol="0">
                <a:spAutoFit/>
              </a:bodyPr>
              <a:lstStyle/>
              <a:p>
                <a:r>
                  <a:rPr lang="en-US" sz="675" b="1" dirty="0"/>
                  <a:t>Trimer formation: Simultaneously Trapped Three </a:t>
                </a:r>
                <a:r>
                  <a:rPr lang="en-US" sz="675" b="1" dirty="0" err="1"/>
                  <a:t>Nanospheres</a:t>
                </a:r>
                <a:r>
                  <a:rPr lang="en-US" sz="675" b="1" dirty="0"/>
                  <a:t>: Two of the many </a:t>
                </a:r>
                <a:r>
                  <a:rPr lang="en-US" sz="675" b="1" dirty="0" smtClean="0"/>
                  <a:t>possibilities</a:t>
                </a:r>
                <a:endParaRPr lang="en-US" sz="675" b="1" dirty="0"/>
              </a:p>
            </p:txBody>
          </p:sp>
          <p:pic>
            <p:nvPicPr>
              <p:cNvPr id="10" name="Picture 9"/>
              <p:cNvPicPr>
                <a:picLocks noChangeAspect="1"/>
              </p:cNvPicPr>
              <p:nvPr/>
            </p:nvPicPr>
            <p:blipFill>
              <a:blip r:embed="rId6"/>
              <a:stretch>
                <a:fillRect/>
              </a:stretch>
            </p:blipFill>
            <p:spPr>
              <a:xfrm>
                <a:off x="2599767" y="3327308"/>
                <a:ext cx="3226834" cy="728850"/>
              </a:xfrm>
              <a:prstGeom prst="rect">
                <a:avLst/>
              </a:prstGeom>
            </p:spPr>
          </p:pic>
        </p:grpSp>
        <p:grpSp>
          <p:nvGrpSpPr>
            <p:cNvPr id="190" name="Group 189"/>
            <p:cNvGrpSpPr/>
            <p:nvPr/>
          </p:nvGrpSpPr>
          <p:grpSpPr>
            <a:xfrm>
              <a:off x="2732930" y="4304481"/>
              <a:ext cx="3009528" cy="942657"/>
              <a:chOff x="2732930" y="4304481"/>
              <a:chExt cx="3009528" cy="942657"/>
            </a:xfrm>
          </p:grpSpPr>
          <p:sp>
            <p:nvSpPr>
              <p:cNvPr id="4" name="TextBox 3"/>
              <p:cNvSpPr txBox="1"/>
              <p:nvPr/>
            </p:nvSpPr>
            <p:spPr>
              <a:xfrm>
                <a:off x="2774126" y="4938332"/>
                <a:ext cx="2923478" cy="308806"/>
              </a:xfrm>
              <a:prstGeom prst="rect">
                <a:avLst/>
              </a:prstGeom>
              <a:noFill/>
            </p:spPr>
            <p:txBody>
              <a:bodyPr wrap="none" rtlCol="0">
                <a:spAutoFit/>
              </a:bodyPr>
              <a:lstStyle/>
              <a:p>
                <a:r>
                  <a:rPr lang="en-US" sz="675" b="1" dirty="0"/>
                  <a:t>Tetramer formation: Simultaneously Trapped Four </a:t>
                </a:r>
                <a:r>
                  <a:rPr lang="en-US" sz="675" b="1" dirty="0" err="1"/>
                  <a:t>Nanospheres</a:t>
                </a:r>
                <a:r>
                  <a:rPr lang="en-US" sz="675" b="1" dirty="0"/>
                  <a:t>: </a:t>
                </a:r>
              </a:p>
              <a:p>
                <a:pPr algn="ctr"/>
                <a:r>
                  <a:rPr lang="en-US" sz="675" b="1" dirty="0"/>
                  <a:t>Two of the several possible orientations</a:t>
                </a:r>
              </a:p>
            </p:txBody>
          </p:sp>
          <p:grpSp>
            <p:nvGrpSpPr>
              <p:cNvPr id="14" name="Group 13"/>
              <p:cNvGrpSpPr/>
              <p:nvPr/>
            </p:nvGrpSpPr>
            <p:grpSpPr>
              <a:xfrm>
                <a:off x="2732930" y="4304481"/>
                <a:ext cx="3009528" cy="683244"/>
                <a:chOff x="2691365" y="4229664"/>
                <a:chExt cx="3009528" cy="683244"/>
              </a:xfrm>
            </p:grpSpPr>
            <p:pic>
              <p:nvPicPr>
                <p:cNvPr id="12" name="Picture 11"/>
                <p:cNvPicPr>
                  <a:picLocks noChangeAspect="1"/>
                </p:cNvPicPr>
                <p:nvPr/>
              </p:nvPicPr>
              <p:blipFill>
                <a:blip r:embed="rId7"/>
                <a:stretch>
                  <a:fillRect/>
                </a:stretch>
              </p:blipFill>
              <p:spPr>
                <a:xfrm>
                  <a:off x="2691365" y="4229664"/>
                  <a:ext cx="1464075" cy="671332"/>
                </a:xfrm>
                <a:prstGeom prst="rect">
                  <a:avLst/>
                </a:prstGeom>
              </p:spPr>
            </p:pic>
            <p:pic>
              <p:nvPicPr>
                <p:cNvPr id="13" name="Picture 12"/>
                <p:cNvPicPr>
                  <a:picLocks noChangeAspect="1"/>
                </p:cNvPicPr>
                <p:nvPr/>
              </p:nvPicPr>
              <p:blipFill>
                <a:blip r:embed="rId8"/>
                <a:stretch>
                  <a:fillRect/>
                </a:stretch>
              </p:blipFill>
              <p:spPr>
                <a:xfrm>
                  <a:off x="4198786" y="4237977"/>
                  <a:ext cx="1502107" cy="674931"/>
                </a:xfrm>
                <a:prstGeom prst="rect">
                  <a:avLst/>
                </a:prstGeom>
              </p:spPr>
            </p:pic>
          </p:grpSp>
        </p:grpSp>
      </p:grpSp>
      <p:sp>
        <p:nvSpPr>
          <p:cNvPr id="2" name="Rectangle 1"/>
          <p:cNvSpPr/>
          <p:nvPr/>
        </p:nvSpPr>
        <p:spPr>
          <a:xfrm>
            <a:off x="1835772" y="-20466"/>
            <a:ext cx="5857116" cy="369332"/>
          </a:xfrm>
          <a:prstGeom prst="rect">
            <a:avLst/>
          </a:prstGeom>
        </p:spPr>
        <p:txBody>
          <a:bodyPr wrap="none">
            <a:spAutoFit/>
          </a:bodyPr>
          <a:lstStyle/>
          <a:p>
            <a:r>
              <a:rPr lang="en-US" b="1" dirty="0" smtClean="0"/>
              <a:t>Multi–Particle trapping: Possibilities of Aggregation</a:t>
            </a:r>
            <a:endParaRPr lang="en-US" dirty="0"/>
          </a:p>
        </p:txBody>
      </p:sp>
    </p:spTree>
    <p:extLst>
      <p:ext uri="{BB962C8B-B14F-4D97-AF65-F5344CB8AC3E}">
        <p14:creationId xmlns:p14="http://schemas.microsoft.com/office/powerpoint/2010/main" val="26145948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107260" y="2209563"/>
            <a:ext cx="5784011" cy="2672989"/>
          </a:xfrm>
          <a:prstGeom prst="rect">
            <a:avLst/>
          </a:prstGeom>
        </p:spPr>
      </p:pic>
      <p:grpSp>
        <p:nvGrpSpPr>
          <p:cNvPr id="21" name="Group 20"/>
          <p:cNvGrpSpPr/>
          <p:nvPr/>
        </p:nvGrpSpPr>
        <p:grpSpPr>
          <a:xfrm>
            <a:off x="886094" y="365076"/>
            <a:ext cx="915209" cy="1589344"/>
            <a:chOff x="-629727" y="462150"/>
            <a:chExt cx="2559168" cy="4221995"/>
          </a:xfrm>
        </p:grpSpPr>
        <p:grpSp>
          <p:nvGrpSpPr>
            <p:cNvPr id="16" name="Group 15"/>
            <p:cNvGrpSpPr/>
            <p:nvPr/>
          </p:nvGrpSpPr>
          <p:grpSpPr>
            <a:xfrm>
              <a:off x="-629727" y="462150"/>
              <a:ext cx="2559168" cy="4221995"/>
              <a:chOff x="741872" y="629728"/>
              <a:chExt cx="724619" cy="112880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grpSpPr>
          <p:sp>
            <p:nvSpPr>
              <p:cNvPr id="12" name="Flowchart: Merge 11"/>
              <p:cNvSpPr/>
              <p:nvPr/>
            </p:nvSpPr>
            <p:spPr>
              <a:xfrm>
                <a:off x="741872" y="629728"/>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lowchart: Merge 12"/>
              <p:cNvSpPr/>
              <p:nvPr/>
            </p:nvSpPr>
            <p:spPr>
              <a:xfrm rot="10800000">
                <a:off x="741872" y="904515"/>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lowchart: Terminator 14"/>
              <p:cNvSpPr/>
              <p:nvPr/>
            </p:nvSpPr>
            <p:spPr>
              <a:xfrm>
                <a:off x="976357" y="844192"/>
                <a:ext cx="258095" cy="707366"/>
              </a:xfrm>
              <a:prstGeom prst="flowChartTermina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Oval 18"/>
            <p:cNvSpPr/>
            <p:nvPr/>
          </p:nvSpPr>
          <p:spPr>
            <a:xfrm>
              <a:off x="305699" y="1927417"/>
              <a:ext cx="707366" cy="707366"/>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p:cNvGrpSpPr/>
          <p:nvPr/>
        </p:nvGrpSpPr>
        <p:grpSpPr>
          <a:xfrm>
            <a:off x="6923235" y="341874"/>
            <a:ext cx="934754" cy="1589344"/>
            <a:chOff x="2541917" y="-490350"/>
            <a:chExt cx="2559168" cy="4221995"/>
          </a:xfrm>
        </p:grpSpPr>
        <p:grpSp>
          <p:nvGrpSpPr>
            <p:cNvPr id="22" name="Group 21"/>
            <p:cNvGrpSpPr/>
            <p:nvPr/>
          </p:nvGrpSpPr>
          <p:grpSpPr>
            <a:xfrm>
              <a:off x="2541917" y="-490350"/>
              <a:ext cx="2559168" cy="4221995"/>
              <a:chOff x="741872" y="629728"/>
              <a:chExt cx="724619" cy="112880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grpSpPr>
          <p:sp>
            <p:nvSpPr>
              <p:cNvPr id="23" name="Flowchart: Merge 22"/>
              <p:cNvSpPr/>
              <p:nvPr/>
            </p:nvSpPr>
            <p:spPr>
              <a:xfrm>
                <a:off x="741872" y="629728"/>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lowchart: Merge 23"/>
              <p:cNvSpPr/>
              <p:nvPr/>
            </p:nvSpPr>
            <p:spPr>
              <a:xfrm rot="10800000">
                <a:off x="741872" y="904515"/>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lowchart: Terminator 24"/>
              <p:cNvSpPr/>
              <p:nvPr/>
            </p:nvSpPr>
            <p:spPr>
              <a:xfrm>
                <a:off x="976357" y="844192"/>
                <a:ext cx="258095" cy="707366"/>
              </a:xfrm>
              <a:prstGeom prst="flowChartTermina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 name="Group 4"/>
            <p:cNvGrpSpPr/>
            <p:nvPr/>
          </p:nvGrpSpPr>
          <p:grpSpPr>
            <a:xfrm>
              <a:off x="3114135" y="902020"/>
              <a:ext cx="1414732" cy="707366"/>
              <a:chOff x="2958860" y="2268747"/>
              <a:chExt cx="1414732" cy="707366"/>
            </a:xfrm>
          </p:grpSpPr>
          <p:sp>
            <p:nvSpPr>
              <p:cNvPr id="3" name="Oval 2"/>
              <p:cNvSpPr/>
              <p:nvPr/>
            </p:nvSpPr>
            <p:spPr>
              <a:xfrm>
                <a:off x="2958860" y="2268747"/>
                <a:ext cx="707366" cy="707366"/>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p:cNvSpPr/>
              <p:nvPr/>
            </p:nvSpPr>
            <p:spPr>
              <a:xfrm>
                <a:off x="3666226" y="2268747"/>
                <a:ext cx="707366" cy="707366"/>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0" name="Group 29"/>
          <p:cNvGrpSpPr/>
          <p:nvPr/>
        </p:nvGrpSpPr>
        <p:grpSpPr>
          <a:xfrm>
            <a:off x="3853041" y="365075"/>
            <a:ext cx="918445" cy="1589345"/>
            <a:chOff x="7959305" y="-476340"/>
            <a:chExt cx="2559168" cy="4221995"/>
          </a:xfrm>
        </p:grpSpPr>
        <p:grpSp>
          <p:nvGrpSpPr>
            <p:cNvPr id="26" name="Group 25"/>
            <p:cNvGrpSpPr/>
            <p:nvPr/>
          </p:nvGrpSpPr>
          <p:grpSpPr>
            <a:xfrm>
              <a:off x="7959305" y="-476340"/>
              <a:ext cx="2559168" cy="4221995"/>
              <a:chOff x="741872" y="629728"/>
              <a:chExt cx="724619" cy="112880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grpSpPr>
          <p:sp>
            <p:nvSpPr>
              <p:cNvPr id="27" name="Flowchart: Merge 26"/>
              <p:cNvSpPr/>
              <p:nvPr/>
            </p:nvSpPr>
            <p:spPr>
              <a:xfrm>
                <a:off x="741872" y="629728"/>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lowchart: Merge 27"/>
              <p:cNvSpPr/>
              <p:nvPr/>
            </p:nvSpPr>
            <p:spPr>
              <a:xfrm rot="10800000">
                <a:off x="741872" y="904515"/>
                <a:ext cx="724619" cy="854015"/>
              </a:xfrm>
              <a:prstGeom prst="flowChartMerg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lowchart: Terminator 28"/>
              <p:cNvSpPr/>
              <p:nvPr/>
            </p:nvSpPr>
            <p:spPr>
              <a:xfrm>
                <a:off x="976357" y="844192"/>
                <a:ext cx="258095" cy="707366"/>
              </a:xfrm>
              <a:prstGeom prst="flowChartTermina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5"/>
            <p:cNvGrpSpPr/>
            <p:nvPr/>
          </p:nvGrpSpPr>
          <p:grpSpPr>
            <a:xfrm rot="5400000">
              <a:off x="8531523" y="599006"/>
              <a:ext cx="1414732" cy="707366"/>
              <a:chOff x="2958860" y="2268747"/>
              <a:chExt cx="1414732" cy="707366"/>
            </a:xfrm>
          </p:grpSpPr>
          <p:sp>
            <p:nvSpPr>
              <p:cNvPr id="7" name="Oval 6"/>
              <p:cNvSpPr/>
              <p:nvPr/>
            </p:nvSpPr>
            <p:spPr>
              <a:xfrm>
                <a:off x="2958860" y="2268747"/>
                <a:ext cx="707366" cy="707366"/>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3666226" y="2268747"/>
                <a:ext cx="707366" cy="707366"/>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aphicFrame>
        <p:nvGraphicFramePr>
          <p:cNvPr id="33" name="Object 11"/>
          <p:cNvGraphicFramePr>
            <a:graphicFrameLocks/>
          </p:cNvGraphicFramePr>
          <p:nvPr>
            <p:extLst/>
          </p:nvPr>
        </p:nvGraphicFramePr>
        <p:xfrm>
          <a:off x="-229890" y="2209563"/>
          <a:ext cx="3594596" cy="2902195"/>
        </p:xfrm>
        <a:graphic>
          <a:graphicData uri="http://schemas.openxmlformats.org/presentationml/2006/ole">
            <mc:AlternateContent xmlns:mc="http://schemas.openxmlformats.org/markup-compatibility/2006">
              <mc:Choice xmlns:v="urn:schemas-microsoft-com:vml" Requires="v">
                <p:oleObj spid="_x0000_s53343" name="Graph" r:id="rId4" imgW="4154760" imgH="2901600" progId="Origin50.Graph">
                  <p:embed/>
                </p:oleObj>
              </mc:Choice>
              <mc:Fallback>
                <p:oleObj name="Graph" r:id="rId4" imgW="4154760" imgH="2901600" progId="Origin50.Graph">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890" y="2209563"/>
                        <a:ext cx="3594596" cy="2902195"/>
                      </a:xfrm>
                      <a:prstGeom prst="rect">
                        <a:avLst/>
                      </a:prstGeom>
                      <a:noFill/>
                      <a:ln>
                        <a:noFill/>
                      </a:ln>
                      <a:effectLst/>
                      <a:extLst/>
                    </p:spPr>
                  </p:pic>
                </p:oleObj>
              </mc:Fallback>
            </mc:AlternateContent>
          </a:graphicData>
        </a:graphic>
      </p:graphicFrame>
      <p:sp>
        <p:nvSpPr>
          <p:cNvPr id="35" name="Rectangle 34"/>
          <p:cNvSpPr/>
          <p:nvPr/>
        </p:nvSpPr>
        <p:spPr>
          <a:xfrm>
            <a:off x="4363907" y="4855317"/>
            <a:ext cx="4936608" cy="307777"/>
          </a:xfrm>
          <a:prstGeom prst="rect">
            <a:avLst/>
          </a:prstGeom>
        </p:spPr>
        <p:txBody>
          <a:bodyPr wrap="none">
            <a:spAutoFit/>
          </a:bodyPr>
          <a:lstStyle/>
          <a:p>
            <a:r>
              <a:rPr lang="en-US" sz="1400" dirty="0" smtClean="0">
                <a:solidFill>
                  <a:schemeClr val="bg1">
                    <a:lumMod val="50000"/>
                  </a:schemeClr>
                </a:solidFill>
                <a:latin typeface="MGJFF J+ Adv O Tb 92eb 7df. I"/>
              </a:rPr>
              <a:t>Y. Cao et. al., Optics Communications </a:t>
            </a:r>
            <a:r>
              <a:rPr lang="en-US" sz="1400" b="1" dirty="0" smtClean="0">
                <a:solidFill>
                  <a:schemeClr val="bg1">
                    <a:lumMod val="50000"/>
                  </a:schemeClr>
                </a:solidFill>
                <a:latin typeface="MGJFF J+ Adv O Tb 92eb 7df. I"/>
              </a:rPr>
              <a:t>311</a:t>
            </a:r>
            <a:r>
              <a:rPr lang="en-US" sz="1400" dirty="0" smtClean="0">
                <a:solidFill>
                  <a:schemeClr val="bg1">
                    <a:lumMod val="50000"/>
                  </a:schemeClr>
                </a:solidFill>
                <a:latin typeface="MGJFF J+ Adv O Tb 92eb 7df. I"/>
              </a:rPr>
              <a:t>, 332</a:t>
            </a:r>
            <a:r>
              <a:rPr lang="en-US" sz="1400" dirty="0" smtClean="0">
                <a:solidFill>
                  <a:schemeClr val="bg1">
                    <a:lumMod val="50000"/>
                  </a:schemeClr>
                </a:solidFill>
                <a:latin typeface="MGJJP M+ Adv O Tb 92eb 7df. I+ 20"/>
              </a:rPr>
              <a:t>–</a:t>
            </a:r>
            <a:r>
              <a:rPr lang="en-US" sz="1400" dirty="0" smtClean="0">
                <a:solidFill>
                  <a:schemeClr val="bg1">
                    <a:lumMod val="50000"/>
                  </a:schemeClr>
                </a:solidFill>
                <a:latin typeface="MGJFF J+ Adv O Tb 92eb 7df. I"/>
              </a:rPr>
              <a:t>337 (2013) </a:t>
            </a:r>
            <a:endParaRPr lang="en-US" sz="2800" dirty="0">
              <a:solidFill>
                <a:schemeClr val="bg1">
                  <a:lumMod val="50000"/>
                </a:schemeClr>
              </a:solidFill>
            </a:endParaRPr>
          </a:p>
        </p:txBody>
      </p:sp>
      <p:sp>
        <p:nvSpPr>
          <p:cNvPr id="31" name="Flowchart: Off-page Connector 30"/>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4" name="Slide Number Placeholder 8"/>
          <p:cNvSpPr>
            <a:spLocks noGrp="1"/>
          </p:cNvSpPr>
          <p:nvPr>
            <p:ph type="sldNum" sz="quarter" idx="12"/>
          </p:nvPr>
        </p:nvSpPr>
        <p:spPr>
          <a:xfrm>
            <a:off x="6896817" y="99302"/>
            <a:ext cx="2133600" cy="274637"/>
          </a:xfrm>
        </p:spPr>
        <p:txBody>
          <a:bodyPr/>
          <a:lstStyle/>
          <a:p>
            <a:fld id="{003D9D32-5F0F-440F-9F89-7309B1A47E03}" type="slidenum">
              <a:rPr lang="en-US" altLang="en-US" b="1" smtClean="0">
                <a:solidFill>
                  <a:schemeClr val="bg1"/>
                </a:solidFill>
              </a:rPr>
              <a:pPr/>
              <a:t>38</a:t>
            </a:fld>
            <a:endParaRPr lang="en-US" altLang="en-US" sz="1800" b="1" dirty="0">
              <a:solidFill>
                <a:schemeClr val="bg1"/>
              </a:solidFill>
            </a:endParaRPr>
          </a:p>
        </p:txBody>
      </p:sp>
    </p:spTree>
    <p:extLst>
      <p:ext uri="{BB962C8B-B14F-4D97-AF65-F5344CB8AC3E}">
        <p14:creationId xmlns:p14="http://schemas.microsoft.com/office/powerpoint/2010/main" val="29268758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C:\Users\Debjit\Desktop\Graph1.tif"/>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296" t="10735" r="1695" b="4116"/>
          <a:stretch/>
        </p:blipFill>
        <p:spPr bwMode="auto">
          <a:xfrm>
            <a:off x="4572001" y="621507"/>
            <a:ext cx="3314699" cy="2235994"/>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683676" y="411570"/>
            <a:ext cx="3831174" cy="4185761"/>
          </a:xfrm>
          <a:prstGeom prst="rect">
            <a:avLst/>
          </a:prstGeom>
          <a:noFill/>
        </p:spPr>
        <p:txBody>
          <a:bodyPr wrap="square" rtlCol="0">
            <a:spAutoFit/>
          </a:bodyPr>
          <a:lstStyle/>
          <a:p>
            <a:pPr marL="214313" indent="-214313" algn="just">
              <a:buFont typeface="Courier New" pitchFamily="49" charset="0"/>
              <a:buChar char="o"/>
            </a:pPr>
            <a:r>
              <a:rPr lang="en-US" sz="1400" dirty="0" smtClean="0">
                <a:solidFill>
                  <a:srgbClr val="0000FF"/>
                </a:solidFill>
                <a:latin typeface="Times New Roman"/>
                <a:cs typeface="Times New Roman"/>
              </a:rPr>
              <a:t>Particles Trapped</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Dye Coated  Microsphere with Diameter 0.5 </a:t>
            </a:r>
            <a:r>
              <a:rPr lang="el-GR" sz="1400" dirty="0" smtClean="0">
                <a:solidFill>
                  <a:srgbClr val="FF0000"/>
                </a:solidFill>
                <a:latin typeface="Times New Roman"/>
                <a:cs typeface="Times New Roman"/>
              </a:rPr>
              <a:t>μ</a:t>
            </a:r>
            <a:r>
              <a:rPr lang="en-US" sz="1400" dirty="0" smtClean="0">
                <a:solidFill>
                  <a:srgbClr val="FF0000"/>
                </a:solidFill>
                <a:latin typeface="Times New Roman"/>
                <a:cs typeface="Times New Roman"/>
              </a:rPr>
              <a:t>m</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Particle Diameter &lt; Focal Spot Size (700 nm)</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No Decay in TPF for Trapped Single Microsphere</a:t>
            </a:r>
          </a:p>
          <a:p>
            <a:pPr marL="214313" indent="-214313" algn="just">
              <a:buFont typeface="Courier New" pitchFamily="49" charset="0"/>
              <a:buChar char="o"/>
            </a:pPr>
            <a:endParaRPr lang="en-US" sz="1400" b="1" dirty="0">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Usage of High NA objective</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Very High Optical Gradient Force</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Small Size Particle and High Optical Gradient Force</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Multi‒particle Trapping</a:t>
            </a:r>
          </a:p>
          <a:p>
            <a:pPr marL="214313" indent="-214313" algn="just">
              <a:buFont typeface="Courier New" pitchFamily="49" charset="0"/>
              <a:buChar char="o"/>
            </a:pPr>
            <a:endParaRPr lang="en-US" sz="1400" dirty="0">
              <a:solidFill>
                <a:srgbClr val="0000FF"/>
              </a:solidFill>
              <a:latin typeface="Times New Roman"/>
              <a:cs typeface="Times New Roman"/>
            </a:endParaRPr>
          </a:p>
          <a:p>
            <a:pPr algn="ctr"/>
            <a:r>
              <a:rPr lang="en-US" sz="1400" b="1" dirty="0" smtClean="0">
                <a:latin typeface="Times New Roman"/>
                <a:cs typeface="Times New Roman"/>
              </a:rPr>
              <a:t>Up to 4 Particle Trapping Observed</a:t>
            </a:r>
          </a:p>
          <a:p>
            <a:pPr algn="ctr"/>
            <a:r>
              <a:rPr lang="en-US" sz="1400" b="1" dirty="0" smtClean="0">
                <a:solidFill>
                  <a:srgbClr val="7030A0"/>
                </a:solidFill>
                <a:latin typeface="Times New Roman"/>
                <a:cs typeface="Times New Roman"/>
              </a:rPr>
              <a:t>Laser Polarization: Horizontal</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No Decay in TPF for Two Particle Trapping</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Particles are Oriented along z‒axis, NOT radially</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00B050"/>
                </a:solidFill>
                <a:latin typeface="Times New Roman"/>
                <a:cs typeface="Times New Roman"/>
              </a:rPr>
              <a:t>Earlier Reports</a:t>
            </a:r>
            <a:endParaRPr lang="en-US" sz="1400" dirty="0">
              <a:solidFill>
                <a:srgbClr val="00B050"/>
              </a:solidFill>
              <a:latin typeface="Times New Roman"/>
              <a:cs typeface="Times New Roman"/>
            </a:endParaRPr>
          </a:p>
        </p:txBody>
      </p:sp>
      <p:grpSp>
        <p:nvGrpSpPr>
          <p:cNvPr id="2" name="Group 1"/>
          <p:cNvGrpSpPr/>
          <p:nvPr/>
        </p:nvGrpSpPr>
        <p:grpSpPr>
          <a:xfrm>
            <a:off x="4498269" y="2936081"/>
            <a:ext cx="1369157" cy="1627168"/>
            <a:chOff x="4473693" y="3914775"/>
            <a:chExt cx="1825542" cy="2169557"/>
          </a:xfrm>
        </p:grpSpPr>
        <p:sp>
          <p:nvSpPr>
            <p:cNvPr id="3" name="Rectangle 2"/>
            <p:cNvSpPr/>
            <p:nvPr/>
          </p:nvSpPr>
          <p:spPr>
            <a:xfrm>
              <a:off x="4473693" y="5715000"/>
              <a:ext cx="1825542" cy="369332"/>
            </a:xfrm>
            <a:prstGeom prst="rect">
              <a:avLst/>
            </a:prstGeom>
          </p:spPr>
          <p:txBody>
            <a:bodyPr wrap="none">
              <a:spAutoFit/>
            </a:bodyPr>
            <a:lstStyle/>
            <a:p>
              <a:pPr algn="ctr"/>
              <a:r>
                <a:rPr lang="en-US" sz="1200" dirty="0">
                  <a:latin typeface="Times New Roman"/>
                  <a:cs typeface="Times New Roman"/>
                </a:rPr>
                <a:t>1 Particle Trapping</a:t>
              </a:r>
              <a:endParaRPr lang="en-US" sz="1200" dirty="0"/>
            </a:p>
          </p:txBody>
        </p:sp>
        <p:pic>
          <p:nvPicPr>
            <p:cNvPr id="4096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1253" t="15561" r="18241" b="20177"/>
            <a:stretch/>
          </p:blipFill>
          <p:spPr bwMode="auto">
            <a:xfrm>
              <a:off x="4610100" y="3914775"/>
              <a:ext cx="1457324" cy="1781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nvGrpSpPr>
          <p:cNvPr id="5" name="Group 4"/>
          <p:cNvGrpSpPr/>
          <p:nvPr/>
        </p:nvGrpSpPr>
        <p:grpSpPr>
          <a:xfrm>
            <a:off x="5736432" y="2932510"/>
            <a:ext cx="2142262" cy="1630740"/>
            <a:chOff x="6124575" y="3910012"/>
            <a:chExt cx="2856349" cy="2174320"/>
          </a:xfrm>
        </p:grpSpPr>
        <p:sp>
          <p:nvSpPr>
            <p:cNvPr id="20" name="Rectangle 19"/>
            <p:cNvSpPr/>
            <p:nvPr/>
          </p:nvSpPr>
          <p:spPr>
            <a:xfrm>
              <a:off x="6672094" y="5715000"/>
              <a:ext cx="1904625" cy="369332"/>
            </a:xfrm>
            <a:prstGeom prst="rect">
              <a:avLst/>
            </a:prstGeom>
          </p:spPr>
          <p:txBody>
            <a:bodyPr wrap="none">
              <a:spAutoFit/>
            </a:bodyPr>
            <a:lstStyle/>
            <a:p>
              <a:pPr algn="ctr"/>
              <a:r>
                <a:rPr lang="en-US" sz="1200" dirty="0">
                  <a:latin typeface="Times New Roman"/>
                  <a:cs typeface="Times New Roman"/>
                </a:rPr>
                <a:t>2 Particles Trapping</a:t>
              </a:r>
              <a:endParaRPr lang="en-US" sz="1200" dirty="0"/>
            </a:p>
          </p:txBody>
        </p:sp>
        <p:pic>
          <p:nvPicPr>
            <p:cNvPr id="4096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7111" t="15360" r="16666" b="22712"/>
            <a:stretch/>
          </p:blipFill>
          <p:spPr bwMode="auto">
            <a:xfrm>
              <a:off x="6124575" y="3910012"/>
              <a:ext cx="1419225" cy="18049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6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16766" t="14906" r="19726" b="28215"/>
            <a:stretch/>
          </p:blipFill>
          <p:spPr bwMode="auto">
            <a:xfrm>
              <a:off x="7553325" y="3933116"/>
              <a:ext cx="1427599" cy="174449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14" name="Cross 13"/>
          <p:cNvSpPr/>
          <p:nvPr/>
        </p:nvSpPr>
        <p:spPr>
          <a:xfrm rot="18903171">
            <a:off x="5916569" y="3209088"/>
            <a:ext cx="685800" cy="685800"/>
          </a:xfrm>
          <a:prstGeom prst="plus">
            <a:avLst>
              <a:gd name="adj" fmla="val 44792"/>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Probing the Structure and Dynamics of Optically Bound Clusters</a:t>
            </a:r>
          </a:p>
        </p:txBody>
      </p:sp>
      <p:sp>
        <p:nvSpPr>
          <p:cNvPr id="16" name="TextBox 15"/>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Trapping using Horizontally Polarized Light</a:t>
            </a:r>
          </a:p>
        </p:txBody>
      </p:sp>
      <p:sp>
        <p:nvSpPr>
          <p:cNvPr id="17" name="TextBox 16"/>
          <p:cNvSpPr txBox="1"/>
          <p:nvPr/>
        </p:nvSpPr>
        <p:spPr>
          <a:xfrm>
            <a:off x="1619754" y="4563802"/>
            <a:ext cx="6858000" cy="600164"/>
          </a:xfrm>
          <a:prstGeom prst="rect">
            <a:avLst/>
          </a:prstGeom>
          <a:noFill/>
        </p:spPr>
        <p:txBody>
          <a:bodyPr wrap="square" rtlCol="0">
            <a:spAutoFit/>
          </a:bodyPr>
          <a:lstStyle/>
          <a:p>
            <a:r>
              <a:rPr lang="en-IN" sz="825" dirty="0">
                <a:latin typeface="Times New Roman" pitchFamily="18" charset="0"/>
                <a:cs typeface="Times New Roman" pitchFamily="18" charset="0"/>
              </a:rPr>
              <a:t>M. Li , J. </a:t>
            </a:r>
            <a:r>
              <a:rPr lang="en-IN" sz="825" dirty="0" err="1">
                <a:latin typeface="Times New Roman" pitchFamily="18" charset="0"/>
                <a:cs typeface="Times New Roman" pitchFamily="18" charset="0"/>
              </a:rPr>
              <a:t>Arlt</a:t>
            </a:r>
            <a:r>
              <a:rPr lang="en-IN" sz="825" dirty="0">
                <a:latin typeface="Times New Roman" pitchFamily="18" charset="0"/>
                <a:cs typeface="Times New Roman" pitchFamily="18" charset="0"/>
              </a:rPr>
              <a:t> </a:t>
            </a:r>
            <a:r>
              <a:rPr lang="fr-FR" sz="825" i="1" dirty="0" err="1">
                <a:latin typeface="Times New Roman" pitchFamily="18" charset="0"/>
                <a:cs typeface="Times New Roman" pitchFamily="18" charset="0"/>
              </a:rPr>
              <a:t>Opt</a:t>
            </a:r>
            <a:r>
              <a:rPr lang="fr-FR" sz="825" i="1" dirty="0">
                <a:latin typeface="Times New Roman" pitchFamily="18" charset="0"/>
                <a:cs typeface="Times New Roman" pitchFamily="18" charset="0"/>
              </a:rPr>
              <a:t>. Commun.</a:t>
            </a:r>
            <a:r>
              <a:rPr lang="fr-FR" sz="825" dirty="0">
                <a:latin typeface="Times New Roman" pitchFamily="18" charset="0"/>
                <a:cs typeface="Times New Roman" pitchFamily="18" charset="0"/>
              </a:rPr>
              <a:t> </a:t>
            </a:r>
            <a:r>
              <a:rPr lang="fr-FR" sz="825" b="1" dirty="0">
                <a:latin typeface="Times New Roman" pitchFamily="18" charset="0"/>
                <a:cs typeface="Times New Roman" pitchFamily="18" charset="0"/>
              </a:rPr>
              <a:t>281</a:t>
            </a:r>
            <a:r>
              <a:rPr lang="fr-FR" sz="825" dirty="0">
                <a:latin typeface="Times New Roman" pitchFamily="18" charset="0"/>
                <a:cs typeface="Times New Roman" pitchFamily="18" charset="0"/>
              </a:rPr>
              <a:t> 135 (2008).</a:t>
            </a:r>
            <a:endParaRPr lang="en-IN" sz="825" dirty="0">
              <a:latin typeface="Times New Roman" pitchFamily="18" charset="0"/>
              <a:cs typeface="Times New Roman" pitchFamily="18" charset="0"/>
            </a:endParaRPr>
          </a:p>
          <a:p>
            <a:r>
              <a:rPr lang="en-IN" sz="825" dirty="0">
                <a:latin typeface="Times New Roman" pitchFamily="18" charset="0"/>
                <a:cs typeface="Times New Roman" pitchFamily="18" charset="0"/>
              </a:rPr>
              <a:t>S. </a:t>
            </a:r>
            <a:r>
              <a:rPr lang="en-IN" sz="825" dirty="0" err="1">
                <a:latin typeface="Times New Roman" pitchFamily="18" charset="0"/>
                <a:cs typeface="Times New Roman" pitchFamily="18" charset="0"/>
              </a:rPr>
              <a:t>Xu</a:t>
            </a:r>
            <a:r>
              <a:rPr lang="en-IN" sz="825" dirty="0">
                <a:latin typeface="Times New Roman" pitchFamily="18" charset="0"/>
                <a:cs typeface="Times New Roman" pitchFamily="18" charset="0"/>
              </a:rPr>
              <a:t>, Z. Sun </a:t>
            </a:r>
            <a:r>
              <a:rPr lang="en-IN" sz="825" i="1" dirty="0">
                <a:latin typeface="Times New Roman" pitchFamily="18" charset="0"/>
                <a:cs typeface="Times New Roman" pitchFamily="18" charset="0"/>
              </a:rPr>
              <a:t>J. Chem. Phys.</a:t>
            </a:r>
            <a:r>
              <a:rPr lang="en-IN" sz="825" dirty="0">
                <a:latin typeface="Times New Roman" pitchFamily="18" charset="0"/>
                <a:cs typeface="Times New Roman" pitchFamily="18" charset="0"/>
              </a:rPr>
              <a:t> </a:t>
            </a:r>
            <a:r>
              <a:rPr lang="en-IN" sz="825" b="1" dirty="0">
                <a:latin typeface="Times New Roman" pitchFamily="18" charset="0"/>
                <a:cs typeface="Times New Roman" pitchFamily="18" charset="0"/>
              </a:rPr>
              <a:t>126</a:t>
            </a:r>
            <a:r>
              <a:rPr lang="en-IN" sz="825" dirty="0">
                <a:latin typeface="Times New Roman" pitchFamily="18" charset="0"/>
                <a:cs typeface="Times New Roman" pitchFamily="18" charset="0"/>
              </a:rPr>
              <a:t> 144903 (2007).</a:t>
            </a:r>
          </a:p>
          <a:p>
            <a:r>
              <a:rPr lang="en-IN" sz="825" dirty="0">
                <a:latin typeface="Times New Roman" pitchFamily="18" charset="0"/>
                <a:cs typeface="Times New Roman" pitchFamily="18" charset="0"/>
              </a:rPr>
              <a:t>S. K. </a:t>
            </a:r>
            <a:r>
              <a:rPr lang="en-IN" sz="825" dirty="0" err="1">
                <a:latin typeface="Times New Roman" pitchFamily="18" charset="0"/>
                <a:cs typeface="Times New Roman" pitchFamily="18" charset="0"/>
              </a:rPr>
              <a:t>Mohanty</a:t>
            </a:r>
            <a:r>
              <a:rPr lang="en-IN" sz="825" dirty="0">
                <a:latin typeface="Times New Roman" pitchFamily="18" charset="0"/>
                <a:cs typeface="Times New Roman" pitchFamily="18" charset="0"/>
              </a:rPr>
              <a:t>, J. T. Andrews, P. K. Gupta </a:t>
            </a:r>
            <a:r>
              <a:rPr lang="en-IN" sz="825" i="1" dirty="0">
                <a:latin typeface="Times New Roman" pitchFamily="18" charset="0"/>
                <a:cs typeface="Times New Roman" pitchFamily="18" charset="0"/>
              </a:rPr>
              <a:t>Opt. Express </a:t>
            </a:r>
            <a:r>
              <a:rPr lang="en-IN" sz="825" b="1" dirty="0">
                <a:latin typeface="Times New Roman" pitchFamily="18" charset="0"/>
                <a:cs typeface="Times New Roman" pitchFamily="18" charset="0"/>
              </a:rPr>
              <a:t>12</a:t>
            </a:r>
            <a:r>
              <a:rPr lang="en-IN" sz="825" dirty="0">
                <a:latin typeface="Times New Roman" pitchFamily="18" charset="0"/>
                <a:cs typeface="Times New Roman" pitchFamily="18" charset="0"/>
              </a:rPr>
              <a:t> 2746 (2004).</a:t>
            </a:r>
          </a:p>
          <a:p>
            <a:r>
              <a:rPr lang="en-IN" sz="825" dirty="0">
                <a:latin typeface="Times New Roman" pitchFamily="18" charset="0"/>
                <a:cs typeface="Times New Roman" pitchFamily="18" charset="0"/>
              </a:rPr>
              <a:t>D. Roy, D. Mondal, D. Goswami </a:t>
            </a:r>
            <a:r>
              <a:rPr lang="en-IN" sz="825" i="1" dirty="0">
                <a:latin typeface="Times New Roman" pitchFamily="18" charset="0"/>
                <a:cs typeface="Times New Roman" pitchFamily="18" charset="0"/>
              </a:rPr>
              <a:t>Chem. Phys. Lett</a:t>
            </a:r>
            <a:r>
              <a:rPr lang="en-IN" sz="825" i="1" dirty="0" smtClean="0">
                <a:latin typeface="Times New Roman" pitchFamily="18" charset="0"/>
                <a:cs typeface="Times New Roman" pitchFamily="18" charset="0"/>
              </a:rPr>
              <a:t>. (Cover)</a:t>
            </a:r>
            <a:r>
              <a:rPr lang="en-IN" sz="825" dirty="0" smtClean="0">
                <a:latin typeface="Times New Roman" pitchFamily="18" charset="0"/>
                <a:cs typeface="Times New Roman" pitchFamily="18" charset="0"/>
              </a:rPr>
              <a:t> </a:t>
            </a:r>
            <a:r>
              <a:rPr lang="en-IN" sz="825" b="1" dirty="0">
                <a:latin typeface="Times New Roman" pitchFamily="18" charset="0"/>
                <a:cs typeface="Times New Roman" pitchFamily="18" charset="0"/>
              </a:rPr>
              <a:t>621 </a:t>
            </a:r>
            <a:r>
              <a:rPr lang="en-IN" sz="825" dirty="0">
                <a:latin typeface="Times New Roman" pitchFamily="18" charset="0"/>
                <a:cs typeface="Times New Roman" pitchFamily="18" charset="0"/>
              </a:rPr>
              <a:t>203 (</a:t>
            </a:r>
            <a:r>
              <a:rPr lang="en-IN" sz="825" dirty="0" smtClean="0">
                <a:latin typeface="Times New Roman" pitchFamily="18" charset="0"/>
                <a:cs typeface="Times New Roman" pitchFamily="18" charset="0"/>
              </a:rPr>
              <a:t>2015).</a:t>
            </a:r>
            <a:endParaRPr lang="en-IN" sz="825" dirty="0">
              <a:latin typeface="Times New Roman" pitchFamily="18" charset="0"/>
              <a:cs typeface="Times New Roman" pitchFamily="18" charset="0"/>
            </a:endParaRPr>
          </a:p>
        </p:txBody>
      </p:sp>
    </p:spTree>
    <p:extLst>
      <p:ext uri="{BB962C8B-B14F-4D97-AF65-F5344CB8AC3E}">
        <p14:creationId xmlns:p14="http://schemas.microsoft.com/office/powerpoint/2010/main" val="942919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1" end="11"/>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p:bldP spid="1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576337" y="624900"/>
            <a:ext cx="3702018" cy="4185761"/>
          </a:xfrm>
          <a:prstGeom prst="rect">
            <a:avLst/>
          </a:prstGeom>
          <a:noFill/>
        </p:spPr>
        <p:txBody>
          <a:bodyPr wrap="square" rtlCol="0">
            <a:spAutoFit/>
          </a:bodyPr>
          <a:lstStyle/>
          <a:p>
            <a:pPr marL="214313" indent="-214313" algn="just">
              <a:buFont typeface="Courier New" pitchFamily="49" charset="0"/>
              <a:buChar char="o"/>
            </a:pPr>
            <a:r>
              <a:rPr lang="en-US" sz="1400" dirty="0" smtClean="0">
                <a:solidFill>
                  <a:srgbClr val="0000FF"/>
                </a:solidFill>
                <a:latin typeface="Times New Roman"/>
                <a:cs typeface="Times New Roman"/>
              </a:rPr>
              <a:t>3 or more Trapped Particles</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Cluster Dimension &gt; Focal Size</a:t>
            </a:r>
            <a:r>
              <a:rPr lang="en-US" sz="1400" dirty="0" smtClean="0">
                <a:solidFill>
                  <a:srgbClr val="0000FF"/>
                </a:solidFill>
                <a:latin typeface="Times New Roman"/>
                <a:cs typeface="Times New Roman"/>
              </a:rPr>
              <a:t>: </a:t>
            </a:r>
            <a:r>
              <a:rPr lang="en-US" sz="1400" dirty="0" smtClean="0">
                <a:solidFill>
                  <a:srgbClr val="00B050"/>
                </a:solidFill>
                <a:latin typeface="Times New Roman"/>
                <a:cs typeface="Times New Roman"/>
              </a:rPr>
              <a:t>TPF Decay</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TPF Decay</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Single Exponential </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marL="214313" indent="-214313" algn="just">
              <a:buFont typeface="Courier New" pitchFamily="49" charset="0"/>
              <a:buChar char="o"/>
            </a:pPr>
            <a:r>
              <a:rPr lang="el-GR" sz="1400" dirty="0" smtClean="0">
                <a:solidFill>
                  <a:srgbClr val="0000FF"/>
                </a:solidFill>
                <a:latin typeface="Times New Roman"/>
                <a:cs typeface="Times New Roman"/>
              </a:rPr>
              <a:t>τ</a:t>
            </a:r>
            <a:r>
              <a:rPr lang="el-GR" sz="1400" baseline="-25000" dirty="0" smtClean="0">
                <a:solidFill>
                  <a:srgbClr val="0000FF"/>
                </a:solidFill>
                <a:latin typeface="Times New Roman"/>
                <a:cs typeface="Times New Roman"/>
              </a:rPr>
              <a:t>3</a:t>
            </a:r>
            <a:r>
              <a:rPr lang="en-US" sz="1400" baseline="-25000" dirty="0" smtClean="0">
                <a:solidFill>
                  <a:srgbClr val="0000FF"/>
                </a:solidFill>
                <a:latin typeface="Times New Roman"/>
                <a:cs typeface="Times New Roman"/>
              </a:rPr>
              <a:t> Particle</a:t>
            </a:r>
            <a:r>
              <a:rPr lang="en-US" sz="1400" dirty="0" smtClean="0">
                <a:solidFill>
                  <a:srgbClr val="0000FF"/>
                </a:solidFill>
                <a:latin typeface="Times New Roman"/>
                <a:cs typeface="Times New Roman"/>
              </a:rPr>
              <a:t> ~ 5.1 s, τ</a:t>
            </a:r>
            <a:r>
              <a:rPr lang="en-US" sz="1400" baseline="-25000" dirty="0" smtClean="0">
                <a:solidFill>
                  <a:srgbClr val="0000FF"/>
                </a:solidFill>
                <a:latin typeface="Times New Roman"/>
                <a:cs typeface="Times New Roman"/>
              </a:rPr>
              <a:t>4 Particle</a:t>
            </a:r>
            <a:r>
              <a:rPr lang="en-US" sz="1400" dirty="0" smtClean="0">
                <a:solidFill>
                  <a:srgbClr val="0000FF"/>
                </a:solidFill>
                <a:latin typeface="Times New Roman"/>
                <a:cs typeface="Times New Roman"/>
              </a:rPr>
              <a:t> ~ 7.3 s</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4 Particle Cluster has Less  Non‒illuminated Area</a:t>
            </a:r>
          </a:p>
          <a:p>
            <a:pPr marL="214313" indent="-214313" algn="just">
              <a:buFont typeface="Courier New" pitchFamily="49" charset="0"/>
              <a:buChar char="o"/>
            </a:pPr>
            <a:endParaRPr lang="en-US" sz="1400" dirty="0">
              <a:solidFill>
                <a:srgbClr val="0000FF"/>
              </a:solidFill>
              <a:latin typeface="Times New Roman"/>
              <a:cs typeface="Times New Roman"/>
            </a:endParaRPr>
          </a:p>
          <a:p>
            <a:pPr algn="ctr"/>
            <a:r>
              <a:rPr lang="en-US" sz="1400" b="1" dirty="0" smtClean="0">
                <a:latin typeface="Times New Roman"/>
                <a:cs typeface="Times New Roman"/>
              </a:rPr>
              <a:t>Three Particle Trapping:</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Optical Gradient Force Controlled Cluster</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Configurations (a), (b) not possible</a:t>
            </a:r>
          </a:p>
          <a:p>
            <a:pPr marL="214313" indent="-214313" algn="just">
              <a:buFont typeface="Courier New" pitchFamily="49" charset="0"/>
              <a:buChar char="o"/>
            </a:pPr>
            <a:r>
              <a:rPr lang="en-US" sz="1400" dirty="0" smtClean="0">
                <a:solidFill>
                  <a:srgbClr val="0000FF"/>
                </a:solidFill>
                <a:latin typeface="Times New Roman"/>
                <a:cs typeface="Times New Roman"/>
              </a:rPr>
              <a:t>Most Favored Configuration: (c)</a:t>
            </a: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Cluster Structure</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Combination </a:t>
            </a:r>
            <a:r>
              <a:rPr lang="en-US" sz="1400" dirty="0">
                <a:solidFill>
                  <a:srgbClr val="FF0000"/>
                </a:solidFill>
                <a:latin typeface="Times New Roman"/>
                <a:cs typeface="Times New Roman"/>
              </a:rPr>
              <a:t>of Configurations (c), </a:t>
            </a:r>
            <a:r>
              <a:rPr lang="en-US" sz="1400" dirty="0" smtClean="0">
                <a:solidFill>
                  <a:srgbClr val="FF0000"/>
                </a:solidFill>
                <a:latin typeface="Times New Roman"/>
                <a:cs typeface="Times New Roman"/>
              </a:rPr>
              <a:t>(d), (e)</a:t>
            </a:r>
          </a:p>
          <a:p>
            <a:pPr marL="214313" indent="-214313" algn="just">
              <a:buFont typeface="Courier New" pitchFamily="49" charset="0"/>
              <a:buChar char="o"/>
            </a:pPr>
            <a:endParaRPr lang="en-US" sz="1400" b="1" dirty="0">
              <a:latin typeface="Times New Roman"/>
              <a:cs typeface="Times New Roman"/>
            </a:endParaRPr>
          </a:p>
          <a:p>
            <a:pPr algn="ctr"/>
            <a:r>
              <a:rPr lang="en-US" sz="1400" b="1" dirty="0" smtClean="0">
                <a:latin typeface="Times New Roman"/>
                <a:cs typeface="Times New Roman"/>
              </a:rPr>
              <a:t>Four Particle Trapping:</a:t>
            </a:r>
          </a:p>
          <a:p>
            <a:pPr marL="214313" indent="-214313" algn="just">
              <a:buFont typeface="Courier New" pitchFamily="49" charset="0"/>
              <a:buChar char="o"/>
            </a:pPr>
            <a:endParaRPr lang="en-US" sz="9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Possible Configurations: </a:t>
            </a:r>
            <a:r>
              <a:rPr lang="en-US" sz="1400" dirty="0" smtClean="0">
                <a:solidFill>
                  <a:srgbClr val="FF0000"/>
                </a:solidFill>
                <a:latin typeface="Times New Roman"/>
                <a:cs typeface="Times New Roman"/>
              </a:rPr>
              <a:t>Pyramidal</a:t>
            </a:r>
          </a:p>
        </p:txBody>
      </p:sp>
      <p:grpSp>
        <p:nvGrpSpPr>
          <p:cNvPr id="4" name="Group 3"/>
          <p:cNvGrpSpPr/>
          <p:nvPr/>
        </p:nvGrpSpPr>
        <p:grpSpPr>
          <a:xfrm>
            <a:off x="4960401" y="628804"/>
            <a:ext cx="1097499" cy="1463969"/>
            <a:chOff x="5089868" y="838405"/>
            <a:chExt cx="1463332" cy="1951958"/>
          </a:xfrm>
        </p:grpSpPr>
        <p:pic>
          <p:nvPicPr>
            <p:cNvPr id="17" name="Picture 11"/>
            <p:cNvPicPr>
              <a:picLocks noChangeAspect="1" noChangeArrowheads="1"/>
            </p:cNvPicPr>
            <p:nvPr/>
          </p:nvPicPr>
          <p:blipFill rotWithShape="1">
            <a:blip r:embed="rId3">
              <a:extLst>
                <a:ext uri="{28A0092B-C50C-407E-A947-70E740481C1C}">
                  <a14:useLocalDpi xmlns:a14="http://schemas.microsoft.com/office/drawing/2010/main" val="0"/>
                </a:ext>
              </a:extLst>
            </a:blip>
            <a:srcRect l="11509" r="12624"/>
            <a:stretch/>
          </p:blipFill>
          <p:spPr bwMode="auto">
            <a:xfrm>
              <a:off x="5089868" y="838405"/>
              <a:ext cx="1463332" cy="195195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Rectangle 2"/>
            <p:cNvSpPr/>
            <p:nvPr/>
          </p:nvSpPr>
          <p:spPr>
            <a:xfrm>
              <a:off x="5527656" y="2238375"/>
              <a:ext cx="588196" cy="492442"/>
            </a:xfrm>
            <a:prstGeom prst="rect">
              <a:avLst/>
            </a:prstGeom>
          </p:spPr>
          <p:txBody>
            <a:bodyPr wrap="none">
              <a:spAutoFit/>
            </a:bodyPr>
            <a:lstStyle/>
            <a:p>
              <a:pPr algn="ctr"/>
              <a:r>
                <a:rPr lang="en-US" dirty="0">
                  <a:solidFill>
                    <a:srgbClr val="00FFC8"/>
                  </a:solidFill>
                  <a:latin typeface="Times New Roman"/>
                  <a:cs typeface="Times New Roman"/>
                </a:rPr>
                <a:t>(a)</a:t>
              </a:r>
              <a:endParaRPr lang="en-US" dirty="0">
                <a:solidFill>
                  <a:srgbClr val="00FFC8"/>
                </a:solidFill>
              </a:endParaRPr>
            </a:p>
          </p:txBody>
        </p:sp>
      </p:grpSp>
      <p:grpSp>
        <p:nvGrpSpPr>
          <p:cNvPr id="5" name="Group 4"/>
          <p:cNvGrpSpPr/>
          <p:nvPr/>
        </p:nvGrpSpPr>
        <p:grpSpPr>
          <a:xfrm>
            <a:off x="6172200" y="721068"/>
            <a:ext cx="1510260" cy="1341333"/>
            <a:chOff x="6705600" y="961423"/>
            <a:chExt cx="2013680" cy="1788445"/>
          </a:xfrm>
        </p:grpSpPr>
        <p:pic>
          <p:nvPicPr>
            <p:cNvPr id="1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0" y="961423"/>
              <a:ext cx="2013680" cy="17822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4" name="Rectangle 23"/>
            <p:cNvSpPr/>
            <p:nvPr/>
          </p:nvSpPr>
          <p:spPr>
            <a:xfrm>
              <a:off x="7382413" y="2257425"/>
              <a:ext cx="605293" cy="492443"/>
            </a:xfrm>
            <a:prstGeom prst="rect">
              <a:avLst/>
            </a:prstGeom>
          </p:spPr>
          <p:txBody>
            <a:bodyPr wrap="none">
              <a:spAutoFit/>
            </a:bodyPr>
            <a:lstStyle/>
            <a:p>
              <a:pPr algn="ctr"/>
              <a:r>
                <a:rPr lang="en-US" dirty="0" smtClean="0">
                  <a:solidFill>
                    <a:srgbClr val="00FFC8"/>
                  </a:solidFill>
                  <a:latin typeface="Times New Roman"/>
                  <a:cs typeface="Times New Roman"/>
                </a:rPr>
                <a:t>(b)</a:t>
              </a:r>
              <a:endParaRPr lang="en-US" dirty="0">
                <a:solidFill>
                  <a:srgbClr val="00FFC8"/>
                </a:solidFill>
              </a:endParaRPr>
            </a:p>
          </p:txBody>
        </p:sp>
      </p:grpSp>
      <p:grpSp>
        <p:nvGrpSpPr>
          <p:cNvPr id="6" name="Group 5"/>
          <p:cNvGrpSpPr/>
          <p:nvPr/>
        </p:nvGrpSpPr>
        <p:grpSpPr>
          <a:xfrm>
            <a:off x="4536304" y="2164557"/>
            <a:ext cx="1152728" cy="1399639"/>
            <a:chOff x="4524406" y="2886075"/>
            <a:chExt cx="1536970" cy="1866186"/>
          </a:xfrm>
        </p:grpSpPr>
        <p:pic>
          <p:nvPicPr>
            <p:cNvPr id="21" name="Picture 9"/>
            <p:cNvPicPr>
              <a:picLocks noChangeAspect="1" noChangeArrowheads="1"/>
            </p:cNvPicPr>
            <p:nvPr/>
          </p:nvPicPr>
          <p:blipFill rotWithShape="1">
            <a:blip r:embed="rId5">
              <a:extLst>
                <a:ext uri="{28A0092B-C50C-407E-A947-70E740481C1C}">
                  <a14:useLocalDpi xmlns:a14="http://schemas.microsoft.com/office/drawing/2010/main" val="0"/>
                </a:ext>
              </a:extLst>
            </a:blip>
            <a:srcRect l="11914" r="10938"/>
            <a:stretch/>
          </p:blipFill>
          <p:spPr bwMode="auto">
            <a:xfrm>
              <a:off x="4524406" y="2886075"/>
              <a:ext cx="1536970" cy="18482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7" name="Rectangle 26"/>
            <p:cNvSpPr/>
            <p:nvPr/>
          </p:nvSpPr>
          <p:spPr>
            <a:xfrm>
              <a:off x="4975470" y="4259818"/>
              <a:ext cx="588196" cy="492443"/>
            </a:xfrm>
            <a:prstGeom prst="rect">
              <a:avLst/>
            </a:prstGeom>
          </p:spPr>
          <p:txBody>
            <a:bodyPr wrap="none">
              <a:spAutoFit/>
            </a:bodyPr>
            <a:lstStyle/>
            <a:p>
              <a:pPr algn="ctr"/>
              <a:r>
                <a:rPr lang="en-US" dirty="0" smtClean="0">
                  <a:solidFill>
                    <a:srgbClr val="00FFC8"/>
                  </a:solidFill>
                  <a:latin typeface="Times New Roman"/>
                  <a:cs typeface="Times New Roman"/>
                </a:rPr>
                <a:t>(c)</a:t>
              </a:r>
              <a:endParaRPr lang="en-US" dirty="0">
                <a:solidFill>
                  <a:srgbClr val="00FFC8"/>
                </a:solidFill>
              </a:endParaRPr>
            </a:p>
          </p:txBody>
        </p:sp>
      </p:grpSp>
      <p:grpSp>
        <p:nvGrpSpPr>
          <p:cNvPr id="7" name="Group 6"/>
          <p:cNvGrpSpPr/>
          <p:nvPr/>
        </p:nvGrpSpPr>
        <p:grpSpPr>
          <a:xfrm>
            <a:off x="5646169" y="2166239"/>
            <a:ext cx="1160936" cy="1390812"/>
            <a:chOff x="6004226" y="2888319"/>
            <a:chExt cx="1547914" cy="1854417"/>
          </a:xfrm>
        </p:grpSpPr>
        <p:pic>
          <p:nvPicPr>
            <p:cNvPr id="20" name="Picture 7"/>
            <p:cNvPicPr>
              <a:picLocks noChangeAspect="1" noChangeArrowheads="1"/>
            </p:cNvPicPr>
            <p:nvPr/>
          </p:nvPicPr>
          <p:blipFill rotWithShape="1">
            <a:blip r:embed="rId6">
              <a:extLst>
                <a:ext uri="{28A0092B-C50C-407E-A947-70E740481C1C}">
                  <a14:useLocalDpi xmlns:a14="http://schemas.microsoft.com/office/drawing/2010/main" val="0"/>
                </a:ext>
              </a:extLst>
            </a:blip>
            <a:srcRect l="12321" r="10293"/>
            <a:stretch/>
          </p:blipFill>
          <p:spPr bwMode="auto">
            <a:xfrm>
              <a:off x="6004226" y="2888319"/>
              <a:ext cx="1547914" cy="18482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8" name="Rectangle 27"/>
            <p:cNvSpPr/>
            <p:nvPr/>
          </p:nvSpPr>
          <p:spPr>
            <a:xfrm>
              <a:off x="6475536" y="4250293"/>
              <a:ext cx="605293" cy="492443"/>
            </a:xfrm>
            <a:prstGeom prst="rect">
              <a:avLst/>
            </a:prstGeom>
          </p:spPr>
          <p:txBody>
            <a:bodyPr wrap="none">
              <a:spAutoFit/>
            </a:bodyPr>
            <a:lstStyle/>
            <a:p>
              <a:pPr algn="ctr"/>
              <a:r>
                <a:rPr lang="en-US" dirty="0" smtClean="0">
                  <a:solidFill>
                    <a:srgbClr val="00FFC8"/>
                  </a:solidFill>
                  <a:latin typeface="Times New Roman"/>
                  <a:cs typeface="Times New Roman"/>
                </a:rPr>
                <a:t>(d)</a:t>
              </a:r>
              <a:endParaRPr lang="en-US" dirty="0">
                <a:solidFill>
                  <a:srgbClr val="00FFC8"/>
                </a:solidFill>
              </a:endParaRPr>
            </a:p>
          </p:txBody>
        </p:sp>
      </p:grpSp>
      <p:grpSp>
        <p:nvGrpSpPr>
          <p:cNvPr id="8" name="Group 7"/>
          <p:cNvGrpSpPr/>
          <p:nvPr/>
        </p:nvGrpSpPr>
        <p:grpSpPr>
          <a:xfrm>
            <a:off x="6774882" y="2165954"/>
            <a:ext cx="1140393" cy="1386173"/>
            <a:chOff x="7509176" y="2887938"/>
            <a:chExt cx="1520524" cy="1848231"/>
          </a:xfrm>
        </p:grpSpPr>
        <p:pic>
          <p:nvPicPr>
            <p:cNvPr id="19" name="Picture 5"/>
            <p:cNvPicPr>
              <a:picLocks noChangeAspect="1" noChangeArrowheads="1"/>
            </p:cNvPicPr>
            <p:nvPr/>
          </p:nvPicPr>
          <p:blipFill rotWithShape="1">
            <a:blip r:embed="rId7">
              <a:extLst>
                <a:ext uri="{28A0092B-C50C-407E-A947-70E740481C1C}">
                  <a14:useLocalDpi xmlns:a14="http://schemas.microsoft.com/office/drawing/2010/main" val="0"/>
                </a:ext>
              </a:extLst>
            </a:blip>
            <a:srcRect l="11603" r="12381"/>
            <a:stretch/>
          </p:blipFill>
          <p:spPr bwMode="auto">
            <a:xfrm>
              <a:off x="7509176" y="2887938"/>
              <a:ext cx="1520524" cy="18482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1" name="Rectangle 30"/>
            <p:cNvSpPr/>
            <p:nvPr/>
          </p:nvSpPr>
          <p:spPr>
            <a:xfrm>
              <a:off x="8003676" y="4238625"/>
              <a:ext cx="588195" cy="492443"/>
            </a:xfrm>
            <a:prstGeom prst="rect">
              <a:avLst/>
            </a:prstGeom>
          </p:spPr>
          <p:txBody>
            <a:bodyPr wrap="none">
              <a:spAutoFit/>
            </a:bodyPr>
            <a:lstStyle/>
            <a:p>
              <a:pPr algn="ctr"/>
              <a:r>
                <a:rPr lang="en-US" dirty="0" smtClean="0">
                  <a:solidFill>
                    <a:srgbClr val="00FFC8"/>
                  </a:solidFill>
                  <a:latin typeface="Times New Roman"/>
                  <a:cs typeface="Times New Roman"/>
                </a:rPr>
                <a:t>(e)</a:t>
              </a:r>
              <a:endParaRPr lang="en-US" dirty="0">
                <a:solidFill>
                  <a:srgbClr val="00FFC8"/>
                </a:solidFill>
              </a:endParaRPr>
            </a:p>
          </p:txBody>
        </p:sp>
      </p:grpSp>
      <p:pic>
        <p:nvPicPr>
          <p:cNvPr id="32" name="Picture 8"/>
          <p:cNvPicPr>
            <a:picLocks noChangeAspect="1" noChangeArrowheads="1"/>
          </p:cNvPicPr>
          <p:nvPr/>
        </p:nvPicPr>
        <p:blipFill rotWithShape="1">
          <a:blip r:embed="rId8">
            <a:extLst>
              <a:ext uri="{28A0092B-C50C-407E-A947-70E740481C1C}">
                <a14:useLocalDpi xmlns:a14="http://schemas.microsoft.com/office/drawing/2010/main" val="0"/>
              </a:ext>
            </a:extLst>
          </a:blip>
          <a:srcRect l="13200" r="11953"/>
          <a:stretch/>
        </p:blipFill>
        <p:spPr bwMode="auto">
          <a:xfrm>
            <a:off x="5277955" y="3657600"/>
            <a:ext cx="1122845" cy="138017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3" name="Picture 10"/>
          <p:cNvPicPr>
            <a:picLocks noChangeAspect="1" noChangeArrowheads="1"/>
          </p:cNvPicPr>
          <p:nvPr/>
        </p:nvPicPr>
        <p:blipFill rotWithShape="1">
          <a:blip r:embed="rId9">
            <a:extLst>
              <a:ext uri="{28A0092B-C50C-407E-A947-70E740481C1C}">
                <a14:useLocalDpi xmlns:a14="http://schemas.microsoft.com/office/drawing/2010/main" val="0"/>
              </a:ext>
            </a:extLst>
          </a:blip>
          <a:srcRect l="13718" r="11082"/>
          <a:stretch/>
        </p:blipFill>
        <p:spPr bwMode="auto">
          <a:xfrm>
            <a:off x="6587109" y="3651599"/>
            <a:ext cx="1128141" cy="138617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4" name="Rectangle 33"/>
          <p:cNvSpPr/>
          <p:nvPr/>
        </p:nvSpPr>
        <p:spPr>
          <a:xfrm>
            <a:off x="6659040" y="4057651"/>
            <a:ext cx="1031051" cy="646331"/>
          </a:xfrm>
          <a:prstGeom prst="rect">
            <a:avLst/>
          </a:prstGeom>
        </p:spPr>
        <p:txBody>
          <a:bodyPr wrap="none">
            <a:spAutoFit/>
          </a:bodyPr>
          <a:lstStyle/>
          <a:p>
            <a:pPr algn="ctr"/>
            <a:r>
              <a:rPr lang="en-US" dirty="0" smtClean="0">
                <a:solidFill>
                  <a:srgbClr val="FFFF00"/>
                </a:solidFill>
                <a:latin typeface="Times New Roman"/>
                <a:cs typeface="Times New Roman"/>
              </a:rPr>
              <a:t>Favored</a:t>
            </a:r>
          </a:p>
          <a:p>
            <a:pPr algn="ctr"/>
            <a:r>
              <a:rPr lang="en-US" dirty="0" smtClean="0">
                <a:solidFill>
                  <a:srgbClr val="FFFF00"/>
                </a:solidFill>
                <a:latin typeface="Times New Roman"/>
                <a:cs typeface="Times New Roman"/>
              </a:rPr>
              <a:t>Structure</a:t>
            </a:r>
            <a:endParaRPr lang="en-US" dirty="0">
              <a:solidFill>
                <a:srgbClr val="FFFF00"/>
              </a:solidFill>
              <a:latin typeface="Times New Roman"/>
              <a:cs typeface="Times New Roman"/>
            </a:endParaRPr>
          </a:p>
        </p:txBody>
      </p:sp>
      <p:sp>
        <p:nvSpPr>
          <p:cNvPr id="18" name="Cross 17"/>
          <p:cNvSpPr/>
          <p:nvPr/>
        </p:nvSpPr>
        <p:spPr>
          <a:xfrm rot="18903171">
            <a:off x="5172916" y="1013572"/>
            <a:ext cx="685800" cy="685800"/>
          </a:xfrm>
          <a:prstGeom prst="plus">
            <a:avLst>
              <a:gd name="adj" fmla="val 44792"/>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Probing the Structure and Dynamics of Optically Bound Clusters</a:t>
            </a:r>
          </a:p>
        </p:txBody>
      </p:sp>
      <p:sp>
        <p:nvSpPr>
          <p:cNvPr id="29" name="TextBox 28"/>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Trapping using Horizontally Polarized Light: Various Cluster Configurations</a:t>
            </a:r>
          </a:p>
        </p:txBody>
      </p:sp>
      <p:sp>
        <p:nvSpPr>
          <p:cNvPr id="26" name="Rectangle 25"/>
          <p:cNvSpPr/>
          <p:nvPr/>
        </p:nvSpPr>
        <p:spPr>
          <a:xfrm>
            <a:off x="5749620" y="2683616"/>
            <a:ext cx="992580" cy="369332"/>
          </a:xfrm>
          <a:prstGeom prst="rect">
            <a:avLst/>
          </a:prstGeom>
        </p:spPr>
        <p:txBody>
          <a:bodyPr wrap="none">
            <a:spAutoFit/>
          </a:bodyPr>
          <a:lstStyle/>
          <a:p>
            <a:pPr algn="ctr"/>
            <a:r>
              <a:rPr lang="en-US" dirty="0">
                <a:solidFill>
                  <a:srgbClr val="FFFF00"/>
                </a:solidFill>
                <a:latin typeface="Times New Roman"/>
                <a:cs typeface="Times New Roman"/>
              </a:rPr>
              <a:t>Unlikely</a:t>
            </a:r>
          </a:p>
        </p:txBody>
      </p:sp>
      <p:sp>
        <p:nvSpPr>
          <p:cNvPr id="30" name="Cross 29"/>
          <p:cNvSpPr/>
          <p:nvPr/>
        </p:nvSpPr>
        <p:spPr>
          <a:xfrm rot="18903171">
            <a:off x="6563895" y="1028731"/>
            <a:ext cx="685800" cy="685800"/>
          </a:xfrm>
          <a:prstGeom prst="plus">
            <a:avLst>
              <a:gd name="adj" fmla="val 44792"/>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p:nvPr/>
        </p:nvSpPr>
        <p:spPr>
          <a:xfrm>
            <a:off x="6870040" y="2683616"/>
            <a:ext cx="992580" cy="369332"/>
          </a:xfrm>
          <a:prstGeom prst="rect">
            <a:avLst/>
          </a:prstGeom>
        </p:spPr>
        <p:txBody>
          <a:bodyPr wrap="none">
            <a:spAutoFit/>
          </a:bodyPr>
          <a:lstStyle/>
          <a:p>
            <a:pPr algn="ctr"/>
            <a:r>
              <a:rPr lang="en-US" dirty="0">
                <a:solidFill>
                  <a:srgbClr val="FFFF00"/>
                </a:solidFill>
                <a:latin typeface="Times New Roman"/>
                <a:cs typeface="Times New Roman"/>
              </a:rPr>
              <a:t>Unlikely</a:t>
            </a:r>
          </a:p>
        </p:txBody>
      </p:sp>
      <p:sp>
        <p:nvSpPr>
          <p:cNvPr id="2" name="Rectangle 1"/>
          <p:cNvSpPr/>
          <p:nvPr/>
        </p:nvSpPr>
        <p:spPr>
          <a:xfrm>
            <a:off x="-52916" y="4875942"/>
            <a:ext cx="6246330" cy="307777"/>
          </a:xfrm>
          <a:prstGeom prst="rect">
            <a:avLst/>
          </a:prstGeom>
        </p:spPr>
        <p:txBody>
          <a:bodyPr wrap="square">
            <a:spAutoFit/>
          </a:bodyPr>
          <a:lstStyle/>
          <a:p>
            <a:r>
              <a:rPr lang="en-IN" sz="1400" dirty="0">
                <a:solidFill>
                  <a:schemeClr val="bg1">
                    <a:lumMod val="50000"/>
                  </a:schemeClr>
                </a:solidFill>
                <a:latin typeface="Times New Roman" pitchFamily="18" charset="0"/>
                <a:cs typeface="Times New Roman" pitchFamily="18" charset="0"/>
              </a:rPr>
              <a:t>D. Roy, D. </a:t>
            </a:r>
            <a:r>
              <a:rPr lang="en-IN" sz="1400" dirty="0" err="1">
                <a:solidFill>
                  <a:schemeClr val="bg1">
                    <a:lumMod val="50000"/>
                  </a:schemeClr>
                </a:solidFill>
                <a:latin typeface="Times New Roman" pitchFamily="18" charset="0"/>
                <a:cs typeface="Times New Roman" pitchFamily="18" charset="0"/>
              </a:rPr>
              <a:t>Mondal</a:t>
            </a:r>
            <a:r>
              <a:rPr lang="en-IN" sz="1400" dirty="0">
                <a:solidFill>
                  <a:schemeClr val="bg1">
                    <a:lumMod val="50000"/>
                  </a:schemeClr>
                </a:solidFill>
                <a:latin typeface="Times New Roman" pitchFamily="18" charset="0"/>
                <a:cs typeface="Times New Roman" pitchFamily="18" charset="0"/>
              </a:rPr>
              <a:t>, D. Goswami </a:t>
            </a:r>
            <a:r>
              <a:rPr lang="en-IN" sz="1400" i="1" dirty="0">
                <a:solidFill>
                  <a:schemeClr val="bg1">
                    <a:lumMod val="50000"/>
                  </a:schemeClr>
                </a:solidFill>
                <a:latin typeface="Times New Roman" pitchFamily="18" charset="0"/>
                <a:cs typeface="Times New Roman" pitchFamily="18" charset="0"/>
              </a:rPr>
              <a:t> Sci. Reports </a:t>
            </a:r>
            <a:r>
              <a:rPr lang="en-IN" sz="1400" dirty="0">
                <a:solidFill>
                  <a:schemeClr val="bg1">
                    <a:lumMod val="50000"/>
                  </a:schemeClr>
                </a:solidFill>
                <a:latin typeface="Times New Roman" pitchFamily="18" charset="0"/>
                <a:cs typeface="Times New Roman" pitchFamily="18" charset="0"/>
              </a:rPr>
              <a:t>(submitted)</a:t>
            </a:r>
            <a:endParaRPr lang="en-US" sz="1400" dirty="0"/>
          </a:p>
        </p:txBody>
      </p:sp>
    </p:spTree>
    <p:extLst>
      <p:ext uri="{BB962C8B-B14F-4D97-AF65-F5344CB8AC3E}">
        <p14:creationId xmlns:p14="http://schemas.microsoft.com/office/powerpoint/2010/main" val="228584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
                                            <p:txEl>
                                              <p:pRg st="8" end="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8"/>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3">
                                            <p:txEl>
                                              <p:pRg st="10" end="10"/>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5"/>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3">
                                            <p:txEl>
                                              <p:pRg st="12" end="12"/>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13">
                                            <p:txEl>
                                              <p:pRg st="14" end="14"/>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32"/>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33"/>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18" grpId="0" animBg="1"/>
      <p:bldP spid="29" grpId="0"/>
      <p:bldP spid="26" grpId="0"/>
      <p:bldP spid="30" grpId="0" animBg="1"/>
      <p:bldP spid="3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a:xfrm>
            <a:off x="857250" y="742950"/>
            <a:ext cx="3771900" cy="3771900"/>
          </a:xfrm>
        </p:spPr>
        <p:txBody>
          <a:bodyPr/>
          <a:lstStyle/>
          <a:p>
            <a:pPr algn="ctr">
              <a:spcBef>
                <a:spcPct val="0"/>
              </a:spcBef>
              <a:spcAft>
                <a:spcPts val="450"/>
              </a:spcAft>
              <a:buNone/>
            </a:pPr>
            <a:r>
              <a:rPr lang="en-US" altLang="en-US" sz="1500" b="1" dirty="0">
                <a:solidFill>
                  <a:srgbClr val="00CCFF"/>
                </a:solidFill>
              </a:rPr>
              <a:t>Particle Size 0.5 micron : Circular Polarization</a:t>
            </a:r>
          </a:p>
          <a:p>
            <a:pPr algn="just">
              <a:spcBef>
                <a:spcPct val="0"/>
              </a:spcBef>
              <a:spcAft>
                <a:spcPts val="450"/>
              </a:spcAft>
              <a:buFont typeface="Wingdings" panose="05000000000000000000" pitchFamily="2" charset="2"/>
              <a:buChar char="v"/>
            </a:pPr>
            <a:r>
              <a:rPr lang="en-US" altLang="en-US" sz="1500" dirty="0"/>
              <a:t>No decay in TPF intensity of single particle trapping</a:t>
            </a:r>
          </a:p>
          <a:p>
            <a:pPr algn="just">
              <a:spcBef>
                <a:spcPct val="0"/>
              </a:spcBef>
              <a:spcAft>
                <a:spcPts val="450"/>
              </a:spcAft>
              <a:buFont typeface="Wingdings" panose="05000000000000000000" pitchFamily="2" charset="2"/>
              <a:buChar char="v"/>
            </a:pPr>
            <a:r>
              <a:rPr lang="en-US" altLang="en-US" sz="1500" dirty="0"/>
              <a:t>TPF intensity decay in two particle trapping with </a:t>
            </a:r>
            <a:r>
              <a:rPr lang="el-GR" altLang="en-US" sz="1500" dirty="0"/>
              <a:t>τ</a:t>
            </a:r>
            <a:r>
              <a:rPr lang="en-US" altLang="en-US" sz="1500" dirty="0"/>
              <a:t>=23.5 </a:t>
            </a:r>
            <a:r>
              <a:rPr lang="en-US" altLang="en-US" sz="1500" dirty="0" smtClean="0"/>
              <a:t>sec, three </a:t>
            </a:r>
            <a:r>
              <a:rPr lang="en-US" altLang="en-US" sz="1500" dirty="0"/>
              <a:t>particle trapping with </a:t>
            </a:r>
            <a:r>
              <a:rPr lang="el-GR" altLang="en-US" sz="1500" dirty="0"/>
              <a:t>τ</a:t>
            </a:r>
            <a:r>
              <a:rPr lang="en-US" altLang="en-US" sz="1500" dirty="0"/>
              <a:t>=0.5 sec and in four particle trapping with </a:t>
            </a:r>
            <a:r>
              <a:rPr lang="el-GR" altLang="en-US" sz="1500" dirty="0"/>
              <a:t>τ</a:t>
            </a:r>
            <a:r>
              <a:rPr lang="en-US" altLang="en-US" sz="1500" dirty="0"/>
              <a:t>=8.4 sec</a:t>
            </a:r>
          </a:p>
          <a:p>
            <a:pPr algn="just">
              <a:spcBef>
                <a:spcPct val="0"/>
              </a:spcBef>
              <a:spcAft>
                <a:spcPts val="450"/>
              </a:spcAft>
              <a:buFont typeface="Wingdings" panose="05000000000000000000" pitchFamily="2" charset="2"/>
              <a:buChar char="v"/>
            </a:pPr>
            <a:r>
              <a:rPr lang="en-US" altLang="en-US" sz="1500" dirty="0">
                <a:cs typeface="Times New Roman" panose="02020603050405020304" pitchFamily="18" charset="0"/>
              </a:rPr>
              <a:t>In Circularly polarized beam, due to rotation of cluster, some area of the cluster remains outside the illuminated zone</a:t>
            </a:r>
          </a:p>
          <a:p>
            <a:pPr algn="just">
              <a:spcBef>
                <a:spcPct val="0"/>
              </a:spcBef>
              <a:spcAft>
                <a:spcPts val="450"/>
              </a:spcAft>
              <a:buFont typeface="Wingdings" panose="05000000000000000000" pitchFamily="2" charset="2"/>
              <a:buChar char="v"/>
            </a:pPr>
            <a:r>
              <a:rPr lang="en-US" altLang="en-US" sz="1500" dirty="0">
                <a:cs typeface="Times New Roman" panose="02020603050405020304" pitchFamily="18" charset="0"/>
              </a:rPr>
              <a:t>Long spikes arises due to biased diffusion of large sized cluster through the focal region</a:t>
            </a:r>
          </a:p>
        </p:txBody>
      </p:sp>
      <p:sp>
        <p:nvSpPr>
          <p:cNvPr id="44" name="Title 1"/>
          <p:cNvSpPr txBox="1">
            <a:spLocks/>
          </p:cNvSpPr>
          <p:nvPr/>
        </p:nvSpPr>
        <p:spPr bwMode="auto">
          <a:xfrm>
            <a:off x="857250" y="0"/>
            <a:ext cx="7429500" cy="628650"/>
          </a:xfrm>
          <a:prstGeom prst="rect">
            <a:avLst/>
          </a:prstGeom>
          <a:noFill/>
          <a:ln w="9525">
            <a:noFill/>
            <a:miter lim="800000"/>
            <a:headEnd/>
            <a:tailEnd/>
          </a:ln>
        </p:spPr>
        <p:txBody>
          <a:bodyPr lIns="0" tIns="34287" rIns="0" bIns="0" anchor="b"/>
          <a:lstStyle/>
          <a:p>
            <a:pPr algn="ctr">
              <a:defRPr/>
            </a:pPr>
            <a:r>
              <a:rPr lang="en-US" sz="2700" b="1" dirty="0">
                <a:latin typeface="+mj-lt"/>
                <a:ea typeface="+mj-ea"/>
                <a:cs typeface="+mj-cs"/>
              </a:rPr>
              <a:t>Multi – Particle trapping</a:t>
            </a:r>
            <a:endParaRPr lang="en-US" sz="2700" b="1" dirty="0">
              <a:effectLst>
                <a:outerShdw blurRad="38100" dist="38100" dir="2700000" algn="tl">
                  <a:srgbClr val="000000">
                    <a:alpha val="43137"/>
                  </a:srgbClr>
                </a:outerShdw>
              </a:effectLst>
              <a:latin typeface="+mj-lt"/>
              <a:ea typeface="+mj-ea"/>
              <a:cs typeface="+mj-cs"/>
            </a:endParaRPr>
          </a:p>
        </p:txBody>
      </p:sp>
      <p:sp>
        <p:nvSpPr>
          <p:cNvPr id="13316" name="Rectangle 6"/>
          <p:cNvSpPr>
            <a:spLocks noChangeArrowheads="1"/>
          </p:cNvSpPr>
          <p:nvPr/>
        </p:nvSpPr>
        <p:spPr bwMode="auto">
          <a:xfrm>
            <a:off x="857251" y="-150041"/>
            <a:ext cx="184731"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onstantia" panose="02030602050306030303" pitchFamily="18" charset="0"/>
              </a:defRPr>
            </a:lvl1pPr>
            <a:lvl2pPr marL="742950" indent="-285750">
              <a:spcBef>
                <a:spcPct val="20000"/>
              </a:spcBef>
              <a:buFont typeface="Arial" panose="020B0604020202020204" pitchFamily="34" charset="0"/>
              <a:buChar char="–"/>
              <a:defRPr sz="2800">
                <a:solidFill>
                  <a:schemeClr val="tx1"/>
                </a:solidFill>
                <a:latin typeface="Constantia" panose="02030602050306030303" pitchFamily="18" charset="0"/>
              </a:defRPr>
            </a:lvl2pPr>
            <a:lvl3pPr marL="1143000" indent="-228600">
              <a:spcBef>
                <a:spcPct val="20000"/>
              </a:spcBef>
              <a:buFont typeface="Arial" panose="020B0604020202020204" pitchFamily="34" charset="0"/>
              <a:buChar char="•"/>
              <a:defRPr sz="2400">
                <a:solidFill>
                  <a:schemeClr val="tx1"/>
                </a:solidFill>
                <a:latin typeface="Constantia" panose="02030602050306030303" pitchFamily="18" charset="0"/>
              </a:defRPr>
            </a:lvl3pPr>
            <a:lvl4pPr marL="1600200" indent="-228600">
              <a:spcBef>
                <a:spcPct val="20000"/>
              </a:spcBef>
              <a:buFont typeface="Arial" panose="020B0604020202020204" pitchFamily="34" charset="0"/>
              <a:buChar char="–"/>
              <a:defRPr sz="2000">
                <a:solidFill>
                  <a:schemeClr val="tx1"/>
                </a:solidFill>
                <a:latin typeface="Constantia" panose="02030602050306030303" pitchFamily="18" charset="0"/>
              </a:defRPr>
            </a:lvl4pPr>
            <a:lvl5pPr marL="2057400" indent="-228600">
              <a:spcBef>
                <a:spcPct val="20000"/>
              </a:spcBef>
              <a:buFont typeface="Arial" panose="020B0604020202020204" pitchFamily="34" charset="0"/>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onstantia" panose="02030602050306030303" pitchFamily="18" charset="0"/>
              </a:defRPr>
            </a:lvl9pPr>
          </a:lstStyle>
          <a:p>
            <a:pPr eaLnBrk="1" hangingPunct="1">
              <a:spcBef>
                <a:spcPct val="0"/>
              </a:spcBef>
              <a:buFontTx/>
              <a:buNone/>
            </a:pPr>
            <a:endParaRPr lang="en-IN" altLang="en-US" sz="1350">
              <a:latin typeface="Arial" panose="020B0604020202020204" pitchFamily="34" charset="0"/>
            </a:endParaRPr>
          </a:p>
        </p:txBody>
      </p:sp>
      <p:graphicFrame>
        <p:nvGraphicFramePr>
          <p:cNvPr id="13317" name="Object 5"/>
          <p:cNvGraphicFramePr>
            <a:graphicFrameLocks noChangeAspect="1"/>
          </p:cNvGraphicFramePr>
          <p:nvPr>
            <p:extLst>
              <p:ext uri="{D42A27DB-BD31-4B8C-83A1-F6EECF244321}">
                <p14:modId xmlns:p14="http://schemas.microsoft.com/office/powerpoint/2010/main" val="3709268166"/>
              </p:ext>
            </p:extLst>
          </p:nvPr>
        </p:nvGraphicFramePr>
        <p:xfrm>
          <a:off x="4800600" y="742950"/>
          <a:ext cx="3373041" cy="2615804"/>
        </p:xfrm>
        <a:graphic>
          <a:graphicData uri="http://schemas.openxmlformats.org/presentationml/2006/ole">
            <mc:AlternateContent xmlns:mc="http://schemas.openxmlformats.org/markup-compatibility/2006">
              <mc:Choice xmlns:v="urn:schemas-microsoft-com:vml" Requires="v">
                <p:oleObj spid="_x0000_s52319" name="Graph" r:id="rId3" imgW="4154400" imgH="2901600" progId="Origin50.Graph">
                  <p:embed/>
                </p:oleObj>
              </mc:Choice>
              <mc:Fallback>
                <p:oleObj name="Graph" r:id="rId3" imgW="4154400" imgH="2901600" progId="Origin50.Graph">
                  <p:embed/>
                  <p:pic>
                    <p:nvPicPr>
                      <p:cNvPr id="0" name=""/>
                      <p:cNvPicPr>
                        <a:picLocks noChangeAspect="1" noChangeArrowheads="1"/>
                      </p:cNvPicPr>
                      <p:nvPr/>
                    </p:nvPicPr>
                    <p:blipFill>
                      <a:blip r:embed="rId4"/>
                      <a:srcRect l="4402" t="9454" r="13205" b="3151"/>
                      <a:stretch>
                        <a:fillRect/>
                      </a:stretch>
                    </p:blipFill>
                    <p:spPr bwMode="auto">
                      <a:xfrm>
                        <a:off x="4800600" y="742950"/>
                        <a:ext cx="3373041" cy="261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13318" name="Picture 47" descr="Picture10.emf"/>
          <p:cNvPicPr>
            <a:picLocks noChangeAspect="1"/>
          </p:cNvPicPr>
          <p:nvPr/>
        </p:nvPicPr>
        <p:blipFill>
          <a:blip r:embed="rId5" cstate="print">
            <a:extLst>
              <a:ext uri="{28A0092B-C50C-407E-A947-70E740481C1C}">
                <a14:useLocalDpi xmlns:a14="http://schemas.microsoft.com/office/drawing/2010/main" val="0"/>
              </a:ext>
            </a:extLst>
          </a:blip>
          <a:srcRect l="10645" t="29927"/>
          <a:stretch>
            <a:fillRect/>
          </a:stretch>
        </p:blipFill>
        <p:spPr bwMode="auto">
          <a:xfrm>
            <a:off x="5459016" y="3451623"/>
            <a:ext cx="2541984" cy="1234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Rectangle 48"/>
          <p:cNvSpPr/>
          <p:nvPr/>
        </p:nvSpPr>
        <p:spPr>
          <a:xfrm>
            <a:off x="6172200" y="1997870"/>
            <a:ext cx="596638" cy="311624"/>
          </a:xfrm>
          <a:prstGeom prst="rect">
            <a:avLst/>
          </a:prstGeom>
        </p:spPr>
        <p:txBody>
          <a:bodyPr wrap="none">
            <a:spAutoFit/>
          </a:bodyPr>
          <a:lstStyle/>
          <a:p>
            <a:pPr eaLnBrk="1" hangingPunct="1">
              <a:defRPr/>
            </a:pPr>
            <a:r>
              <a:rPr lang="el-GR" sz="1425" dirty="0">
                <a:solidFill>
                  <a:prstClr val="black"/>
                </a:solidFill>
                <a:latin typeface="Constantia"/>
              </a:rPr>
              <a:t>τ</a:t>
            </a:r>
            <a:r>
              <a:rPr lang="en-US" sz="1425" dirty="0">
                <a:solidFill>
                  <a:prstClr val="black"/>
                </a:solidFill>
                <a:latin typeface="Constantia"/>
              </a:rPr>
              <a:t>=0.5</a:t>
            </a:r>
            <a:endParaRPr lang="en-IN" dirty="0">
              <a:latin typeface="Arial" charset="0"/>
              <a:cs typeface="Arial" charset="0"/>
            </a:endParaRPr>
          </a:p>
        </p:txBody>
      </p:sp>
      <p:sp>
        <p:nvSpPr>
          <p:cNvPr id="50" name="Rectangle 49"/>
          <p:cNvSpPr/>
          <p:nvPr/>
        </p:nvSpPr>
        <p:spPr>
          <a:xfrm>
            <a:off x="7372351" y="2112170"/>
            <a:ext cx="654346" cy="311624"/>
          </a:xfrm>
          <a:prstGeom prst="rect">
            <a:avLst/>
          </a:prstGeom>
        </p:spPr>
        <p:txBody>
          <a:bodyPr wrap="none">
            <a:spAutoFit/>
          </a:bodyPr>
          <a:lstStyle/>
          <a:p>
            <a:pPr eaLnBrk="1" hangingPunct="1">
              <a:defRPr/>
            </a:pPr>
            <a:r>
              <a:rPr lang="el-GR" sz="1425" dirty="0">
                <a:solidFill>
                  <a:prstClr val="black"/>
                </a:solidFill>
                <a:latin typeface="Constantia"/>
              </a:rPr>
              <a:t>τ</a:t>
            </a:r>
            <a:r>
              <a:rPr lang="en-US" sz="1425" dirty="0">
                <a:solidFill>
                  <a:prstClr val="black"/>
                </a:solidFill>
                <a:latin typeface="Constantia"/>
              </a:rPr>
              <a:t>=8.4 </a:t>
            </a:r>
            <a:endParaRPr lang="en-IN" dirty="0">
              <a:latin typeface="Arial" charset="0"/>
              <a:cs typeface="Arial" charset="0"/>
            </a:endParaRPr>
          </a:p>
        </p:txBody>
      </p:sp>
      <p:sp>
        <p:nvSpPr>
          <p:cNvPr id="51" name="Rectangle 50"/>
          <p:cNvSpPr/>
          <p:nvPr/>
        </p:nvSpPr>
        <p:spPr>
          <a:xfrm>
            <a:off x="5380435" y="898923"/>
            <a:ext cx="1600200" cy="738664"/>
          </a:xfrm>
          <a:prstGeom prst="rect">
            <a:avLst/>
          </a:prstGeom>
        </p:spPr>
        <p:txBody>
          <a:bodyPr>
            <a:spAutoFit/>
          </a:bodyPr>
          <a:lstStyle/>
          <a:p>
            <a:pPr algn="ctr" eaLnBrk="1" hangingPunct="1">
              <a:defRPr/>
            </a:pPr>
            <a:r>
              <a:rPr lang="el-GR" sz="1400" dirty="0">
                <a:solidFill>
                  <a:prstClr val="black"/>
                </a:solidFill>
                <a:latin typeface="Constantia"/>
              </a:rPr>
              <a:t>τ</a:t>
            </a:r>
            <a:r>
              <a:rPr lang="en-US" sz="1400" dirty="0">
                <a:solidFill>
                  <a:prstClr val="black"/>
                </a:solidFill>
                <a:latin typeface="Constantia"/>
              </a:rPr>
              <a:t> = decay </a:t>
            </a:r>
            <a:r>
              <a:rPr lang="en-US" sz="1400" dirty="0" smtClean="0">
                <a:solidFill>
                  <a:prstClr val="black"/>
                </a:solidFill>
                <a:latin typeface="Constantia"/>
              </a:rPr>
              <a:t>constant using </a:t>
            </a:r>
            <a:r>
              <a:rPr lang="en-US" sz="1400" dirty="0">
                <a:solidFill>
                  <a:prstClr val="black"/>
                </a:solidFill>
                <a:latin typeface="Constantia"/>
              </a:rPr>
              <a:t>single </a:t>
            </a:r>
            <a:r>
              <a:rPr lang="en-US" sz="1400" dirty="0" smtClean="0">
                <a:solidFill>
                  <a:prstClr val="black"/>
                </a:solidFill>
                <a:latin typeface="Constantia"/>
              </a:rPr>
              <a:t>exponential </a:t>
            </a:r>
            <a:r>
              <a:rPr lang="en-US" sz="1400" dirty="0">
                <a:solidFill>
                  <a:prstClr val="black"/>
                </a:solidFill>
                <a:latin typeface="Constantia"/>
              </a:rPr>
              <a:t>decay  </a:t>
            </a:r>
            <a:endParaRPr lang="en-IN" sz="1050" dirty="0">
              <a:latin typeface="Arial" charset="0"/>
              <a:cs typeface="Arial" charset="0"/>
            </a:endParaRPr>
          </a:p>
        </p:txBody>
      </p:sp>
      <p:sp>
        <p:nvSpPr>
          <p:cNvPr id="52" name="Rectangle 51"/>
          <p:cNvSpPr/>
          <p:nvPr/>
        </p:nvSpPr>
        <p:spPr>
          <a:xfrm>
            <a:off x="5657851" y="2114551"/>
            <a:ext cx="667683" cy="311624"/>
          </a:xfrm>
          <a:prstGeom prst="rect">
            <a:avLst/>
          </a:prstGeom>
        </p:spPr>
        <p:txBody>
          <a:bodyPr wrap="none">
            <a:spAutoFit/>
          </a:bodyPr>
          <a:lstStyle/>
          <a:p>
            <a:pPr eaLnBrk="1" hangingPunct="1">
              <a:defRPr/>
            </a:pPr>
            <a:r>
              <a:rPr lang="el-GR" sz="1425" dirty="0">
                <a:solidFill>
                  <a:prstClr val="black"/>
                </a:solidFill>
                <a:latin typeface="Constantia"/>
              </a:rPr>
              <a:t>τ</a:t>
            </a:r>
            <a:r>
              <a:rPr lang="en-US" sz="1425" dirty="0">
                <a:solidFill>
                  <a:prstClr val="black"/>
                </a:solidFill>
                <a:latin typeface="Constantia"/>
              </a:rPr>
              <a:t>=23.5</a:t>
            </a:r>
            <a:endParaRPr lang="en-IN" dirty="0">
              <a:latin typeface="Arial" charset="0"/>
              <a:cs typeface="Arial" charset="0"/>
            </a:endParaRPr>
          </a:p>
        </p:txBody>
      </p:sp>
      <p:cxnSp>
        <p:nvCxnSpPr>
          <p:cNvPr id="54" name="Straight Arrow Connector 53"/>
          <p:cNvCxnSpPr>
            <a:stCxn id="52" idx="2"/>
          </p:cNvCxnSpPr>
          <p:nvPr/>
        </p:nvCxnSpPr>
        <p:spPr>
          <a:xfrm>
            <a:off x="5991693" y="2426175"/>
            <a:ext cx="66208" cy="88426"/>
          </a:xfrm>
          <a:prstGeom prst="straightConnector1">
            <a:avLst/>
          </a:prstGeom>
          <a:ln w="25400">
            <a:solidFill>
              <a:schemeClr val="tx1"/>
            </a:solidFill>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p:cNvCxnSpPr>
            <a:stCxn id="49" idx="2"/>
          </p:cNvCxnSpPr>
          <p:nvPr/>
        </p:nvCxnSpPr>
        <p:spPr>
          <a:xfrm flipH="1">
            <a:off x="6400801" y="2309494"/>
            <a:ext cx="69718" cy="205106"/>
          </a:xfrm>
          <a:prstGeom prst="straightConnector1">
            <a:avLst/>
          </a:prstGeom>
          <a:ln w="25400">
            <a:solidFill>
              <a:schemeClr val="tx1"/>
            </a:solidFill>
            <a:tailEnd type="stealth" w="lg" len="lg"/>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a:stCxn id="50" idx="2"/>
          </p:cNvCxnSpPr>
          <p:nvPr/>
        </p:nvCxnSpPr>
        <p:spPr>
          <a:xfrm flipH="1">
            <a:off x="7029451" y="2423794"/>
            <a:ext cx="670073" cy="147956"/>
          </a:xfrm>
          <a:prstGeom prst="straightConnector1">
            <a:avLst/>
          </a:prstGeom>
          <a:ln w="25400">
            <a:solidFill>
              <a:schemeClr val="tx1"/>
            </a:solidFill>
            <a:tailEnd type="stealth" w="lg" len="lg"/>
          </a:ln>
        </p:spPr>
        <p:style>
          <a:lnRef idx="1">
            <a:schemeClr val="accent1"/>
          </a:lnRef>
          <a:fillRef idx="0">
            <a:schemeClr val="accent1"/>
          </a:fillRef>
          <a:effectRef idx="0">
            <a:schemeClr val="accent1"/>
          </a:effectRef>
          <a:fontRef idx="minor">
            <a:schemeClr val="tx1"/>
          </a:fontRef>
        </p:style>
      </p:cxnSp>
      <p:sp>
        <p:nvSpPr>
          <p:cNvPr id="16" name="Flowchart: Off-page Connector 15"/>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7" name="Slide Number Placeholder 62"/>
          <p:cNvSpPr>
            <a:spLocks noGrp="1"/>
          </p:cNvSpPr>
          <p:nvPr>
            <p:ph type="sldNum" sz="quarter" idx="12"/>
          </p:nvPr>
        </p:nvSpPr>
        <p:spPr bwMode="auto">
          <a:xfrm>
            <a:off x="6872016" y="92427"/>
            <a:ext cx="2133600" cy="2746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Constantia" panose="02030602050306030303" pitchFamily="18" charset="0"/>
              </a:defRPr>
            </a:lvl1pPr>
            <a:lvl2pPr marL="557213" indent="-214313">
              <a:spcBef>
                <a:spcPct val="20000"/>
              </a:spcBef>
              <a:buFont typeface="Arial" panose="020B0604020202020204" pitchFamily="34" charset="0"/>
              <a:buChar char="–"/>
              <a:defRPr sz="2100">
                <a:solidFill>
                  <a:schemeClr val="tx1"/>
                </a:solidFill>
                <a:latin typeface="Constantia" panose="02030602050306030303" pitchFamily="18" charset="0"/>
              </a:defRPr>
            </a:lvl2pPr>
            <a:lvl3pPr marL="857250" indent="-171450">
              <a:spcBef>
                <a:spcPct val="20000"/>
              </a:spcBef>
              <a:buFont typeface="Arial" panose="020B0604020202020204" pitchFamily="34" charset="0"/>
              <a:buChar char="•"/>
              <a:defRPr sz="1800">
                <a:solidFill>
                  <a:schemeClr val="tx1"/>
                </a:solidFill>
                <a:latin typeface="Constantia" panose="02030602050306030303" pitchFamily="18" charset="0"/>
              </a:defRPr>
            </a:lvl3pPr>
            <a:lvl4pPr marL="1200150" indent="-171450">
              <a:spcBef>
                <a:spcPct val="20000"/>
              </a:spcBef>
              <a:buFont typeface="Arial" panose="020B0604020202020204" pitchFamily="34" charset="0"/>
              <a:buChar char="–"/>
              <a:defRPr sz="1500">
                <a:solidFill>
                  <a:schemeClr val="tx1"/>
                </a:solidFill>
                <a:latin typeface="Constantia" panose="02030602050306030303" pitchFamily="18" charset="0"/>
              </a:defRPr>
            </a:lvl4pPr>
            <a:lvl5pPr marL="1543050" indent="-171450">
              <a:spcBef>
                <a:spcPct val="20000"/>
              </a:spcBef>
              <a:buFont typeface="Arial" panose="020B0604020202020204" pitchFamily="34" charset="0"/>
              <a:buChar char="»"/>
              <a:defRPr sz="1500">
                <a:solidFill>
                  <a:schemeClr val="tx1"/>
                </a:solidFill>
                <a:latin typeface="Constantia" panose="02030602050306030303" pitchFamily="18" charset="0"/>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Constantia" panose="02030602050306030303" pitchFamily="18" charset="0"/>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Constantia" panose="02030602050306030303" pitchFamily="18" charset="0"/>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Constantia" panose="02030602050306030303" pitchFamily="18" charset="0"/>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Constantia" panose="02030602050306030303" pitchFamily="18" charset="0"/>
              </a:defRPr>
            </a:lvl9pPr>
          </a:lstStyle>
          <a:p>
            <a:pPr>
              <a:spcBef>
                <a:spcPct val="0"/>
              </a:spcBef>
              <a:buFontTx/>
              <a:buNone/>
            </a:pPr>
            <a:fld id="{B49F16AC-F896-4E82-AF9B-0620C791E8FB}" type="slidenum">
              <a:rPr lang="en-US" altLang="en-US" sz="1200" b="1">
                <a:solidFill>
                  <a:schemeClr val="bg1"/>
                </a:solidFill>
                <a:latin typeface="Arial" panose="020B0604020202020204" pitchFamily="34" charset="0"/>
                <a:cs typeface="Arial" panose="020B0604020202020204" pitchFamily="34" charset="0"/>
              </a:rPr>
              <a:pPr>
                <a:spcBef>
                  <a:spcPct val="0"/>
                </a:spcBef>
                <a:buFontTx/>
                <a:buNone/>
              </a:pPr>
              <a:t>41</a:t>
            </a:fld>
            <a:endParaRPr lang="en-US" altLang="en-US" sz="1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48894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Users\Debjit\Desktop\Graph2.tif"/>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106" t="10547" r="1581" b="4304"/>
          <a:stretch/>
        </p:blipFill>
        <p:spPr bwMode="auto">
          <a:xfrm>
            <a:off x="4644006" y="521496"/>
            <a:ext cx="3086100" cy="2050255"/>
          </a:xfrm>
          <a:prstGeom prst="rect">
            <a:avLst/>
          </a:prstGeom>
          <a:noFill/>
          <a:extLst>
            <a:ext uri="{909E8E84-426E-40dd-AFC4-6F175D3DCCD1}">
              <a14:hiddenFill xmlns:a14="http://schemas.microsoft.com/office/drawing/2010/main" xmlns="">
                <a:solidFill>
                  <a:srgbClr val="FFFFFF"/>
                </a:solidFill>
              </a14:hiddenFill>
            </a:ext>
          </a:extLst>
        </p:spPr>
      </p:pic>
      <p:sp>
        <p:nvSpPr>
          <p:cNvPr id="17" name="TextBox 16"/>
          <p:cNvSpPr txBox="1"/>
          <p:nvPr/>
        </p:nvSpPr>
        <p:spPr>
          <a:xfrm>
            <a:off x="395652" y="571500"/>
            <a:ext cx="3786606" cy="3970318"/>
          </a:xfrm>
          <a:prstGeom prst="rect">
            <a:avLst/>
          </a:prstGeom>
          <a:noFill/>
        </p:spPr>
        <p:txBody>
          <a:bodyPr wrap="square" rtlCol="0">
            <a:spAutoFit/>
          </a:bodyPr>
          <a:lstStyle/>
          <a:p>
            <a:pPr marL="214313" indent="-214313" algn="just">
              <a:buFont typeface="Courier New" pitchFamily="49" charset="0"/>
              <a:buChar char="o"/>
            </a:pPr>
            <a:r>
              <a:rPr lang="en-US" sz="1400" dirty="0" smtClean="0">
                <a:solidFill>
                  <a:srgbClr val="0000FF"/>
                </a:solidFill>
                <a:latin typeface="Times New Roman"/>
                <a:cs typeface="Times New Roman"/>
              </a:rPr>
              <a:t>Laser Polarization</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Circular</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Long Spikes</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Biased Diffusion of Large Clusters</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Single Particle Trap</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No TPF Decay</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Clusters</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Shape‒birefringence</a:t>
            </a:r>
            <a:r>
              <a:rPr lang="en-US" sz="1400" dirty="0">
                <a:latin typeface="Times New Roman"/>
                <a:cs typeface="Times New Roman"/>
              </a:rPr>
              <a:t>:</a:t>
            </a:r>
            <a:r>
              <a:rPr lang="en-US" sz="1400" dirty="0">
                <a:solidFill>
                  <a:srgbClr val="0000FF"/>
                </a:solidFill>
                <a:latin typeface="Times New Roman"/>
                <a:cs typeface="Times New Roman"/>
              </a:rPr>
              <a:t> </a:t>
            </a:r>
            <a:r>
              <a:rPr lang="en-US" sz="1400" dirty="0" smtClean="0">
                <a:solidFill>
                  <a:srgbClr val="00B050"/>
                </a:solidFill>
                <a:latin typeface="Times New Roman"/>
                <a:cs typeface="Times New Roman"/>
              </a:rPr>
              <a:t>Rotate</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2 or more Trapped Particles</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Cluster Dimension &gt; Focal Size</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00B050"/>
                </a:solidFill>
                <a:latin typeface="Times New Roman"/>
                <a:cs typeface="Times New Roman"/>
              </a:rPr>
              <a:t>TPF Decay</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TPF Decay</a:t>
            </a:r>
            <a:r>
              <a:rPr lang="en-US" sz="1400" dirty="0" smtClean="0">
                <a:latin typeface="Times New Roman"/>
                <a:cs typeface="Times New Roman"/>
              </a:rPr>
              <a:t>:</a:t>
            </a:r>
            <a:r>
              <a:rPr lang="en-US" sz="1400" dirty="0" smtClean="0">
                <a:solidFill>
                  <a:srgbClr val="0000FF"/>
                </a:solidFill>
                <a:latin typeface="Times New Roman"/>
                <a:cs typeface="Times New Roman"/>
              </a:rPr>
              <a:t> </a:t>
            </a:r>
            <a:r>
              <a:rPr lang="en-US" sz="1400" dirty="0" smtClean="0">
                <a:solidFill>
                  <a:srgbClr val="FF0000"/>
                </a:solidFill>
                <a:latin typeface="Times New Roman"/>
                <a:cs typeface="Times New Roman"/>
              </a:rPr>
              <a:t>Single Exponential</a:t>
            </a:r>
          </a:p>
          <a:p>
            <a:pPr marL="214313" indent="-214313" algn="just">
              <a:buFont typeface="Courier New" pitchFamily="49" charset="0"/>
              <a:buChar char="o"/>
            </a:pPr>
            <a:endParaRPr lang="en-US" sz="1400" dirty="0" smtClean="0">
              <a:solidFill>
                <a:srgbClr val="0000FF"/>
              </a:solidFill>
              <a:latin typeface="Times New Roman"/>
              <a:cs typeface="Times New Roman"/>
            </a:endParaRPr>
          </a:p>
          <a:p>
            <a:pPr algn="ctr"/>
            <a:r>
              <a:rPr lang="en-US" sz="1400" b="1" dirty="0" smtClean="0">
                <a:latin typeface="Times New Roman"/>
                <a:cs typeface="Times New Roman"/>
              </a:rPr>
              <a:t>τ</a:t>
            </a:r>
            <a:r>
              <a:rPr lang="en-US" sz="1400" b="1" baseline="-25000" dirty="0" smtClean="0">
                <a:latin typeface="Times New Roman"/>
                <a:cs typeface="Times New Roman"/>
              </a:rPr>
              <a:t>2 </a:t>
            </a:r>
            <a:r>
              <a:rPr lang="en-US" sz="1400" b="1" baseline="-25000" dirty="0">
                <a:latin typeface="Times New Roman"/>
                <a:cs typeface="Times New Roman"/>
              </a:rPr>
              <a:t>Particle</a:t>
            </a:r>
            <a:r>
              <a:rPr lang="en-US" sz="1400" b="1" dirty="0">
                <a:latin typeface="Times New Roman"/>
                <a:cs typeface="Times New Roman"/>
              </a:rPr>
              <a:t> ~ </a:t>
            </a:r>
            <a:r>
              <a:rPr lang="en-US" sz="1400" b="1" dirty="0" smtClean="0">
                <a:latin typeface="Times New Roman"/>
                <a:cs typeface="Times New Roman"/>
              </a:rPr>
              <a:t>23.5 s, </a:t>
            </a:r>
            <a:r>
              <a:rPr lang="el-GR" sz="1400" b="1" dirty="0" smtClean="0">
                <a:latin typeface="Times New Roman"/>
                <a:cs typeface="Times New Roman"/>
              </a:rPr>
              <a:t>τ</a:t>
            </a:r>
            <a:r>
              <a:rPr lang="el-GR" sz="1400" b="1" baseline="-25000" dirty="0" smtClean="0">
                <a:latin typeface="Times New Roman"/>
                <a:cs typeface="Times New Roman"/>
              </a:rPr>
              <a:t>3</a:t>
            </a:r>
            <a:r>
              <a:rPr lang="en-US" sz="1400" b="1" baseline="-25000" dirty="0" smtClean="0">
                <a:latin typeface="Times New Roman"/>
                <a:cs typeface="Times New Roman"/>
              </a:rPr>
              <a:t> Particle</a:t>
            </a:r>
            <a:r>
              <a:rPr lang="en-US" sz="1400" b="1" dirty="0" smtClean="0">
                <a:latin typeface="Times New Roman"/>
                <a:cs typeface="Times New Roman"/>
              </a:rPr>
              <a:t> ~ 0.5 s, τ</a:t>
            </a:r>
            <a:r>
              <a:rPr lang="en-US" sz="1400" b="1" baseline="-25000" dirty="0" smtClean="0">
                <a:latin typeface="Times New Roman"/>
                <a:cs typeface="Times New Roman"/>
              </a:rPr>
              <a:t>4 Particle</a:t>
            </a:r>
            <a:r>
              <a:rPr lang="en-US" sz="1400" b="1" dirty="0" smtClean="0">
                <a:latin typeface="Times New Roman"/>
                <a:cs typeface="Times New Roman"/>
              </a:rPr>
              <a:t> ~ 8.4 s</a:t>
            </a:r>
          </a:p>
          <a:p>
            <a:pPr marL="214313" indent="-214313" algn="just">
              <a:buFont typeface="Courier New" pitchFamily="49" charset="0"/>
              <a:buChar char="o"/>
            </a:pPr>
            <a:endParaRPr lang="en-US" sz="1400" dirty="0">
              <a:solidFill>
                <a:srgbClr val="0000FF"/>
              </a:solidFill>
              <a:latin typeface="Times New Roman"/>
              <a:cs typeface="Times New Roman"/>
            </a:endParaRPr>
          </a:p>
          <a:p>
            <a:pPr marL="214313" indent="-214313" algn="just">
              <a:buFont typeface="Courier New" pitchFamily="49" charset="0"/>
              <a:buChar char="o"/>
            </a:pPr>
            <a:r>
              <a:rPr lang="en-US" sz="1400" dirty="0" smtClean="0">
                <a:solidFill>
                  <a:srgbClr val="0000FF"/>
                </a:solidFill>
                <a:latin typeface="Times New Roman"/>
                <a:cs typeface="Times New Roman"/>
              </a:rPr>
              <a:t>3 particle Rotating Cluster Structure</a:t>
            </a:r>
            <a:r>
              <a:rPr lang="en-US" sz="1400" dirty="0" smtClean="0">
                <a:latin typeface="Times New Roman"/>
                <a:cs typeface="Times New Roman"/>
              </a:rPr>
              <a:t>:</a:t>
            </a:r>
            <a:r>
              <a:rPr lang="en-US" sz="1400" dirty="0">
                <a:solidFill>
                  <a:srgbClr val="0000FF"/>
                </a:solidFill>
                <a:latin typeface="Times New Roman"/>
                <a:cs typeface="Times New Roman"/>
              </a:rPr>
              <a:t> </a:t>
            </a:r>
            <a:r>
              <a:rPr lang="en-US" sz="1400" dirty="0" smtClean="0">
                <a:solidFill>
                  <a:srgbClr val="FF0000"/>
                </a:solidFill>
                <a:latin typeface="Times New Roman"/>
                <a:cs typeface="Times New Roman"/>
              </a:rPr>
              <a:t>Combination of Configurations</a:t>
            </a:r>
          </a:p>
        </p:txBody>
      </p:sp>
      <p:pic>
        <p:nvPicPr>
          <p:cNvPr id="3891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34940" y="2665929"/>
            <a:ext cx="2194560" cy="11631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Box 6"/>
          <p:cNvSpPr txBox="1"/>
          <p:nvPr/>
        </p:nvSpPr>
        <p:spPr>
          <a:xfrm>
            <a:off x="1143000" y="0"/>
            <a:ext cx="6858000" cy="369332"/>
          </a:xfrm>
          <a:prstGeom prst="rect">
            <a:avLst/>
          </a:prstGeom>
          <a:noFill/>
        </p:spPr>
        <p:txBody>
          <a:bodyPr wrap="square" rtlCol="0">
            <a:spAutoFit/>
          </a:bodyPr>
          <a:lstStyle/>
          <a:p>
            <a:pPr algn="ctr"/>
            <a:r>
              <a:rPr lang="en-US" b="1" dirty="0">
                <a:solidFill>
                  <a:srgbClr val="0000FF"/>
                </a:solidFill>
                <a:latin typeface="Times New Roman" pitchFamily="18" charset="0"/>
                <a:cs typeface="Times New Roman" pitchFamily="18" charset="0"/>
              </a:rPr>
              <a:t>Probing the Structure and Dynamics of Optically Bound Clusters</a:t>
            </a:r>
          </a:p>
        </p:txBody>
      </p:sp>
      <p:sp>
        <p:nvSpPr>
          <p:cNvPr id="8" name="TextBox 7"/>
          <p:cNvSpPr txBox="1"/>
          <p:nvPr/>
        </p:nvSpPr>
        <p:spPr>
          <a:xfrm>
            <a:off x="1143001" y="255568"/>
            <a:ext cx="6857999" cy="276999"/>
          </a:xfrm>
          <a:prstGeom prst="rect">
            <a:avLst/>
          </a:prstGeom>
          <a:noFill/>
        </p:spPr>
        <p:txBody>
          <a:bodyPr wrap="square" rtlCol="0">
            <a:spAutoFit/>
          </a:bodyPr>
          <a:lstStyle/>
          <a:p>
            <a:pPr algn="ctr"/>
            <a:r>
              <a:rPr lang="en-US" sz="1200" b="1" dirty="0">
                <a:solidFill>
                  <a:srgbClr val="008000"/>
                </a:solidFill>
                <a:latin typeface="Times New Roman" pitchFamily="18" charset="0"/>
                <a:cs typeface="Times New Roman" pitchFamily="18" charset="0"/>
              </a:rPr>
              <a:t>Trapping using Circularly Polarized Light</a:t>
            </a:r>
          </a:p>
        </p:txBody>
      </p:sp>
      <p:sp>
        <p:nvSpPr>
          <p:cNvPr id="9" name="TextBox 8"/>
          <p:cNvSpPr txBox="1"/>
          <p:nvPr/>
        </p:nvSpPr>
        <p:spPr>
          <a:xfrm>
            <a:off x="-36384" y="4702301"/>
            <a:ext cx="6858000" cy="461665"/>
          </a:xfrm>
          <a:prstGeom prst="rect">
            <a:avLst/>
          </a:prstGeom>
          <a:noFill/>
        </p:spPr>
        <p:txBody>
          <a:bodyPr wrap="square" rtlCol="0">
            <a:spAutoFit/>
          </a:bodyPr>
          <a:lstStyle/>
          <a:p>
            <a:r>
              <a:rPr lang="en-IN" sz="1200" dirty="0" smtClean="0">
                <a:solidFill>
                  <a:schemeClr val="bg1">
                    <a:lumMod val="50000"/>
                  </a:schemeClr>
                </a:solidFill>
                <a:latin typeface="Times New Roman" pitchFamily="18" charset="0"/>
                <a:cs typeface="Times New Roman" pitchFamily="18" charset="0"/>
              </a:rPr>
              <a:t>D</a:t>
            </a:r>
            <a:r>
              <a:rPr lang="en-IN" sz="1200" dirty="0">
                <a:solidFill>
                  <a:schemeClr val="bg1">
                    <a:lumMod val="50000"/>
                  </a:schemeClr>
                </a:solidFill>
                <a:latin typeface="Times New Roman" pitchFamily="18" charset="0"/>
                <a:cs typeface="Times New Roman" pitchFamily="18" charset="0"/>
              </a:rPr>
              <a:t>. Roy, D. Mondal, D. Goswami </a:t>
            </a:r>
            <a:r>
              <a:rPr lang="en-IN" sz="1200" i="1" dirty="0" smtClean="0">
                <a:solidFill>
                  <a:schemeClr val="bg1">
                    <a:lumMod val="50000"/>
                  </a:schemeClr>
                </a:solidFill>
                <a:latin typeface="Times New Roman" pitchFamily="18" charset="0"/>
                <a:cs typeface="Times New Roman" pitchFamily="18" charset="0"/>
              </a:rPr>
              <a:t>CPL (Cover)</a:t>
            </a:r>
            <a:r>
              <a:rPr lang="en-IN" sz="1200" dirty="0" smtClean="0">
                <a:solidFill>
                  <a:schemeClr val="bg1">
                    <a:lumMod val="50000"/>
                  </a:schemeClr>
                </a:solidFill>
                <a:latin typeface="Times New Roman" pitchFamily="18" charset="0"/>
                <a:cs typeface="Times New Roman" pitchFamily="18" charset="0"/>
              </a:rPr>
              <a:t> </a:t>
            </a:r>
            <a:r>
              <a:rPr lang="en-IN" sz="1200" b="1" dirty="0">
                <a:solidFill>
                  <a:schemeClr val="bg1">
                    <a:lumMod val="50000"/>
                  </a:schemeClr>
                </a:solidFill>
                <a:latin typeface="Times New Roman" pitchFamily="18" charset="0"/>
                <a:cs typeface="Times New Roman" pitchFamily="18" charset="0"/>
              </a:rPr>
              <a:t>621 </a:t>
            </a:r>
            <a:r>
              <a:rPr lang="en-IN" sz="1200" dirty="0">
                <a:solidFill>
                  <a:schemeClr val="bg1">
                    <a:lumMod val="50000"/>
                  </a:schemeClr>
                </a:solidFill>
                <a:latin typeface="Times New Roman" pitchFamily="18" charset="0"/>
                <a:cs typeface="Times New Roman" pitchFamily="18" charset="0"/>
              </a:rPr>
              <a:t>203 (</a:t>
            </a:r>
            <a:r>
              <a:rPr lang="en-IN" sz="1200" dirty="0" smtClean="0">
                <a:solidFill>
                  <a:schemeClr val="bg1">
                    <a:lumMod val="50000"/>
                  </a:schemeClr>
                </a:solidFill>
                <a:latin typeface="Times New Roman" pitchFamily="18" charset="0"/>
                <a:cs typeface="Times New Roman" pitchFamily="18" charset="0"/>
              </a:rPr>
              <a:t>2015).</a:t>
            </a:r>
            <a:endParaRPr lang="en-IN" sz="1200" dirty="0">
              <a:solidFill>
                <a:schemeClr val="bg1">
                  <a:lumMod val="50000"/>
                </a:schemeClr>
              </a:solidFill>
              <a:latin typeface="Times New Roman" pitchFamily="18" charset="0"/>
              <a:cs typeface="Times New Roman" pitchFamily="18" charset="0"/>
            </a:endParaRPr>
          </a:p>
          <a:p>
            <a:r>
              <a:rPr lang="en-IN" sz="1200" dirty="0">
                <a:solidFill>
                  <a:schemeClr val="bg1">
                    <a:lumMod val="50000"/>
                  </a:schemeClr>
                </a:solidFill>
                <a:latin typeface="Times New Roman" pitchFamily="18" charset="0"/>
                <a:cs typeface="Times New Roman" pitchFamily="18" charset="0"/>
              </a:rPr>
              <a:t>D. Roy, D. </a:t>
            </a:r>
            <a:r>
              <a:rPr lang="en-IN" sz="1200" dirty="0" err="1">
                <a:solidFill>
                  <a:schemeClr val="bg1">
                    <a:lumMod val="50000"/>
                  </a:schemeClr>
                </a:solidFill>
                <a:latin typeface="Times New Roman" pitchFamily="18" charset="0"/>
                <a:cs typeface="Times New Roman" pitchFamily="18" charset="0"/>
              </a:rPr>
              <a:t>Mondal</a:t>
            </a:r>
            <a:r>
              <a:rPr lang="en-IN" sz="1200" dirty="0">
                <a:solidFill>
                  <a:schemeClr val="bg1">
                    <a:lumMod val="50000"/>
                  </a:schemeClr>
                </a:solidFill>
                <a:latin typeface="Times New Roman" pitchFamily="18" charset="0"/>
                <a:cs typeface="Times New Roman" pitchFamily="18" charset="0"/>
              </a:rPr>
              <a:t>, D. Goswami </a:t>
            </a:r>
            <a:r>
              <a:rPr lang="en-IN" sz="1200" i="1" dirty="0">
                <a:solidFill>
                  <a:schemeClr val="bg1">
                    <a:lumMod val="50000"/>
                  </a:schemeClr>
                </a:solidFill>
                <a:latin typeface="Times New Roman" pitchFamily="18" charset="0"/>
                <a:cs typeface="Times New Roman" pitchFamily="18" charset="0"/>
              </a:rPr>
              <a:t> </a:t>
            </a:r>
            <a:r>
              <a:rPr lang="en-IN" sz="1200" i="1" dirty="0" smtClean="0">
                <a:solidFill>
                  <a:schemeClr val="bg1">
                    <a:lumMod val="50000"/>
                  </a:schemeClr>
                </a:solidFill>
                <a:latin typeface="Times New Roman" pitchFamily="18" charset="0"/>
                <a:cs typeface="Times New Roman" pitchFamily="18" charset="0"/>
              </a:rPr>
              <a:t>Sci. Reports </a:t>
            </a:r>
            <a:r>
              <a:rPr lang="en-IN" sz="1200" dirty="0" smtClean="0">
                <a:solidFill>
                  <a:schemeClr val="bg1">
                    <a:lumMod val="50000"/>
                  </a:schemeClr>
                </a:solidFill>
                <a:latin typeface="Times New Roman" pitchFamily="18" charset="0"/>
                <a:cs typeface="Times New Roman" pitchFamily="18" charset="0"/>
              </a:rPr>
              <a:t>(submitted</a:t>
            </a:r>
            <a:r>
              <a:rPr lang="en-IN" sz="1200" dirty="0">
                <a:solidFill>
                  <a:schemeClr val="bg1">
                    <a:lumMod val="50000"/>
                  </a:schemeClr>
                </a:solidFill>
                <a:latin typeface="Times New Roman" pitchFamily="18" charset="0"/>
                <a:cs typeface="Times New Roman" pitchFamily="18" charset="0"/>
              </a:rPr>
              <a:t>)</a:t>
            </a:r>
          </a:p>
        </p:txBody>
      </p:sp>
      <p:pic>
        <p:nvPicPr>
          <p:cNvPr id="47106"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893" t="24246" r="6084" b="27877"/>
          <a:stretch/>
        </p:blipFill>
        <p:spPr bwMode="auto">
          <a:xfrm>
            <a:off x="4457700" y="4100208"/>
            <a:ext cx="3417570" cy="89154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a:xfrm>
            <a:off x="7436172" y="4914900"/>
            <a:ext cx="1600200" cy="273844"/>
          </a:xfrm>
        </p:spPr>
        <p:txBody>
          <a:bodyPr/>
          <a:lstStyle/>
          <a:p>
            <a:fld id="{C11888F7-A758-4E9F-98B6-9D830BA6E37D}" type="slidenum">
              <a:rPr lang="en-US" smtClean="0">
                <a:solidFill>
                  <a:schemeClr val="tx1"/>
                </a:solidFill>
                <a:latin typeface="Times New Roman" pitchFamily="18" charset="0"/>
                <a:cs typeface="Times New Roman" pitchFamily="18" charset="0"/>
              </a:rPr>
              <a:t>42</a:t>
            </a:fld>
            <a:endParaRPr lang="en-US"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428901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89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7">
                                            <p:txEl>
                                              <p:pRg st="14" end="14"/>
                                            </p:txEl>
                                          </p:spTgt>
                                        </p:tgtEl>
                                        <p:attrNameLst>
                                          <p:attrName>style.visibility</p:attrName>
                                        </p:attrNameLst>
                                      </p:cBhvr>
                                      <p:to>
                                        <p:strVal val="visible"/>
                                      </p:to>
                                    </p:set>
                                  </p:childTnLst>
                                </p:cTn>
                              </p:par>
                            </p:childTnLst>
                          </p:cTn>
                        </p:par>
                        <p:par>
                          <p:cTn id="51" fill="hold">
                            <p:stCondLst>
                              <p:cond delay="0"/>
                            </p:stCondLst>
                            <p:childTnLst>
                              <p:par>
                                <p:cTn id="52" presetID="1" presetClass="entr" presetSubtype="0" fill="hold" nodeType="afterEffect">
                                  <p:stCondLst>
                                    <p:cond delay="0"/>
                                  </p:stCondLst>
                                  <p:childTnLst>
                                    <p:set>
                                      <p:cBhvr>
                                        <p:cTn id="53" dur="1" fill="hold">
                                          <p:stCondLst>
                                            <p:cond delay="0"/>
                                          </p:stCondLst>
                                        </p:cTn>
                                        <p:tgtEl>
                                          <p:spTgt spid="471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7300" y="516301"/>
            <a:ext cx="6515100" cy="4031873"/>
          </a:xfrm>
          <a:prstGeom prst="rect">
            <a:avLst/>
          </a:prstGeom>
          <a:noFill/>
        </p:spPr>
        <p:txBody>
          <a:bodyPr wrap="square" rtlCol="0">
            <a:spAutoFit/>
          </a:bodyPr>
          <a:lstStyle/>
          <a:p>
            <a:pPr marL="214313" indent="-214313" algn="just">
              <a:buFont typeface="Courier New" pitchFamily="49" charset="0"/>
              <a:buChar char="o"/>
            </a:pPr>
            <a:r>
              <a:rPr lang="en-US" sz="1600" dirty="0" smtClean="0">
                <a:latin typeface="Times New Roman" pitchFamily="18" charset="0"/>
                <a:cs typeface="Times New Roman" pitchFamily="18" charset="0"/>
              </a:rPr>
              <a:t>Small Rayleigh Particles Can be Stably Trapped with High Repetition Rate Femtosecond Laser Pulses at a Much Lower Average Power</a:t>
            </a:r>
          </a:p>
          <a:p>
            <a:pPr marL="214313" indent="-214313" algn="just">
              <a:buFont typeface="Courier New" pitchFamily="49" charset="0"/>
              <a:buChar char="o"/>
            </a:pPr>
            <a:endParaRPr lang="en-US" sz="1600" dirty="0" smtClean="0">
              <a:latin typeface="Times New Roman" pitchFamily="18" charset="0"/>
              <a:cs typeface="Times New Roman" pitchFamily="18" charset="0"/>
            </a:endParaRPr>
          </a:p>
          <a:p>
            <a:pPr marL="214313" indent="-214313" algn="just">
              <a:buFont typeface="Courier New" pitchFamily="49" charset="0"/>
              <a:buChar char="o"/>
            </a:pPr>
            <a:r>
              <a:rPr lang="en-US" sz="1600" dirty="0" smtClean="0">
                <a:latin typeface="Times New Roman" pitchFamily="18" charset="0"/>
                <a:cs typeface="Times New Roman" pitchFamily="18" charset="0"/>
              </a:rPr>
              <a:t>For Large Cluster of the Rayleigh Particles, Decay in Two Photon Fluorescence is Observed</a:t>
            </a:r>
          </a:p>
          <a:p>
            <a:pPr marL="214313" indent="-214313" algn="just">
              <a:buFont typeface="Courier New" pitchFamily="49" charset="0"/>
              <a:buChar char="o"/>
            </a:pPr>
            <a:endParaRPr lang="en-US" sz="1600" dirty="0" smtClean="0">
              <a:latin typeface="Times New Roman" pitchFamily="18" charset="0"/>
              <a:cs typeface="Times New Roman" pitchFamily="18" charset="0"/>
            </a:endParaRPr>
          </a:p>
          <a:p>
            <a:pPr marL="214313" indent="-214313" algn="just">
              <a:buFont typeface="Courier New" pitchFamily="49" charset="0"/>
              <a:buChar char="o"/>
            </a:pPr>
            <a:r>
              <a:rPr lang="en-US" sz="1600" dirty="0" smtClean="0">
                <a:latin typeface="Times New Roman" pitchFamily="18" charset="0"/>
                <a:cs typeface="Times New Roman" pitchFamily="18" charset="0"/>
              </a:rPr>
              <a:t>Fluorescence Energy Transfer Occurs Between the Dye Molecules Present on the Illuminated Surface to the Non‒illuminated Surface of the Trapped Objects</a:t>
            </a:r>
          </a:p>
          <a:p>
            <a:pPr marL="214313" indent="-214313" algn="just">
              <a:buFont typeface="Courier New" pitchFamily="49" charset="0"/>
              <a:buChar char="o"/>
            </a:pPr>
            <a:endParaRPr lang="en-US" sz="1600" dirty="0" smtClean="0">
              <a:latin typeface="Times New Roman" pitchFamily="18" charset="0"/>
              <a:cs typeface="Times New Roman" pitchFamily="18" charset="0"/>
            </a:endParaRPr>
          </a:p>
          <a:p>
            <a:pPr marL="214313" indent="-214313" algn="just">
              <a:buFont typeface="Courier New" pitchFamily="49" charset="0"/>
              <a:buChar char="o"/>
            </a:pPr>
            <a:r>
              <a:rPr lang="en-US" sz="1600" dirty="0" smtClean="0">
                <a:latin typeface="Times New Roman" pitchFamily="18" charset="0"/>
                <a:cs typeface="Times New Roman" pitchFamily="18" charset="0"/>
              </a:rPr>
              <a:t>The Structure and Dynamics of the Optically Bound Clusters are Probed using Fluorescence Energy Transfer Process</a:t>
            </a:r>
          </a:p>
          <a:p>
            <a:pPr algn="just"/>
            <a:endParaRPr lang="en-US" sz="1600" dirty="0" smtClean="0">
              <a:latin typeface="Times New Roman" pitchFamily="18" charset="0"/>
              <a:cs typeface="Times New Roman" pitchFamily="18" charset="0"/>
            </a:endParaRPr>
          </a:p>
          <a:p>
            <a:pPr marL="214313" indent="-214313" algn="just">
              <a:buFont typeface="Courier New" pitchFamily="49" charset="0"/>
              <a:buChar char="o"/>
            </a:pPr>
            <a:r>
              <a:rPr lang="en-US" sz="1600" dirty="0" smtClean="0">
                <a:latin typeface="Times New Roman" pitchFamily="18" charset="0"/>
                <a:cs typeface="Times New Roman" pitchFamily="18" charset="0"/>
              </a:rPr>
              <a:t>Two Photon Fluorescence is Not Only a Good Background Free Detection Scheme but Also Probes the Structure and Dynamics of Optically Bound Clusters and Calibrate Optical Tweezer</a:t>
            </a:r>
            <a:endParaRPr lang="en-US" sz="1600" dirty="0">
              <a:latin typeface="Times New Roman" pitchFamily="18" charset="0"/>
              <a:cs typeface="Times New Roman" pitchFamily="18" charset="0"/>
            </a:endParaRPr>
          </a:p>
        </p:txBody>
      </p:sp>
      <p:sp>
        <p:nvSpPr>
          <p:cNvPr id="6" name="TextBox 5"/>
          <p:cNvSpPr txBox="1"/>
          <p:nvPr/>
        </p:nvSpPr>
        <p:spPr>
          <a:xfrm>
            <a:off x="1143001" y="42238"/>
            <a:ext cx="6857999" cy="369332"/>
          </a:xfrm>
          <a:prstGeom prst="rect">
            <a:avLst/>
          </a:prstGeom>
          <a:noFill/>
        </p:spPr>
        <p:txBody>
          <a:bodyPr wrap="square" rtlCol="0">
            <a:spAutoFit/>
          </a:bodyPr>
          <a:lstStyle/>
          <a:p>
            <a:pPr algn="ctr"/>
            <a:r>
              <a:rPr lang="en-US" b="1" dirty="0" smtClean="0">
                <a:solidFill>
                  <a:srgbClr val="0000FF"/>
                </a:solidFill>
                <a:latin typeface="Times New Roman" pitchFamily="18" charset="0"/>
                <a:cs typeface="Times New Roman" pitchFamily="18" charset="0"/>
              </a:rPr>
              <a:t>Present Status…</a:t>
            </a:r>
            <a:endParaRPr lang="en-US" b="1" dirty="0">
              <a:solidFill>
                <a:srgbClr val="0000FF"/>
              </a:solidFill>
              <a:latin typeface="Times New Roman" pitchFamily="18" charset="0"/>
              <a:cs typeface="Times New Roman" pitchFamily="18" charset="0"/>
            </a:endParaRPr>
          </a:p>
        </p:txBody>
      </p:sp>
    </p:spTree>
    <p:extLst>
      <p:ext uri="{BB962C8B-B14F-4D97-AF65-F5344CB8AC3E}">
        <p14:creationId xmlns:p14="http://schemas.microsoft.com/office/powerpoint/2010/main" val="429074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1"/>
          </a:lnRef>
          <a:fillRef idx="3">
            <a:schemeClr val="accent1"/>
          </a:fillRef>
          <a:effectRef idx="3">
            <a:schemeClr val="accent1"/>
          </a:effectRef>
          <a:fontRef idx="minor">
            <a:schemeClr val="lt1"/>
          </a:fontRef>
        </p:style>
        <p:txBody>
          <a:bodyPr anchor="ctr"/>
          <a:lstStyle/>
          <a:p>
            <a:pPr algn="ctr"/>
            <a:r>
              <a:rPr lang="en-US" dirty="0" smtClean="0"/>
              <a:t>Problem Statement</a:t>
            </a:r>
            <a:endParaRPr lang="en-US" dirty="0"/>
          </a:p>
        </p:txBody>
      </p:sp>
      <p:sp>
        <p:nvSpPr>
          <p:cNvPr id="11" name="Content Placeholder 10"/>
          <p:cNvSpPr>
            <a:spLocks noGrp="1"/>
          </p:cNvSpPr>
          <p:nvPr>
            <p:ph idx="1"/>
          </p:nvPr>
        </p:nvSpPr>
        <p:spPr/>
        <p:txBody>
          <a:bodyPr>
            <a:normAutofit lnSpcReduction="10000"/>
          </a:bodyPr>
          <a:lstStyle/>
          <a:p>
            <a:pPr algn="just">
              <a:buFont typeface="Wingdings" panose="05000000000000000000" pitchFamily="2" charset="2"/>
              <a:buChar char="Ø"/>
            </a:pPr>
            <a:r>
              <a:rPr lang="en-US" sz="3000" dirty="0"/>
              <a:t>      Materials under the influence of </a:t>
            </a:r>
          </a:p>
          <a:p>
            <a:pPr marL="0" indent="0" algn="just">
              <a:buNone/>
            </a:pPr>
            <a:r>
              <a:rPr lang="en-US" sz="3000" dirty="0"/>
              <a:t>	 thermal perturbation can </a:t>
            </a:r>
          </a:p>
          <a:p>
            <a:pPr marL="0" indent="0" algn="just">
              <a:buNone/>
            </a:pPr>
            <a:r>
              <a:rPr lang="en-US" sz="3000" dirty="0"/>
              <a:t>	 behave quite differently</a:t>
            </a:r>
          </a:p>
          <a:p>
            <a:pPr algn="just">
              <a:buFont typeface="Wingdings" panose="05000000000000000000" pitchFamily="2" charset="2"/>
              <a:buChar char="Ø"/>
            </a:pPr>
            <a:endParaRPr lang="en-US" dirty="0"/>
          </a:p>
          <a:p>
            <a:pPr algn="just">
              <a:buFont typeface="Wingdings" panose="05000000000000000000" pitchFamily="2" charset="2"/>
              <a:buChar char="Ø"/>
            </a:pPr>
            <a:r>
              <a:rPr lang="en-US" sz="3750" dirty="0"/>
              <a:t>    </a:t>
            </a:r>
            <a:r>
              <a:rPr lang="en-US" sz="1800" dirty="0"/>
              <a:t> </a:t>
            </a:r>
            <a:r>
              <a:rPr lang="en-US" sz="3000" dirty="0"/>
              <a:t>Certain such effects can be measured </a:t>
            </a:r>
            <a:endParaRPr lang="en-US" sz="3450" dirty="0"/>
          </a:p>
          <a:p>
            <a:pPr marL="425196" lvl="3" indent="0" algn="just">
              <a:buNone/>
            </a:pPr>
            <a:r>
              <a:rPr lang="en-US" sz="3000" dirty="0"/>
              <a:t>	  using thermal lens spectroscopy</a:t>
            </a:r>
          </a:p>
        </p:txBody>
      </p:sp>
      <p:sp>
        <p:nvSpPr>
          <p:cNvPr id="16" name="Isosceles Triangle 15"/>
          <p:cNvSpPr>
            <a:spLocks noChangeAspect="1"/>
          </p:cNvSpPr>
          <p:nvPr>
            <p:custDataLst>
              <p:tags r:id="rId1"/>
            </p:custDataLst>
          </p:nvPr>
        </p:nvSpPr>
        <p:spPr>
          <a:xfrm rot="14760000" flipH="1">
            <a:off x="7676782" y="1164780"/>
            <a:ext cx="428628" cy="1737360"/>
          </a:xfrm>
          <a:prstGeom prst="triangle">
            <a:avLst/>
          </a:prstGeom>
          <a:scene3d>
            <a:camera prst="orthographicFront"/>
            <a:lightRig rig="flood" dir="t"/>
          </a:scene3d>
          <a:sp3d prstMaterial="powder">
            <a:bevelT w="63500"/>
            <a:bevelB w="165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8" name="Oval 17"/>
          <p:cNvSpPr>
            <a:spLocks noChangeAspect="1"/>
          </p:cNvSpPr>
          <p:nvPr/>
        </p:nvSpPr>
        <p:spPr>
          <a:xfrm>
            <a:off x="6358960" y="1635672"/>
            <a:ext cx="1463040" cy="1463040"/>
          </a:xfrm>
          <a:prstGeom prst="ellipse">
            <a:avLst/>
          </a:prstGeom>
          <a:solidFill>
            <a:schemeClr val="accent5">
              <a:lumMod val="60000"/>
              <a:lumOff val="40000"/>
              <a:alpha val="34000"/>
            </a:schemeClr>
          </a:solidFill>
          <a:ln>
            <a:solidFill>
              <a:schemeClr val="accent5">
                <a:lumMod val="75000"/>
                <a:alpha val="34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9" name="Rectangle 18"/>
          <p:cNvSpPr>
            <a:spLocks noChangeAspect="1"/>
          </p:cNvSpPr>
          <p:nvPr>
            <p:custDataLst>
              <p:tags r:id="rId2"/>
            </p:custDataLst>
          </p:nvPr>
        </p:nvSpPr>
        <p:spPr>
          <a:xfrm>
            <a:off x="5368217" y="2354863"/>
            <a:ext cx="1737360" cy="73152"/>
          </a:xfrm>
          <a:prstGeom prst="rect">
            <a:avLst/>
          </a:prstGeom>
          <a:solidFill>
            <a:schemeClr val="accent1">
              <a:lumMod val="75000"/>
              <a:alpha val="70000"/>
            </a:schemeClr>
          </a:solidFill>
          <a:ln>
            <a:solidFill>
              <a:schemeClr val="accent1">
                <a:lumMod val="75000"/>
              </a:schemeClr>
            </a:solidFill>
          </a:ln>
          <a:scene3d>
            <a:camera prst="orthographicFront"/>
            <a:lightRig rig="flood" dir="t"/>
          </a:scene3d>
          <a:sp3d prstMaterial="powder">
            <a:bevel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0" name="Isosceles Triangle 19"/>
          <p:cNvSpPr>
            <a:spLocks noChangeAspect="1"/>
          </p:cNvSpPr>
          <p:nvPr>
            <p:custDataLst>
              <p:tags r:id="rId3"/>
            </p:custDataLst>
          </p:nvPr>
        </p:nvSpPr>
        <p:spPr>
          <a:xfrm rot="3960000">
            <a:off x="6153798" y="1849556"/>
            <a:ext cx="428628" cy="1737360"/>
          </a:xfrm>
          <a:prstGeom prst="triangle">
            <a:avLst/>
          </a:prstGeom>
          <a:scene3d>
            <a:camera prst="orthographicFront"/>
            <a:lightRig rig="flood" dir="t"/>
          </a:scene3d>
          <a:sp3d prstMaterial="powder">
            <a:bevelT w="63500"/>
            <a:bevelB w="165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1" name="Isosceles Triangle 20"/>
          <p:cNvSpPr>
            <a:spLocks noChangeAspect="1"/>
          </p:cNvSpPr>
          <p:nvPr>
            <p:custDataLst>
              <p:tags r:id="rId4"/>
            </p:custDataLst>
          </p:nvPr>
        </p:nvSpPr>
        <p:spPr>
          <a:xfrm rot="16200000">
            <a:off x="7570940" y="1397433"/>
            <a:ext cx="914400" cy="1981200"/>
          </a:xfrm>
          <a:prstGeom prst="triangle">
            <a:avLst/>
          </a:prstGeom>
          <a:solidFill>
            <a:schemeClr val="accent1">
              <a:lumMod val="75000"/>
              <a:alpha val="70000"/>
            </a:schemeClr>
          </a:solidFill>
          <a:ln>
            <a:solidFill>
              <a:schemeClr val="accent1">
                <a:lumMod val="75000"/>
              </a:schemeClr>
            </a:solidFill>
          </a:ln>
          <a:scene3d>
            <a:camera prst="orthographicFront"/>
            <a:lightRig rig="flood" dir="t"/>
          </a:scene3d>
          <a:sp3d prstMaterial="powder">
            <a:bevel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2" name="Oval 21"/>
          <p:cNvSpPr>
            <a:spLocks noChangeAspect="1"/>
          </p:cNvSpPr>
          <p:nvPr>
            <p:custDataLst>
              <p:tags r:id="rId5"/>
            </p:custDataLst>
          </p:nvPr>
        </p:nvSpPr>
        <p:spPr>
          <a:xfrm>
            <a:off x="7092210" y="1635672"/>
            <a:ext cx="1463040" cy="1463040"/>
          </a:xfrm>
          <a:prstGeom prst="ellipse">
            <a:avLst/>
          </a:prstGeom>
          <a:solidFill>
            <a:schemeClr val="tx2">
              <a:lumMod val="75000"/>
              <a:alpha val="60000"/>
            </a:schemeClr>
          </a:solidFill>
          <a:ln>
            <a:solidFill>
              <a:schemeClr val="tx2">
                <a:lumMod val="60000"/>
                <a:lumOff val="40000"/>
                <a:alpha val="1000"/>
              </a:schemeClr>
            </a:solidFill>
          </a:ln>
          <a:scene3d>
            <a:camera prst="orthographicFront">
              <a:rot lat="0" lon="16199871" rev="0"/>
            </a:camera>
            <a:lightRig rig="glow" dir="t"/>
          </a:scene3d>
          <a:sp3d prstMaterial="powder">
            <a:bevelT w="723900" h="723900"/>
            <a:bevelB w="723900" h="723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lide Number Placeholder 2"/>
          <p:cNvSpPr>
            <a:spLocks noGrp="1"/>
          </p:cNvSpPr>
          <p:nvPr>
            <p:ph type="sldNum" sz="quarter" idx="12"/>
          </p:nvPr>
        </p:nvSpPr>
        <p:spPr/>
        <p:txBody>
          <a:bodyPr/>
          <a:lstStyle/>
          <a:p>
            <a:fld id="{BD4AE615-ED12-4FB0-B384-A6B02CDD7E41}" type="slidenum">
              <a:rPr lang="en-US" smtClean="0"/>
              <a:pPr/>
              <a:t>44</a:t>
            </a:fld>
            <a:endParaRPr lang="en-US"/>
          </a:p>
        </p:txBody>
      </p:sp>
    </p:spTree>
    <p:extLst>
      <p:ext uri="{BB962C8B-B14F-4D97-AF65-F5344CB8AC3E}">
        <p14:creationId xmlns:p14="http://schemas.microsoft.com/office/powerpoint/2010/main" val="47365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2375703" y="2161035"/>
            <a:ext cx="4887410" cy="392415"/>
          </a:xfrm>
          <a:prstGeom prst="rect">
            <a:avLst/>
          </a:prstGeom>
        </p:spPr>
        <p:txBody>
          <a:bodyPr wrap="square">
            <a:spAutoFit/>
          </a:bodyPr>
          <a:lstStyle/>
          <a:p>
            <a:pPr fontAlgn="auto">
              <a:spcBef>
                <a:spcPts val="0"/>
              </a:spcBef>
              <a:spcAft>
                <a:spcPts val="0"/>
              </a:spcAft>
            </a:pPr>
            <a:r>
              <a:rPr lang="en-US" sz="1950" dirty="0">
                <a:solidFill>
                  <a:srgbClr val="002060"/>
                </a:solidFill>
                <a:effectLst>
                  <a:outerShdw blurRad="38100" dist="38100" dir="2700000" algn="tl">
                    <a:srgbClr val="000000">
                      <a:alpha val="43137"/>
                    </a:srgbClr>
                  </a:outerShdw>
                </a:effectLst>
                <a:latin typeface="Times New Roman" panose="02020603050405020304" pitchFamily="18" charset="0"/>
                <a:ea typeface="+mn-ea"/>
                <a:cs typeface="Times New Roman" pitchFamily="18" charset="0"/>
              </a:rPr>
              <a:t>Why Thermal Lens Spectroscopy?</a:t>
            </a:r>
            <a:endParaRPr lang="en-US" sz="1950" dirty="0">
              <a:solidFill>
                <a:srgbClr val="002060"/>
              </a:solidFill>
              <a:effectLst>
                <a:outerShdw blurRad="38100" dist="38100" dir="2700000" algn="tl">
                  <a:srgbClr val="000000">
                    <a:alpha val="43137"/>
                  </a:srgbClr>
                </a:outerShdw>
              </a:effectLst>
              <a:latin typeface="Calibri" panose="020F0502020204030204"/>
              <a:ea typeface="+mn-ea"/>
            </a:endParaRPr>
          </a:p>
        </p:txBody>
      </p:sp>
      <p:sp>
        <p:nvSpPr>
          <p:cNvPr id="5" name="Rectangle 4"/>
          <p:cNvSpPr/>
          <p:nvPr/>
        </p:nvSpPr>
        <p:spPr>
          <a:xfrm>
            <a:off x="1195087" y="784349"/>
            <a:ext cx="6501875" cy="584775"/>
          </a:xfrm>
          <a:prstGeom prst="rect">
            <a:avLst/>
          </a:prstGeom>
        </p:spPr>
        <p:txBody>
          <a:bodyPr wrap="square">
            <a:spAutoFit/>
          </a:bodyPr>
          <a:lstStyle/>
          <a:p>
            <a:pPr marL="214313" indent="-214313" algn="just" fontAlgn="auto">
              <a:spcBef>
                <a:spcPts val="0"/>
              </a:spcBef>
              <a:spcAft>
                <a:spcPts val="0"/>
              </a:spcAft>
              <a:buFont typeface="Wingdings" panose="05000000000000000000" pitchFamily="2" charset="2"/>
              <a:buChar char="Ø"/>
            </a:pPr>
            <a:r>
              <a:rPr lang="en-US" sz="1600" dirty="0">
                <a:solidFill>
                  <a:srgbClr val="000000"/>
                </a:solidFill>
                <a:latin typeface="Times New Roman" panose="02020603050405020304" pitchFamily="18" charset="0"/>
                <a:ea typeface="+mn-ea"/>
                <a:cs typeface="Times New Roman" panose="02020603050405020304" pitchFamily="18" charset="0"/>
              </a:rPr>
              <a:t>Thermal lens spectrometry (TLS) is 100 to 1000 times more sensitive than the traditional absorption spectrophotometry.</a:t>
            </a:r>
          </a:p>
        </p:txBody>
      </p:sp>
      <p:sp>
        <p:nvSpPr>
          <p:cNvPr id="7" name="Rectangle 6"/>
          <p:cNvSpPr/>
          <p:nvPr/>
        </p:nvSpPr>
        <p:spPr>
          <a:xfrm>
            <a:off x="1195087" y="1419298"/>
            <a:ext cx="6501875" cy="584775"/>
          </a:xfrm>
          <a:prstGeom prst="rect">
            <a:avLst/>
          </a:prstGeom>
        </p:spPr>
        <p:txBody>
          <a:bodyPr wrap="square">
            <a:spAutoFit/>
          </a:bodyPr>
          <a:lstStyle/>
          <a:p>
            <a:pPr marL="214313" indent="-214313" algn="just" fontAlgn="auto">
              <a:spcBef>
                <a:spcPts val="0"/>
              </a:spcBef>
              <a:spcAft>
                <a:spcPts val="0"/>
              </a:spcAft>
              <a:buFont typeface="Wingdings" panose="05000000000000000000" pitchFamily="2" charset="2"/>
              <a:buChar char="Ø"/>
            </a:pPr>
            <a:r>
              <a:rPr lang="en-US" sz="1600" dirty="0">
                <a:solidFill>
                  <a:srgbClr val="000000"/>
                </a:solidFill>
                <a:latin typeface="Times New Roman" panose="02020603050405020304" pitchFamily="18" charset="0"/>
                <a:ea typeface="+mn-ea"/>
                <a:cs typeface="Times New Roman" panose="02020603050405020304" pitchFamily="18" charset="0"/>
              </a:rPr>
              <a:t>TLS has been employed for the detection of trace amounts of heavy metal ion such as lanthanides, lead (II), toxic chemical compound etc.</a:t>
            </a:r>
          </a:p>
        </p:txBody>
      </p:sp>
      <p:sp>
        <p:nvSpPr>
          <p:cNvPr id="9" name="Rectangle 8"/>
          <p:cNvSpPr/>
          <p:nvPr/>
        </p:nvSpPr>
        <p:spPr>
          <a:xfrm>
            <a:off x="1195087" y="2017178"/>
            <a:ext cx="6501875" cy="338554"/>
          </a:xfrm>
          <a:prstGeom prst="rect">
            <a:avLst/>
          </a:prstGeom>
        </p:spPr>
        <p:txBody>
          <a:bodyPr wrap="square">
            <a:spAutoFit/>
          </a:bodyPr>
          <a:lstStyle/>
          <a:p>
            <a:pPr marL="214313" indent="-214313" algn="just" fontAlgn="auto">
              <a:spcBef>
                <a:spcPts val="0"/>
              </a:spcBef>
              <a:spcAft>
                <a:spcPts val="0"/>
              </a:spcAft>
              <a:buFont typeface="Wingdings" panose="05000000000000000000" pitchFamily="2" charset="2"/>
              <a:buChar char="Ø"/>
            </a:pPr>
            <a:r>
              <a:rPr lang="en-US" sz="1600" dirty="0">
                <a:solidFill>
                  <a:srgbClr val="000000"/>
                </a:solidFill>
                <a:latin typeface="Times New Roman" panose="02020603050405020304" pitchFamily="18" charset="0"/>
                <a:ea typeface="+mn-ea"/>
                <a:cs typeface="Times New Roman" panose="02020603050405020304" pitchFamily="18" charset="0"/>
              </a:rPr>
              <a:t>TLS has been employed single molecule detection and its characterization.</a:t>
            </a:r>
          </a:p>
        </p:txBody>
      </p:sp>
      <p:sp>
        <p:nvSpPr>
          <p:cNvPr id="11" name="Rectangle 10"/>
          <p:cNvSpPr/>
          <p:nvPr/>
        </p:nvSpPr>
        <p:spPr>
          <a:xfrm>
            <a:off x="1216351" y="2450128"/>
            <a:ext cx="5091413" cy="338554"/>
          </a:xfrm>
          <a:prstGeom prst="rect">
            <a:avLst/>
          </a:prstGeom>
        </p:spPr>
        <p:txBody>
          <a:bodyPr wrap="square">
            <a:spAutoFit/>
          </a:bodyPr>
          <a:lstStyle/>
          <a:p>
            <a:pPr marL="214313" indent="-214313" algn="just" fontAlgn="auto">
              <a:spcBef>
                <a:spcPts val="0"/>
              </a:spcBef>
              <a:spcAft>
                <a:spcPts val="0"/>
              </a:spcAft>
              <a:buFont typeface="Wingdings" panose="05000000000000000000" pitchFamily="2" charset="2"/>
              <a:buChar char="Ø"/>
            </a:pPr>
            <a:r>
              <a:rPr lang="en-US" sz="1600" dirty="0">
                <a:solidFill>
                  <a:srgbClr val="000000"/>
                </a:solidFill>
                <a:latin typeface="Times New Roman" panose="02020603050405020304" pitchFamily="18" charset="0"/>
                <a:ea typeface="+mn-ea"/>
                <a:cs typeface="Times New Roman" panose="02020603050405020304" pitchFamily="18" charset="0"/>
              </a:rPr>
              <a:t>Study of higher overtones and combination bands.</a:t>
            </a:r>
          </a:p>
        </p:txBody>
      </p:sp>
      <p:sp>
        <p:nvSpPr>
          <p:cNvPr id="13" name="Rectangle 12"/>
          <p:cNvSpPr/>
          <p:nvPr/>
        </p:nvSpPr>
        <p:spPr>
          <a:xfrm>
            <a:off x="1216450" y="2882137"/>
            <a:ext cx="3213059" cy="338554"/>
          </a:xfrm>
          <a:prstGeom prst="rect">
            <a:avLst/>
          </a:prstGeom>
        </p:spPr>
        <p:txBody>
          <a:bodyPr wrap="none">
            <a:spAutoFit/>
          </a:bodyPr>
          <a:lstStyle/>
          <a:p>
            <a:pPr marL="214313" indent="-214313" fontAlgn="auto">
              <a:spcBef>
                <a:spcPts val="0"/>
              </a:spcBef>
              <a:spcAft>
                <a:spcPts val="0"/>
              </a:spcAft>
              <a:buFont typeface="Wingdings" panose="05000000000000000000" pitchFamily="2" charset="2"/>
              <a:buChar char="Ø"/>
            </a:pPr>
            <a:r>
              <a:rPr lang="en-US" sz="1600" dirty="0">
                <a:solidFill>
                  <a:srgbClr val="000000"/>
                </a:solidFill>
                <a:latin typeface="Times New Roman" panose="02020603050405020304" pitchFamily="18" charset="0"/>
                <a:ea typeface="+mn-ea"/>
                <a:cs typeface="Times New Roman" panose="02020603050405020304" pitchFamily="18" charset="0"/>
              </a:rPr>
              <a:t>Study of photochemical reactions.</a:t>
            </a:r>
          </a:p>
        </p:txBody>
      </p:sp>
      <p:sp>
        <p:nvSpPr>
          <p:cNvPr id="14" name="Rectangle 13"/>
          <p:cNvSpPr/>
          <p:nvPr/>
        </p:nvSpPr>
        <p:spPr>
          <a:xfrm>
            <a:off x="1208982" y="3292724"/>
            <a:ext cx="7374455" cy="338554"/>
          </a:xfrm>
          <a:prstGeom prst="rect">
            <a:avLst/>
          </a:prstGeom>
        </p:spPr>
        <p:txBody>
          <a:bodyPr wrap="none">
            <a:spAutoFit/>
          </a:bodyPr>
          <a:lstStyle/>
          <a:p>
            <a:pPr marL="214313" indent="-214313" algn="just" fontAlgn="auto">
              <a:spcBef>
                <a:spcPts val="0"/>
              </a:spcBef>
              <a:spcAft>
                <a:spcPts val="0"/>
              </a:spcAft>
              <a:buFont typeface="Wingdings" panose="05000000000000000000" pitchFamily="2" charset="2"/>
              <a:buChar char="Ø"/>
            </a:pPr>
            <a:r>
              <a:rPr lang="en-US" sz="1600" dirty="0">
                <a:solidFill>
                  <a:srgbClr val="000000"/>
                </a:solidFill>
                <a:latin typeface="Times New Roman" pitchFamily="18" charset="0"/>
                <a:ea typeface="+mn-ea"/>
                <a:cs typeface="Times New Roman" pitchFamily="18" charset="0"/>
              </a:rPr>
              <a:t>Accurate quantification of the fluorescence quantum yield without reference sample.</a:t>
            </a:r>
          </a:p>
        </p:txBody>
      </p:sp>
      <p:sp>
        <p:nvSpPr>
          <p:cNvPr id="16" name="Rectangle 15"/>
          <p:cNvSpPr/>
          <p:nvPr/>
        </p:nvSpPr>
        <p:spPr>
          <a:xfrm>
            <a:off x="507492" y="3930200"/>
            <a:ext cx="8497062" cy="1200329"/>
          </a:xfrm>
          <a:prstGeom prst="rect">
            <a:avLst/>
          </a:prstGeom>
        </p:spPr>
        <p:txBody>
          <a:bodyPr wrap="square">
            <a:spAutoFit/>
          </a:bodyPr>
          <a:lstStyle/>
          <a:p>
            <a:pPr fontAlgn="auto">
              <a:spcBef>
                <a:spcPts val="0"/>
              </a:spcBef>
              <a:spcAft>
                <a:spcPts val="0"/>
              </a:spcAft>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R. Saavedra, C. Soto, R. Gómez, A. Muñoz, </a:t>
            </a:r>
            <a:r>
              <a:rPr lang="en-US" sz="1200" i="1" dirty="0" err="1">
                <a:solidFill>
                  <a:srgbClr val="865640">
                    <a:lumMod val="75000"/>
                  </a:srgbClr>
                </a:solidFill>
                <a:latin typeface="Times New Roman" panose="02020603050405020304" pitchFamily="18" charset="0"/>
                <a:ea typeface="+mn-ea"/>
                <a:cs typeface="Times New Roman" panose="02020603050405020304" pitchFamily="18" charset="0"/>
              </a:rPr>
              <a:t>Microchemical</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 Journal</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110, 308, 2013.</a:t>
            </a:r>
          </a:p>
          <a:p>
            <a:pPr fontAlgn="auto">
              <a:spcBef>
                <a:spcPts val="0"/>
              </a:spcBef>
              <a:spcAft>
                <a:spcPts val="0"/>
              </a:spcAft>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D. Boyer, P.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Tamarat</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Maali</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B.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Lounis</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M.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Orrit</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Science</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 297, 1160, 2002.</a:t>
            </a:r>
          </a:p>
          <a:p>
            <a:pPr fontAlgn="auto">
              <a:spcBef>
                <a:spcPts val="0"/>
              </a:spcBef>
              <a:spcAft>
                <a:spcPts val="0"/>
              </a:spcAft>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J. G.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Navea</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 Lopez-</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Calvo</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C. E.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Manzanares</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J. Phys. Chem. A</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110, 1594, 2006.</a:t>
            </a:r>
          </a:p>
          <a:p>
            <a:pPr fontAlgn="auto">
              <a:spcBef>
                <a:spcPts val="0"/>
              </a:spcBef>
              <a:spcAft>
                <a:spcPts val="0"/>
              </a:spcAft>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N. G. C.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Astrath</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F. B. G.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Astrath</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J. Shen, J. Zhou, K. H.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Michaelian</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C.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Fairbridge</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L. C.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Malacarne</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P. R. B.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Pedreira</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P. A. Santoro, M. L.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Baesso</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App. Phys. </a:t>
            </a:r>
            <a:r>
              <a:rPr lang="en-US" sz="1200" i="1" dirty="0" err="1">
                <a:solidFill>
                  <a:srgbClr val="865640">
                    <a:lumMod val="75000"/>
                  </a:srgbClr>
                </a:solidFill>
                <a:latin typeface="Times New Roman" panose="02020603050405020304" pitchFamily="18" charset="0"/>
                <a:ea typeface="+mn-ea"/>
                <a:cs typeface="Times New Roman" panose="02020603050405020304" pitchFamily="18" charset="0"/>
              </a:rPr>
              <a:t>Lett</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95, 191902, 2009.</a:t>
            </a:r>
          </a:p>
          <a:p>
            <a:pPr fontAlgn="auto">
              <a:spcBef>
                <a:spcPts val="0"/>
              </a:spcBef>
              <a:spcAft>
                <a:spcPts val="0"/>
              </a:spcAft>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A.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Santhi</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U. L. Kala, R. J.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Nedumpara</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 Kurian, M. R. P.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Kurup</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P.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Radhakrishnan</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V. P. N.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Nampoori</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Appl. Phys. B,</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79, 629, 2004.</a:t>
            </a:r>
          </a:p>
        </p:txBody>
      </p:sp>
      <p:sp>
        <p:nvSpPr>
          <p:cNvPr id="15" name="Flowchart: Off-page Connector 9"/>
          <p:cNvSpPr>
            <a:spLocks noChangeArrowheads="1"/>
          </p:cNvSpPr>
          <p:nvPr/>
        </p:nvSpPr>
        <p:spPr bwMode="auto">
          <a:xfrm>
            <a:off x="8604336"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7" name="Slide Number Placeholder 1"/>
          <p:cNvSpPr>
            <a:spLocks noGrp="1"/>
          </p:cNvSpPr>
          <p:nvPr>
            <p:ph type="sldNum" sz="quarter" idx="12"/>
          </p:nvPr>
        </p:nvSpPr>
        <p:spPr>
          <a:xfrm>
            <a:off x="8004228" y="151046"/>
            <a:ext cx="984019" cy="273844"/>
          </a:xfrm>
        </p:spPr>
        <p:txBody>
          <a:bodyPr/>
          <a:lstStyle/>
          <a:p>
            <a:fld id="{BD4AE615-ED12-4FB0-B384-A6B02CDD7E41}" type="slidenum">
              <a:rPr lang="en-US" sz="1100" b="1" smtClean="0"/>
              <a:pPr/>
              <a:t>45</a:t>
            </a:fld>
            <a:endParaRPr lang="en-US" sz="1100" b="1" dirty="0"/>
          </a:p>
        </p:txBody>
      </p:sp>
    </p:spTree>
    <p:extLst>
      <p:ext uri="{BB962C8B-B14F-4D97-AF65-F5344CB8AC3E}">
        <p14:creationId xmlns:p14="http://schemas.microsoft.com/office/powerpoint/2010/main" val="247806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1055 0.02569 L -0.16341 -0.4169 " pathEditMode="relative" rAng="0" ptsTypes="AA">
                                      <p:cBhvr>
                                        <p:cTn id="6" dur="1000" fill="hold"/>
                                        <p:tgtEl>
                                          <p:spTgt spid="3"/>
                                        </p:tgtEl>
                                        <p:attrNameLst>
                                          <p:attrName>ppt_x</p:attrName>
                                          <p:attrName>ppt_y</p:attrName>
                                        </p:attrNameLst>
                                      </p:cBhvr>
                                      <p:rCtr x="-8698" y="-22130"/>
                                    </p:animMotion>
                                  </p:childTnLst>
                                </p:cTn>
                              </p:par>
                            </p:childTnLst>
                          </p:cTn>
                        </p:par>
                        <p:par>
                          <p:cTn id="7" fill="hold">
                            <p:stCondLst>
                              <p:cond delay="1000"/>
                            </p:stCondLst>
                            <p:childTnLst>
                              <p:par>
                                <p:cTn id="8" presetID="1" presetClass="entr" presetSubtype="0" fill="hold" grpId="0" nodeType="afterEffect">
                                  <p:stCondLst>
                                    <p:cond delay="0"/>
                                  </p:stCondLst>
                                  <p:childTnLst>
                                    <p:set>
                                      <p:cBhvr>
                                        <p:cTn id="9" dur="1" fill="hold">
                                          <p:stCondLst>
                                            <p:cond delay="0"/>
                                          </p:stCondLst>
                                        </p:cTn>
                                        <p:tgtEl>
                                          <p:spTgt spid="5"/>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1" grpId="0"/>
      <p:bldP spid="13" grpId="0"/>
      <p:bldP spid="1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5" name="Group 144"/>
          <p:cNvGrpSpPr/>
          <p:nvPr/>
        </p:nvGrpSpPr>
        <p:grpSpPr>
          <a:xfrm>
            <a:off x="49798" y="66439"/>
            <a:ext cx="6076332" cy="2606795"/>
            <a:chOff x="49798" y="66439"/>
            <a:chExt cx="6076332" cy="2606795"/>
          </a:xfrm>
        </p:grpSpPr>
        <p:grpSp>
          <p:nvGrpSpPr>
            <p:cNvPr id="5" name="Group 1"/>
            <p:cNvGrpSpPr/>
            <p:nvPr/>
          </p:nvGrpSpPr>
          <p:grpSpPr>
            <a:xfrm>
              <a:off x="49798" y="180481"/>
              <a:ext cx="3505200" cy="2492753"/>
              <a:chOff x="4906630" y="783408"/>
              <a:chExt cx="3825748" cy="2492753"/>
            </a:xfrm>
          </p:grpSpPr>
          <p:sp>
            <p:nvSpPr>
              <p:cNvPr id="13" name="TextBox 2"/>
              <p:cNvSpPr txBox="1"/>
              <p:nvPr/>
            </p:nvSpPr>
            <p:spPr>
              <a:xfrm>
                <a:off x="7428882" y="1866954"/>
                <a:ext cx="571504" cy="338554"/>
              </a:xfrm>
              <a:prstGeom prst="rect">
                <a:avLst/>
              </a:prstGeom>
              <a:noFill/>
            </p:spPr>
            <p:txBody>
              <a:bodyPr wrap="square" rtlCol="0">
                <a:spAutoFit/>
              </a:bodyPr>
              <a:lstStyle/>
              <a:p>
                <a:r>
                  <a:rPr lang="en-US" sz="1600" dirty="0">
                    <a:solidFill>
                      <a:prstClr val="black"/>
                    </a:solidFill>
                    <a:latin typeface="Times New Roman" pitchFamily="18" charset="0"/>
                    <a:cs typeface="Times New Roman" pitchFamily="18" charset="0"/>
                  </a:rPr>
                  <a:t>h</a:t>
                </a:r>
                <a:r>
                  <a:rPr lang="el-GR" sz="1600" dirty="0">
                    <a:solidFill>
                      <a:prstClr val="black"/>
                    </a:solidFill>
                    <a:latin typeface="Times New Roman" pitchFamily="18" charset="0"/>
                    <a:cs typeface="Times New Roman" pitchFamily="18" charset="0"/>
                  </a:rPr>
                  <a:t>υ</a:t>
                </a:r>
                <a:r>
                  <a:rPr lang="en-US" sz="1600" baseline="-25000" dirty="0">
                    <a:solidFill>
                      <a:prstClr val="black"/>
                    </a:solidFill>
                    <a:latin typeface="Times New Roman" pitchFamily="18" charset="0"/>
                    <a:cs typeface="Times New Roman" pitchFamily="18" charset="0"/>
                  </a:rPr>
                  <a:t>p</a:t>
                </a:r>
                <a:endParaRPr lang="en-US" sz="1600" dirty="0">
                  <a:solidFill>
                    <a:prstClr val="black"/>
                  </a:solidFill>
                  <a:latin typeface="Times New Roman" pitchFamily="18" charset="0"/>
                  <a:cs typeface="Times New Roman" pitchFamily="18" charset="0"/>
                </a:endParaRPr>
              </a:p>
            </p:txBody>
          </p:sp>
          <p:sp>
            <p:nvSpPr>
              <p:cNvPr id="14" name="TextBox 3"/>
              <p:cNvSpPr txBox="1"/>
              <p:nvPr/>
            </p:nvSpPr>
            <p:spPr>
              <a:xfrm>
                <a:off x="7417875" y="1462444"/>
                <a:ext cx="597302" cy="276999"/>
              </a:xfrm>
              <a:prstGeom prst="rect">
                <a:avLst/>
              </a:prstGeom>
              <a:noFill/>
            </p:spPr>
            <p:txBody>
              <a:bodyPr wrap="square" rtlCol="0">
                <a:spAutoFit/>
              </a:bodyPr>
              <a:lstStyle/>
              <a:p>
                <a:r>
                  <a:rPr lang="en-US" sz="1200" dirty="0" smtClean="0">
                    <a:solidFill>
                      <a:prstClr val="black"/>
                    </a:solidFill>
                    <a:latin typeface="Times New Roman" pitchFamily="18" charset="0"/>
                    <a:cs typeface="Times New Roman" pitchFamily="18" charset="0"/>
                  </a:rPr>
                  <a:t>ISC</a:t>
                </a:r>
                <a:endParaRPr lang="en-US" sz="1200" dirty="0">
                  <a:solidFill>
                    <a:prstClr val="black"/>
                  </a:solidFill>
                  <a:latin typeface="Times New Roman" pitchFamily="18" charset="0"/>
                  <a:cs typeface="Times New Roman" pitchFamily="18" charset="0"/>
                </a:endParaRPr>
              </a:p>
            </p:txBody>
          </p:sp>
          <p:grpSp>
            <p:nvGrpSpPr>
              <p:cNvPr id="15" name="Group 26"/>
              <p:cNvGrpSpPr/>
              <p:nvPr/>
            </p:nvGrpSpPr>
            <p:grpSpPr>
              <a:xfrm>
                <a:off x="4906630" y="783408"/>
                <a:ext cx="3825748" cy="2492753"/>
                <a:chOff x="4906630" y="775156"/>
                <a:chExt cx="3825748" cy="2492753"/>
              </a:xfrm>
            </p:grpSpPr>
            <p:cxnSp>
              <p:nvCxnSpPr>
                <p:cNvPr id="16" name="Straight Connector 15"/>
                <p:cNvCxnSpPr/>
                <p:nvPr/>
              </p:nvCxnSpPr>
              <p:spPr>
                <a:xfrm>
                  <a:off x="5487686" y="2893099"/>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487685" y="2661437"/>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536885" y="2439323"/>
                  <a:ext cx="1827513"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502659" y="2185456"/>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487686" y="1371600"/>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5487686" y="1066800"/>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487685" y="886900"/>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12"/>
                <p:cNvCxnSpPr/>
                <p:nvPr/>
              </p:nvCxnSpPr>
              <p:spPr>
                <a:xfrm>
                  <a:off x="5487686" y="1219200"/>
                  <a:ext cx="18275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13"/>
                <p:cNvCxnSpPr/>
                <p:nvPr/>
              </p:nvCxnSpPr>
              <p:spPr>
                <a:xfrm flipV="1">
                  <a:off x="5638800" y="912658"/>
                  <a:ext cx="0" cy="1978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Flowchart: Connector 14"/>
                <p:cNvSpPr/>
                <p:nvPr/>
              </p:nvSpPr>
              <p:spPr>
                <a:xfrm>
                  <a:off x="5577273" y="2743200"/>
                  <a:ext cx="137727" cy="148157"/>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Lightning Bolt 15"/>
                <p:cNvSpPr/>
                <p:nvPr/>
              </p:nvSpPr>
              <p:spPr>
                <a:xfrm>
                  <a:off x="4906630" y="2159001"/>
                  <a:ext cx="645690" cy="606945"/>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16"/>
                <p:cNvCxnSpPr/>
                <p:nvPr/>
              </p:nvCxnSpPr>
              <p:spPr>
                <a:xfrm>
                  <a:off x="7173402" y="1856568"/>
                  <a:ext cx="12315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17"/>
                <p:cNvCxnSpPr/>
                <p:nvPr/>
              </p:nvCxnSpPr>
              <p:spPr>
                <a:xfrm>
                  <a:off x="7091924" y="1432285"/>
                  <a:ext cx="651902" cy="441146"/>
                </a:xfrm>
                <a:prstGeom prst="straightConnector1">
                  <a:avLst/>
                </a:prstGeom>
                <a:ln w="25400">
                  <a:prstDash val="dash"/>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18"/>
                <p:cNvCxnSpPr/>
                <p:nvPr/>
              </p:nvCxnSpPr>
              <p:spPr>
                <a:xfrm>
                  <a:off x="5997603" y="912658"/>
                  <a:ext cx="318034" cy="449600"/>
                </a:xfrm>
                <a:prstGeom prst="straightConnector1">
                  <a:avLst/>
                </a:prstGeom>
                <a:ln w="25400">
                  <a:prstDash val="dash"/>
                  <a:tailEnd type="arrow"/>
                </a:ln>
              </p:spPr>
              <p:style>
                <a:lnRef idx="1">
                  <a:schemeClr val="accent1"/>
                </a:lnRef>
                <a:fillRef idx="0">
                  <a:schemeClr val="accent1"/>
                </a:fillRef>
                <a:effectRef idx="0">
                  <a:schemeClr val="accent1"/>
                </a:effectRef>
                <a:fontRef idx="minor">
                  <a:schemeClr val="tx1"/>
                </a:fontRef>
              </p:style>
            </p:cxnSp>
            <p:sp>
              <p:nvSpPr>
                <p:cNvPr id="30" name="Rectangle 19"/>
                <p:cNvSpPr/>
                <p:nvPr/>
              </p:nvSpPr>
              <p:spPr>
                <a:xfrm>
                  <a:off x="5167873" y="925198"/>
                  <a:ext cx="369012" cy="369332"/>
                </a:xfrm>
                <a:prstGeom prst="rect">
                  <a:avLst/>
                </a:prstGeom>
              </p:spPr>
              <p:txBody>
                <a:bodyPr wrap="none">
                  <a:spAutoFit/>
                </a:bodyPr>
                <a:lstStyle/>
                <a:p>
                  <a:r>
                    <a:rPr lang="en-US" dirty="0">
                      <a:solidFill>
                        <a:prstClr val="black"/>
                      </a:solidFill>
                    </a:rPr>
                    <a:t>S</a:t>
                  </a:r>
                  <a:r>
                    <a:rPr lang="en-US" baseline="-25000" dirty="0">
                      <a:solidFill>
                        <a:prstClr val="black"/>
                      </a:solidFill>
                    </a:rPr>
                    <a:t>1</a:t>
                  </a:r>
                  <a:endParaRPr lang="en-US" dirty="0">
                    <a:solidFill>
                      <a:prstClr val="black"/>
                    </a:solidFill>
                  </a:endParaRPr>
                </a:p>
              </p:txBody>
            </p:sp>
            <p:sp>
              <p:nvSpPr>
                <p:cNvPr id="31" name="Rectangle 20"/>
                <p:cNvSpPr/>
                <p:nvPr/>
              </p:nvSpPr>
              <p:spPr>
                <a:xfrm>
                  <a:off x="5118673" y="2685454"/>
                  <a:ext cx="369012" cy="369332"/>
                </a:xfrm>
                <a:prstGeom prst="rect">
                  <a:avLst/>
                </a:prstGeom>
              </p:spPr>
              <p:txBody>
                <a:bodyPr wrap="none">
                  <a:spAutoFit/>
                </a:bodyPr>
                <a:lstStyle/>
                <a:p>
                  <a:r>
                    <a:rPr lang="en-US" dirty="0">
                      <a:solidFill>
                        <a:prstClr val="black"/>
                      </a:solidFill>
                    </a:rPr>
                    <a:t>S</a:t>
                  </a:r>
                  <a:r>
                    <a:rPr lang="en-US" baseline="-25000" dirty="0">
                      <a:solidFill>
                        <a:prstClr val="black"/>
                      </a:solidFill>
                    </a:rPr>
                    <a:t>0</a:t>
                  </a:r>
                  <a:endParaRPr lang="en-US" dirty="0">
                    <a:solidFill>
                      <a:prstClr val="black"/>
                    </a:solidFill>
                  </a:endParaRPr>
                </a:p>
              </p:txBody>
            </p:sp>
            <p:sp>
              <p:nvSpPr>
                <p:cNvPr id="32" name="Rectangle 31"/>
                <p:cNvSpPr/>
                <p:nvPr/>
              </p:nvSpPr>
              <p:spPr>
                <a:xfrm>
                  <a:off x="5257800" y="1600200"/>
                  <a:ext cx="388248" cy="338554"/>
                </a:xfrm>
                <a:prstGeom prst="rect">
                  <a:avLst/>
                </a:prstGeom>
              </p:spPr>
              <p:txBody>
                <a:bodyPr wrap="none">
                  <a:spAutoFit/>
                </a:bodyPr>
                <a:lstStyle/>
                <a:p>
                  <a:r>
                    <a:rPr lang="en-US" sz="1600" dirty="0">
                      <a:solidFill>
                        <a:prstClr val="black"/>
                      </a:solidFill>
                      <a:latin typeface="Times New Roman" pitchFamily="18" charset="0"/>
                      <a:cs typeface="Times New Roman" pitchFamily="18" charset="0"/>
                    </a:rPr>
                    <a:t>h</a:t>
                  </a:r>
                  <a:r>
                    <a:rPr lang="el-GR" sz="1600" dirty="0">
                      <a:solidFill>
                        <a:prstClr val="black"/>
                      </a:solidFill>
                      <a:latin typeface="Times New Roman" pitchFamily="18" charset="0"/>
                      <a:cs typeface="Times New Roman" pitchFamily="18" charset="0"/>
                    </a:rPr>
                    <a:t>υ</a:t>
                  </a:r>
                  <a:endParaRPr lang="en-US" sz="1600" dirty="0">
                    <a:solidFill>
                      <a:prstClr val="black"/>
                    </a:solidFill>
                    <a:latin typeface="Times New Roman" pitchFamily="18" charset="0"/>
                    <a:cs typeface="Times New Roman" pitchFamily="18" charset="0"/>
                  </a:endParaRPr>
                </a:p>
              </p:txBody>
            </p:sp>
            <p:cxnSp>
              <p:nvCxnSpPr>
                <p:cNvPr id="33" name="Straight Arrow Connector 32"/>
                <p:cNvCxnSpPr/>
                <p:nvPr/>
              </p:nvCxnSpPr>
              <p:spPr>
                <a:xfrm flipH="1">
                  <a:off x="7044221" y="1840967"/>
                  <a:ext cx="543418" cy="598356"/>
                </a:xfrm>
                <a:prstGeom prst="straightConnector1">
                  <a:avLst/>
                </a:prstGeom>
                <a:ln w="190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p:cNvCxnSpPr/>
                <p:nvPr/>
              </p:nvCxnSpPr>
              <p:spPr>
                <a:xfrm>
                  <a:off x="6629400" y="1380943"/>
                  <a:ext cx="0" cy="1058380"/>
                </a:xfrm>
                <a:prstGeom prst="straightConnector1">
                  <a:avLst/>
                </a:prstGeom>
                <a:ln w="28575">
                  <a:solidFill>
                    <a:srgbClr val="FFC000"/>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7303924" y="2588176"/>
                  <a:ext cx="235962" cy="215444"/>
                </a:xfrm>
                <a:prstGeom prst="rect">
                  <a:avLst/>
                </a:prstGeom>
                <a:noFill/>
              </p:spPr>
              <p:txBody>
                <a:bodyPr wrap="none" rtlCol="0">
                  <a:spAutoFit/>
                </a:bodyPr>
                <a:lstStyle/>
                <a:p>
                  <a:r>
                    <a:rPr lang="en-US" sz="800" dirty="0" smtClean="0"/>
                    <a:t>1</a:t>
                  </a:r>
                  <a:endParaRPr lang="en-US" sz="800" dirty="0"/>
                </a:p>
              </p:txBody>
            </p:sp>
            <p:sp>
              <p:nvSpPr>
                <p:cNvPr id="36" name="TextBox 35"/>
                <p:cNvSpPr txBox="1"/>
                <p:nvPr/>
              </p:nvSpPr>
              <p:spPr>
                <a:xfrm>
                  <a:off x="7315200" y="2362200"/>
                  <a:ext cx="235962" cy="215444"/>
                </a:xfrm>
                <a:prstGeom prst="rect">
                  <a:avLst/>
                </a:prstGeom>
                <a:noFill/>
              </p:spPr>
              <p:txBody>
                <a:bodyPr wrap="none" rtlCol="0">
                  <a:spAutoFit/>
                </a:bodyPr>
                <a:lstStyle/>
                <a:p>
                  <a:r>
                    <a:rPr lang="en-US" sz="800" dirty="0" smtClean="0"/>
                    <a:t>2</a:t>
                  </a:r>
                  <a:endParaRPr lang="en-US" sz="800" dirty="0"/>
                </a:p>
              </p:txBody>
            </p:sp>
            <p:sp>
              <p:nvSpPr>
                <p:cNvPr id="37" name="TextBox 36"/>
                <p:cNvSpPr txBox="1"/>
                <p:nvPr/>
              </p:nvSpPr>
              <p:spPr>
                <a:xfrm>
                  <a:off x="7315200" y="2832556"/>
                  <a:ext cx="235962" cy="215444"/>
                </a:xfrm>
                <a:prstGeom prst="rect">
                  <a:avLst/>
                </a:prstGeom>
                <a:noFill/>
              </p:spPr>
              <p:txBody>
                <a:bodyPr wrap="none" rtlCol="0">
                  <a:spAutoFit/>
                </a:bodyPr>
                <a:lstStyle/>
                <a:p>
                  <a:r>
                    <a:rPr lang="en-US" sz="800" dirty="0"/>
                    <a:t>0</a:t>
                  </a:r>
                </a:p>
              </p:txBody>
            </p:sp>
            <p:sp>
              <p:nvSpPr>
                <p:cNvPr id="38" name="TextBox 37"/>
                <p:cNvSpPr txBox="1"/>
                <p:nvPr/>
              </p:nvSpPr>
              <p:spPr>
                <a:xfrm>
                  <a:off x="7326699" y="2070556"/>
                  <a:ext cx="235962" cy="215444"/>
                </a:xfrm>
                <a:prstGeom prst="rect">
                  <a:avLst/>
                </a:prstGeom>
                <a:noFill/>
              </p:spPr>
              <p:txBody>
                <a:bodyPr wrap="none" rtlCol="0">
                  <a:spAutoFit/>
                </a:bodyPr>
                <a:lstStyle/>
                <a:p>
                  <a:r>
                    <a:rPr lang="en-US" sz="800" dirty="0"/>
                    <a:t>3</a:t>
                  </a:r>
                </a:p>
              </p:txBody>
            </p:sp>
            <p:sp>
              <p:nvSpPr>
                <p:cNvPr id="39" name="TextBox 38"/>
                <p:cNvSpPr txBox="1"/>
                <p:nvPr/>
              </p:nvSpPr>
              <p:spPr>
                <a:xfrm>
                  <a:off x="7315200" y="1295400"/>
                  <a:ext cx="235962" cy="215444"/>
                </a:xfrm>
                <a:prstGeom prst="rect">
                  <a:avLst/>
                </a:prstGeom>
                <a:noFill/>
              </p:spPr>
              <p:txBody>
                <a:bodyPr wrap="none" rtlCol="0">
                  <a:spAutoFit/>
                </a:bodyPr>
                <a:lstStyle/>
                <a:p>
                  <a:r>
                    <a:rPr lang="en-US" sz="800" dirty="0"/>
                    <a:t>0</a:t>
                  </a:r>
                </a:p>
              </p:txBody>
            </p:sp>
            <p:sp>
              <p:nvSpPr>
                <p:cNvPr id="40" name="TextBox 39"/>
                <p:cNvSpPr txBox="1"/>
                <p:nvPr/>
              </p:nvSpPr>
              <p:spPr>
                <a:xfrm>
                  <a:off x="7315200" y="1143000"/>
                  <a:ext cx="235962" cy="215444"/>
                </a:xfrm>
                <a:prstGeom prst="rect">
                  <a:avLst/>
                </a:prstGeom>
                <a:noFill/>
              </p:spPr>
              <p:txBody>
                <a:bodyPr wrap="none" rtlCol="0">
                  <a:spAutoFit/>
                </a:bodyPr>
                <a:lstStyle/>
                <a:p>
                  <a:r>
                    <a:rPr lang="en-US" sz="800" dirty="0" smtClean="0"/>
                    <a:t>1</a:t>
                  </a:r>
                  <a:endParaRPr lang="en-US" sz="800" dirty="0"/>
                </a:p>
              </p:txBody>
            </p:sp>
            <p:sp>
              <p:nvSpPr>
                <p:cNvPr id="41" name="TextBox 40"/>
                <p:cNvSpPr txBox="1"/>
                <p:nvPr/>
              </p:nvSpPr>
              <p:spPr>
                <a:xfrm>
                  <a:off x="7315200" y="990600"/>
                  <a:ext cx="235962" cy="215444"/>
                </a:xfrm>
                <a:prstGeom prst="rect">
                  <a:avLst/>
                </a:prstGeom>
                <a:noFill/>
              </p:spPr>
              <p:txBody>
                <a:bodyPr wrap="none" rtlCol="0">
                  <a:spAutoFit/>
                </a:bodyPr>
                <a:lstStyle/>
                <a:p>
                  <a:r>
                    <a:rPr lang="en-US" sz="800" dirty="0" smtClean="0"/>
                    <a:t>2</a:t>
                  </a:r>
                  <a:endParaRPr lang="en-US" sz="800" dirty="0"/>
                </a:p>
              </p:txBody>
            </p:sp>
            <p:sp>
              <p:nvSpPr>
                <p:cNvPr id="42" name="TextBox 41"/>
                <p:cNvSpPr txBox="1"/>
                <p:nvPr/>
              </p:nvSpPr>
              <p:spPr>
                <a:xfrm>
                  <a:off x="7315200" y="775156"/>
                  <a:ext cx="235962" cy="215444"/>
                </a:xfrm>
                <a:prstGeom prst="rect">
                  <a:avLst/>
                </a:prstGeom>
                <a:noFill/>
              </p:spPr>
              <p:txBody>
                <a:bodyPr wrap="none" rtlCol="0">
                  <a:spAutoFit/>
                </a:bodyPr>
                <a:lstStyle/>
                <a:p>
                  <a:r>
                    <a:rPr lang="en-US" sz="800" dirty="0"/>
                    <a:t>3</a:t>
                  </a:r>
                </a:p>
              </p:txBody>
            </p:sp>
            <p:graphicFrame>
              <p:nvGraphicFramePr>
                <p:cNvPr id="43" name="Object 42"/>
                <p:cNvGraphicFramePr>
                  <a:graphicFrameLocks noChangeAspect="1"/>
                </p:cNvGraphicFramePr>
                <p:nvPr>
                  <p:extLst>
                    <p:ext uri="{D42A27DB-BD31-4B8C-83A1-F6EECF244321}">
                      <p14:modId xmlns:p14="http://schemas.microsoft.com/office/powerpoint/2010/main" val="2072058140"/>
                    </p:ext>
                  </p:extLst>
                </p:nvPr>
              </p:nvGraphicFramePr>
              <p:xfrm>
                <a:off x="8445190" y="1616658"/>
                <a:ext cx="287188" cy="375554"/>
              </p:xfrm>
              <a:graphic>
                <a:graphicData uri="http://schemas.openxmlformats.org/presentationml/2006/ole">
                  <mc:AlternateContent xmlns:mc="http://schemas.openxmlformats.org/markup-compatibility/2006">
                    <mc:Choice xmlns:v="urn:schemas-microsoft-com:vml" Requires="v">
                      <p:oleObj spid="_x0000_s54366" name="Equation" r:id="rId8" imgW="164885" imgH="215619" progId="Equation.3">
                        <p:embed/>
                      </p:oleObj>
                    </mc:Choice>
                    <mc:Fallback>
                      <p:oleObj name="Equation" r:id="rId8" imgW="164885" imgH="215619"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5190" y="1616658"/>
                              <a:ext cx="287188" cy="37555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44" name="Straight Arrow Connector 43"/>
                <p:cNvCxnSpPr/>
                <p:nvPr/>
              </p:nvCxnSpPr>
              <p:spPr>
                <a:xfrm flipH="1">
                  <a:off x="6739400" y="1872170"/>
                  <a:ext cx="535552" cy="567153"/>
                </a:xfrm>
                <a:prstGeom prst="straightConnector1">
                  <a:avLst/>
                </a:prstGeom>
                <a:ln w="19050">
                  <a:solidFill>
                    <a:srgbClr val="FFC000"/>
                  </a:solidFill>
                  <a:prstDash val="dash"/>
                  <a:miter lim="800000"/>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a:off x="6196883" y="1360161"/>
                  <a:ext cx="11411" cy="1532938"/>
                </a:xfrm>
                <a:prstGeom prst="straightConnector1">
                  <a:avLst/>
                </a:prstGeom>
                <a:ln w="2540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6142098" y="945879"/>
                  <a:ext cx="597302" cy="276999"/>
                </a:xfrm>
                <a:prstGeom prst="rect">
                  <a:avLst/>
                </a:prstGeom>
                <a:noFill/>
              </p:spPr>
              <p:txBody>
                <a:bodyPr wrap="square" rtlCol="0">
                  <a:spAutoFit/>
                </a:bodyPr>
                <a:lstStyle/>
                <a:p>
                  <a:r>
                    <a:rPr lang="en-US" sz="1200" dirty="0" smtClean="0">
                      <a:solidFill>
                        <a:prstClr val="black"/>
                      </a:solidFill>
                      <a:latin typeface="Times New Roman" pitchFamily="18" charset="0"/>
                      <a:cs typeface="Times New Roman" pitchFamily="18" charset="0"/>
                    </a:rPr>
                    <a:t>VR</a:t>
                  </a:r>
                  <a:endParaRPr lang="en-US" sz="1200" dirty="0">
                    <a:solidFill>
                      <a:prstClr val="black"/>
                    </a:solidFill>
                    <a:latin typeface="Times New Roman" pitchFamily="18" charset="0"/>
                    <a:cs typeface="Times New Roman" pitchFamily="18" charset="0"/>
                  </a:endParaRPr>
                </a:p>
              </p:txBody>
            </p:sp>
            <p:sp>
              <p:nvSpPr>
                <p:cNvPr id="47" name="TextBox 46"/>
                <p:cNvSpPr txBox="1"/>
                <p:nvPr/>
              </p:nvSpPr>
              <p:spPr>
                <a:xfrm>
                  <a:off x="6606915" y="1563968"/>
                  <a:ext cx="502703" cy="276999"/>
                </a:xfrm>
                <a:prstGeom prst="rect">
                  <a:avLst/>
                </a:prstGeom>
                <a:noFill/>
              </p:spPr>
              <p:txBody>
                <a:bodyPr wrap="square" rtlCol="0">
                  <a:spAutoFit/>
                </a:bodyPr>
                <a:lstStyle/>
                <a:p>
                  <a:r>
                    <a:rPr lang="en-US" sz="1200" dirty="0" smtClean="0">
                      <a:solidFill>
                        <a:prstClr val="black"/>
                      </a:solidFill>
                      <a:latin typeface="Times New Roman" pitchFamily="18" charset="0"/>
                      <a:cs typeface="Times New Roman" pitchFamily="18" charset="0"/>
                    </a:rPr>
                    <a:t>NR</a:t>
                  </a:r>
                  <a:endParaRPr lang="en-US" sz="1200" dirty="0">
                    <a:solidFill>
                      <a:prstClr val="black"/>
                    </a:solidFill>
                    <a:latin typeface="Times New Roman" pitchFamily="18" charset="0"/>
                    <a:cs typeface="Times New Roman" pitchFamily="18" charset="0"/>
                  </a:endParaRPr>
                </a:p>
              </p:txBody>
            </p:sp>
            <p:sp>
              <p:nvSpPr>
                <p:cNvPr id="48" name="Rectangle 47"/>
                <p:cNvSpPr/>
                <p:nvPr/>
              </p:nvSpPr>
              <p:spPr>
                <a:xfrm>
                  <a:off x="6808803" y="1943363"/>
                  <a:ext cx="397866" cy="276999"/>
                </a:xfrm>
                <a:prstGeom prst="rect">
                  <a:avLst/>
                </a:prstGeom>
              </p:spPr>
              <p:txBody>
                <a:bodyPr wrap="none">
                  <a:spAutoFit/>
                </a:bodyPr>
                <a:lstStyle/>
                <a:p>
                  <a:r>
                    <a:rPr lang="en-US" sz="1200" dirty="0">
                      <a:solidFill>
                        <a:prstClr val="black"/>
                      </a:solidFill>
                      <a:latin typeface="Times New Roman" pitchFamily="18" charset="0"/>
                      <a:cs typeface="Times New Roman" pitchFamily="18" charset="0"/>
                    </a:rPr>
                    <a:t>NR</a:t>
                  </a:r>
                </a:p>
              </p:txBody>
            </p:sp>
            <p:sp>
              <p:nvSpPr>
                <p:cNvPr id="49" name="TextBox 48"/>
                <p:cNvSpPr txBox="1"/>
                <p:nvPr/>
              </p:nvSpPr>
              <p:spPr>
                <a:xfrm>
                  <a:off x="5759699" y="1587695"/>
                  <a:ext cx="656150" cy="338554"/>
                </a:xfrm>
                <a:prstGeom prst="rect">
                  <a:avLst/>
                </a:prstGeom>
                <a:noFill/>
              </p:spPr>
              <p:txBody>
                <a:bodyPr wrap="square" rtlCol="0">
                  <a:spAutoFit/>
                </a:bodyPr>
                <a:lstStyle/>
                <a:p>
                  <a:r>
                    <a:rPr lang="en-US" sz="1600" dirty="0">
                      <a:solidFill>
                        <a:prstClr val="black"/>
                      </a:solidFill>
                      <a:latin typeface="Times New Roman" pitchFamily="18" charset="0"/>
                      <a:cs typeface="Times New Roman" pitchFamily="18" charset="0"/>
                    </a:rPr>
                    <a:t>h</a:t>
                  </a:r>
                  <a:r>
                    <a:rPr lang="el-GR" sz="1600" dirty="0">
                      <a:solidFill>
                        <a:prstClr val="black"/>
                      </a:solidFill>
                      <a:latin typeface="Times New Roman" pitchFamily="18" charset="0"/>
                      <a:cs typeface="Times New Roman" pitchFamily="18" charset="0"/>
                    </a:rPr>
                    <a:t>υ</a:t>
                  </a:r>
                  <a:r>
                    <a:rPr lang="en-US" sz="1600" baseline="-25000" dirty="0">
                      <a:solidFill>
                        <a:prstClr val="black"/>
                      </a:solidFill>
                      <a:latin typeface="Times New Roman" pitchFamily="18" charset="0"/>
                      <a:cs typeface="Times New Roman" pitchFamily="18" charset="0"/>
                    </a:rPr>
                    <a:t>f</a:t>
                  </a:r>
                  <a:endParaRPr lang="en-US" sz="1600" dirty="0">
                    <a:solidFill>
                      <a:prstClr val="black"/>
                    </a:solidFill>
                    <a:latin typeface="Times New Roman" pitchFamily="18" charset="0"/>
                    <a:cs typeface="Times New Roman" pitchFamily="18" charset="0"/>
                  </a:endParaRPr>
                </a:p>
              </p:txBody>
            </p:sp>
            <p:sp>
              <p:nvSpPr>
                <p:cNvPr id="50" name="TextBox 49"/>
                <p:cNvSpPr txBox="1"/>
                <p:nvPr/>
              </p:nvSpPr>
              <p:spPr>
                <a:xfrm>
                  <a:off x="5133579" y="2960132"/>
                  <a:ext cx="3598799" cy="307777"/>
                </a:xfrm>
                <a:prstGeom prst="rect">
                  <a:avLst/>
                </a:prstGeom>
                <a:noFill/>
              </p:spPr>
              <p:txBody>
                <a:bodyPr wrap="square" rtlCol="0">
                  <a:spAutoFit/>
                </a:bodyPr>
                <a:lstStyle/>
                <a:p>
                  <a:pPr algn="ctr"/>
                  <a:r>
                    <a:rPr lang="en-US" sz="1400" dirty="0" smtClean="0"/>
                    <a:t> </a:t>
                  </a:r>
                  <a:r>
                    <a:rPr lang="en-US" sz="1400" dirty="0" err="1"/>
                    <a:t>J</a:t>
                  </a:r>
                  <a:r>
                    <a:rPr lang="en-US" sz="1400" dirty="0" err="1" smtClean="0"/>
                    <a:t>ablonski</a:t>
                  </a:r>
                  <a:r>
                    <a:rPr lang="en-US" sz="1400" dirty="0" smtClean="0"/>
                    <a:t> energy diagram</a:t>
                  </a:r>
                  <a:endParaRPr lang="en-US" sz="1400" dirty="0"/>
                </a:p>
              </p:txBody>
            </p:sp>
          </p:grpSp>
        </p:grpSp>
        <p:sp>
          <p:nvSpPr>
            <p:cNvPr id="7" name="Rectangle 6"/>
            <p:cNvSpPr/>
            <p:nvPr/>
          </p:nvSpPr>
          <p:spPr>
            <a:xfrm>
              <a:off x="2640598" y="66439"/>
              <a:ext cx="1105496" cy="788812"/>
            </a:xfrm>
            <a:prstGeom prst="rect">
              <a:avLst/>
            </a:prstGeom>
            <a:solidFill>
              <a:schemeClr val="bg1"/>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p:cNvCxnSpPr/>
            <p:nvPr/>
          </p:nvCxnSpPr>
          <p:spPr>
            <a:xfrm>
              <a:off x="2680722" y="182581"/>
              <a:ext cx="372324"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680722" y="245651"/>
              <a:ext cx="372324"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705516" y="505873"/>
              <a:ext cx="338010" cy="0"/>
            </a:xfrm>
            <a:prstGeom prst="line">
              <a:avLst/>
            </a:prstGeom>
            <a:ln w="28575">
              <a:solidFill>
                <a:srgbClr val="FFC000"/>
              </a:solidFill>
              <a:prstDash val="sysDash"/>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009732" y="75799"/>
              <a:ext cx="914400" cy="276999"/>
            </a:xfrm>
            <a:prstGeom prst="rect">
              <a:avLst/>
            </a:prstGeom>
            <a:noFill/>
          </p:spPr>
          <p:txBody>
            <a:bodyPr wrap="square" rtlCol="0">
              <a:spAutoFit/>
            </a:bodyPr>
            <a:lstStyle/>
            <a:p>
              <a:r>
                <a:rPr lang="en-US" sz="1200" dirty="0" err="1" smtClean="0">
                  <a:latin typeface="Times New Roman" panose="02020603050405020304" pitchFamily="18" charset="0"/>
                  <a:cs typeface="Times New Roman" panose="02020603050405020304" pitchFamily="18" charset="0"/>
                </a:rPr>
                <a:t>Radiative</a:t>
              </a:r>
              <a:endParaRPr lang="en-US" sz="1200"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3000474" y="355421"/>
              <a:ext cx="840340" cy="461665"/>
            </a:xfrm>
            <a:prstGeom prst="rect">
              <a:avLst/>
            </a:prstGeom>
            <a:noFill/>
          </p:spPr>
          <p:txBody>
            <a:bodyPr wrap="square" rtlCol="0">
              <a:spAutoFit/>
            </a:bodyPr>
            <a:lstStyle/>
            <a:p>
              <a:r>
                <a:rPr lang="en-US" sz="1200" dirty="0" smtClean="0">
                  <a:latin typeface="Times New Roman" panose="02020603050405020304" pitchFamily="18" charset="0"/>
                  <a:cs typeface="Times New Roman" panose="02020603050405020304" pitchFamily="18" charset="0"/>
                </a:rPr>
                <a:t>Non-Radiative</a:t>
              </a:r>
              <a:endParaRPr lang="en-US" sz="1200" dirty="0">
                <a:latin typeface="Times New Roman" panose="02020603050405020304" pitchFamily="18" charset="0"/>
                <a:cs typeface="Times New Roman" panose="02020603050405020304" pitchFamily="18" charset="0"/>
              </a:endParaRPr>
            </a:p>
          </p:txBody>
        </p:sp>
        <p:sp>
          <p:nvSpPr>
            <p:cNvPr id="56" name="TextBox 55"/>
            <p:cNvSpPr txBox="1"/>
            <p:nvPr/>
          </p:nvSpPr>
          <p:spPr>
            <a:xfrm>
              <a:off x="2742295" y="1919651"/>
              <a:ext cx="2388754" cy="276999"/>
            </a:xfrm>
            <a:prstGeom prst="rect">
              <a:avLst/>
            </a:prstGeom>
            <a:noFill/>
          </p:spPr>
          <p:txBody>
            <a:bodyPr wrap="square" rtlCol="0">
              <a:spAutoFit/>
            </a:bodyPr>
            <a:lstStyle/>
            <a:p>
              <a:r>
                <a:rPr lang="en-US" sz="1200" dirty="0">
                  <a:solidFill>
                    <a:prstClr val="black"/>
                  </a:solidFill>
                  <a:latin typeface="Times New Roman" pitchFamily="18" charset="0"/>
                  <a:cs typeface="Times New Roman" pitchFamily="18" charset="0"/>
                </a:rPr>
                <a:t>h</a:t>
              </a:r>
              <a:r>
                <a:rPr lang="el-GR" sz="1200" dirty="0">
                  <a:solidFill>
                    <a:prstClr val="black"/>
                  </a:solidFill>
                  <a:latin typeface="Times New Roman" pitchFamily="18" charset="0"/>
                  <a:cs typeface="Times New Roman" pitchFamily="18" charset="0"/>
                </a:rPr>
                <a:t>υ</a:t>
              </a:r>
              <a:r>
                <a:rPr lang="en-US" sz="1200" baseline="-25000" dirty="0">
                  <a:solidFill>
                    <a:prstClr val="black"/>
                  </a:solidFill>
                  <a:latin typeface="Times New Roman" pitchFamily="18" charset="0"/>
                  <a:cs typeface="Times New Roman" pitchFamily="18" charset="0"/>
                </a:rPr>
                <a:t>f</a:t>
              </a:r>
              <a:r>
                <a:rPr lang="en-US" sz="1200" dirty="0">
                  <a:solidFill>
                    <a:prstClr val="black"/>
                  </a:solidFill>
                  <a:latin typeface="Times New Roman" pitchFamily="18" charset="0"/>
                  <a:cs typeface="Times New Roman" pitchFamily="18" charset="0"/>
                </a:rPr>
                <a:t> → Fluorescence </a:t>
              </a:r>
              <a:r>
                <a:rPr lang="en-US" sz="1200" baseline="-25000" dirty="0">
                  <a:solidFill>
                    <a:prstClr val="black"/>
                  </a:solidFill>
                  <a:latin typeface="Times New Roman" pitchFamily="18" charset="0"/>
                  <a:cs typeface="Times New Roman" pitchFamily="18" charset="0"/>
                </a:rPr>
                <a:t>  </a:t>
              </a:r>
              <a:endParaRPr lang="en-US" sz="1200" dirty="0">
                <a:solidFill>
                  <a:prstClr val="black"/>
                </a:solidFill>
                <a:latin typeface="Times New Roman" pitchFamily="18" charset="0"/>
                <a:cs typeface="Times New Roman" pitchFamily="18" charset="0"/>
              </a:endParaRPr>
            </a:p>
          </p:txBody>
        </p:sp>
        <p:sp>
          <p:nvSpPr>
            <p:cNvPr id="57" name="TextBox 56"/>
            <p:cNvSpPr txBox="1"/>
            <p:nvPr/>
          </p:nvSpPr>
          <p:spPr>
            <a:xfrm>
              <a:off x="2761335" y="1482678"/>
              <a:ext cx="2879296" cy="276999"/>
            </a:xfrm>
            <a:prstGeom prst="rect">
              <a:avLst/>
            </a:prstGeom>
            <a:noFill/>
          </p:spPr>
          <p:txBody>
            <a:bodyPr wrap="square" rtlCol="0">
              <a:spAutoFit/>
            </a:bodyPr>
            <a:lstStyle/>
            <a:p>
              <a:r>
                <a:rPr lang="en-US" sz="1200" dirty="0">
                  <a:solidFill>
                    <a:prstClr val="black"/>
                  </a:solidFill>
                  <a:latin typeface="Times New Roman" pitchFamily="18" charset="0"/>
                  <a:cs typeface="Times New Roman" pitchFamily="18" charset="0"/>
                </a:rPr>
                <a:t>h</a:t>
              </a:r>
              <a:r>
                <a:rPr lang="el-GR" sz="1200" dirty="0">
                  <a:solidFill>
                    <a:prstClr val="black"/>
                  </a:solidFill>
                  <a:latin typeface="Times New Roman" pitchFamily="18" charset="0"/>
                  <a:cs typeface="Times New Roman" pitchFamily="18" charset="0"/>
                </a:rPr>
                <a:t>υ</a:t>
              </a:r>
              <a:r>
                <a:rPr lang="en-US" sz="1200" baseline="-25000" dirty="0">
                  <a:solidFill>
                    <a:prstClr val="black"/>
                  </a:solidFill>
                  <a:latin typeface="Times New Roman" pitchFamily="18" charset="0"/>
                  <a:cs typeface="Times New Roman" pitchFamily="18" charset="0"/>
                </a:rPr>
                <a:t>p</a:t>
              </a:r>
              <a:r>
                <a:rPr lang="en-US" sz="1200" dirty="0">
                  <a:solidFill>
                    <a:prstClr val="black"/>
                  </a:solidFill>
                  <a:latin typeface="Times New Roman" pitchFamily="18" charset="0"/>
                  <a:cs typeface="Times New Roman" pitchFamily="18" charset="0"/>
                </a:rPr>
                <a:t> → Phosphorescence </a:t>
              </a:r>
              <a:r>
                <a:rPr lang="en-US" sz="1200" baseline="-25000" dirty="0">
                  <a:solidFill>
                    <a:prstClr val="black"/>
                  </a:solidFill>
                  <a:latin typeface="Times New Roman" pitchFamily="18" charset="0"/>
                  <a:cs typeface="Times New Roman" pitchFamily="18" charset="0"/>
                </a:rPr>
                <a:t>  </a:t>
              </a:r>
              <a:endParaRPr lang="en-US" sz="1200" dirty="0">
                <a:solidFill>
                  <a:prstClr val="black"/>
                </a:solidFill>
                <a:latin typeface="Times New Roman" pitchFamily="18" charset="0"/>
                <a:cs typeface="Times New Roman" pitchFamily="18" charset="0"/>
              </a:endParaRPr>
            </a:p>
          </p:txBody>
        </p:sp>
        <p:sp>
          <p:nvSpPr>
            <p:cNvPr id="58" name="TextBox 57"/>
            <p:cNvSpPr txBox="1"/>
            <p:nvPr/>
          </p:nvSpPr>
          <p:spPr>
            <a:xfrm>
              <a:off x="2737244" y="1706392"/>
              <a:ext cx="3388886" cy="276999"/>
            </a:xfrm>
            <a:prstGeom prst="rect">
              <a:avLst/>
            </a:prstGeom>
            <a:noFill/>
          </p:spPr>
          <p:txBody>
            <a:bodyPr wrap="square" rtlCol="0">
              <a:spAutoFit/>
            </a:bodyPr>
            <a:lstStyle/>
            <a:p>
              <a:r>
                <a:rPr lang="en-US" sz="1200" dirty="0">
                  <a:solidFill>
                    <a:prstClr val="black"/>
                  </a:solidFill>
                  <a:latin typeface="Times New Roman" pitchFamily="18" charset="0"/>
                  <a:cs typeface="Times New Roman" pitchFamily="18" charset="0"/>
                </a:rPr>
                <a:t>VR → Vibrational relaxation </a:t>
              </a:r>
              <a:r>
                <a:rPr lang="en-US" sz="1200" baseline="-25000" dirty="0">
                  <a:solidFill>
                    <a:prstClr val="black"/>
                  </a:solidFill>
                  <a:latin typeface="Times New Roman" pitchFamily="18" charset="0"/>
                  <a:cs typeface="Times New Roman" pitchFamily="18" charset="0"/>
                </a:rPr>
                <a:t>  </a:t>
              </a:r>
              <a:endParaRPr lang="en-US" sz="1200" dirty="0">
                <a:solidFill>
                  <a:prstClr val="black"/>
                </a:solidFill>
                <a:latin typeface="Times New Roman" pitchFamily="18" charset="0"/>
                <a:cs typeface="Times New Roman" pitchFamily="18" charset="0"/>
              </a:endParaRPr>
            </a:p>
          </p:txBody>
        </p:sp>
        <p:sp>
          <p:nvSpPr>
            <p:cNvPr id="59" name="TextBox 58"/>
            <p:cNvSpPr txBox="1"/>
            <p:nvPr/>
          </p:nvSpPr>
          <p:spPr>
            <a:xfrm>
              <a:off x="2728672" y="2151357"/>
              <a:ext cx="3000396" cy="276999"/>
            </a:xfrm>
            <a:prstGeom prst="rect">
              <a:avLst/>
            </a:prstGeom>
            <a:noFill/>
          </p:spPr>
          <p:txBody>
            <a:bodyPr wrap="square" rtlCol="0">
              <a:spAutoFit/>
            </a:bodyPr>
            <a:lstStyle/>
            <a:p>
              <a:r>
                <a:rPr lang="en-US" sz="1200" dirty="0">
                  <a:solidFill>
                    <a:prstClr val="black"/>
                  </a:solidFill>
                  <a:latin typeface="Times New Roman" pitchFamily="18" charset="0"/>
                  <a:cs typeface="Times New Roman" pitchFamily="18" charset="0"/>
                </a:rPr>
                <a:t>ISC→ Intersystem crossing</a:t>
              </a:r>
              <a:r>
                <a:rPr lang="en-US" sz="1200" baseline="-25000" dirty="0">
                  <a:solidFill>
                    <a:prstClr val="black"/>
                  </a:solidFill>
                  <a:latin typeface="Times New Roman" pitchFamily="18" charset="0"/>
                  <a:cs typeface="Times New Roman" pitchFamily="18" charset="0"/>
                </a:rPr>
                <a:t>  </a:t>
              </a:r>
              <a:endParaRPr lang="en-US" sz="1200" dirty="0">
                <a:solidFill>
                  <a:prstClr val="black"/>
                </a:solidFill>
                <a:latin typeface="Times New Roman" pitchFamily="18" charset="0"/>
                <a:cs typeface="Times New Roman" pitchFamily="18" charset="0"/>
              </a:endParaRPr>
            </a:p>
          </p:txBody>
        </p:sp>
        <p:sp>
          <p:nvSpPr>
            <p:cNvPr id="60" name="Rectangle 59"/>
            <p:cNvSpPr/>
            <p:nvPr/>
          </p:nvSpPr>
          <p:spPr bwMode="auto">
            <a:xfrm>
              <a:off x="2761335" y="1481429"/>
              <a:ext cx="1924675" cy="912299"/>
            </a:xfrm>
            <a:prstGeom prst="rect">
              <a:avLst/>
            </a:prstGeom>
            <a:no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pPr>
              <a:endParaRPr kumimoji="0" 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p:txBody>
        </p:sp>
      </p:grpSp>
      <p:grpSp>
        <p:nvGrpSpPr>
          <p:cNvPr id="62" name="Group 61"/>
          <p:cNvGrpSpPr/>
          <p:nvPr/>
        </p:nvGrpSpPr>
        <p:grpSpPr>
          <a:xfrm>
            <a:off x="1749177" y="3939864"/>
            <a:ext cx="1930638" cy="781463"/>
            <a:chOff x="2370746" y="2190337"/>
            <a:chExt cx="1930638" cy="781463"/>
          </a:xfrm>
        </p:grpSpPr>
        <p:sp>
          <p:nvSpPr>
            <p:cNvPr id="63" name="Oval 62"/>
            <p:cNvSpPr/>
            <p:nvPr/>
          </p:nvSpPr>
          <p:spPr>
            <a:xfrm>
              <a:off x="2370746" y="2579883"/>
              <a:ext cx="1905000" cy="39191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64" name="TextBox 63"/>
            <p:cNvSpPr txBox="1"/>
            <p:nvPr/>
          </p:nvSpPr>
          <p:spPr>
            <a:xfrm>
              <a:off x="2396384" y="2602468"/>
              <a:ext cx="1905000" cy="307777"/>
            </a:xfrm>
            <a:prstGeom prst="rect">
              <a:avLst/>
            </a:prstGeom>
            <a:noFill/>
          </p:spPr>
          <p:txBody>
            <a:bodyPr wrap="square" rtlCol="0">
              <a:spAutoFit/>
            </a:bodyPr>
            <a:lstStyle/>
            <a:p>
              <a:pPr algn="ctr"/>
              <a:r>
                <a:rPr lang="en-US" sz="1400" dirty="0" smtClean="0">
                  <a:solidFill>
                    <a:srgbClr val="FF0000"/>
                  </a:solidFill>
                </a:rPr>
                <a:t>Thermal Lens</a:t>
              </a:r>
              <a:endParaRPr lang="en-US" sz="1400" dirty="0">
                <a:solidFill>
                  <a:srgbClr val="FF0000"/>
                </a:solidFill>
              </a:endParaRPr>
            </a:p>
          </p:txBody>
        </p:sp>
        <p:sp>
          <p:nvSpPr>
            <p:cNvPr id="65" name="Right Arrow 64"/>
            <p:cNvSpPr/>
            <p:nvPr/>
          </p:nvSpPr>
          <p:spPr>
            <a:xfrm rot="5400000">
              <a:off x="3124200" y="2265831"/>
              <a:ext cx="381000" cy="230012"/>
            </a:xfrm>
            <a:prstGeom prst="rightArrow">
              <a:avLst/>
            </a:prstGeom>
            <a:solidFill>
              <a:schemeClr val="accent2">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nvGrpSpPr>
          <p:cNvPr id="66" name="Group 65"/>
          <p:cNvGrpSpPr/>
          <p:nvPr/>
        </p:nvGrpSpPr>
        <p:grpSpPr>
          <a:xfrm>
            <a:off x="251640" y="2787768"/>
            <a:ext cx="4648200" cy="1225400"/>
            <a:chOff x="457200" y="794915"/>
            <a:chExt cx="4648200" cy="1225400"/>
          </a:xfrm>
        </p:grpSpPr>
        <p:sp>
          <p:nvSpPr>
            <p:cNvPr id="67" name="TextBox 66"/>
            <p:cNvSpPr txBox="1"/>
            <p:nvPr/>
          </p:nvSpPr>
          <p:spPr>
            <a:xfrm>
              <a:off x="457200" y="1066208"/>
              <a:ext cx="4648200" cy="954107"/>
            </a:xfrm>
            <a:prstGeom prst="rect">
              <a:avLst/>
            </a:prstGeom>
            <a:noFill/>
          </p:spPr>
          <p:txBody>
            <a:bodyPr wrap="square" rtlCol="0">
              <a:spAutoFit/>
            </a:bodyPr>
            <a:lstStyle/>
            <a:p>
              <a:pPr marL="285750" indent="-285750">
                <a:buFont typeface="Wingdings" panose="05000000000000000000" pitchFamily="2" charset="2"/>
                <a:buChar char="Ø"/>
              </a:pPr>
              <a:r>
                <a:rPr lang="en-US" sz="1400" dirty="0" smtClean="0"/>
                <a:t>Excitation by Electro-magnetic radiation</a:t>
              </a:r>
            </a:p>
            <a:p>
              <a:pPr marL="285750" indent="-285750">
                <a:buFont typeface="Wingdings" panose="05000000000000000000" pitchFamily="2" charset="2"/>
                <a:buChar char="Ø"/>
              </a:pPr>
              <a:r>
                <a:rPr lang="en-US" sz="1400" dirty="0" smtClean="0"/>
                <a:t>Creation of spatial Temperature distribution</a:t>
              </a:r>
            </a:p>
            <a:p>
              <a:pPr marL="285750" indent="-285750">
                <a:buFont typeface="Wingdings" panose="05000000000000000000" pitchFamily="2" charset="2"/>
                <a:buChar char="Ø"/>
              </a:pPr>
              <a:r>
                <a:rPr lang="en-US" sz="1400" dirty="0" smtClean="0"/>
                <a:t>Change in density</a:t>
              </a:r>
            </a:p>
            <a:p>
              <a:pPr marL="285750" indent="-285750">
                <a:buFont typeface="Wingdings" panose="05000000000000000000" pitchFamily="2" charset="2"/>
                <a:buChar char="Ø"/>
              </a:pPr>
              <a:r>
                <a:rPr lang="en-US" sz="1400" dirty="0" smtClean="0"/>
                <a:t>Formation of </a:t>
              </a:r>
              <a:r>
                <a:rPr lang="en-US" sz="1400" u="sng" dirty="0" smtClean="0"/>
                <a:t>refractive index gradient</a:t>
              </a:r>
              <a:endParaRPr lang="en-US" sz="1400" u="sng" dirty="0"/>
            </a:p>
          </p:txBody>
        </p:sp>
        <p:sp>
          <p:nvSpPr>
            <p:cNvPr id="68" name="TextBox 67"/>
            <p:cNvSpPr txBox="1"/>
            <p:nvPr/>
          </p:nvSpPr>
          <p:spPr>
            <a:xfrm>
              <a:off x="609600" y="794915"/>
              <a:ext cx="1786784" cy="307777"/>
            </a:xfrm>
            <a:prstGeom prst="rect">
              <a:avLst/>
            </a:prstGeom>
            <a:noFill/>
          </p:spPr>
          <p:txBody>
            <a:bodyPr wrap="square" rtlCol="0">
              <a:spAutoFit/>
            </a:bodyPr>
            <a:lstStyle/>
            <a:p>
              <a:r>
                <a:rPr lang="en-US" sz="1400" b="1" u="sng" dirty="0" smtClean="0">
                  <a:solidFill>
                    <a:schemeClr val="accent1">
                      <a:lumMod val="75000"/>
                    </a:schemeClr>
                  </a:solidFill>
                </a:rPr>
                <a:t>Basic Principle</a:t>
              </a:r>
              <a:r>
                <a:rPr lang="en-US" sz="1400" b="1" dirty="0" smtClean="0">
                  <a:solidFill>
                    <a:schemeClr val="accent1">
                      <a:lumMod val="75000"/>
                    </a:schemeClr>
                  </a:solidFill>
                </a:rPr>
                <a:t>:</a:t>
              </a:r>
              <a:endParaRPr lang="en-US" sz="1400" b="1" dirty="0">
                <a:solidFill>
                  <a:schemeClr val="accent1">
                    <a:lumMod val="75000"/>
                  </a:schemeClr>
                </a:solidFill>
              </a:endParaRPr>
            </a:p>
          </p:txBody>
        </p:sp>
      </p:grpSp>
      <p:sp>
        <p:nvSpPr>
          <p:cNvPr id="69" name="Isosceles Triangle 68"/>
          <p:cNvSpPr/>
          <p:nvPr>
            <p:custDataLst>
              <p:tags r:id="rId2"/>
            </p:custDataLst>
          </p:nvPr>
        </p:nvSpPr>
        <p:spPr>
          <a:xfrm rot="5400000">
            <a:off x="7571941" y="1929119"/>
            <a:ext cx="428628" cy="1071570"/>
          </a:xfrm>
          <a:prstGeom prst="triangle">
            <a:avLst/>
          </a:prstGeom>
          <a:solidFill>
            <a:srgbClr val="E48312"/>
          </a:solidFill>
          <a:ln w="15875" cap="flat" cmpd="sng" algn="ctr">
            <a:solidFill>
              <a:srgbClr val="E48312">
                <a:shade val="50000"/>
              </a:srgbClr>
            </a:solidFill>
            <a:prstDash val="solid"/>
          </a:ln>
          <a:effectLst/>
          <a:scene3d>
            <a:camera prst="orthographicFront"/>
            <a:lightRig rig="flood" dir="t"/>
          </a:scene3d>
          <a:sp3d prstMaterial="powder">
            <a:bevelT w="63500"/>
            <a:bevelB w="165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pic>
        <p:nvPicPr>
          <p:cNvPr id="70" name="Picture 3" descr="C:\Users\Pardeep\Desktop\Picture2.png"/>
          <p:cNvPicPr>
            <a:picLocks noChangeAspect="1" noChangeArrowheads="1"/>
          </p:cNvPicPr>
          <p:nvPr/>
        </p:nvPicPr>
        <p:blipFill>
          <a:blip r:embed="rId10" cstate="print"/>
          <a:srcRect/>
          <a:stretch>
            <a:fillRect/>
          </a:stretch>
        </p:blipFill>
        <p:spPr bwMode="auto">
          <a:xfrm>
            <a:off x="8107726" y="1255681"/>
            <a:ext cx="684166" cy="2180141"/>
          </a:xfrm>
          <a:prstGeom prst="rect">
            <a:avLst/>
          </a:prstGeom>
          <a:noFill/>
        </p:spPr>
      </p:pic>
      <p:sp>
        <p:nvSpPr>
          <p:cNvPr id="71" name="Oval 70">
            <a:hlinkClick r:id="rId11" action="ppaction://hlinkpres?slideindex=1&amp;slidetitle="/>
          </p:cNvPr>
          <p:cNvSpPr/>
          <p:nvPr/>
        </p:nvSpPr>
        <p:spPr>
          <a:xfrm>
            <a:off x="8322040" y="2393466"/>
            <a:ext cx="142876" cy="142876"/>
          </a:xfrm>
          <a:prstGeom prst="ellipse">
            <a:avLst/>
          </a:prstGeom>
          <a:solidFill>
            <a:srgbClr val="C2BC80">
              <a:lumMod val="60000"/>
              <a:lumOff val="40000"/>
            </a:srgbClr>
          </a:solidFill>
          <a:ln w="6350" cap="flat" cmpd="sng" algn="ctr">
            <a:solidFill>
              <a:srgbClr val="C2BC8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sp>
        <p:nvSpPr>
          <p:cNvPr id="72" name="Rectangle 71"/>
          <p:cNvSpPr/>
          <p:nvPr>
            <p:custDataLst>
              <p:tags r:id="rId3"/>
            </p:custDataLst>
          </p:nvPr>
        </p:nvSpPr>
        <p:spPr>
          <a:xfrm>
            <a:off x="5249835" y="3740348"/>
            <a:ext cx="1737360" cy="457200"/>
          </a:xfrm>
          <a:prstGeom prst="rect">
            <a:avLst/>
          </a:prstGeom>
          <a:solidFill>
            <a:srgbClr val="E48312">
              <a:lumMod val="75000"/>
              <a:alpha val="70000"/>
            </a:srgbClr>
          </a:solidFill>
          <a:ln w="15875" cap="flat" cmpd="sng" algn="ctr">
            <a:solidFill>
              <a:srgbClr val="E48312">
                <a:lumMod val="75000"/>
              </a:srgbClr>
            </a:solidFill>
            <a:prstDash val="solid"/>
          </a:ln>
          <a:effectLst/>
          <a:scene3d>
            <a:camera prst="orthographicFront"/>
            <a:lightRig rig="flood" dir="t"/>
          </a:scene3d>
          <a:sp3d prstMaterial="powder">
            <a:bevelT/>
            <a:bevelB/>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sp>
        <p:nvSpPr>
          <p:cNvPr id="73" name="Oval 72"/>
          <p:cNvSpPr/>
          <p:nvPr>
            <p:custDataLst>
              <p:tags r:id="rId4"/>
            </p:custDataLst>
          </p:nvPr>
        </p:nvSpPr>
        <p:spPr>
          <a:xfrm>
            <a:off x="7001260" y="3234574"/>
            <a:ext cx="1463040" cy="1463040"/>
          </a:xfrm>
          <a:prstGeom prst="ellipse">
            <a:avLst/>
          </a:prstGeom>
          <a:solidFill>
            <a:srgbClr val="637052">
              <a:lumMod val="75000"/>
              <a:alpha val="60000"/>
            </a:srgbClr>
          </a:solidFill>
          <a:ln w="15875" cap="flat" cmpd="sng" algn="ctr">
            <a:solidFill>
              <a:srgbClr val="637052">
                <a:lumMod val="60000"/>
                <a:lumOff val="40000"/>
                <a:alpha val="1000"/>
              </a:srgbClr>
            </a:solidFill>
            <a:prstDash val="solid"/>
          </a:ln>
          <a:effectLst/>
          <a:scene3d>
            <a:camera prst="orthographicFront">
              <a:rot lat="0" lon="16199871" rev="0"/>
            </a:camera>
            <a:lightRig rig="glow" dir="t"/>
          </a:scene3d>
          <a:sp3d prstMaterial="powder">
            <a:bevelT w="723900" h="723900"/>
            <a:bevelB w="723900" h="723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cxnSp>
        <p:nvCxnSpPr>
          <p:cNvPr id="74" name="Straight Connector 73"/>
          <p:cNvCxnSpPr>
            <a:stCxn id="71" idx="2"/>
            <a:endCxn id="101" idx="0"/>
          </p:cNvCxnSpPr>
          <p:nvPr/>
        </p:nvCxnSpPr>
        <p:spPr>
          <a:xfrm flipH="1">
            <a:off x="6999530" y="2464904"/>
            <a:ext cx="1322510" cy="769670"/>
          </a:xfrm>
          <a:prstGeom prst="line">
            <a:avLst/>
          </a:prstGeom>
          <a:noFill/>
          <a:ln w="12700" cap="flat" cmpd="sng" algn="ctr">
            <a:solidFill>
              <a:srgbClr val="C2BC80">
                <a:lumMod val="75000"/>
              </a:srgbClr>
            </a:solidFill>
            <a:prstDash val="solid"/>
          </a:ln>
          <a:effectLst/>
        </p:spPr>
      </p:cxnSp>
      <p:cxnSp>
        <p:nvCxnSpPr>
          <p:cNvPr id="75" name="Straight Connector 74"/>
          <p:cNvCxnSpPr>
            <a:stCxn id="71" idx="6"/>
          </p:cNvCxnSpPr>
          <p:nvPr/>
        </p:nvCxnSpPr>
        <p:spPr>
          <a:xfrm flipH="1">
            <a:off x="7731050" y="2464904"/>
            <a:ext cx="733866" cy="1501190"/>
          </a:xfrm>
          <a:prstGeom prst="line">
            <a:avLst/>
          </a:prstGeom>
          <a:noFill/>
          <a:ln w="12700" cap="flat" cmpd="sng" algn="ctr">
            <a:solidFill>
              <a:srgbClr val="C2BC80">
                <a:lumMod val="75000"/>
              </a:srgbClr>
            </a:solidFill>
            <a:prstDash val="solid"/>
          </a:ln>
          <a:effectLst/>
        </p:spPr>
      </p:cxnSp>
      <p:sp>
        <p:nvSpPr>
          <p:cNvPr id="77" name="Trapezoid 76"/>
          <p:cNvSpPr/>
          <p:nvPr>
            <p:custDataLst>
              <p:tags r:id="rId5"/>
            </p:custDataLst>
          </p:nvPr>
        </p:nvSpPr>
        <p:spPr>
          <a:xfrm rot="16200000">
            <a:off x="7516566" y="2978047"/>
            <a:ext cx="914400" cy="1981200"/>
          </a:xfrm>
          <a:prstGeom prst="trapezoid">
            <a:avLst/>
          </a:prstGeom>
          <a:solidFill>
            <a:srgbClr val="E48312">
              <a:lumMod val="75000"/>
              <a:alpha val="70000"/>
            </a:srgbClr>
          </a:solidFill>
          <a:ln w="15875" cap="flat" cmpd="sng" algn="ctr">
            <a:solidFill>
              <a:srgbClr val="E48312">
                <a:lumMod val="75000"/>
              </a:srgbClr>
            </a:solidFill>
            <a:prstDash val="solid"/>
          </a:ln>
          <a:effectLst/>
          <a:scene3d>
            <a:camera prst="orthographicFront"/>
            <a:lightRig rig="flood" dir="t"/>
          </a:scene3d>
          <a:sp3d prstMaterial="powder">
            <a:bevelT/>
            <a:bevelB/>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sp>
        <p:nvSpPr>
          <p:cNvPr id="78" name="TextBox 77"/>
          <p:cNvSpPr txBox="1"/>
          <p:nvPr/>
        </p:nvSpPr>
        <p:spPr>
          <a:xfrm>
            <a:off x="4579952" y="3643113"/>
            <a:ext cx="1000132" cy="584775"/>
          </a:xfrm>
          <a:prstGeom prst="rect">
            <a:avLst/>
          </a:prstGeom>
          <a:noFill/>
        </p:spPr>
        <p:txBody>
          <a:bodyPr wrap="square" rtlCol="0">
            <a:spAutoFit/>
          </a:bodyPr>
          <a:lstStyle/>
          <a:p>
            <a:pPr fontAlgn="auto">
              <a:spcBef>
                <a:spcPts val="0"/>
              </a:spcBef>
              <a:spcAft>
                <a:spcPts val="0"/>
              </a:spcAft>
              <a:buFontTx/>
              <a:buNone/>
            </a:pPr>
            <a:r>
              <a:rPr lang="en-US" sz="1600" dirty="0">
                <a:solidFill>
                  <a:prstClr val="black"/>
                </a:solidFill>
                <a:latin typeface="Times New Roman" pitchFamily="18" charset="0"/>
                <a:ea typeface="+mn-ea"/>
                <a:cs typeface="Times New Roman" pitchFamily="18" charset="0"/>
              </a:rPr>
              <a:t>Probe Beam</a:t>
            </a:r>
          </a:p>
        </p:txBody>
      </p:sp>
      <p:sp>
        <p:nvSpPr>
          <p:cNvPr id="79" name="TextBox 78"/>
          <p:cNvSpPr txBox="1"/>
          <p:nvPr/>
        </p:nvSpPr>
        <p:spPr>
          <a:xfrm>
            <a:off x="6536946" y="2104517"/>
            <a:ext cx="1000132" cy="584775"/>
          </a:xfrm>
          <a:prstGeom prst="rect">
            <a:avLst/>
          </a:prstGeom>
          <a:noFill/>
        </p:spPr>
        <p:txBody>
          <a:bodyPr wrap="square" rtlCol="0">
            <a:spAutoFit/>
          </a:bodyPr>
          <a:lstStyle/>
          <a:p>
            <a:pPr fontAlgn="auto">
              <a:spcBef>
                <a:spcPts val="0"/>
              </a:spcBef>
              <a:spcAft>
                <a:spcPts val="0"/>
              </a:spcAft>
              <a:buFontTx/>
              <a:buNone/>
            </a:pPr>
            <a:r>
              <a:rPr lang="en-US" sz="1600" dirty="0">
                <a:solidFill>
                  <a:prstClr val="black"/>
                </a:solidFill>
                <a:latin typeface="Times New Roman" pitchFamily="18" charset="0"/>
                <a:ea typeface="+mn-ea"/>
                <a:cs typeface="Times New Roman" pitchFamily="18" charset="0"/>
              </a:rPr>
              <a:t>Pump Beam</a:t>
            </a:r>
          </a:p>
        </p:txBody>
      </p:sp>
      <p:sp>
        <p:nvSpPr>
          <p:cNvPr id="80" name="TextBox 79"/>
          <p:cNvSpPr txBox="1"/>
          <p:nvPr/>
        </p:nvSpPr>
        <p:spPr>
          <a:xfrm>
            <a:off x="5884250" y="2921306"/>
            <a:ext cx="1785950" cy="338554"/>
          </a:xfrm>
          <a:prstGeom prst="rect">
            <a:avLst/>
          </a:prstGeom>
          <a:noFill/>
        </p:spPr>
        <p:txBody>
          <a:bodyPr wrap="square" rtlCol="0">
            <a:spAutoFit/>
          </a:bodyPr>
          <a:lstStyle/>
          <a:p>
            <a:pPr fontAlgn="auto">
              <a:spcBef>
                <a:spcPts val="0"/>
              </a:spcBef>
              <a:spcAft>
                <a:spcPts val="0"/>
              </a:spcAft>
              <a:buFontTx/>
              <a:buNone/>
            </a:pPr>
            <a:r>
              <a:rPr lang="en-US" sz="1600" dirty="0">
                <a:solidFill>
                  <a:prstClr val="black"/>
                </a:solidFill>
                <a:latin typeface="Times New Roman" pitchFamily="18" charset="0"/>
                <a:ea typeface="+mn-ea"/>
                <a:cs typeface="Times New Roman" pitchFamily="18" charset="0"/>
              </a:rPr>
              <a:t>Thermal lens</a:t>
            </a:r>
          </a:p>
        </p:txBody>
      </p:sp>
      <p:sp>
        <p:nvSpPr>
          <p:cNvPr id="81" name="TextBox 80"/>
          <p:cNvSpPr txBox="1"/>
          <p:nvPr/>
        </p:nvSpPr>
        <p:spPr>
          <a:xfrm>
            <a:off x="7024321" y="1585142"/>
            <a:ext cx="1291759" cy="338554"/>
          </a:xfrm>
          <a:prstGeom prst="rect">
            <a:avLst/>
          </a:prstGeom>
          <a:noFill/>
        </p:spPr>
        <p:txBody>
          <a:bodyPr wrap="square" rtlCol="0">
            <a:spAutoFit/>
          </a:bodyPr>
          <a:lstStyle/>
          <a:p>
            <a:pPr fontAlgn="auto">
              <a:spcBef>
                <a:spcPts val="0"/>
              </a:spcBef>
              <a:spcAft>
                <a:spcPts val="0"/>
              </a:spcAft>
              <a:buFontTx/>
              <a:buNone/>
            </a:pPr>
            <a:r>
              <a:rPr lang="en-US" sz="1600" dirty="0">
                <a:solidFill>
                  <a:prstClr val="black"/>
                </a:solidFill>
                <a:latin typeface="Times New Roman" pitchFamily="18" charset="0"/>
                <a:ea typeface="+mn-ea"/>
                <a:cs typeface="Times New Roman" pitchFamily="18" charset="0"/>
              </a:rPr>
              <a:t>Sample cell</a:t>
            </a:r>
          </a:p>
        </p:txBody>
      </p:sp>
      <p:sp>
        <p:nvSpPr>
          <p:cNvPr id="86" name="Rounded Rectangle 85"/>
          <p:cNvSpPr/>
          <p:nvPr/>
        </p:nvSpPr>
        <p:spPr>
          <a:xfrm>
            <a:off x="6808230" y="37806"/>
            <a:ext cx="1580087" cy="465560"/>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7" name="TextBox 86"/>
          <p:cNvSpPr txBox="1"/>
          <p:nvPr/>
        </p:nvSpPr>
        <p:spPr>
          <a:xfrm>
            <a:off x="4109633" y="293906"/>
            <a:ext cx="1621208" cy="523220"/>
          </a:xfrm>
          <a:prstGeom prst="rect">
            <a:avLst/>
          </a:prstGeom>
          <a:noFill/>
          <a:ln w="19050">
            <a:solidFill>
              <a:schemeClr val="accent1">
                <a:lumMod val="75000"/>
              </a:schemeClr>
            </a:solidFill>
          </a:ln>
        </p:spPr>
        <p:txBody>
          <a:bodyPr wrap="square" rtlCol="0">
            <a:spAutoFit/>
          </a:bodyPr>
          <a:lstStyle/>
          <a:p>
            <a:pPr algn="ctr"/>
            <a:r>
              <a:rPr lang="en-US" sz="1400" dirty="0" smtClean="0">
                <a:solidFill>
                  <a:schemeClr val="accent3">
                    <a:lumMod val="50000"/>
                  </a:schemeClr>
                </a:solidFill>
              </a:rPr>
              <a:t>Thermal Lens Spectroscopy</a:t>
            </a:r>
            <a:endParaRPr lang="en-US" sz="1400" dirty="0">
              <a:solidFill>
                <a:schemeClr val="accent3">
                  <a:lumMod val="50000"/>
                </a:schemeClr>
              </a:solidFill>
            </a:endParaRPr>
          </a:p>
        </p:txBody>
      </p:sp>
      <p:cxnSp>
        <p:nvCxnSpPr>
          <p:cNvPr id="88" name="Straight Arrow Connector 87"/>
          <p:cNvCxnSpPr/>
          <p:nvPr/>
        </p:nvCxnSpPr>
        <p:spPr>
          <a:xfrm flipV="1">
            <a:off x="5730841" y="233812"/>
            <a:ext cx="1077500" cy="194876"/>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89" name="Straight Arrow Connector 88"/>
          <p:cNvCxnSpPr>
            <a:endCxn id="91" idx="1"/>
          </p:cNvCxnSpPr>
          <p:nvPr/>
        </p:nvCxnSpPr>
        <p:spPr>
          <a:xfrm>
            <a:off x="5730841" y="641354"/>
            <a:ext cx="1101271" cy="274076"/>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90" name="TextBox 89"/>
          <p:cNvSpPr txBox="1"/>
          <p:nvPr/>
        </p:nvSpPr>
        <p:spPr>
          <a:xfrm>
            <a:off x="6945764" y="102937"/>
            <a:ext cx="1319592" cy="307777"/>
          </a:xfrm>
          <a:prstGeom prst="rect">
            <a:avLst/>
          </a:prstGeom>
          <a:noFill/>
        </p:spPr>
        <p:txBody>
          <a:bodyPr wrap="none" rtlCol="0">
            <a:spAutoFit/>
          </a:bodyPr>
          <a:lstStyle/>
          <a:p>
            <a:r>
              <a:rPr lang="en-US" sz="1400" dirty="0" smtClean="0"/>
              <a:t>Ultra-sensitive</a:t>
            </a:r>
            <a:endParaRPr lang="en-US" sz="1400" dirty="0"/>
          </a:p>
        </p:txBody>
      </p:sp>
      <p:sp>
        <p:nvSpPr>
          <p:cNvPr id="91" name="Rounded Rectangle 90"/>
          <p:cNvSpPr/>
          <p:nvPr/>
        </p:nvSpPr>
        <p:spPr>
          <a:xfrm>
            <a:off x="6832112" y="682650"/>
            <a:ext cx="1556206" cy="465560"/>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2" name="TextBox 91"/>
          <p:cNvSpPr txBox="1"/>
          <p:nvPr/>
        </p:nvSpPr>
        <p:spPr>
          <a:xfrm>
            <a:off x="6917867" y="765613"/>
            <a:ext cx="1438214" cy="307777"/>
          </a:xfrm>
          <a:prstGeom prst="rect">
            <a:avLst/>
          </a:prstGeom>
          <a:noFill/>
        </p:spPr>
        <p:txBody>
          <a:bodyPr wrap="none" rtlCol="0">
            <a:spAutoFit/>
          </a:bodyPr>
          <a:lstStyle/>
          <a:p>
            <a:r>
              <a:rPr lang="en-US" sz="1400" dirty="0" smtClean="0"/>
              <a:t>Non-destructive</a:t>
            </a:r>
            <a:endParaRPr lang="en-US" sz="1400" dirty="0"/>
          </a:p>
        </p:txBody>
      </p:sp>
      <p:sp>
        <p:nvSpPr>
          <p:cNvPr id="98" name="TextBox 97"/>
          <p:cNvSpPr txBox="1"/>
          <p:nvPr/>
        </p:nvSpPr>
        <p:spPr>
          <a:xfrm>
            <a:off x="899694" y="4722398"/>
            <a:ext cx="6619889" cy="461665"/>
          </a:xfrm>
          <a:prstGeom prst="rect">
            <a:avLst/>
          </a:prstGeom>
          <a:noFill/>
        </p:spPr>
        <p:txBody>
          <a:bodyPr wrap="none" rtlCol="0">
            <a:spAutoFit/>
          </a:bodyPr>
          <a:lstStyle/>
          <a:p>
            <a:pPr fontAlgn="auto">
              <a:spcBef>
                <a:spcPts val="0"/>
              </a:spcBef>
              <a:spcAft>
                <a:spcPts val="0"/>
              </a:spcAft>
              <a:buFontTx/>
              <a:buNone/>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J. P. Gordon, R. C. C. Leite, R. S. Moore, S. P. S. Porto and J. R. Whinnery, </a:t>
            </a:r>
            <a:r>
              <a:rPr lang="en-US" sz="1200" i="1" dirty="0">
                <a:solidFill>
                  <a:srgbClr val="865640">
                    <a:lumMod val="75000"/>
                  </a:srgbClr>
                </a:solidFill>
                <a:latin typeface="Times New Roman" panose="02020603050405020304" pitchFamily="18" charset="0"/>
                <a:ea typeface="+mn-ea"/>
                <a:cs typeface="Times New Roman" panose="02020603050405020304" pitchFamily="18" charset="0"/>
              </a:rPr>
              <a:t>J. Appl. Phys</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b="1" i="1" dirty="0">
                <a:solidFill>
                  <a:srgbClr val="865640">
                    <a:lumMod val="75000"/>
                  </a:srgbClr>
                </a:solidFill>
                <a:latin typeface="Times New Roman" panose="02020603050405020304" pitchFamily="18" charset="0"/>
                <a:ea typeface="+mn-ea"/>
                <a:cs typeface="Times New Roman" panose="02020603050405020304" pitchFamily="18" charset="0"/>
              </a:rPr>
              <a:t>36</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3 (1965).</a:t>
            </a:r>
          </a:p>
          <a:p>
            <a:pPr fontAlgn="auto">
              <a:spcBef>
                <a:spcPts val="0"/>
              </a:spcBef>
              <a:spcAft>
                <a:spcPts val="0"/>
              </a:spcAft>
              <a:buFontTx/>
              <a:buNone/>
            </a:pP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S. E.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Bialkowski</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a:t>
            </a:r>
            <a:r>
              <a:rPr lang="en-US" sz="1200" dirty="0" err="1">
                <a:solidFill>
                  <a:srgbClr val="865640">
                    <a:lumMod val="75000"/>
                  </a:srgbClr>
                </a:solidFill>
                <a:latin typeface="Times New Roman" panose="02020603050405020304" pitchFamily="18" charset="0"/>
                <a:ea typeface="+mn-ea"/>
                <a:cs typeface="Times New Roman" panose="02020603050405020304" pitchFamily="18" charset="0"/>
              </a:rPr>
              <a:t>Photothermal</a:t>
            </a:r>
            <a:r>
              <a:rPr lang="en-US" sz="1200" dirty="0">
                <a:solidFill>
                  <a:srgbClr val="865640">
                    <a:lumMod val="75000"/>
                  </a:srgbClr>
                </a:solidFill>
                <a:latin typeface="Times New Roman" panose="02020603050405020304" pitchFamily="18" charset="0"/>
                <a:ea typeface="+mn-ea"/>
                <a:cs typeface="Times New Roman" panose="02020603050405020304" pitchFamily="18" charset="0"/>
              </a:rPr>
              <a:t> Spectroscopy Methods for Chemical Analysis (Wiley, New York, 1996).</a:t>
            </a:r>
          </a:p>
        </p:txBody>
      </p:sp>
      <p:sp>
        <p:nvSpPr>
          <p:cNvPr id="101" name="Oval 100"/>
          <p:cNvSpPr/>
          <p:nvPr/>
        </p:nvSpPr>
        <p:spPr>
          <a:xfrm>
            <a:off x="6268010" y="3234574"/>
            <a:ext cx="1463040" cy="1463040"/>
          </a:xfrm>
          <a:prstGeom prst="ellipse">
            <a:avLst/>
          </a:prstGeom>
          <a:solidFill>
            <a:srgbClr val="C2BC80">
              <a:lumMod val="60000"/>
              <a:lumOff val="40000"/>
              <a:alpha val="34000"/>
            </a:srgbClr>
          </a:solidFill>
          <a:ln w="15875" cap="flat" cmpd="sng" algn="ctr">
            <a:solidFill>
              <a:srgbClr val="C2BC80">
                <a:lumMod val="75000"/>
                <a:alpha val="3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smtClean="0">
              <a:ln>
                <a:noFill/>
              </a:ln>
              <a:solidFill>
                <a:prstClr val="white"/>
              </a:solidFill>
              <a:effectLst/>
              <a:uLnTx/>
              <a:uFillTx/>
              <a:latin typeface="Calibri" panose="020F0502020204030204"/>
              <a:ea typeface="+mn-ea"/>
              <a:cs typeface="+mn-cs"/>
            </a:endParaRPr>
          </a:p>
        </p:txBody>
      </p:sp>
      <p:sp>
        <p:nvSpPr>
          <p:cNvPr id="144" name="Slide Number Placeholder 143"/>
          <p:cNvSpPr>
            <a:spLocks noGrp="1"/>
          </p:cNvSpPr>
          <p:nvPr>
            <p:ph type="sldNum" sz="quarter" idx="12"/>
          </p:nvPr>
        </p:nvSpPr>
        <p:spPr>
          <a:xfrm>
            <a:off x="6782922" y="253382"/>
            <a:ext cx="2133600" cy="274637"/>
          </a:xfrm>
        </p:spPr>
        <p:txBody>
          <a:bodyPr/>
          <a:lstStyle/>
          <a:p>
            <a:fld id="{983DF6BA-24AE-4608-9E0E-FE3E264D41DF}" type="slidenum">
              <a:rPr lang="en-US" altLang="en-US" smtClean="0">
                <a:solidFill>
                  <a:schemeClr val="bg1"/>
                </a:solidFill>
              </a:rPr>
              <a:pPr/>
              <a:t>46</a:t>
            </a:fld>
            <a:endParaRPr lang="en-US" altLang="en-US" sz="1800" dirty="0">
              <a:solidFill>
                <a:schemeClr val="bg1"/>
              </a:solidFill>
            </a:endParaRPr>
          </a:p>
        </p:txBody>
      </p:sp>
    </p:spTree>
    <p:extLst>
      <p:ext uri="{BB962C8B-B14F-4D97-AF65-F5344CB8AC3E}">
        <p14:creationId xmlns:p14="http://schemas.microsoft.com/office/powerpoint/2010/main" val="1919664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1"/>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4"/>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8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0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8"/>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4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P spid="71" grpId="0" animBg="1"/>
      <p:bldP spid="72" grpId="0" animBg="1"/>
      <p:bldP spid="73" grpId="0" animBg="1"/>
      <p:bldP spid="77" grpId="0" animBg="1"/>
      <p:bldP spid="78" grpId="0"/>
      <p:bldP spid="79" grpId="0"/>
      <p:bldP spid="80" grpId="0"/>
      <p:bldP spid="81" grpId="0"/>
      <p:bldP spid="86" grpId="0" animBg="1"/>
      <p:bldP spid="87" grpId="0" animBg="1"/>
      <p:bldP spid="90" grpId="0"/>
      <p:bldP spid="91" grpId="0" animBg="1"/>
      <p:bldP spid="92" grpId="0"/>
      <p:bldP spid="98" grpId="0"/>
      <p:bldP spid="101"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lide Number Placeholder 143"/>
          <p:cNvSpPr>
            <a:spLocks noGrp="1"/>
          </p:cNvSpPr>
          <p:nvPr>
            <p:ph type="sldNum" sz="quarter" idx="12"/>
          </p:nvPr>
        </p:nvSpPr>
        <p:spPr>
          <a:xfrm>
            <a:off x="6786417" y="259681"/>
            <a:ext cx="2133600" cy="274637"/>
          </a:xfrm>
        </p:spPr>
        <p:txBody>
          <a:bodyPr/>
          <a:lstStyle/>
          <a:p>
            <a:fld id="{983DF6BA-24AE-4608-9E0E-FE3E264D41DF}" type="slidenum">
              <a:rPr lang="en-US" altLang="en-US" smtClean="0">
                <a:solidFill>
                  <a:schemeClr val="bg1"/>
                </a:solidFill>
              </a:rPr>
              <a:pPr/>
              <a:t>47</a:t>
            </a:fld>
            <a:endParaRPr lang="en-US" altLang="en-US" sz="1800" dirty="0">
              <a:solidFill>
                <a:schemeClr val="bg1"/>
              </a:solidFill>
            </a:endParaRPr>
          </a:p>
        </p:txBody>
      </p:sp>
      <p:sp>
        <p:nvSpPr>
          <p:cNvPr id="135" name="TextBox 134"/>
          <p:cNvSpPr txBox="1"/>
          <p:nvPr/>
        </p:nvSpPr>
        <p:spPr>
          <a:xfrm>
            <a:off x="1195087" y="208347"/>
            <a:ext cx="4243870" cy="392415"/>
          </a:xfrm>
          <a:prstGeom prst="rect">
            <a:avLst/>
          </a:prstGeom>
          <a:noFill/>
        </p:spPr>
        <p:txBody>
          <a:bodyPr wrap="square" rtlCol="0">
            <a:spAutoFit/>
          </a:bodyPr>
          <a:lstStyle/>
          <a:p>
            <a:r>
              <a:rPr lang="en-US" sz="1950"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Thermal Lens (TL</a:t>
            </a:r>
            <a:r>
              <a:rPr lang="en-US" sz="1950" dirty="0" smtClean="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with </a:t>
            </a:r>
            <a:r>
              <a:rPr lang="en-US" sz="1950"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Pulse Train</a:t>
            </a:r>
          </a:p>
        </p:txBody>
      </p:sp>
      <p:cxnSp>
        <p:nvCxnSpPr>
          <p:cNvPr id="136" name="Straight Connector 135"/>
          <p:cNvCxnSpPr/>
          <p:nvPr/>
        </p:nvCxnSpPr>
        <p:spPr>
          <a:xfrm>
            <a:off x="5579198" y="803843"/>
            <a:ext cx="1714500" cy="0"/>
          </a:xfrm>
          <a:prstGeom prst="line">
            <a:avLst/>
          </a:prstGeom>
          <a:ln w="25400">
            <a:prstDash val="solid"/>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5546015" y="2209441"/>
            <a:ext cx="17145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38" name="Oval 137"/>
          <p:cNvSpPr/>
          <p:nvPr/>
        </p:nvSpPr>
        <p:spPr>
          <a:xfrm>
            <a:off x="594791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p:cNvSpPr/>
          <p:nvPr/>
        </p:nvSpPr>
        <p:spPr>
          <a:xfrm>
            <a:off x="611936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p:cNvSpPr/>
          <p:nvPr/>
        </p:nvSpPr>
        <p:spPr>
          <a:xfrm>
            <a:off x="629081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p:cNvSpPr/>
          <p:nvPr/>
        </p:nvSpPr>
        <p:spPr>
          <a:xfrm>
            <a:off x="663371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p:cNvSpPr/>
          <p:nvPr/>
        </p:nvSpPr>
        <p:spPr>
          <a:xfrm>
            <a:off x="680516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p:cNvSpPr/>
          <p:nvPr/>
        </p:nvSpPr>
        <p:spPr>
          <a:xfrm>
            <a:off x="697661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p:cNvSpPr/>
          <p:nvPr/>
        </p:nvSpPr>
        <p:spPr>
          <a:xfrm>
            <a:off x="7148060" y="209514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p:cNvSpPr/>
          <p:nvPr/>
        </p:nvSpPr>
        <p:spPr>
          <a:xfrm>
            <a:off x="5615792" y="2092967"/>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p:cNvSpPr/>
          <p:nvPr/>
        </p:nvSpPr>
        <p:spPr>
          <a:xfrm>
            <a:off x="5787242" y="2092967"/>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p:cNvSpPr/>
          <p:nvPr/>
        </p:nvSpPr>
        <p:spPr>
          <a:xfrm>
            <a:off x="6473042" y="2092967"/>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149"/>
          <p:cNvSpPr>
            <a:spLocks/>
          </p:cNvSpPr>
          <p:nvPr/>
        </p:nvSpPr>
        <p:spPr>
          <a:xfrm>
            <a:off x="5779726" y="1212586"/>
            <a:ext cx="1490183" cy="650053"/>
          </a:xfrm>
          <a:custGeom>
            <a:avLst/>
            <a:gdLst>
              <a:gd name="connsiteX0" fmla="*/ 0 w 7328452"/>
              <a:gd name="connsiteY0" fmla="*/ 901154 h 1828806"/>
              <a:gd name="connsiteX1" fmla="*/ 927652 w 7328452"/>
              <a:gd name="connsiteY1" fmla="*/ 6 h 1828806"/>
              <a:gd name="connsiteX2" fmla="*/ 1828800 w 7328452"/>
              <a:gd name="connsiteY2" fmla="*/ 901154 h 1828806"/>
              <a:gd name="connsiteX3" fmla="*/ 2756452 w 7328452"/>
              <a:gd name="connsiteY3" fmla="*/ 1828806 h 1828806"/>
              <a:gd name="connsiteX4" fmla="*/ 3670852 w 7328452"/>
              <a:gd name="connsiteY4" fmla="*/ 901154 h 1828806"/>
              <a:gd name="connsiteX5" fmla="*/ 4572000 w 7328452"/>
              <a:gd name="connsiteY5" fmla="*/ 6 h 1828806"/>
              <a:gd name="connsiteX6" fmla="*/ 5499652 w 7328452"/>
              <a:gd name="connsiteY6" fmla="*/ 914406 h 1828806"/>
              <a:gd name="connsiteX7" fmla="*/ 6414052 w 7328452"/>
              <a:gd name="connsiteY7" fmla="*/ 1815554 h 1828806"/>
              <a:gd name="connsiteX8" fmla="*/ 7328452 w 7328452"/>
              <a:gd name="connsiteY8" fmla="*/ 914406 h 1828806"/>
              <a:gd name="connsiteX9" fmla="*/ 7328452 w 7328452"/>
              <a:gd name="connsiteY9" fmla="*/ 914406 h 1828806"/>
              <a:gd name="connsiteX0" fmla="*/ 0 w 7328452"/>
              <a:gd name="connsiteY0" fmla="*/ 901154 h 1828806"/>
              <a:gd name="connsiteX1" fmla="*/ 927652 w 7328452"/>
              <a:gd name="connsiteY1" fmla="*/ 6 h 1828806"/>
              <a:gd name="connsiteX2" fmla="*/ 1828800 w 7328452"/>
              <a:gd name="connsiteY2" fmla="*/ 901154 h 1828806"/>
              <a:gd name="connsiteX3" fmla="*/ 2756452 w 7328452"/>
              <a:gd name="connsiteY3" fmla="*/ 1828806 h 1828806"/>
              <a:gd name="connsiteX4" fmla="*/ 3670852 w 7328452"/>
              <a:gd name="connsiteY4" fmla="*/ 901154 h 1828806"/>
              <a:gd name="connsiteX5" fmla="*/ 4572000 w 7328452"/>
              <a:gd name="connsiteY5" fmla="*/ 6 h 1828806"/>
              <a:gd name="connsiteX6" fmla="*/ 5499652 w 7328452"/>
              <a:gd name="connsiteY6" fmla="*/ 914406 h 1828806"/>
              <a:gd name="connsiteX7" fmla="*/ 6414052 w 7328452"/>
              <a:gd name="connsiteY7" fmla="*/ 1815554 h 1828806"/>
              <a:gd name="connsiteX8" fmla="*/ 7328452 w 7328452"/>
              <a:gd name="connsiteY8" fmla="*/ 914406 h 1828806"/>
              <a:gd name="connsiteX9" fmla="*/ 7328452 w 7328452"/>
              <a:gd name="connsiteY9" fmla="*/ 914406 h 1828806"/>
              <a:gd name="connsiteX0" fmla="*/ 0 w 7328452"/>
              <a:gd name="connsiteY0" fmla="*/ 901154 h 1828806"/>
              <a:gd name="connsiteX1" fmla="*/ 927652 w 7328452"/>
              <a:gd name="connsiteY1" fmla="*/ 6 h 1828806"/>
              <a:gd name="connsiteX2" fmla="*/ 1828800 w 7328452"/>
              <a:gd name="connsiteY2" fmla="*/ 901154 h 1828806"/>
              <a:gd name="connsiteX3" fmla="*/ 2756452 w 7328452"/>
              <a:gd name="connsiteY3" fmla="*/ 1828806 h 1828806"/>
              <a:gd name="connsiteX4" fmla="*/ 3670852 w 7328452"/>
              <a:gd name="connsiteY4" fmla="*/ 901154 h 1828806"/>
              <a:gd name="connsiteX5" fmla="*/ 4572000 w 7328452"/>
              <a:gd name="connsiteY5" fmla="*/ 6 h 1828806"/>
              <a:gd name="connsiteX6" fmla="*/ 5499652 w 7328452"/>
              <a:gd name="connsiteY6" fmla="*/ 914406 h 1828806"/>
              <a:gd name="connsiteX7" fmla="*/ 6414052 w 7328452"/>
              <a:gd name="connsiteY7" fmla="*/ 1815554 h 1828806"/>
              <a:gd name="connsiteX8" fmla="*/ 7328452 w 7328452"/>
              <a:gd name="connsiteY8" fmla="*/ 914406 h 1828806"/>
              <a:gd name="connsiteX9" fmla="*/ 7328452 w 7328452"/>
              <a:gd name="connsiteY9" fmla="*/ 914406 h 1828806"/>
              <a:gd name="connsiteX0" fmla="*/ 0 w 7328452"/>
              <a:gd name="connsiteY0" fmla="*/ 901154 h 1828806"/>
              <a:gd name="connsiteX1" fmla="*/ 927652 w 7328452"/>
              <a:gd name="connsiteY1" fmla="*/ 6 h 1828806"/>
              <a:gd name="connsiteX2" fmla="*/ 1828800 w 7328452"/>
              <a:gd name="connsiteY2" fmla="*/ 901154 h 1828806"/>
              <a:gd name="connsiteX3" fmla="*/ 2756452 w 7328452"/>
              <a:gd name="connsiteY3" fmla="*/ 1828806 h 1828806"/>
              <a:gd name="connsiteX4" fmla="*/ 3670852 w 7328452"/>
              <a:gd name="connsiteY4" fmla="*/ 901154 h 1828806"/>
              <a:gd name="connsiteX5" fmla="*/ 4572000 w 7328452"/>
              <a:gd name="connsiteY5" fmla="*/ 6 h 1828806"/>
              <a:gd name="connsiteX6" fmla="*/ 5499652 w 7328452"/>
              <a:gd name="connsiteY6" fmla="*/ 914406 h 1828806"/>
              <a:gd name="connsiteX7" fmla="*/ 6414052 w 7328452"/>
              <a:gd name="connsiteY7" fmla="*/ 1815554 h 1828806"/>
              <a:gd name="connsiteX8" fmla="*/ 7328452 w 7328452"/>
              <a:gd name="connsiteY8" fmla="*/ 914406 h 1828806"/>
              <a:gd name="connsiteX9" fmla="*/ 7328452 w 7328452"/>
              <a:gd name="connsiteY9" fmla="*/ 914406 h 1828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28452" h="1828806">
                <a:moveTo>
                  <a:pt x="0" y="901154"/>
                </a:moveTo>
                <a:cubicBezTo>
                  <a:pt x="311426" y="450580"/>
                  <a:pt x="622852" y="6"/>
                  <a:pt x="927652" y="6"/>
                </a:cubicBezTo>
                <a:cubicBezTo>
                  <a:pt x="1232452" y="6"/>
                  <a:pt x="1828800" y="901154"/>
                  <a:pt x="1828800" y="901154"/>
                </a:cubicBezTo>
                <a:cubicBezTo>
                  <a:pt x="2120348" y="1245710"/>
                  <a:pt x="2449443" y="1828806"/>
                  <a:pt x="2756452" y="1828806"/>
                </a:cubicBezTo>
                <a:cubicBezTo>
                  <a:pt x="3063461" y="1828806"/>
                  <a:pt x="3670852" y="901154"/>
                  <a:pt x="3670852" y="901154"/>
                </a:cubicBezTo>
                <a:cubicBezTo>
                  <a:pt x="3960191" y="569850"/>
                  <a:pt x="4267200" y="-2203"/>
                  <a:pt x="4572000" y="6"/>
                </a:cubicBezTo>
                <a:cubicBezTo>
                  <a:pt x="4876800" y="2215"/>
                  <a:pt x="5499652" y="914406"/>
                  <a:pt x="5499652" y="914406"/>
                </a:cubicBezTo>
                <a:cubicBezTo>
                  <a:pt x="5780156" y="1243502"/>
                  <a:pt x="6109252" y="1815554"/>
                  <a:pt x="6414052" y="1815554"/>
                </a:cubicBezTo>
                <a:cubicBezTo>
                  <a:pt x="6718852" y="1815554"/>
                  <a:pt x="7328452" y="914406"/>
                  <a:pt x="7328452" y="914406"/>
                </a:cubicBezTo>
                <a:lnTo>
                  <a:pt x="7328452" y="914406"/>
                </a:lnTo>
              </a:path>
            </a:pathLst>
          </a:custGeom>
          <a:noFill/>
          <a:ln w="412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150"/>
          <p:cNvSpPr/>
          <p:nvPr/>
        </p:nvSpPr>
        <p:spPr>
          <a:xfrm>
            <a:off x="1199218" y="763141"/>
            <a:ext cx="3429000" cy="553998"/>
          </a:xfrm>
          <a:prstGeom prst="rect">
            <a:avLst/>
          </a:prstGeom>
        </p:spPr>
        <p:txBody>
          <a:bodyPr>
            <a:spAutoFit/>
          </a:bodyPr>
          <a:lstStyle/>
          <a:p>
            <a:pPr algn="just"/>
            <a:r>
              <a:rPr lang="en-US" sz="1500" dirty="0">
                <a:latin typeface="Times New Roman" panose="02020603050405020304" pitchFamily="18" charset="0"/>
                <a:ea typeface="Calibri" panose="020F0502020204030204" pitchFamily="34" charset="0"/>
              </a:rPr>
              <a:t>Thermal lens effect due to a Continuous Wave (CW) Laser.</a:t>
            </a:r>
            <a:endParaRPr lang="en-US" sz="1500" dirty="0"/>
          </a:p>
        </p:txBody>
      </p:sp>
      <p:sp>
        <p:nvSpPr>
          <p:cNvPr id="152" name="Rectangle 151"/>
          <p:cNvSpPr/>
          <p:nvPr/>
        </p:nvSpPr>
        <p:spPr>
          <a:xfrm>
            <a:off x="1197118" y="2073481"/>
            <a:ext cx="3429000" cy="553998"/>
          </a:xfrm>
          <a:prstGeom prst="rect">
            <a:avLst/>
          </a:prstGeom>
        </p:spPr>
        <p:txBody>
          <a:bodyPr>
            <a:spAutoFit/>
          </a:bodyPr>
          <a:lstStyle/>
          <a:p>
            <a:pPr algn="just"/>
            <a:r>
              <a:rPr lang="en-US" sz="1500" dirty="0">
                <a:latin typeface="Times New Roman" panose="02020603050405020304" pitchFamily="18" charset="0"/>
                <a:ea typeface="Calibri" panose="020F0502020204030204" pitchFamily="34" charset="0"/>
              </a:rPr>
              <a:t>Thermal lens effect due to a single femtosecond pulse is insignificant.</a:t>
            </a:r>
            <a:endParaRPr lang="en-US" sz="1500" dirty="0"/>
          </a:p>
        </p:txBody>
      </p:sp>
      <p:cxnSp>
        <p:nvCxnSpPr>
          <p:cNvPr id="155" name="Straight Connector 154"/>
          <p:cNvCxnSpPr/>
          <p:nvPr/>
        </p:nvCxnSpPr>
        <p:spPr>
          <a:xfrm>
            <a:off x="5633114" y="2746947"/>
            <a:ext cx="1714500" cy="0"/>
          </a:xfrm>
          <a:prstGeom prst="line">
            <a:avLst/>
          </a:prstGeom>
          <a:ln w="25400">
            <a:prstDash val="solid"/>
          </a:ln>
        </p:spPr>
        <p:style>
          <a:lnRef idx="1">
            <a:schemeClr val="accent1"/>
          </a:lnRef>
          <a:fillRef idx="0">
            <a:schemeClr val="accent1"/>
          </a:fillRef>
          <a:effectRef idx="0">
            <a:schemeClr val="accent1"/>
          </a:effectRef>
          <a:fontRef idx="minor">
            <a:schemeClr val="tx1"/>
          </a:fontRef>
        </p:style>
      </p:cxnSp>
      <p:cxnSp>
        <p:nvCxnSpPr>
          <p:cNvPr id="156" name="Straight Connector 155"/>
          <p:cNvCxnSpPr/>
          <p:nvPr/>
        </p:nvCxnSpPr>
        <p:spPr>
          <a:xfrm>
            <a:off x="5599931" y="4152545"/>
            <a:ext cx="17145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57" name="Oval 156"/>
          <p:cNvSpPr/>
          <p:nvPr/>
        </p:nvSpPr>
        <p:spPr>
          <a:xfrm>
            <a:off x="565892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p:cNvSpPr/>
          <p:nvPr/>
        </p:nvSpPr>
        <p:spPr>
          <a:xfrm>
            <a:off x="583037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p:cNvSpPr/>
          <p:nvPr/>
        </p:nvSpPr>
        <p:spPr>
          <a:xfrm>
            <a:off x="600182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p:cNvSpPr/>
          <p:nvPr/>
        </p:nvSpPr>
        <p:spPr>
          <a:xfrm>
            <a:off x="617327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p:cNvSpPr/>
          <p:nvPr/>
        </p:nvSpPr>
        <p:spPr>
          <a:xfrm>
            <a:off x="634472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p:cNvSpPr/>
          <p:nvPr/>
        </p:nvSpPr>
        <p:spPr>
          <a:xfrm>
            <a:off x="651617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p:cNvSpPr/>
          <p:nvPr/>
        </p:nvSpPr>
        <p:spPr>
          <a:xfrm>
            <a:off x="668762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p:cNvSpPr/>
          <p:nvPr/>
        </p:nvSpPr>
        <p:spPr>
          <a:xfrm>
            <a:off x="685907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p:cNvSpPr/>
          <p:nvPr/>
        </p:nvSpPr>
        <p:spPr>
          <a:xfrm>
            <a:off x="703052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p:cNvSpPr/>
          <p:nvPr/>
        </p:nvSpPr>
        <p:spPr>
          <a:xfrm>
            <a:off x="7201976" y="4038245"/>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Freeform 166"/>
          <p:cNvSpPr/>
          <p:nvPr/>
        </p:nvSpPr>
        <p:spPr>
          <a:xfrm>
            <a:off x="4559065" y="3364306"/>
            <a:ext cx="879893" cy="609240"/>
          </a:xfrm>
          <a:custGeom>
            <a:avLst/>
            <a:gdLst>
              <a:gd name="connsiteX0" fmla="*/ 0 w 2025748"/>
              <a:gd name="connsiteY0" fmla="*/ 858129 h 886318"/>
              <a:gd name="connsiteX1" fmla="*/ 464234 w 2025748"/>
              <a:gd name="connsiteY1" fmla="*/ 745588 h 886318"/>
              <a:gd name="connsiteX2" fmla="*/ 1055077 w 2025748"/>
              <a:gd name="connsiteY2" fmla="*/ 0 h 886318"/>
              <a:gd name="connsiteX3" fmla="*/ 1519311 w 2025748"/>
              <a:gd name="connsiteY3" fmla="*/ 745588 h 886318"/>
              <a:gd name="connsiteX4" fmla="*/ 2025748 w 2025748"/>
              <a:gd name="connsiteY4" fmla="*/ 886265 h 886318"/>
              <a:gd name="connsiteX5" fmla="*/ 2025748 w 2025748"/>
              <a:gd name="connsiteY5" fmla="*/ 886265 h 886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5748" h="886318">
                <a:moveTo>
                  <a:pt x="0" y="858129"/>
                </a:moveTo>
                <a:cubicBezTo>
                  <a:pt x="144194" y="873369"/>
                  <a:pt x="288388" y="888609"/>
                  <a:pt x="464234" y="745588"/>
                </a:cubicBezTo>
                <a:cubicBezTo>
                  <a:pt x="640080" y="602567"/>
                  <a:pt x="879231" y="0"/>
                  <a:pt x="1055077" y="0"/>
                </a:cubicBezTo>
                <a:cubicBezTo>
                  <a:pt x="1230923" y="0"/>
                  <a:pt x="1357533" y="597877"/>
                  <a:pt x="1519311" y="745588"/>
                </a:cubicBezTo>
                <a:cubicBezTo>
                  <a:pt x="1681090" y="893299"/>
                  <a:pt x="2025748" y="886265"/>
                  <a:pt x="2025748" y="886265"/>
                </a:cubicBezTo>
                <a:lnTo>
                  <a:pt x="2025748" y="886265"/>
                </a:lnTo>
              </a:path>
            </a:pathLst>
          </a:custGeom>
          <a:gradFill flip="none" rotWithShape="1">
            <a:gsLst>
              <a:gs pos="0">
                <a:srgbClr val="7030A0"/>
              </a:gs>
              <a:gs pos="15000">
                <a:srgbClr val="002060"/>
              </a:gs>
              <a:gs pos="60000">
                <a:srgbClr val="FFFF00"/>
              </a:gs>
              <a:gs pos="36000">
                <a:srgbClr val="00B050"/>
              </a:gs>
              <a:gs pos="81000">
                <a:srgbClr val="FF0000"/>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cxnSp>
        <p:nvCxnSpPr>
          <p:cNvPr id="168" name="Straight Connector 167"/>
          <p:cNvCxnSpPr/>
          <p:nvPr/>
        </p:nvCxnSpPr>
        <p:spPr>
          <a:xfrm>
            <a:off x="5643896" y="2744773"/>
            <a:ext cx="1714500" cy="0"/>
          </a:xfrm>
          <a:prstGeom prst="line">
            <a:avLst/>
          </a:prstGeom>
          <a:ln w="25400">
            <a:prstDash val="solid"/>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a:off x="5610713" y="4150371"/>
            <a:ext cx="1714500"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70" name="Oval 169"/>
          <p:cNvSpPr/>
          <p:nvPr/>
        </p:nvSpPr>
        <p:spPr>
          <a:xfrm>
            <a:off x="566970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p:cNvSpPr/>
          <p:nvPr/>
        </p:nvSpPr>
        <p:spPr>
          <a:xfrm>
            <a:off x="584115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p:cNvSpPr/>
          <p:nvPr/>
        </p:nvSpPr>
        <p:spPr>
          <a:xfrm>
            <a:off x="601260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p:cNvSpPr/>
          <p:nvPr/>
        </p:nvSpPr>
        <p:spPr>
          <a:xfrm>
            <a:off x="618405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p:cNvSpPr/>
          <p:nvPr/>
        </p:nvSpPr>
        <p:spPr>
          <a:xfrm>
            <a:off x="635550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p:cNvSpPr/>
          <p:nvPr/>
        </p:nvSpPr>
        <p:spPr>
          <a:xfrm>
            <a:off x="652695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p:cNvSpPr/>
          <p:nvPr/>
        </p:nvSpPr>
        <p:spPr>
          <a:xfrm>
            <a:off x="669840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p:cNvSpPr/>
          <p:nvPr/>
        </p:nvSpPr>
        <p:spPr>
          <a:xfrm>
            <a:off x="686985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p:cNvSpPr/>
          <p:nvPr/>
        </p:nvSpPr>
        <p:spPr>
          <a:xfrm>
            <a:off x="704130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p:cNvSpPr/>
          <p:nvPr/>
        </p:nvSpPr>
        <p:spPr>
          <a:xfrm>
            <a:off x="7212758" y="4036071"/>
            <a:ext cx="57150" cy="57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Freeform 179"/>
          <p:cNvSpPr/>
          <p:nvPr/>
        </p:nvSpPr>
        <p:spPr>
          <a:xfrm>
            <a:off x="4569847" y="3362132"/>
            <a:ext cx="879893" cy="609240"/>
          </a:xfrm>
          <a:custGeom>
            <a:avLst/>
            <a:gdLst>
              <a:gd name="connsiteX0" fmla="*/ 0 w 2025748"/>
              <a:gd name="connsiteY0" fmla="*/ 858129 h 886318"/>
              <a:gd name="connsiteX1" fmla="*/ 464234 w 2025748"/>
              <a:gd name="connsiteY1" fmla="*/ 745588 h 886318"/>
              <a:gd name="connsiteX2" fmla="*/ 1055077 w 2025748"/>
              <a:gd name="connsiteY2" fmla="*/ 0 h 886318"/>
              <a:gd name="connsiteX3" fmla="*/ 1519311 w 2025748"/>
              <a:gd name="connsiteY3" fmla="*/ 745588 h 886318"/>
              <a:gd name="connsiteX4" fmla="*/ 2025748 w 2025748"/>
              <a:gd name="connsiteY4" fmla="*/ 886265 h 886318"/>
              <a:gd name="connsiteX5" fmla="*/ 2025748 w 2025748"/>
              <a:gd name="connsiteY5" fmla="*/ 886265 h 886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5748" h="886318">
                <a:moveTo>
                  <a:pt x="0" y="858129"/>
                </a:moveTo>
                <a:cubicBezTo>
                  <a:pt x="144194" y="873369"/>
                  <a:pt x="288388" y="888609"/>
                  <a:pt x="464234" y="745588"/>
                </a:cubicBezTo>
                <a:cubicBezTo>
                  <a:pt x="640080" y="602567"/>
                  <a:pt x="879231" y="0"/>
                  <a:pt x="1055077" y="0"/>
                </a:cubicBezTo>
                <a:cubicBezTo>
                  <a:pt x="1230923" y="0"/>
                  <a:pt x="1357533" y="597877"/>
                  <a:pt x="1519311" y="745588"/>
                </a:cubicBezTo>
                <a:cubicBezTo>
                  <a:pt x="1681090" y="893299"/>
                  <a:pt x="2025748" y="886265"/>
                  <a:pt x="2025748" y="886265"/>
                </a:cubicBezTo>
                <a:lnTo>
                  <a:pt x="2025748" y="886265"/>
                </a:lnTo>
              </a:path>
            </a:pathLst>
          </a:custGeom>
          <a:gradFill flip="none" rotWithShape="1">
            <a:gsLst>
              <a:gs pos="0">
                <a:srgbClr val="7030A0"/>
              </a:gs>
              <a:gs pos="15000">
                <a:srgbClr val="002060"/>
              </a:gs>
              <a:gs pos="60000">
                <a:srgbClr val="FFFF00"/>
              </a:gs>
              <a:gs pos="36000">
                <a:srgbClr val="00B050"/>
              </a:gs>
              <a:gs pos="81000">
                <a:srgbClr val="FF0000"/>
              </a:gs>
            </a:gsLst>
            <a:lin ang="0" scaled="1"/>
            <a:tileRect/>
          </a:gra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sp>
        <p:nvSpPr>
          <p:cNvPr id="181" name="Rectangle 180"/>
          <p:cNvSpPr/>
          <p:nvPr/>
        </p:nvSpPr>
        <p:spPr>
          <a:xfrm>
            <a:off x="1192859" y="3383821"/>
            <a:ext cx="3429000" cy="1015663"/>
          </a:xfrm>
          <a:prstGeom prst="rect">
            <a:avLst/>
          </a:prstGeom>
        </p:spPr>
        <p:txBody>
          <a:bodyPr>
            <a:spAutoFit/>
          </a:bodyPr>
          <a:lstStyle/>
          <a:p>
            <a:pPr algn="just"/>
            <a:r>
              <a:rPr lang="en-US" sz="1500" dirty="0">
                <a:latin typeface="Times New Roman" panose="02020603050405020304" pitchFamily="18" charset="0"/>
                <a:ea typeface="Calibri" panose="020F0502020204030204" pitchFamily="34" charset="0"/>
              </a:rPr>
              <a:t>In the case of high repetition rate (HRR) lasers, this transient heating accumulates in the sample and result into a long time TL signal.</a:t>
            </a:r>
            <a:endParaRPr lang="en-US" sz="1500" dirty="0"/>
          </a:p>
        </p:txBody>
      </p:sp>
    </p:spTree>
    <p:extLst>
      <p:ext uri="{BB962C8B-B14F-4D97-AF65-F5344CB8AC3E}">
        <p14:creationId xmlns:p14="http://schemas.microsoft.com/office/powerpoint/2010/main" val="207094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repeatCount="indefinite" fill="hold" grpId="0" nodeType="clickEffect">
                                  <p:stCondLst>
                                    <p:cond delay="0"/>
                                  </p:stCondLst>
                                  <p:childTnLst>
                                    <p:set>
                                      <p:cBhvr>
                                        <p:cTn id="6" dur="1" fill="hold">
                                          <p:stCondLst>
                                            <p:cond delay="0"/>
                                          </p:stCondLst>
                                        </p:cTn>
                                        <p:tgtEl>
                                          <p:spTgt spid="150"/>
                                        </p:tgtEl>
                                        <p:attrNameLst>
                                          <p:attrName>style.visibility</p:attrName>
                                        </p:attrNameLst>
                                      </p:cBhvr>
                                      <p:to>
                                        <p:strVal val="visible"/>
                                      </p:to>
                                    </p:set>
                                    <p:animEffect transition="in" filter="wipe(left)">
                                      <p:cBhvr>
                                        <p:cTn id="7" dur="500"/>
                                        <p:tgtEl>
                                          <p:spTgt spid="150"/>
                                        </p:tgtEl>
                                      </p:cBhvr>
                                    </p:animEffect>
                                  </p:childTnLst>
                                </p:cTn>
                              </p:par>
                              <p:par>
                                <p:cTn id="8" presetID="64" presetClass="path" presetSubtype="0" accel="50000" decel="50000" fill="hold" grpId="0" nodeType="withEffect">
                                  <p:stCondLst>
                                    <p:cond delay="0"/>
                                  </p:stCondLst>
                                  <p:childTnLst>
                                    <p:animMotion origin="layout" path="M 3.33333E-6 2.96296E-6 L -0.00417 -0.25672 " pathEditMode="relative" rAng="0" ptsTypes="AA">
                                      <p:cBhvr>
                                        <p:cTn id="9" dur="500" fill="hold"/>
                                        <p:tgtEl>
                                          <p:spTgt spid="148"/>
                                        </p:tgtEl>
                                        <p:attrNameLst>
                                          <p:attrName>ppt_x</p:attrName>
                                          <p:attrName>ppt_y</p:attrName>
                                        </p:attrNameLst>
                                      </p:cBhvr>
                                      <p:rCtr x="-208" y="-12847"/>
                                    </p:animMotion>
                                  </p:childTnLst>
                                </p:cTn>
                              </p:par>
                              <p:par>
                                <p:cTn id="10" presetID="64" presetClass="path" presetSubtype="0" accel="50000" decel="50000" fill="remove" grpId="0" nodeType="withEffect">
                                  <p:stCondLst>
                                    <p:cond delay="0"/>
                                  </p:stCondLst>
                                  <p:childTnLst>
                                    <p:animMotion origin="layout" path="M -5.55556E-7 0 L 0.00417 -0.25671 " pathEditMode="relative" rAng="0" ptsTypes="AA">
                                      <p:cBhvr>
                                        <p:cTn id="11" dur="500" fill="hold"/>
                                        <p:tgtEl>
                                          <p:spTgt spid="139"/>
                                        </p:tgtEl>
                                        <p:attrNameLst>
                                          <p:attrName>ppt_x</p:attrName>
                                          <p:attrName>ppt_y</p:attrName>
                                        </p:attrNameLst>
                                      </p:cBhvr>
                                      <p:rCtr x="208" y="-12847"/>
                                    </p:animMotion>
                                  </p:childTnLst>
                                </p:cTn>
                              </p:par>
                              <p:par>
                                <p:cTn id="12" presetID="64" presetClass="path" presetSubtype="0" accel="50000" decel="50000" fill="hold" grpId="0" nodeType="withEffect">
                                  <p:stCondLst>
                                    <p:cond delay="0"/>
                                  </p:stCondLst>
                                  <p:childTnLst>
                                    <p:animMotion origin="layout" path="M 3.33333E-6 2.96296E-6 L -0.00417 -0.25672 " pathEditMode="relative" rAng="0" ptsTypes="AA">
                                      <p:cBhvr>
                                        <p:cTn id="13" dur="500" fill="hold"/>
                                        <p:tgtEl>
                                          <p:spTgt spid="149"/>
                                        </p:tgtEl>
                                        <p:attrNameLst>
                                          <p:attrName>ppt_x</p:attrName>
                                          <p:attrName>ppt_y</p:attrName>
                                        </p:attrNameLst>
                                      </p:cBhvr>
                                      <p:rCtr x="-208" y="-12847"/>
                                    </p:animMotion>
                                  </p:childTnLst>
                                </p:cTn>
                              </p:par>
                              <p:par>
                                <p:cTn id="14" presetID="64" presetClass="path" presetSubtype="0" accel="50000" decel="50000" fill="remove" grpId="0" nodeType="withEffect">
                                  <p:stCondLst>
                                    <p:cond delay="100"/>
                                  </p:stCondLst>
                                  <p:childTnLst>
                                    <p:animMotion origin="layout" path="M -5.55556E-7 0 L 0.00191 -0.25671 " pathEditMode="relative" rAng="0" ptsTypes="AA">
                                      <p:cBhvr>
                                        <p:cTn id="15" dur="500" fill="hold"/>
                                        <p:tgtEl>
                                          <p:spTgt spid="142"/>
                                        </p:tgtEl>
                                        <p:attrNameLst>
                                          <p:attrName>ppt_x</p:attrName>
                                          <p:attrName>ppt_y</p:attrName>
                                        </p:attrNameLst>
                                      </p:cBhvr>
                                      <p:rCtr x="87" y="-12847"/>
                                    </p:animMotion>
                                  </p:childTnLst>
                                </p:cTn>
                              </p:par>
                              <p:par>
                                <p:cTn id="16" presetID="64" presetClass="path" presetSubtype="0" accel="50000" decel="50000" fill="remove" grpId="0" nodeType="withEffect">
                                  <p:stCondLst>
                                    <p:cond delay="400"/>
                                  </p:stCondLst>
                                  <p:childTnLst>
                                    <p:animMotion origin="layout" path="M -5.55556E-7 0 L 0.00417 -0.25671 " pathEditMode="relative" rAng="0" ptsTypes="AA">
                                      <p:cBhvr>
                                        <p:cTn id="17" dur="500" fill="hold"/>
                                        <p:tgtEl>
                                          <p:spTgt spid="146"/>
                                        </p:tgtEl>
                                        <p:attrNameLst>
                                          <p:attrName>ppt_x</p:attrName>
                                          <p:attrName>ppt_y</p:attrName>
                                        </p:attrNameLst>
                                      </p:cBhvr>
                                      <p:rCtr x="208" y="-12847"/>
                                    </p:animMotion>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5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63" presetClass="path" presetSubtype="0" accel="50000" decel="50000" fill="hold" grpId="0" nodeType="clickEffect">
                                  <p:stCondLst>
                                    <p:cond delay="0"/>
                                  </p:stCondLst>
                                  <p:childTnLst>
                                    <p:animMotion origin="layout" path="M -3.33333E-6 -3.7037E-6 L 0.40105 0.00255 " pathEditMode="relative" rAng="0" ptsTypes="AA">
                                      <p:cBhvr>
                                        <p:cTn id="25" dur="1000" fill="hold"/>
                                        <p:tgtEl>
                                          <p:spTgt spid="167"/>
                                        </p:tgtEl>
                                        <p:attrNameLst>
                                          <p:attrName>ppt_x</p:attrName>
                                          <p:attrName>ppt_y</p:attrName>
                                        </p:attrNameLst>
                                      </p:cBhvr>
                                      <p:rCtr x="20052" y="116"/>
                                    </p:animMotion>
                                  </p:childTnLst>
                                </p:cTn>
                              </p:par>
                              <p:par>
                                <p:cTn id="26" presetID="64" presetClass="path" presetSubtype="0" accel="50000" decel="50000" fill="remove" grpId="0" nodeType="withEffect">
                                  <p:stCondLst>
                                    <p:cond delay="0"/>
                                  </p:stCondLst>
                                  <p:childTnLst>
                                    <p:animMotion origin="layout" path="M -5.55556E-7 0 L -0.00417 -0.25671 " pathEditMode="relative" rAng="0" ptsTypes="AA">
                                      <p:cBhvr>
                                        <p:cTn id="27" dur="500" fill="hold"/>
                                        <p:tgtEl>
                                          <p:spTgt spid="158"/>
                                        </p:tgtEl>
                                        <p:attrNameLst>
                                          <p:attrName>ppt_x</p:attrName>
                                          <p:attrName>ppt_y</p:attrName>
                                        </p:attrNameLst>
                                      </p:cBhvr>
                                      <p:rCtr x="-208" y="-12847"/>
                                    </p:animMotion>
                                  </p:childTnLst>
                                </p:cTn>
                              </p:par>
                              <p:par>
                                <p:cTn id="28" presetID="64" presetClass="path" presetSubtype="0" accel="50000" decel="50000" fill="remove" grpId="0" nodeType="withEffect">
                                  <p:stCondLst>
                                    <p:cond delay="100"/>
                                  </p:stCondLst>
                                  <p:childTnLst>
                                    <p:animMotion origin="layout" path="M -5.55556E-7 0 L 0.00417 -0.25671 " pathEditMode="relative" rAng="0" ptsTypes="AA">
                                      <p:cBhvr>
                                        <p:cTn id="29" dur="500" fill="hold"/>
                                        <p:tgtEl>
                                          <p:spTgt spid="160"/>
                                        </p:tgtEl>
                                        <p:attrNameLst>
                                          <p:attrName>ppt_x</p:attrName>
                                          <p:attrName>ppt_y</p:attrName>
                                        </p:attrNameLst>
                                      </p:cBhvr>
                                      <p:rCtr x="208" y="-12847"/>
                                    </p:animMotion>
                                  </p:childTnLst>
                                </p:cTn>
                              </p:par>
                              <p:par>
                                <p:cTn id="30" presetID="64" presetClass="path" presetSubtype="0" accel="50000" decel="50000" fill="remove" grpId="0" nodeType="withEffect">
                                  <p:stCondLst>
                                    <p:cond delay="200"/>
                                  </p:stCondLst>
                                  <p:childTnLst>
                                    <p:animMotion origin="layout" path="M -5.55556E-7 0 L -0.00417 -0.25671 " pathEditMode="relative" rAng="0" ptsTypes="AA">
                                      <p:cBhvr>
                                        <p:cTn id="31" dur="500" fill="hold"/>
                                        <p:tgtEl>
                                          <p:spTgt spid="162"/>
                                        </p:tgtEl>
                                        <p:attrNameLst>
                                          <p:attrName>ppt_x</p:attrName>
                                          <p:attrName>ppt_y</p:attrName>
                                        </p:attrNameLst>
                                      </p:cBhvr>
                                      <p:rCtr x="-208" y="-12847"/>
                                    </p:animMotion>
                                  </p:childTnLst>
                                </p:cTn>
                              </p:par>
                              <p:par>
                                <p:cTn id="32" presetID="64" presetClass="path" presetSubtype="0" accel="50000" decel="50000" fill="remove" grpId="0" nodeType="withEffect">
                                  <p:stCondLst>
                                    <p:cond delay="300"/>
                                  </p:stCondLst>
                                  <p:childTnLst>
                                    <p:animMotion origin="layout" path="M -5.55556E-7 0 L 0.00191 -0.25671 " pathEditMode="relative" rAng="0" ptsTypes="AA">
                                      <p:cBhvr>
                                        <p:cTn id="33" dur="500" fill="hold"/>
                                        <p:tgtEl>
                                          <p:spTgt spid="164"/>
                                        </p:tgtEl>
                                        <p:attrNameLst>
                                          <p:attrName>ppt_x</p:attrName>
                                          <p:attrName>ppt_y</p:attrName>
                                        </p:attrNameLst>
                                      </p:cBhvr>
                                      <p:rCtr x="87" y="-12847"/>
                                    </p:animMotion>
                                  </p:childTnLst>
                                </p:cTn>
                              </p:par>
                              <p:par>
                                <p:cTn id="34" presetID="64" presetClass="path" presetSubtype="0" accel="50000" decel="50000" fill="remove" grpId="0" nodeType="withEffect">
                                  <p:stCondLst>
                                    <p:cond delay="400"/>
                                  </p:stCondLst>
                                  <p:childTnLst>
                                    <p:animMotion origin="layout" path="M -5.55556E-7 0 L 0.00417 -0.25671 " pathEditMode="relative" rAng="0" ptsTypes="AA">
                                      <p:cBhvr>
                                        <p:cTn id="35" dur="500" fill="hold"/>
                                        <p:tgtEl>
                                          <p:spTgt spid="166"/>
                                        </p:tgtEl>
                                        <p:attrNameLst>
                                          <p:attrName>ppt_x</p:attrName>
                                          <p:attrName>ppt_y</p:attrName>
                                        </p:attrNameLst>
                                      </p:cBhvr>
                                      <p:rCtr x="208" y="-12847"/>
                                    </p:animMotion>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grpId="1" nodeType="clickEffect">
                                  <p:stCondLst>
                                    <p:cond delay="0"/>
                                  </p:stCondLst>
                                  <p:childTnLst>
                                    <p:set>
                                      <p:cBhvr>
                                        <p:cTn id="39" dur="1" fill="hold">
                                          <p:stCondLst>
                                            <p:cond delay="0"/>
                                          </p:stCondLst>
                                        </p:cTn>
                                        <p:tgtEl>
                                          <p:spTgt spid="167"/>
                                        </p:tgtEl>
                                        <p:attrNameLst>
                                          <p:attrName>style.visibility</p:attrName>
                                        </p:attrNameLst>
                                      </p:cBhvr>
                                      <p:to>
                                        <p:strVal val="hidden"/>
                                      </p:to>
                                    </p:set>
                                  </p:childTnLst>
                                </p:cTn>
                              </p:par>
                              <p:par>
                                <p:cTn id="40" presetID="1" presetClass="exit" presetSubtype="0" fill="hold" grpId="1" nodeType="withEffect">
                                  <p:stCondLst>
                                    <p:cond delay="0"/>
                                  </p:stCondLst>
                                  <p:childTnLst>
                                    <p:set>
                                      <p:cBhvr>
                                        <p:cTn id="41" dur="1" fill="hold">
                                          <p:stCondLst>
                                            <p:cond delay="0"/>
                                          </p:stCondLst>
                                        </p:cTn>
                                        <p:tgtEl>
                                          <p:spTgt spid="158"/>
                                        </p:tgtEl>
                                        <p:attrNameLst>
                                          <p:attrName>style.visibility</p:attrName>
                                        </p:attrNameLst>
                                      </p:cBhvr>
                                      <p:to>
                                        <p:strVal val="hidden"/>
                                      </p:to>
                                    </p:set>
                                  </p:childTnLst>
                                </p:cTn>
                              </p:par>
                              <p:par>
                                <p:cTn id="42" presetID="1" presetClass="exit" presetSubtype="0" fill="hold" grpId="1" nodeType="withEffect">
                                  <p:stCondLst>
                                    <p:cond delay="0"/>
                                  </p:stCondLst>
                                  <p:childTnLst>
                                    <p:set>
                                      <p:cBhvr>
                                        <p:cTn id="43" dur="1" fill="hold">
                                          <p:stCondLst>
                                            <p:cond delay="0"/>
                                          </p:stCondLst>
                                        </p:cTn>
                                        <p:tgtEl>
                                          <p:spTgt spid="160"/>
                                        </p:tgtEl>
                                        <p:attrNameLst>
                                          <p:attrName>style.visibility</p:attrName>
                                        </p:attrNameLst>
                                      </p:cBhvr>
                                      <p:to>
                                        <p:strVal val="hidden"/>
                                      </p:to>
                                    </p:set>
                                  </p:childTnLst>
                                </p:cTn>
                              </p:par>
                              <p:par>
                                <p:cTn id="44" presetID="1" presetClass="exit" presetSubtype="0" fill="hold" grpId="1" nodeType="withEffect">
                                  <p:stCondLst>
                                    <p:cond delay="0"/>
                                  </p:stCondLst>
                                  <p:childTnLst>
                                    <p:set>
                                      <p:cBhvr>
                                        <p:cTn id="45" dur="1" fill="hold">
                                          <p:stCondLst>
                                            <p:cond delay="0"/>
                                          </p:stCondLst>
                                        </p:cTn>
                                        <p:tgtEl>
                                          <p:spTgt spid="162"/>
                                        </p:tgtEl>
                                        <p:attrNameLst>
                                          <p:attrName>style.visibility</p:attrName>
                                        </p:attrNameLst>
                                      </p:cBhvr>
                                      <p:to>
                                        <p:strVal val="hidden"/>
                                      </p:to>
                                    </p:set>
                                  </p:childTnLst>
                                </p:cTn>
                              </p:par>
                              <p:par>
                                <p:cTn id="46" presetID="1" presetClass="exit" presetSubtype="0" fill="hold" grpId="1" nodeType="withEffect">
                                  <p:stCondLst>
                                    <p:cond delay="0"/>
                                  </p:stCondLst>
                                  <p:childTnLst>
                                    <p:set>
                                      <p:cBhvr>
                                        <p:cTn id="47" dur="1" fill="hold">
                                          <p:stCondLst>
                                            <p:cond delay="0"/>
                                          </p:stCondLst>
                                        </p:cTn>
                                        <p:tgtEl>
                                          <p:spTgt spid="164"/>
                                        </p:tgtEl>
                                        <p:attrNameLst>
                                          <p:attrName>style.visibility</p:attrName>
                                        </p:attrNameLst>
                                      </p:cBhvr>
                                      <p:to>
                                        <p:strVal val="hidden"/>
                                      </p:to>
                                    </p:set>
                                  </p:childTnLst>
                                </p:cTn>
                              </p:par>
                              <p:par>
                                <p:cTn id="48" presetID="1" presetClass="exit" presetSubtype="0" fill="hold" grpId="1" nodeType="withEffect">
                                  <p:stCondLst>
                                    <p:cond delay="0"/>
                                  </p:stCondLst>
                                  <p:childTnLst>
                                    <p:set>
                                      <p:cBhvr>
                                        <p:cTn id="49" dur="1" fill="hold">
                                          <p:stCondLst>
                                            <p:cond delay="0"/>
                                          </p:stCondLst>
                                        </p:cTn>
                                        <p:tgtEl>
                                          <p:spTgt spid="166"/>
                                        </p:tgtEl>
                                        <p:attrNameLst>
                                          <p:attrName>style.visibility</p:attrName>
                                        </p:attrNameLst>
                                      </p:cBhvr>
                                      <p:to>
                                        <p:strVal val="hidden"/>
                                      </p:to>
                                    </p:set>
                                  </p:childTnLst>
                                </p:cTn>
                              </p:par>
                              <p:par>
                                <p:cTn id="50" presetID="1" presetClass="exit" presetSubtype="0" fill="hold" nodeType="withEffect">
                                  <p:stCondLst>
                                    <p:cond delay="0"/>
                                  </p:stCondLst>
                                  <p:childTnLst>
                                    <p:set>
                                      <p:cBhvr>
                                        <p:cTn id="51" dur="1" fill="hold">
                                          <p:stCondLst>
                                            <p:cond delay="0"/>
                                          </p:stCondLst>
                                        </p:cTn>
                                        <p:tgtEl>
                                          <p:spTgt spid="155"/>
                                        </p:tgtEl>
                                        <p:attrNameLst>
                                          <p:attrName>style.visibility</p:attrName>
                                        </p:attrNameLst>
                                      </p:cBhvr>
                                      <p:to>
                                        <p:strVal val="hidden"/>
                                      </p:to>
                                    </p:set>
                                  </p:childTnLst>
                                </p:cTn>
                              </p:par>
                              <p:par>
                                <p:cTn id="52" presetID="1" presetClass="exit" presetSubtype="0" fill="hold" nodeType="withEffect">
                                  <p:stCondLst>
                                    <p:cond delay="0"/>
                                  </p:stCondLst>
                                  <p:childTnLst>
                                    <p:set>
                                      <p:cBhvr>
                                        <p:cTn id="53" dur="1" fill="hold">
                                          <p:stCondLst>
                                            <p:cond delay="0"/>
                                          </p:stCondLst>
                                        </p:cTn>
                                        <p:tgtEl>
                                          <p:spTgt spid="156"/>
                                        </p:tgtEl>
                                        <p:attrNameLst>
                                          <p:attrName>style.visibility</p:attrName>
                                        </p:attrNameLst>
                                      </p:cBhvr>
                                      <p:to>
                                        <p:strVal val="hidden"/>
                                      </p:to>
                                    </p:set>
                                  </p:childTnLst>
                                </p:cTn>
                              </p:par>
                              <p:par>
                                <p:cTn id="54" presetID="1" presetClass="exit" presetSubtype="0" fill="hold" grpId="0" nodeType="withEffect">
                                  <p:stCondLst>
                                    <p:cond delay="0"/>
                                  </p:stCondLst>
                                  <p:childTnLst>
                                    <p:set>
                                      <p:cBhvr>
                                        <p:cTn id="55" dur="1" fill="hold">
                                          <p:stCondLst>
                                            <p:cond delay="0"/>
                                          </p:stCondLst>
                                        </p:cTn>
                                        <p:tgtEl>
                                          <p:spTgt spid="157"/>
                                        </p:tgtEl>
                                        <p:attrNameLst>
                                          <p:attrName>style.visibility</p:attrName>
                                        </p:attrNameLst>
                                      </p:cBhvr>
                                      <p:to>
                                        <p:strVal val="hidden"/>
                                      </p:to>
                                    </p:set>
                                  </p:childTnLst>
                                </p:cTn>
                              </p:par>
                              <p:par>
                                <p:cTn id="56" presetID="1" presetClass="exit" presetSubtype="0" fill="hold" grpId="0" nodeType="withEffect">
                                  <p:stCondLst>
                                    <p:cond delay="0"/>
                                  </p:stCondLst>
                                  <p:childTnLst>
                                    <p:set>
                                      <p:cBhvr>
                                        <p:cTn id="57" dur="1" fill="hold">
                                          <p:stCondLst>
                                            <p:cond delay="0"/>
                                          </p:stCondLst>
                                        </p:cTn>
                                        <p:tgtEl>
                                          <p:spTgt spid="159"/>
                                        </p:tgtEl>
                                        <p:attrNameLst>
                                          <p:attrName>style.visibility</p:attrName>
                                        </p:attrNameLst>
                                      </p:cBhvr>
                                      <p:to>
                                        <p:strVal val="hidden"/>
                                      </p:to>
                                    </p:set>
                                  </p:childTnLst>
                                </p:cTn>
                              </p:par>
                              <p:par>
                                <p:cTn id="58" presetID="1" presetClass="exit" presetSubtype="0" fill="hold" grpId="0" nodeType="withEffect">
                                  <p:stCondLst>
                                    <p:cond delay="0"/>
                                  </p:stCondLst>
                                  <p:childTnLst>
                                    <p:set>
                                      <p:cBhvr>
                                        <p:cTn id="59" dur="1" fill="hold">
                                          <p:stCondLst>
                                            <p:cond delay="0"/>
                                          </p:stCondLst>
                                        </p:cTn>
                                        <p:tgtEl>
                                          <p:spTgt spid="161"/>
                                        </p:tgtEl>
                                        <p:attrNameLst>
                                          <p:attrName>style.visibility</p:attrName>
                                        </p:attrNameLst>
                                      </p:cBhvr>
                                      <p:to>
                                        <p:strVal val="hidden"/>
                                      </p:to>
                                    </p:set>
                                  </p:childTnLst>
                                </p:cTn>
                              </p:par>
                              <p:par>
                                <p:cTn id="60" presetID="1" presetClass="exit" presetSubtype="0" fill="hold" grpId="0" nodeType="withEffect">
                                  <p:stCondLst>
                                    <p:cond delay="0"/>
                                  </p:stCondLst>
                                  <p:childTnLst>
                                    <p:set>
                                      <p:cBhvr>
                                        <p:cTn id="61" dur="1" fill="hold">
                                          <p:stCondLst>
                                            <p:cond delay="0"/>
                                          </p:stCondLst>
                                        </p:cTn>
                                        <p:tgtEl>
                                          <p:spTgt spid="163"/>
                                        </p:tgtEl>
                                        <p:attrNameLst>
                                          <p:attrName>style.visibility</p:attrName>
                                        </p:attrNameLst>
                                      </p:cBhvr>
                                      <p:to>
                                        <p:strVal val="hidden"/>
                                      </p:to>
                                    </p:set>
                                  </p:childTnLst>
                                </p:cTn>
                              </p:par>
                              <p:par>
                                <p:cTn id="62" presetID="1" presetClass="exit" presetSubtype="0" fill="hold" grpId="0" nodeType="withEffect">
                                  <p:stCondLst>
                                    <p:cond delay="0"/>
                                  </p:stCondLst>
                                  <p:childTnLst>
                                    <p:set>
                                      <p:cBhvr>
                                        <p:cTn id="63" dur="1" fill="hold">
                                          <p:stCondLst>
                                            <p:cond delay="0"/>
                                          </p:stCondLst>
                                        </p:cTn>
                                        <p:tgtEl>
                                          <p:spTgt spid="165"/>
                                        </p:tgtEl>
                                        <p:attrNameLst>
                                          <p:attrName>style.visibility</p:attrName>
                                        </p:attrNameLst>
                                      </p:cBhvr>
                                      <p:to>
                                        <p:strVal val="hidden"/>
                                      </p:to>
                                    </p:set>
                                  </p:childTnLst>
                                </p:cTn>
                              </p:par>
                              <p:par>
                                <p:cTn id="64" presetID="1" presetClass="entr" presetSubtype="0" fill="hold" grpId="0" nodeType="withEffect">
                                  <p:stCondLst>
                                    <p:cond delay="0"/>
                                  </p:stCondLst>
                                  <p:childTnLst>
                                    <p:set>
                                      <p:cBhvr>
                                        <p:cTn id="65" dur="1" fill="hold">
                                          <p:stCondLst>
                                            <p:cond delay="0"/>
                                          </p:stCondLst>
                                        </p:cTn>
                                        <p:tgtEl>
                                          <p:spTgt spid="181"/>
                                        </p:tgtEl>
                                        <p:attrNameLst>
                                          <p:attrName>style.visibility</p:attrName>
                                        </p:attrNameLst>
                                      </p:cBhvr>
                                      <p:to>
                                        <p:strVal val="visible"/>
                                      </p:to>
                                    </p:set>
                                  </p:childTnLst>
                                </p:cTn>
                              </p:par>
                              <p:par>
                                <p:cTn id="66" presetID="1" presetClass="entr" presetSubtype="0" fill="hold" grpId="1" nodeType="withEffect">
                                  <p:stCondLst>
                                    <p:cond delay="0"/>
                                  </p:stCondLst>
                                  <p:childTnLst>
                                    <p:set>
                                      <p:cBhvr>
                                        <p:cTn id="67" dur="1" fill="hold">
                                          <p:stCondLst>
                                            <p:cond delay="0"/>
                                          </p:stCondLst>
                                        </p:cTn>
                                        <p:tgtEl>
                                          <p:spTgt spid="180"/>
                                        </p:tgtEl>
                                        <p:attrNameLst>
                                          <p:attrName>style.visibility</p:attrName>
                                        </p:attrNameLst>
                                      </p:cBhvr>
                                      <p:to>
                                        <p:strVal val="visible"/>
                                      </p:to>
                                    </p:set>
                                  </p:childTnLst>
                                </p:cTn>
                              </p:par>
                              <p:par>
                                <p:cTn id="68" presetID="1" presetClass="entr" presetSubtype="0" fill="hold" grpId="1" nodeType="withEffect">
                                  <p:stCondLst>
                                    <p:cond delay="0"/>
                                  </p:stCondLst>
                                  <p:childTnLst>
                                    <p:set>
                                      <p:cBhvr>
                                        <p:cTn id="69" dur="1" fill="hold">
                                          <p:stCondLst>
                                            <p:cond delay="0"/>
                                          </p:stCondLst>
                                        </p:cTn>
                                        <p:tgtEl>
                                          <p:spTgt spid="171"/>
                                        </p:tgtEl>
                                        <p:attrNameLst>
                                          <p:attrName>style.visibility</p:attrName>
                                        </p:attrNameLst>
                                      </p:cBhvr>
                                      <p:to>
                                        <p:strVal val="visible"/>
                                      </p:to>
                                    </p:set>
                                  </p:childTnLst>
                                </p:cTn>
                              </p:par>
                              <p:par>
                                <p:cTn id="70" presetID="1" presetClass="entr" presetSubtype="0" fill="hold" grpId="1" nodeType="withEffect">
                                  <p:stCondLst>
                                    <p:cond delay="0"/>
                                  </p:stCondLst>
                                  <p:childTnLst>
                                    <p:set>
                                      <p:cBhvr>
                                        <p:cTn id="71" dur="1" fill="hold">
                                          <p:stCondLst>
                                            <p:cond delay="0"/>
                                          </p:stCondLst>
                                        </p:cTn>
                                        <p:tgtEl>
                                          <p:spTgt spid="173"/>
                                        </p:tgtEl>
                                        <p:attrNameLst>
                                          <p:attrName>style.visibility</p:attrName>
                                        </p:attrNameLst>
                                      </p:cBhvr>
                                      <p:to>
                                        <p:strVal val="visible"/>
                                      </p:to>
                                    </p:set>
                                  </p:childTnLst>
                                </p:cTn>
                              </p:par>
                              <p:par>
                                <p:cTn id="72" presetID="1" presetClass="entr" presetSubtype="0" fill="hold" grpId="1" nodeType="withEffect">
                                  <p:stCondLst>
                                    <p:cond delay="0"/>
                                  </p:stCondLst>
                                  <p:childTnLst>
                                    <p:set>
                                      <p:cBhvr>
                                        <p:cTn id="73" dur="1" fill="hold">
                                          <p:stCondLst>
                                            <p:cond delay="0"/>
                                          </p:stCondLst>
                                        </p:cTn>
                                        <p:tgtEl>
                                          <p:spTgt spid="175"/>
                                        </p:tgtEl>
                                        <p:attrNameLst>
                                          <p:attrName>style.visibility</p:attrName>
                                        </p:attrNameLst>
                                      </p:cBhvr>
                                      <p:to>
                                        <p:strVal val="visible"/>
                                      </p:to>
                                    </p:set>
                                  </p:childTnLst>
                                </p:cTn>
                              </p:par>
                              <p:par>
                                <p:cTn id="74" presetID="1" presetClass="entr" presetSubtype="0" fill="hold" grpId="1" nodeType="withEffect">
                                  <p:stCondLst>
                                    <p:cond delay="0"/>
                                  </p:stCondLst>
                                  <p:childTnLst>
                                    <p:set>
                                      <p:cBhvr>
                                        <p:cTn id="75" dur="1" fill="hold">
                                          <p:stCondLst>
                                            <p:cond delay="0"/>
                                          </p:stCondLst>
                                        </p:cTn>
                                        <p:tgtEl>
                                          <p:spTgt spid="177"/>
                                        </p:tgtEl>
                                        <p:attrNameLst>
                                          <p:attrName>style.visibility</p:attrName>
                                        </p:attrNameLst>
                                      </p:cBhvr>
                                      <p:to>
                                        <p:strVal val="visible"/>
                                      </p:to>
                                    </p:set>
                                  </p:childTnLst>
                                </p:cTn>
                              </p:par>
                              <p:par>
                                <p:cTn id="76" presetID="1" presetClass="entr" presetSubtype="0" fill="hold" grpId="1" nodeType="withEffect">
                                  <p:stCondLst>
                                    <p:cond delay="0"/>
                                  </p:stCondLst>
                                  <p:childTnLst>
                                    <p:set>
                                      <p:cBhvr>
                                        <p:cTn id="77" dur="1" fill="hold">
                                          <p:stCondLst>
                                            <p:cond delay="0"/>
                                          </p:stCondLst>
                                        </p:cTn>
                                        <p:tgtEl>
                                          <p:spTgt spid="179"/>
                                        </p:tgtEl>
                                        <p:attrNameLst>
                                          <p:attrName>style.visibility</p:attrName>
                                        </p:attrNameLst>
                                      </p:cBhvr>
                                      <p:to>
                                        <p:strVal val="visible"/>
                                      </p:to>
                                    </p:set>
                                  </p:childTnLst>
                                </p:cTn>
                              </p:par>
                              <p:par>
                                <p:cTn id="78" presetID="1" presetClass="entr" presetSubtype="0" fill="hold" nodeType="withEffect">
                                  <p:stCondLst>
                                    <p:cond delay="0"/>
                                  </p:stCondLst>
                                  <p:childTnLst>
                                    <p:set>
                                      <p:cBhvr>
                                        <p:cTn id="79" dur="1" fill="hold">
                                          <p:stCondLst>
                                            <p:cond delay="0"/>
                                          </p:stCondLst>
                                        </p:cTn>
                                        <p:tgtEl>
                                          <p:spTgt spid="168"/>
                                        </p:tgtEl>
                                        <p:attrNameLst>
                                          <p:attrName>style.visibility</p:attrName>
                                        </p:attrNameLst>
                                      </p:cBhvr>
                                      <p:to>
                                        <p:strVal val="visible"/>
                                      </p:to>
                                    </p:set>
                                  </p:childTnLst>
                                </p:cTn>
                              </p:par>
                              <p:par>
                                <p:cTn id="80" presetID="1" presetClass="entr" presetSubtype="0" fill="hold" nodeType="withEffect">
                                  <p:stCondLst>
                                    <p:cond delay="0"/>
                                  </p:stCondLst>
                                  <p:childTnLst>
                                    <p:set>
                                      <p:cBhvr>
                                        <p:cTn id="81" dur="1" fill="hold">
                                          <p:stCondLst>
                                            <p:cond delay="0"/>
                                          </p:stCondLst>
                                        </p:cTn>
                                        <p:tgtEl>
                                          <p:spTgt spid="169"/>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170"/>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72"/>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74"/>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176"/>
                                        </p:tgtEl>
                                        <p:attrNameLst>
                                          <p:attrName>style.visibility</p:attrName>
                                        </p:attrNameLst>
                                      </p:cBhvr>
                                      <p:to>
                                        <p:strVal val="visible"/>
                                      </p:to>
                                    </p:set>
                                  </p:childTnLst>
                                </p:cTn>
                              </p:par>
                              <p:par>
                                <p:cTn id="90" presetID="1" presetClass="entr" presetSubtype="0" fill="hold" grpId="0" nodeType="withEffect">
                                  <p:stCondLst>
                                    <p:cond delay="0"/>
                                  </p:stCondLst>
                                  <p:childTnLst>
                                    <p:set>
                                      <p:cBhvr>
                                        <p:cTn id="91" dur="1" fill="hold">
                                          <p:stCondLst>
                                            <p:cond delay="0"/>
                                          </p:stCondLst>
                                        </p:cTn>
                                        <p:tgtEl>
                                          <p:spTgt spid="178"/>
                                        </p:tgtEl>
                                        <p:attrNameLst>
                                          <p:attrName>style.visibility</p:attrName>
                                        </p:attrNameLst>
                                      </p:cBhvr>
                                      <p:to>
                                        <p:strVal val="visible"/>
                                      </p:to>
                                    </p:set>
                                  </p:childTnLst>
                                </p:cTn>
                              </p:par>
                            </p:childTnLst>
                          </p:cTn>
                        </p:par>
                        <p:par>
                          <p:cTn id="92" fill="hold">
                            <p:stCondLst>
                              <p:cond delay="0"/>
                            </p:stCondLst>
                            <p:childTnLst>
                              <p:par>
                                <p:cTn id="93" presetID="63" presetClass="path" presetSubtype="0" repeatCount="indefinite" accel="50000" decel="50000" fill="hold" grpId="0" nodeType="afterEffect">
                                  <p:stCondLst>
                                    <p:cond delay="0"/>
                                  </p:stCondLst>
                                  <p:childTnLst>
                                    <p:animMotion origin="layout" path="M 4.16667E-6 -7.40741E-7 L 0.40104 0.00255 " pathEditMode="relative" rAng="0" ptsTypes="AA">
                                      <p:cBhvr>
                                        <p:cTn id="94" dur="500" fill="hold"/>
                                        <p:tgtEl>
                                          <p:spTgt spid="180"/>
                                        </p:tgtEl>
                                        <p:attrNameLst>
                                          <p:attrName>ppt_x</p:attrName>
                                          <p:attrName>ppt_y</p:attrName>
                                        </p:attrNameLst>
                                      </p:cBhvr>
                                      <p:rCtr x="20052" y="116"/>
                                    </p:animMotion>
                                  </p:childTnLst>
                                </p:cTn>
                              </p:par>
                            </p:childTnLst>
                          </p:cTn>
                        </p:par>
                        <p:par>
                          <p:cTn id="95" fill="hold">
                            <p:stCondLst>
                              <p:cond delay="500"/>
                            </p:stCondLst>
                            <p:childTnLst>
                              <p:par>
                                <p:cTn id="96" presetID="64" presetClass="path" presetSubtype="0" repeatCount="indefinite" accel="50000" decel="50000" fill="hold" grpId="0" nodeType="afterEffect">
                                  <p:stCondLst>
                                    <p:cond delay="0"/>
                                  </p:stCondLst>
                                  <p:childTnLst>
                                    <p:animMotion origin="layout" path="M 3.33333E-6 2.96296E-6 L -0.00417 -0.25672 " pathEditMode="relative" rAng="0" ptsTypes="AA">
                                      <p:cBhvr>
                                        <p:cTn id="97" dur="500" fill="hold"/>
                                        <p:tgtEl>
                                          <p:spTgt spid="171"/>
                                        </p:tgtEl>
                                        <p:attrNameLst>
                                          <p:attrName>ppt_x</p:attrName>
                                          <p:attrName>ppt_y</p:attrName>
                                        </p:attrNameLst>
                                      </p:cBhvr>
                                      <p:rCtr x="-208" y="-12847"/>
                                    </p:animMotion>
                                  </p:childTnLst>
                                </p:cTn>
                              </p:par>
                              <p:par>
                                <p:cTn id="98" presetID="64" presetClass="path" presetSubtype="0" repeatCount="indefinite" accel="50000" decel="50000" fill="hold" grpId="0" nodeType="withEffect">
                                  <p:stCondLst>
                                    <p:cond delay="100"/>
                                  </p:stCondLst>
                                  <p:childTnLst>
                                    <p:animMotion origin="layout" path="M 3.33333E-6 2.96296E-6 L 0.00416 -0.25672 " pathEditMode="relative" rAng="0" ptsTypes="AA">
                                      <p:cBhvr>
                                        <p:cTn id="99" dur="500" fill="hold"/>
                                        <p:tgtEl>
                                          <p:spTgt spid="173"/>
                                        </p:tgtEl>
                                        <p:attrNameLst>
                                          <p:attrName>ppt_x</p:attrName>
                                          <p:attrName>ppt_y</p:attrName>
                                        </p:attrNameLst>
                                      </p:cBhvr>
                                      <p:rCtr x="208" y="-12847"/>
                                    </p:animMotion>
                                  </p:childTnLst>
                                </p:cTn>
                              </p:par>
                              <p:par>
                                <p:cTn id="100" presetID="64" presetClass="path" presetSubtype="0" repeatCount="indefinite" accel="50000" decel="50000" fill="hold" grpId="0" nodeType="withEffect">
                                  <p:stCondLst>
                                    <p:cond delay="150"/>
                                  </p:stCondLst>
                                  <p:childTnLst>
                                    <p:animMotion origin="layout" path="M 3.33333E-6 2.96296E-6 L -0.00417 -0.25672 " pathEditMode="relative" rAng="0" ptsTypes="AA">
                                      <p:cBhvr>
                                        <p:cTn id="101" dur="500" fill="hold"/>
                                        <p:tgtEl>
                                          <p:spTgt spid="175"/>
                                        </p:tgtEl>
                                        <p:attrNameLst>
                                          <p:attrName>ppt_x</p:attrName>
                                          <p:attrName>ppt_y</p:attrName>
                                        </p:attrNameLst>
                                      </p:cBhvr>
                                      <p:rCtr x="-208" y="-12847"/>
                                    </p:animMotion>
                                  </p:childTnLst>
                                </p:cTn>
                              </p:par>
                              <p:par>
                                <p:cTn id="102" presetID="64" presetClass="path" presetSubtype="0" repeatCount="indefinite" accel="50000" decel="50000" fill="hold" grpId="0" nodeType="withEffect">
                                  <p:stCondLst>
                                    <p:cond delay="200"/>
                                  </p:stCondLst>
                                  <p:childTnLst>
                                    <p:animMotion origin="layout" path="M 3.33333E-6 2.96296E-6 L 0.00191 -0.25672 " pathEditMode="relative" rAng="0" ptsTypes="AA">
                                      <p:cBhvr>
                                        <p:cTn id="103" dur="500" fill="hold"/>
                                        <p:tgtEl>
                                          <p:spTgt spid="177"/>
                                        </p:tgtEl>
                                        <p:attrNameLst>
                                          <p:attrName>ppt_x</p:attrName>
                                          <p:attrName>ppt_y</p:attrName>
                                        </p:attrNameLst>
                                      </p:cBhvr>
                                      <p:rCtr x="87" y="-12847"/>
                                    </p:animMotion>
                                  </p:childTnLst>
                                </p:cTn>
                              </p:par>
                              <p:par>
                                <p:cTn id="104" presetID="64" presetClass="path" presetSubtype="0" repeatCount="indefinite" accel="50000" decel="50000" fill="hold" grpId="0" nodeType="withEffect">
                                  <p:stCondLst>
                                    <p:cond delay="250"/>
                                  </p:stCondLst>
                                  <p:childTnLst>
                                    <p:animMotion origin="layout" path="M 3.33333E-6 2.96296E-6 L 0.00416 -0.25672 " pathEditMode="relative" rAng="0" ptsTypes="AA">
                                      <p:cBhvr>
                                        <p:cTn id="105" dur="500" fill="hold"/>
                                        <p:tgtEl>
                                          <p:spTgt spid="179"/>
                                        </p:tgtEl>
                                        <p:attrNameLst>
                                          <p:attrName>ppt_x</p:attrName>
                                          <p:attrName>ppt_y</p:attrName>
                                        </p:attrNameLst>
                                      </p:cBhvr>
                                      <p:rCtr x="208" y="-1284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p:bldP spid="142" grpId="0" animBg="1"/>
      <p:bldP spid="146" grpId="0" animBg="1"/>
      <p:bldP spid="148" grpId="0" animBg="1"/>
      <p:bldP spid="149" grpId="0" animBg="1"/>
      <p:bldP spid="150" grpId="0" animBg="1"/>
      <p:bldP spid="152" grpId="0"/>
      <p:bldP spid="157" grpId="0" animBg="1"/>
      <p:bldP spid="158" grpId="0" animBg="1"/>
      <p:bldP spid="158" grpId="1" animBg="1"/>
      <p:bldP spid="159" grpId="0" animBg="1"/>
      <p:bldP spid="160" grpId="0" animBg="1"/>
      <p:bldP spid="160" grpId="1" animBg="1"/>
      <p:bldP spid="161" grpId="0" animBg="1"/>
      <p:bldP spid="162" grpId="0" animBg="1"/>
      <p:bldP spid="162" grpId="1" animBg="1"/>
      <p:bldP spid="163" grpId="0" animBg="1"/>
      <p:bldP spid="164" grpId="0" animBg="1"/>
      <p:bldP spid="164" grpId="1" animBg="1"/>
      <p:bldP spid="165" grpId="0" animBg="1"/>
      <p:bldP spid="166" grpId="0" animBg="1"/>
      <p:bldP spid="166" grpId="1" animBg="1"/>
      <p:bldP spid="167" grpId="0" animBg="1"/>
      <p:bldP spid="167" grpId="1" animBg="1"/>
      <p:bldP spid="170" grpId="0" animBg="1"/>
      <p:bldP spid="171" grpId="0" animBg="1"/>
      <p:bldP spid="171" grpId="1" animBg="1"/>
      <p:bldP spid="172" grpId="0" animBg="1"/>
      <p:bldP spid="173" grpId="0" animBg="1"/>
      <p:bldP spid="173" grpId="1" animBg="1"/>
      <p:bldP spid="174" grpId="0" animBg="1"/>
      <p:bldP spid="175" grpId="0" animBg="1"/>
      <p:bldP spid="175" grpId="1" animBg="1"/>
      <p:bldP spid="176" grpId="0" animBg="1"/>
      <p:bldP spid="177" grpId="0" animBg="1"/>
      <p:bldP spid="177" grpId="1" animBg="1"/>
      <p:bldP spid="178" grpId="0" animBg="1"/>
      <p:bldP spid="179" grpId="0" animBg="1"/>
      <p:bldP spid="179" grpId="1" animBg="1"/>
      <p:bldP spid="180" grpId="0" animBg="1"/>
      <p:bldP spid="180" grpId="1" animBg="1"/>
      <p:bldP spid="181"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ube 13"/>
          <p:cNvSpPr/>
          <p:nvPr>
            <p:custDataLst>
              <p:tags r:id="rId2"/>
            </p:custDataLst>
          </p:nvPr>
        </p:nvSpPr>
        <p:spPr>
          <a:xfrm>
            <a:off x="1120378" y="1887131"/>
            <a:ext cx="985851" cy="556112"/>
          </a:xfrm>
          <a:prstGeom prst="cube">
            <a:avLst/>
          </a:prstGeom>
          <a:blipFill>
            <a:blip r:embed="rId38" cstate="print"/>
            <a:tile tx="0" ty="0" sx="100000" sy="100000" flip="none" algn="tl"/>
          </a:blipFill>
          <a:ln>
            <a:no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r>
              <a:rPr lang="en-US" sz="1500" dirty="0">
                <a:latin typeface="Times New Roman" pitchFamily="18" charset="0"/>
                <a:cs typeface="Times New Roman" pitchFamily="18" charset="0"/>
              </a:rPr>
              <a:t>IMRA    </a:t>
            </a:r>
          </a:p>
        </p:txBody>
      </p:sp>
      <p:pic>
        <p:nvPicPr>
          <p:cNvPr id="1026" name="Picture 2"/>
          <p:cNvPicPr>
            <a:picLocks noChangeAspect="1" noChangeArrowheads="1"/>
          </p:cNvPicPr>
          <p:nvPr>
            <p:custDataLst>
              <p:tags r:id="rId3"/>
            </p:custDataLst>
          </p:nvPr>
        </p:nvPicPr>
        <p:blipFill>
          <a:blip r:embed="rId39" cstate="print"/>
          <a:srcRect/>
          <a:stretch>
            <a:fillRect/>
          </a:stretch>
        </p:blipFill>
        <p:spPr bwMode="auto">
          <a:xfrm>
            <a:off x="5108759" y="3735647"/>
            <a:ext cx="779856" cy="691902"/>
          </a:xfrm>
          <a:prstGeom prst="rect">
            <a:avLst/>
          </a:prstGeom>
          <a:noFill/>
          <a:ln w="9525">
            <a:noFill/>
            <a:miter lim="800000"/>
            <a:headEnd/>
            <a:tailEnd/>
          </a:ln>
          <a:effectLst/>
          <a:scene3d>
            <a:camera prst="orthographicFront">
              <a:rot lat="0" lon="20099993" rev="0"/>
            </a:camera>
            <a:lightRig rig="threePt" dir="t"/>
          </a:scene3d>
        </p:spPr>
      </p:pic>
      <p:grpSp>
        <p:nvGrpSpPr>
          <p:cNvPr id="4" name="Group 106"/>
          <p:cNvGrpSpPr/>
          <p:nvPr/>
        </p:nvGrpSpPr>
        <p:grpSpPr>
          <a:xfrm>
            <a:off x="2309742" y="2666705"/>
            <a:ext cx="480060" cy="555498"/>
            <a:chOff x="5228064" y="1329328"/>
            <a:chExt cx="640080" cy="731520"/>
          </a:xfrm>
        </p:grpSpPr>
        <p:sp>
          <p:nvSpPr>
            <p:cNvPr id="103" name="Rectangle 102"/>
            <p:cNvSpPr/>
            <p:nvPr/>
          </p:nvSpPr>
          <p:spPr>
            <a:xfrm>
              <a:off x="5228064" y="1329328"/>
              <a:ext cx="565964" cy="731520"/>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Arc 103"/>
            <p:cNvSpPr/>
            <p:nvPr/>
          </p:nvSpPr>
          <p:spPr>
            <a:xfrm>
              <a:off x="5726653" y="1329328"/>
              <a:ext cx="141491" cy="731520"/>
            </a:xfrm>
            <a:prstGeom prst="arc">
              <a:avLst>
                <a:gd name="adj1" fmla="val 16200000"/>
                <a:gd name="adj2" fmla="val 5416678"/>
              </a:avLst>
            </a:prstGeom>
            <a:solidFill>
              <a:srgbClr val="FFFF00"/>
            </a:solidFill>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17" name="Oval 16"/>
          <p:cNvSpPr/>
          <p:nvPr>
            <p:custDataLst>
              <p:tags r:id="rId4"/>
            </p:custDataLst>
          </p:nvPr>
        </p:nvSpPr>
        <p:spPr>
          <a:xfrm>
            <a:off x="1980734" y="2012389"/>
            <a:ext cx="137160" cy="137160"/>
          </a:xfrm>
          <a:prstGeom prst="ellipse">
            <a:avLst/>
          </a:prstGeom>
          <a:solidFill>
            <a:schemeClr val="accent3">
              <a:lumMod val="75000"/>
            </a:schemeClr>
          </a:solidFill>
          <a:ln>
            <a:noFill/>
          </a:ln>
          <a:scene3d>
            <a:camera prst="orthographicFront">
              <a:rot lat="0" lon="17999970" rev="3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18" name="Straight Connector 17"/>
          <p:cNvCxnSpPr/>
          <p:nvPr>
            <p:custDataLst>
              <p:tags r:id="rId5"/>
            </p:custDataLst>
          </p:nvPr>
        </p:nvCxnSpPr>
        <p:spPr>
          <a:xfrm>
            <a:off x="2033718" y="2080841"/>
            <a:ext cx="342900" cy="0"/>
          </a:xfrm>
          <a:prstGeom prst="line">
            <a:avLst/>
          </a:prstGeom>
          <a:ln w="158750">
            <a:solidFill>
              <a:srgbClr val="FF0000"/>
            </a:solidFill>
          </a:ln>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2033718" y="2074511"/>
            <a:ext cx="342900" cy="0"/>
          </a:xfrm>
          <a:prstGeom prst="line">
            <a:avLst/>
          </a:prstGeom>
          <a:ln w="190500" cmpd="dbl">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2" name="Straight Connector 1"/>
          <p:cNvCxnSpPr/>
          <p:nvPr>
            <p:custDataLst>
              <p:tags r:id="rId6"/>
            </p:custDataLst>
          </p:nvPr>
        </p:nvCxnSpPr>
        <p:spPr>
          <a:xfrm rot="5400000">
            <a:off x="3894032" y="3547552"/>
            <a:ext cx="1028700" cy="0"/>
          </a:xfrm>
          <a:prstGeom prst="line">
            <a:avLst/>
          </a:prstGeom>
          <a:ln w="1778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0"/>
          </a:sp3d>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1115616" y="2090255"/>
            <a:ext cx="137160" cy="137160"/>
          </a:xfrm>
          <a:prstGeom prst="ellipse">
            <a:avLst/>
          </a:prstGeom>
          <a:solidFill>
            <a:srgbClr val="FF0000"/>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16" name="Straight Connector 15"/>
          <p:cNvCxnSpPr/>
          <p:nvPr/>
        </p:nvCxnSpPr>
        <p:spPr>
          <a:xfrm>
            <a:off x="1679501" y="2309333"/>
            <a:ext cx="20574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custDataLst>
              <p:tags r:id="rId7"/>
            </p:custDataLst>
          </p:nvPr>
        </p:nvCxnSpPr>
        <p:spPr>
          <a:xfrm rot="5400000">
            <a:off x="2573591" y="2428677"/>
            <a:ext cx="809244" cy="0"/>
          </a:xfrm>
          <a:prstGeom prst="line">
            <a:avLst/>
          </a:prstGeom>
          <a:ln w="1778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0"/>
          </a:sp3d>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custDataLst>
              <p:tags r:id="rId8"/>
            </p:custDataLst>
          </p:nvPr>
        </p:nvCxnSpPr>
        <p:spPr>
          <a:xfrm rot="10800000">
            <a:off x="2304006" y="2790828"/>
            <a:ext cx="672084" cy="0"/>
          </a:xfrm>
          <a:prstGeom prst="line">
            <a:avLst/>
          </a:prstGeom>
          <a:ln w="1778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a:sp3d>
        </p:spPr>
        <p:style>
          <a:lnRef idx="1">
            <a:schemeClr val="accent1"/>
          </a:lnRef>
          <a:fillRef idx="0">
            <a:schemeClr val="accent1"/>
          </a:fillRef>
          <a:effectRef idx="0">
            <a:schemeClr val="accent1"/>
          </a:effectRef>
          <a:fontRef idx="minor">
            <a:schemeClr val="tx1"/>
          </a:fontRef>
        </p:style>
      </p:cxnSp>
      <p:sp>
        <p:nvSpPr>
          <p:cNvPr id="23" name="Oval 22"/>
          <p:cNvSpPr/>
          <p:nvPr>
            <p:custDataLst>
              <p:tags r:id="rId9"/>
            </p:custDataLst>
          </p:nvPr>
        </p:nvSpPr>
        <p:spPr>
          <a:xfrm>
            <a:off x="2695436" y="2471738"/>
            <a:ext cx="548640" cy="548640"/>
          </a:xfrm>
          <a:prstGeom prst="ellipse">
            <a:avLst/>
          </a:prstGeom>
          <a:gradFill>
            <a:gsLst>
              <a:gs pos="0">
                <a:srgbClr val="5E9EFF"/>
              </a:gs>
              <a:gs pos="39999">
                <a:srgbClr val="85C2FF"/>
              </a:gs>
              <a:gs pos="70000">
                <a:srgbClr val="C4D6EB"/>
              </a:gs>
              <a:gs pos="100000">
                <a:srgbClr val="FFEBFA"/>
              </a:gs>
            </a:gsLst>
            <a:lin ang="5400000" scaled="0"/>
          </a:gradFill>
          <a:ln w="3175">
            <a:noFill/>
          </a:ln>
          <a:scene3d>
            <a:camera prst="orthographicFront">
              <a:rot lat="21514080" lon="15214345" rev="8773483"/>
            </a:camera>
            <a:lightRig rig="threePt" dir="t"/>
          </a:scene3d>
          <a:sp3d prstMaterial="softEdge">
            <a:bevelT/>
            <a:bevelB w="165100" prst="coolSlan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24" name="Straight Connector 23"/>
          <p:cNvCxnSpPr/>
          <p:nvPr>
            <p:custDataLst>
              <p:tags r:id="rId10"/>
            </p:custDataLst>
          </p:nvPr>
        </p:nvCxnSpPr>
        <p:spPr>
          <a:xfrm rot="5400000">
            <a:off x="2170848" y="2931512"/>
            <a:ext cx="390906" cy="0"/>
          </a:xfrm>
          <a:prstGeom prst="line">
            <a:avLst/>
          </a:prstGeom>
          <a:ln w="1778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0"/>
          </a:sp3d>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custDataLst>
              <p:tags r:id="rId11"/>
            </p:custDataLst>
          </p:nvPr>
        </p:nvCxnSpPr>
        <p:spPr>
          <a:xfrm>
            <a:off x="2303748" y="3119445"/>
            <a:ext cx="2194560" cy="0"/>
          </a:xfrm>
          <a:prstGeom prst="line">
            <a:avLst/>
          </a:prstGeom>
          <a:ln w="1778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6350"/>
          </a:sp3d>
        </p:spPr>
        <p:style>
          <a:lnRef idx="1">
            <a:schemeClr val="accent1"/>
          </a:lnRef>
          <a:fillRef idx="0">
            <a:schemeClr val="accent1"/>
          </a:fillRef>
          <a:effectRef idx="0">
            <a:schemeClr val="accent1"/>
          </a:effectRef>
          <a:fontRef idx="minor">
            <a:schemeClr val="tx1"/>
          </a:fontRef>
        </p:style>
      </p:cxnSp>
      <p:sp>
        <p:nvSpPr>
          <p:cNvPr id="28" name="Oval 27"/>
          <p:cNvSpPr/>
          <p:nvPr>
            <p:custDataLst>
              <p:tags r:id="rId12"/>
            </p:custDataLst>
          </p:nvPr>
        </p:nvSpPr>
        <p:spPr>
          <a:xfrm>
            <a:off x="4098014" y="2845598"/>
            <a:ext cx="548640" cy="548640"/>
          </a:xfrm>
          <a:prstGeom prst="ellipse">
            <a:avLst/>
          </a:prstGeom>
          <a:gradFill>
            <a:gsLst>
              <a:gs pos="0">
                <a:srgbClr val="5E9EFF"/>
              </a:gs>
              <a:gs pos="39999">
                <a:srgbClr val="85C2FF"/>
              </a:gs>
              <a:gs pos="70000">
                <a:srgbClr val="C4D6EB"/>
              </a:gs>
              <a:gs pos="100000">
                <a:srgbClr val="FFEBFA"/>
              </a:gs>
            </a:gsLst>
            <a:lin ang="5400000" scaled="0"/>
          </a:gradFill>
          <a:ln w="3175">
            <a:noFill/>
          </a:ln>
          <a:scene3d>
            <a:camera prst="orthographicFront">
              <a:rot lat="2580664" lon="14797622" rev="12746997"/>
            </a:camera>
            <a:lightRig rig="threePt" dir="t"/>
          </a:scene3d>
          <a:sp3d prstMaterial="softEdge">
            <a:bevelT/>
            <a:bevelB w="165100" prst="coolSlan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30" name="Straight Connector 29"/>
          <p:cNvCxnSpPr/>
          <p:nvPr>
            <p:custDataLst>
              <p:tags r:id="rId13"/>
            </p:custDataLst>
          </p:nvPr>
        </p:nvCxnSpPr>
        <p:spPr>
          <a:xfrm rot="10800000">
            <a:off x="4373428" y="4037078"/>
            <a:ext cx="548640" cy="0"/>
          </a:xfrm>
          <a:prstGeom prst="line">
            <a:avLst/>
          </a:prstGeom>
          <a:ln w="177800">
            <a:gradFill>
              <a:gsLst>
                <a:gs pos="0">
                  <a:srgbClr val="FBEAC7"/>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0"/>
          </a:sp3d>
        </p:spPr>
        <p:style>
          <a:lnRef idx="1">
            <a:schemeClr val="accent1"/>
          </a:lnRef>
          <a:fillRef idx="0">
            <a:schemeClr val="accent1"/>
          </a:fillRef>
          <a:effectRef idx="0">
            <a:schemeClr val="accent1"/>
          </a:effectRef>
          <a:fontRef idx="minor">
            <a:schemeClr val="tx1"/>
          </a:fontRef>
        </p:style>
      </p:cxnSp>
      <p:sp>
        <p:nvSpPr>
          <p:cNvPr id="43" name="Oval 42"/>
          <p:cNvSpPr/>
          <p:nvPr>
            <p:custDataLst>
              <p:tags r:id="rId14"/>
            </p:custDataLst>
          </p:nvPr>
        </p:nvSpPr>
        <p:spPr>
          <a:xfrm>
            <a:off x="5109776" y="3744770"/>
            <a:ext cx="137160" cy="548640"/>
          </a:xfrm>
          <a:prstGeom prst="ellipse">
            <a:avLst/>
          </a:prstGeom>
          <a:gradFill>
            <a:gsLst>
              <a:gs pos="0">
                <a:srgbClr val="8488C4">
                  <a:alpha val="0"/>
                </a:srgbClr>
              </a:gs>
              <a:gs pos="53000">
                <a:srgbClr val="D4DEFF"/>
              </a:gs>
              <a:gs pos="83000">
                <a:srgbClr val="D4DEFF"/>
              </a:gs>
              <a:gs pos="100000">
                <a:srgbClr val="96AB94"/>
              </a:gs>
            </a:gsLst>
            <a:lin ang="5400000" scaled="0"/>
          </a:gradFill>
          <a:ln>
            <a:noFill/>
          </a:ln>
          <a:scene3d>
            <a:camera prst="orthographicFront"/>
            <a:lightRig rig="freezing" dir="t"/>
          </a:scene3d>
          <a:sp3d prstMaterial="powder">
            <a:bevelT w="152400" h="50800" prst="softRound"/>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4" name="Picture 2"/>
          <p:cNvPicPr>
            <a:picLocks noChangeAspect="1" noChangeArrowheads="1"/>
          </p:cNvPicPr>
          <p:nvPr>
            <p:custDataLst>
              <p:tags r:id="rId15"/>
            </p:custDataLst>
          </p:nvPr>
        </p:nvPicPr>
        <p:blipFill>
          <a:blip r:embed="rId40" cstate="print"/>
          <a:srcRect/>
          <a:stretch>
            <a:fillRect/>
          </a:stretch>
        </p:blipFill>
        <p:spPr bwMode="auto">
          <a:xfrm>
            <a:off x="2490760" y="4488684"/>
            <a:ext cx="1068005" cy="492925"/>
          </a:xfrm>
          <a:prstGeom prst="rect">
            <a:avLst/>
          </a:prstGeom>
          <a:noFill/>
          <a:ln w="9525">
            <a:noFill/>
            <a:miter lim="800000"/>
            <a:headEnd/>
            <a:tailEnd/>
          </a:ln>
          <a:scene3d>
            <a:camera prst="orthographicFront"/>
            <a:lightRig rig="threePt" dir="t"/>
          </a:scene3d>
          <a:sp3d prstMaterial="powder">
            <a:bevelT/>
          </a:sp3d>
        </p:spPr>
      </p:pic>
      <p:cxnSp>
        <p:nvCxnSpPr>
          <p:cNvPr id="64" name="Straight Connector 63"/>
          <p:cNvCxnSpPr/>
          <p:nvPr>
            <p:custDataLst>
              <p:tags r:id="rId16"/>
            </p:custDataLst>
          </p:nvPr>
        </p:nvCxnSpPr>
        <p:spPr>
          <a:xfrm rot="5400000">
            <a:off x="2768082" y="3107525"/>
            <a:ext cx="2057400" cy="0"/>
          </a:xfrm>
          <a:prstGeom prst="line">
            <a:avLst/>
          </a:prstGeom>
          <a:ln w="177800">
            <a:gradFill flip="none" rotWithShape="1">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tileRect/>
            </a:gradFill>
          </a:ln>
          <a:scene3d>
            <a:camera prst="orthographicFront">
              <a:rot lat="0" lon="0" rev="0"/>
            </a:camera>
            <a:lightRig rig="threePt" dir="t"/>
          </a:scene3d>
          <a:sp3d prstMaterial="metal"/>
        </p:spPr>
        <p:style>
          <a:lnRef idx="1">
            <a:schemeClr val="accent1"/>
          </a:lnRef>
          <a:fillRef idx="0">
            <a:schemeClr val="accent1"/>
          </a:fillRef>
          <a:effectRef idx="0">
            <a:schemeClr val="accent1"/>
          </a:effectRef>
          <a:fontRef idx="minor">
            <a:schemeClr val="tx1"/>
          </a:fontRef>
        </p:style>
      </p:cxnSp>
      <p:grpSp>
        <p:nvGrpSpPr>
          <p:cNvPr id="5" name="Group 67"/>
          <p:cNvGrpSpPr/>
          <p:nvPr/>
        </p:nvGrpSpPr>
        <p:grpSpPr>
          <a:xfrm>
            <a:off x="1989390" y="3363816"/>
            <a:ext cx="1070484" cy="307777"/>
            <a:chOff x="409518" y="4485095"/>
            <a:chExt cx="1427312" cy="410370"/>
          </a:xfrm>
        </p:grpSpPr>
        <p:sp>
          <p:nvSpPr>
            <p:cNvPr id="69" name="TextBox 68"/>
            <p:cNvSpPr txBox="1"/>
            <p:nvPr/>
          </p:nvSpPr>
          <p:spPr>
            <a:xfrm>
              <a:off x="750090" y="4485095"/>
              <a:ext cx="1086740" cy="410370"/>
            </a:xfrm>
            <a:prstGeom prst="rect">
              <a:avLst/>
            </a:prstGeom>
            <a:noFill/>
          </p:spPr>
          <p:txBody>
            <a:bodyPr wrap="square" rtlCol="0">
              <a:spAutoFit/>
            </a:bodyPr>
            <a:lstStyle/>
            <a:p>
              <a:r>
                <a:rPr lang="en-US" sz="1400" dirty="0">
                  <a:latin typeface="Times New Roman" pitchFamily="18" charset="0"/>
                  <a:cs typeface="Times New Roman" pitchFamily="18" charset="0"/>
                </a:rPr>
                <a:t>Retro</a:t>
              </a:r>
            </a:p>
          </p:txBody>
        </p:sp>
        <p:cxnSp>
          <p:nvCxnSpPr>
            <p:cNvPr id="70" name="Straight Arrow Connector 69"/>
            <p:cNvCxnSpPr/>
            <p:nvPr/>
          </p:nvCxnSpPr>
          <p:spPr>
            <a:xfrm>
              <a:off x="409518" y="4814906"/>
              <a:ext cx="1277955"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
        <p:nvSpPr>
          <p:cNvPr id="71" name="Isosceles Triangle 70"/>
          <p:cNvSpPr/>
          <p:nvPr>
            <p:custDataLst>
              <p:tags r:id="rId17"/>
            </p:custDataLst>
          </p:nvPr>
        </p:nvSpPr>
        <p:spPr>
          <a:xfrm>
            <a:off x="5291675" y="3913604"/>
            <a:ext cx="109539" cy="246463"/>
          </a:xfrm>
          <a:prstGeom prst="triangle">
            <a:avLst/>
          </a:prstGeom>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gradFill flip="none" rotWithShape="1">
              <a:gsLst>
                <a:gs pos="0">
                  <a:srgbClr val="FBEAC7"/>
                </a:gs>
                <a:gs pos="17999">
                  <a:srgbClr val="FEE7F2"/>
                </a:gs>
                <a:gs pos="36000">
                  <a:srgbClr val="FAC77D"/>
                </a:gs>
                <a:gs pos="61000">
                  <a:srgbClr val="FBA97D"/>
                </a:gs>
                <a:gs pos="82001">
                  <a:srgbClr val="FBD49C"/>
                </a:gs>
                <a:gs pos="100000">
                  <a:srgbClr val="FEE7F2"/>
                </a:gs>
              </a:gsLst>
              <a:lin ang="5400000" scaled="0"/>
              <a:tileRect/>
            </a:gradFill>
          </a:ln>
          <a:scene3d>
            <a:camera prst="orthographicFront">
              <a:rot lat="0" lon="0" rev="16200000"/>
            </a:camera>
            <a:lightRig rig="threePt" dir="t"/>
          </a:scene3d>
          <a:sp3d prstMaterial="metal">
            <a:bevelT w="0" h="0"/>
            <a:contourClr>
              <a:schemeClr val="tx1"/>
            </a:contourClr>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2" name="TextBox 71"/>
          <p:cNvSpPr txBox="1"/>
          <p:nvPr/>
        </p:nvSpPr>
        <p:spPr>
          <a:xfrm>
            <a:off x="1143000" y="31642"/>
            <a:ext cx="4185084" cy="461665"/>
          </a:xfrm>
          <a:prstGeom prst="rect">
            <a:avLst/>
          </a:prstGeom>
          <a:noFill/>
        </p:spPr>
        <p:txBody>
          <a:bodyPr wrap="square" rtlCol="0">
            <a:spAutoFit/>
          </a:bodyPr>
          <a:lstStyle/>
          <a:p>
            <a:r>
              <a:rPr lang="en-US" sz="2400" dirty="0">
                <a:latin typeface="Times New Roman" pitchFamily="18" charset="0"/>
                <a:cs typeface="Times New Roman" pitchFamily="18" charset="0"/>
              </a:rPr>
              <a:t>Laser Pulse Characterization</a:t>
            </a:r>
          </a:p>
        </p:txBody>
      </p:sp>
      <p:pic>
        <p:nvPicPr>
          <p:cNvPr id="73" name="Picture 5"/>
          <p:cNvPicPr>
            <a:picLocks noChangeAspect="1" noChangeArrowheads="1"/>
          </p:cNvPicPr>
          <p:nvPr>
            <p:custDataLst>
              <p:tags r:id="rId18"/>
            </p:custDataLst>
          </p:nvPr>
        </p:nvPicPr>
        <p:blipFill>
          <a:blip r:embed="rId41" cstate="print"/>
          <a:srcRect/>
          <a:stretch>
            <a:fillRect/>
          </a:stretch>
        </p:blipFill>
        <p:spPr bwMode="auto">
          <a:xfrm>
            <a:off x="1155811" y="4052789"/>
            <a:ext cx="1369238" cy="1081698"/>
          </a:xfrm>
          <a:prstGeom prst="rect">
            <a:avLst/>
          </a:prstGeom>
          <a:noFill/>
          <a:ln w="9525">
            <a:noFill/>
            <a:miter lim="800000"/>
            <a:headEnd/>
            <a:tailEnd/>
          </a:ln>
          <a:scene3d>
            <a:camera prst="orthographicFront"/>
            <a:lightRig rig="threePt" dir="t"/>
          </a:scene3d>
          <a:sp3d>
            <a:bevelT/>
          </a:sp3d>
        </p:spPr>
      </p:pic>
      <p:grpSp>
        <p:nvGrpSpPr>
          <p:cNvPr id="6" name="Group 73"/>
          <p:cNvGrpSpPr/>
          <p:nvPr>
            <p:custDataLst>
              <p:tags r:id="rId19"/>
            </p:custDataLst>
          </p:nvPr>
        </p:nvGrpSpPr>
        <p:grpSpPr>
          <a:xfrm>
            <a:off x="-3840480" y="1258432"/>
            <a:ext cx="3730232" cy="553998"/>
            <a:chOff x="-5120640" y="1677909"/>
            <a:chExt cx="4973643" cy="738663"/>
          </a:xfrm>
        </p:grpSpPr>
        <p:grpSp>
          <p:nvGrpSpPr>
            <p:cNvPr id="7" name="Group 97"/>
            <p:cNvGrpSpPr/>
            <p:nvPr/>
          </p:nvGrpSpPr>
          <p:grpSpPr>
            <a:xfrm>
              <a:off x="-5120640" y="1931967"/>
              <a:ext cx="4973643" cy="292104"/>
              <a:chOff x="-457200" y="1371600"/>
              <a:chExt cx="4973643" cy="292104"/>
            </a:xfrm>
          </p:grpSpPr>
          <p:sp>
            <p:nvSpPr>
              <p:cNvPr id="77" name="Freeform 76"/>
              <p:cNvSpPr/>
              <p:nvPr/>
            </p:nvSpPr>
            <p:spPr>
              <a:xfrm>
                <a:off x="-4572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78" name="Straight Connector 77"/>
              <p:cNvCxnSpPr/>
              <p:nvPr/>
            </p:nvCxnSpPr>
            <p:spPr>
              <a:xfrm>
                <a:off x="-365760" y="1645920"/>
                <a:ext cx="4754880" cy="0"/>
              </a:xfrm>
              <a:prstGeom prst="line">
                <a:avLst/>
              </a:prstGeom>
              <a:ln>
                <a:solidFill>
                  <a:srgbClr val="D76303"/>
                </a:solidFill>
              </a:ln>
            </p:spPr>
            <p:style>
              <a:lnRef idx="1">
                <a:schemeClr val="accent1"/>
              </a:lnRef>
              <a:fillRef idx="0">
                <a:schemeClr val="accent1"/>
              </a:fillRef>
              <a:effectRef idx="0">
                <a:schemeClr val="accent1"/>
              </a:effectRef>
              <a:fontRef idx="minor">
                <a:schemeClr val="tx1"/>
              </a:fontRef>
            </p:style>
          </p:cxnSp>
          <p:sp>
            <p:nvSpPr>
              <p:cNvPr id="79" name="Freeform 78"/>
              <p:cNvSpPr/>
              <p:nvPr/>
            </p:nvSpPr>
            <p:spPr>
              <a:xfrm>
                <a:off x="4572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0" name="Freeform 79"/>
              <p:cNvSpPr/>
              <p:nvPr/>
            </p:nvSpPr>
            <p:spPr>
              <a:xfrm>
                <a:off x="13716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 name="Freeform 80"/>
              <p:cNvSpPr/>
              <p:nvPr/>
            </p:nvSpPr>
            <p:spPr>
              <a:xfrm>
                <a:off x="22860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2" name="Freeform 81"/>
              <p:cNvSpPr/>
              <p:nvPr/>
            </p:nvSpPr>
            <p:spPr>
              <a:xfrm>
                <a:off x="32004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3" name="Freeform 82"/>
              <p:cNvSpPr/>
              <p:nvPr/>
            </p:nvSpPr>
            <p:spPr>
              <a:xfrm>
                <a:off x="4114800" y="1371600"/>
                <a:ext cx="401643" cy="292104"/>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solidFill>
                <a:srgbClr val="FF0000"/>
              </a:solidFill>
              <a:ln>
                <a:noFill/>
              </a:ln>
              <a:effectLst>
                <a:outerShdw sx="1000" sy="1000" algn="ctr" rotWithShape="0">
                  <a:srgbClr val="FFC000"/>
                </a:outerShdw>
              </a:effectLst>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sp>
          <p:nvSpPr>
            <p:cNvPr id="76" name="TextBox 75"/>
            <p:cNvSpPr txBox="1"/>
            <p:nvPr/>
          </p:nvSpPr>
          <p:spPr>
            <a:xfrm>
              <a:off x="-1598697" y="1677909"/>
              <a:ext cx="912825" cy="738663"/>
            </a:xfrm>
            <a:prstGeom prst="rect">
              <a:avLst/>
            </a:prstGeom>
            <a:noFill/>
          </p:spPr>
          <p:txBody>
            <a:bodyPr wrap="square" rtlCol="0">
              <a:spAutoFit/>
            </a:bodyPr>
            <a:lstStyle/>
            <a:p>
              <a:r>
                <a:rPr lang="en-US" sz="1500" dirty="0">
                  <a:latin typeface="Times New Roman" pitchFamily="18" charset="0"/>
                  <a:cs typeface="Times New Roman" pitchFamily="18" charset="0"/>
                </a:rPr>
                <a:t>~100</a:t>
              </a:r>
              <a:r>
                <a:rPr lang="en-US" sz="1500" i="1" dirty="0">
                  <a:latin typeface="Times New Roman" pitchFamily="18" charset="0"/>
                  <a:cs typeface="Times New Roman" pitchFamily="18" charset="0"/>
                </a:rPr>
                <a:t>fs</a:t>
              </a:r>
              <a:endParaRPr lang="en-US" dirty="0"/>
            </a:p>
          </p:txBody>
        </p:sp>
      </p:grpSp>
      <p:grpSp>
        <p:nvGrpSpPr>
          <p:cNvPr id="8" name="Group 83"/>
          <p:cNvGrpSpPr/>
          <p:nvPr>
            <p:custDataLst>
              <p:tags r:id="rId20"/>
            </p:custDataLst>
          </p:nvPr>
        </p:nvGrpSpPr>
        <p:grpSpPr>
          <a:xfrm>
            <a:off x="-2865618" y="405950"/>
            <a:ext cx="4035294" cy="604871"/>
            <a:chOff x="-5344824" y="782924"/>
            <a:chExt cx="5380392" cy="806495"/>
          </a:xfrm>
        </p:grpSpPr>
        <p:grpSp>
          <p:nvGrpSpPr>
            <p:cNvPr id="9" name="Group 111"/>
            <p:cNvGrpSpPr/>
            <p:nvPr/>
          </p:nvGrpSpPr>
          <p:grpSpPr>
            <a:xfrm>
              <a:off x="-5344824" y="782924"/>
              <a:ext cx="5380392" cy="806495"/>
              <a:chOff x="-5120640" y="984162"/>
              <a:chExt cx="5156208" cy="679813"/>
            </a:xfrm>
          </p:grpSpPr>
          <p:grpSp>
            <p:nvGrpSpPr>
              <p:cNvPr id="10" name="Group 83"/>
              <p:cNvGrpSpPr/>
              <p:nvPr/>
            </p:nvGrpSpPr>
            <p:grpSpPr>
              <a:xfrm>
                <a:off x="-5120640" y="1280160"/>
                <a:ext cx="5156208" cy="383815"/>
                <a:chOff x="-5140458" y="1230612"/>
                <a:chExt cx="5156208" cy="383815"/>
              </a:xfrm>
            </p:grpSpPr>
            <p:sp>
              <p:nvSpPr>
                <p:cNvPr id="89" name="Freeform 88"/>
                <p:cNvSpPr/>
                <p:nvPr/>
              </p:nvSpPr>
              <p:spPr>
                <a:xfrm>
                  <a:off x="-4226058" y="1230612"/>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90" name="Straight Connector 89"/>
                <p:cNvCxnSpPr/>
                <p:nvPr/>
              </p:nvCxnSpPr>
              <p:spPr>
                <a:xfrm>
                  <a:off x="-5140458" y="1603350"/>
                  <a:ext cx="5029200" cy="0"/>
                </a:xfrm>
                <a:prstGeom prst="line">
                  <a:avLst/>
                </a:prstGeom>
                <a:ln>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91" name="Freeform 90"/>
                <p:cNvSpPr/>
                <p:nvPr/>
              </p:nvSpPr>
              <p:spPr>
                <a:xfrm>
                  <a:off x="-568458" y="1238220"/>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 name="Freeform 91"/>
                <p:cNvSpPr/>
                <p:nvPr/>
              </p:nvSpPr>
              <p:spPr>
                <a:xfrm>
                  <a:off x="-5140458" y="1234440"/>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3" name="Freeform 92"/>
                <p:cNvSpPr/>
                <p:nvPr/>
              </p:nvSpPr>
              <p:spPr>
                <a:xfrm>
                  <a:off x="-3311658" y="1234440"/>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4" name="Freeform 93"/>
                <p:cNvSpPr/>
                <p:nvPr/>
              </p:nvSpPr>
              <p:spPr>
                <a:xfrm>
                  <a:off x="-2397258" y="1234440"/>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5" name="Freeform 94"/>
                <p:cNvSpPr/>
                <p:nvPr/>
              </p:nvSpPr>
              <p:spPr>
                <a:xfrm>
                  <a:off x="-1482858" y="1234440"/>
                  <a:ext cx="584208" cy="376207"/>
                </a:xfrm>
                <a:custGeom>
                  <a:avLst/>
                  <a:gdLst>
                    <a:gd name="connsiteX0" fmla="*/ 0 w 2834640"/>
                    <a:gd name="connsiteY0" fmla="*/ 2560320 h 2603500"/>
                    <a:gd name="connsiteX1" fmla="*/ 701040 w 2834640"/>
                    <a:gd name="connsiteY1" fmla="*/ 2240280 h 2603500"/>
                    <a:gd name="connsiteX2" fmla="*/ 1173480 w 2834640"/>
                    <a:gd name="connsiteY2" fmla="*/ 381000 h 2603500"/>
                    <a:gd name="connsiteX3" fmla="*/ 1402080 w 2834640"/>
                    <a:gd name="connsiteY3" fmla="*/ 0 h 2603500"/>
                    <a:gd name="connsiteX4" fmla="*/ 1645920 w 2834640"/>
                    <a:gd name="connsiteY4" fmla="*/ 381000 h 2603500"/>
                    <a:gd name="connsiteX5" fmla="*/ 2118360 w 2834640"/>
                    <a:gd name="connsiteY5" fmla="*/ 2209800 h 2603500"/>
                    <a:gd name="connsiteX6" fmla="*/ 2834640 w 2834640"/>
                    <a:gd name="connsiteY6" fmla="*/ 2560320 h 2603500"/>
                    <a:gd name="connsiteX7" fmla="*/ 2834640 w 2834640"/>
                    <a:gd name="connsiteY7" fmla="*/ 2560320 h 260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4640" h="2603500">
                      <a:moveTo>
                        <a:pt x="0" y="2560320"/>
                      </a:moveTo>
                      <a:cubicBezTo>
                        <a:pt x="252730" y="2581910"/>
                        <a:pt x="505460" y="2603500"/>
                        <a:pt x="701040" y="2240280"/>
                      </a:cubicBezTo>
                      <a:cubicBezTo>
                        <a:pt x="896620" y="1877060"/>
                        <a:pt x="1056640" y="754380"/>
                        <a:pt x="1173480" y="381000"/>
                      </a:cubicBezTo>
                      <a:cubicBezTo>
                        <a:pt x="1290320" y="7620"/>
                        <a:pt x="1323340" y="0"/>
                        <a:pt x="1402080" y="0"/>
                      </a:cubicBezTo>
                      <a:cubicBezTo>
                        <a:pt x="1480820" y="0"/>
                        <a:pt x="1526540" y="12700"/>
                        <a:pt x="1645920" y="381000"/>
                      </a:cubicBezTo>
                      <a:cubicBezTo>
                        <a:pt x="1765300" y="749300"/>
                        <a:pt x="1920240" y="1846580"/>
                        <a:pt x="2118360" y="2209800"/>
                      </a:cubicBezTo>
                      <a:cubicBezTo>
                        <a:pt x="2316480" y="2573020"/>
                        <a:pt x="2834640" y="2560320"/>
                        <a:pt x="2834640" y="2560320"/>
                      </a:cubicBezTo>
                      <a:lnTo>
                        <a:pt x="2834640" y="2560320"/>
                      </a:lnTo>
                    </a:path>
                  </a:pathLst>
                </a:custGeom>
                <a:gradFill flip="none" rotWithShape="1">
                  <a:gsLst>
                    <a:gs pos="0">
                      <a:srgbClr val="FDD1C5"/>
                    </a:gs>
                    <a:gs pos="17999">
                      <a:srgbClr val="FEE7F2"/>
                    </a:gs>
                    <a:gs pos="36000">
                      <a:srgbClr val="FAC77D"/>
                    </a:gs>
                    <a:gs pos="61000">
                      <a:srgbClr val="FBA97D"/>
                    </a:gs>
                    <a:gs pos="82001">
                      <a:srgbClr val="FBD49C"/>
                    </a:gs>
                    <a:gs pos="100000">
                      <a:srgbClr val="FEE7F2"/>
                    </a:gs>
                  </a:gsLst>
                  <a:lin ang="0" scaled="1"/>
                  <a:tileRect/>
                </a:gradFill>
                <a:ln>
                  <a:noFill/>
                </a:ln>
                <a:effectLst>
                  <a:outerShdw sx="1000" sy="1000" algn="ctr" rotWithShape="0">
                    <a:srgbClr val="FFC000"/>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sp>
            <p:nvSpPr>
              <p:cNvPr id="88" name="TextBox 87"/>
              <p:cNvSpPr txBox="1"/>
              <p:nvPr/>
            </p:nvSpPr>
            <p:spPr>
              <a:xfrm>
                <a:off x="-1671723" y="984162"/>
                <a:ext cx="985851" cy="415091"/>
              </a:xfrm>
              <a:prstGeom prst="rect">
                <a:avLst/>
              </a:prstGeom>
              <a:noFill/>
            </p:spPr>
            <p:txBody>
              <a:bodyPr wrap="square" rtlCol="0">
                <a:spAutoFit/>
              </a:bodyPr>
              <a:lstStyle/>
              <a:p>
                <a:r>
                  <a:rPr lang="en-US" dirty="0"/>
                  <a:t>~</a:t>
                </a:r>
                <a:r>
                  <a:rPr lang="en-US" sz="1500" dirty="0">
                    <a:latin typeface="Times New Roman" pitchFamily="18" charset="0"/>
                    <a:cs typeface="Times New Roman" pitchFamily="18" charset="0"/>
                  </a:rPr>
                  <a:t>300</a:t>
                </a:r>
                <a:r>
                  <a:rPr lang="en-US" sz="1500" i="1" dirty="0">
                    <a:latin typeface="Times New Roman" pitchFamily="18" charset="0"/>
                    <a:cs typeface="Times New Roman" pitchFamily="18" charset="0"/>
                  </a:rPr>
                  <a:t>fs</a:t>
                </a:r>
                <a:endParaRPr lang="en-US" dirty="0"/>
              </a:p>
            </p:txBody>
          </p:sp>
        </p:grpSp>
        <p:sp>
          <p:nvSpPr>
            <p:cNvPr id="86" name="TextBox 85"/>
            <p:cNvSpPr txBox="1"/>
            <p:nvPr/>
          </p:nvSpPr>
          <p:spPr>
            <a:xfrm>
              <a:off x="-4067460" y="1151153"/>
              <a:ext cx="876312" cy="369332"/>
            </a:xfrm>
            <a:prstGeom prst="rect">
              <a:avLst/>
            </a:prstGeom>
            <a:noFill/>
          </p:spPr>
          <p:txBody>
            <a:bodyPr wrap="square" rtlCol="0">
              <a:spAutoFit/>
            </a:bodyPr>
            <a:lstStyle/>
            <a:p>
              <a:r>
                <a:rPr lang="en-US" sz="1200" dirty="0">
                  <a:latin typeface="Times New Roman" pitchFamily="18" charset="0"/>
                  <a:cs typeface="Times New Roman" pitchFamily="18" charset="0"/>
                </a:rPr>
                <a:t>    20</a:t>
              </a:r>
              <a:r>
                <a:rPr lang="en-US" sz="1200" i="1" dirty="0">
                  <a:latin typeface="Times New Roman" pitchFamily="18" charset="0"/>
                  <a:cs typeface="Times New Roman" pitchFamily="18" charset="0"/>
                </a:rPr>
                <a:t>ns</a:t>
              </a:r>
              <a:endParaRPr lang="en-US" sz="1200" dirty="0"/>
            </a:p>
          </p:txBody>
        </p:sp>
      </p:grpSp>
      <p:cxnSp>
        <p:nvCxnSpPr>
          <p:cNvPr id="99" name="Straight Connector 98"/>
          <p:cNvCxnSpPr/>
          <p:nvPr>
            <p:custDataLst>
              <p:tags r:id="rId21"/>
            </p:custDataLst>
          </p:nvPr>
        </p:nvCxnSpPr>
        <p:spPr>
          <a:xfrm rot="8100000">
            <a:off x="1771702" y="2325628"/>
            <a:ext cx="809244" cy="0"/>
          </a:xfrm>
          <a:prstGeom prst="line">
            <a:avLst/>
          </a:prstGeom>
          <a:ln w="158750">
            <a:solidFill>
              <a:srgbClr val="FF0000"/>
            </a:solidFill>
          </a:ln>
          <a:scene3d>
            <a:camera prst="orthographicFront"/>
            <a:lightRig rig="threePt" dir="t"/>
          </a:scene3d>
          <a:sp3d prstMaterial="powder">
            <a:bevelT/>
          </a:sp3d>
        </p:spPr>
        <p:style>
          <a:lnRef idx="1">
            <a:schemeClr val="accent1"/>
          </a:lnRef>
          <a:fillRef idx="0">
            <a:schemeClr val="accent1"/>
          </a:fillRef>
          <a:effectRef idx="0">
            <a:schemeClr val="accent1"/>
          </a:effectRef>
          <a:fontRef idx="minor">
            <a:schemeClr val="tx1"/>
          </a:fontRef>
        </p:style>
      </p:cxnSp>
      <p:sp>
        <p:nvSpPr>
          <p:cNvPr id="97" name="Oval 96"/>
          <p:cNvSpPr/>
          <p:nvPr>
            <p:custDataLst>
              <p:tags r:id="rId22"/>
            </p:custDataLst>
          </p:nvPr>
        </p:nvSpPr>
        <p:spPr>
          <a:xfrm>
            <a:off x="2303748" y="1807086"/>
            <a:ext cx="226314" cy="548640"/>
          </a:xfrm>
          <a:prstGeom prst="ellipse">
            <a:avLst/>
          </a:prstGeom>
          <a:gradFill>
            <a:gsLst>
              <a:gs pos="0">
                <a:srgbClr val="8488C4">
                  <a:alpha val="47000"/>
                </a:srgbClr>
              </a:gs>
              <a:gs pos="53000">
                <a:srgbClr val="D4DEFF"/>
              </a:gs>
              <a:gs pos="83000">
                <a:srgbClr val="D4DEFF"/>
              </a:gs>
              <a:gs pos="100000">
                <a:srgbClr val="96AB94"/>
              </a:gs>
            </a:gsLst>
            <a:lin ang="5400000" scaled="0"/>
          </a:gradFill>
          <a:scene3d>
            <a:camera prst="orthographicFront">
              <a:rot lat="0" lon="0" rev="1200000"/>
            </a:camera>
            <a:lightRig rig="glow" dir="t"/>
          </a:scene3d>
          <a:sp3d extrusionH="76200" prstMaterial="softEdge">
            <a:bevelT h="647700"/>
            <a:bevelB w="0" h="0"/>
            <a:extrusionClr>
              <a:schemeClr val="accent1">
                <a:lumMod val="20000"/>
                <a:lumOff val="80000"/>
              </a:schemeClr>
            </a:extrusionClr>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98" name="Straight Connector 97"/>
          <p:cNvCxnSpPr/>
          <p:nvPr>
            <p:custDataLst>
              <p:tags r:id="rId23"/>
            </p:custDataLst>
          </p:nvPr>
        </p:nvCxnSpPr>
        <p:spPr>
          <a:xfrm>
            <a:off x="2427186" y="2084186"/>
            <a:ext cx="548640" cy="0"/>
          </a:xfrm>
          <a:prstGeom prst="line">
            <a:avLst/>
          </a:prstGeom>
          <a:ln w="190500">
            <a:gradFill flip="none" rotWithShape="1">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tileRect/>
            </a:grad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cxnSp>
      <p:sp>
        <p:nvSpPr>
          <p:cNvPr id="21" name="Oval 20"/>
          <p:cNvSpPr/>
          <p:nvPr>
            <p:custDataLst>
              <p:tags r:id="rId24"/>
            </p:custDataLst>
          </p:nvPr>
        </p:nvSpPr>
        <p:spPr>
          <a:xfrm>
            <a:off x="2865701" y="1804032"/>
            <a:ext cx="226314" cy="548640"/>
          </a:xfrm>
          <a:prstGeom prst="ellipse">
            <a:avLst/>
          </a:prstGeom>
          <a:gradFill>
            <a:gsLst>
              <a:gs pos="0">
                <a:srgbClr val="8488C4">
                  <a:alpha val="47000"/>
                </a:srgbClr>
              </a:gs>
              <a:gs pos="53000">
                <a:srgbClr val="D4DEFF"/>
              </a:gs>
              <a:gs pos="83000">
                <a:srgbClr val="D4DEFF"/>
              </a:gs>
              <a:gs pos="100000">
                <a:srgbClr val="96AB94"/>
              </a:gs>
            </a:gsLst>
            <a:lin ang="5400000" scaled="0"/>
          </a:gradFill>
          <a:scene3d>
            <a:camera prst="orthographicFront">
              <a:rot lat="0" lon="0" rev="2100000"/>
            </a:camera>
            <a:lightRig rig="glow" dir="t"/>
          </a:scene3d>
          <a:sp3d extrusionH="76200" prstMaterial="softEdge">
            <a:bevelT h="647700"/>
            <a:bevelB w="0" h="0"/>
            <a:extrusionClr>
              <a:schemeClr val="accent1">
                <a:lumMod val="20000"/>
                <a:lumOff val="80000"/>
              </a:schemeClr>
            </a:extrusionClr>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33" name="Straight Connector 32"/>
          <p:cNvCxnSpPr/>
          <p:nvPr>
            <p:custDataLst>
              <p:tags r:id="rId25"/>
            </p:custDataLst>
          </p:nvPr>
        </p:nvCxnSpPr>
        <p:spPr>
          <a:xfrm>
            <a:off x="2975240" y="2086153"/>
            <a:ext cx="891540" cy="0"/>
          </a:xfrm>
          <a:prstGeom prst="line">
            <a:avLst/>
          </a:prstGeom>
          <a:ln w="177800">
            <a:gradFill flip="none" rotWithShape="1">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1"/>
              <a:tileRect/>
            </a:grad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cxnSp>
      <p:sp>
        <p:nvSpPr>
          <p:cNvPr id="65" name="Oval 64"/>
          <p:cNvSpPr/>
          <p:nvPr>
            <p:custDataLst>
              <p:tags r:id="rId26"/>
            </p:custDataLst>
          </p:nvPr>
        </p:nvSpPr>
        <p:spPr>
          <a:xfrm>
            <a:off x="3550319" y="1749263"/>
            <a:ext cx="548640" cy="548640"/>
          </a:xfrm>
          <a:prstGeom prst="ellipse">
            <a:avLst/>
          </a:prstGeom>
          <a:gradFill>
            <a:gsLst>
              <a:gs pos="0">
                <a:srgbClr val="5E9EFF"/>
              </a:gs>
              <a:gs pos="39999">
                <a:srgbClr val="85C2FF"/>
              </a:gs>
              <a:gs pos="70000">
                <a:srgbClr val="C4D6EB"/>
              </a:gs>
              <a:gs pos="100000">
                <a:srgbClr val="FFEBFA"/>
              </a:gs>
            </a:gsLst>
            <a:lin ang="5400000" scaled="0"/>
          </a:gradFill>
          <a:ln w="3175">
            <a:noFill/>
          </a:ln>
          <a:scene3d>
            <a:camera prst="orthographicFront">
              <a:rot lat="21246504" lon="4167574" rev="14494411"/>
            </a:camera>
            <a:lightRig rig="threePt" dir="t"/>
          </a:scene3d>
          <a:sp3d prstMaterial="softEdge">
            <a:bevelT/>
            <a:bevelB w="165100" prst="coolSlan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0" name="Rectangle 99"/>
          <p:cNvSpPr/>
          <p:nvPr/>
        </p:nvSpPr>
        <p:spPr>
          <a:xfrm>
            <a:off x="1547664" y="2463738"/>
            <a:ext cx="378042" cy="540060"/>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1" name="Straight Connector 100"/>
          <p:cNvCxnSpPr/>
          <p:nvPr/>
        </p:nvCxnSpPr>
        <p:spPr>
          <a:xfrm>
            <a:off x="4355976" y="4036852"/>
            <a:ext cx="548640" cy="0"/>
          </a:xfrm>
          <a:prstGeom prst="line">
            <a:avLst/>
          </a:prstGeom>
          <a:ln w="177800">
            <a:gradFill flip="none" rotWithShape="1">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1"/>
              <a:tileRect/>
            </a:gradFill>
          </a:ln>
        </p:spPr>
        <p:style>
          <a:lnRef idx="1">
            <a:schemeClr val="accent1"/>
          </a:lnRef>
          <a:fillRef idx="0">
            <a:schemeClr val="accent1"/>
          </a:fillRef>
          <a:effectRef idx="0">
            <a:schemeClr val="accent1"/>
          </a:effectRef>
          <a:fontRef idx="minor">
            <a:schemeClr val="tx1"/>
          </a:fontRef>
        </p:style>
      </p:cxnSp>
      <p:sp>
        <p:nvSpPr>
          <p:cNvPr id="38" name="Oval 37"/>
          <p:cNvSpPr/>
          <p:nvPr>
            <p:custDataLst>
              <p:tags r:id="rId27"/>
            </p:custDataLst>
          </p:nvPr>
        </p:nvSpPr>
        <p:spPr>
          <a:xfrm>
            <a:off x="4273607" y="3751301"/>
            <a:ext cx="233172" cy="548640"/>
          </a:xfrm>
          <a:prstGeom prst="ellipse">
            <a:avLst/>
          </a:prstGeom>
          <a:gradFill>
            <a:gsLst>
              <a:gs pos="0">
                <a:srgbClr val="8488C4">
                  <a:alpha val="47000"/>
                </a:srgbClr>
              </a:gs>
              <a:gs pos="53000">
                <a:srgbClr val="D4DEFF"/>
              </a:gs>
              <a:gs pos="83000">
                <a:srgbClr val="D4DEFF"/>
              </a:gs>
              <a:gs pos="100000">
                <a:srgbClr val="96AB94"/>
              </a:gs>
            </a:gsLst>
            <a:lin ang="5400000" scaled="0"/>
          </a:gradFill>
          <a:scene3d>
            <a:camera prst="orthographicFront">
              <a:rot lat="0" lon="0" rev="2100000"/>
            </a:camera>
            <a:lightRig rig="glow" dir="t"/>
          </a:scene3d>
          <a:sp3d extrusionH="76200" prstMaterial="softEdge">
            <a:bevelT h="647700"/>
            <a:bevelB w="0" h="0"/>
            <a:extrusionClr>
              <a:schemeClr val="accent1">
                <a:lumMod val="20000"/>
                <a:lumOff val="80000"/>
              </a:schemeClr>
            </a:extrusionClr>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 name="Donut 40"/>
          <p:cNvSpPr/>
          <p:nvPr>
            <p:custDataLst>
              <p:tags r:id="rId28"/>
            </p:custDataLst>
          </p:nvPr>
        </p:nvSpPr>
        <p:spPr>
          <a:xfrm>
            <a:off x="4672376" y="3793976"/>
            <a:ext cx="480060" cy="480060"/>
          </a:xfrm>
          <a:prstGeom prst="donut">
            <a:avLst>
              <a:gd name="adj" fmla="val 38871"/>
            </a:avLst>
          </a:prstGeom>
          <a:solidFill>
            <a:schemeClr val="accent1"/>
          </a:solidFill>
          <a:scene3d>
            <a:camera prst="orthographicFront">
              <a:rot lat="0" lon="420000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42" name="Straight Connector 41"/>
          <p:cNvCxnSpPr/>
          <p:nvPr>
            <p:custDataLst>
              <p:tags r:id="rId29"/>
            </p:custDataLst>
          </p:nvPr>
        </p:nvCxnSpPr>
        <p:spPr>
          <a:xfrm>
            <a:off x="4905392" y="4034084"/>
            <a:ext cx="274320" cy="0"/>
          </a:xfrm>
          <a:prstGeom prst="line">
            <a:avLst/>
          </a:prstGeom>
          <a:ln w="114300">
            <a:gradFill>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0"/>
            </a:gradFill>
          </a:ln>
          <a:scene3d>
            <a:camera prst="orthographicFront"/>
            <a:lightRig rig="threePt" dir="t"/>
          </a:scene3d>
          <a:sp3d prstMaterial="metal">
            <a:bevelT w="0" h="0"/>
          </a:sp3d>
        </p:spPr>
        <p:style>
          <a:lnRef idx="1">
            <a:schemeClr val="accent1"/>
          </a:lnRef>
          <a:fillRef idx="0">
            <a:schemeClr val="accent1"/>
          </a:fillRef>
          <a:effectRef idx="0">
            <a:schemeClr val="accent1"/>
          </a:effectRef>
          <a:fontRef idx="minor">
            <a:schemeClr val="tx1"/>
          </a:fontRef>
        </p:style>
      </p:cxnSp>
      <p:sp>
        <p:nvSpPr>
          <p:cNvPr id="106" name="Rectangle 105"/>
          <p:cNvSpPr/>
          <p:nvPr>
            <p:custDataLst>
              <p:tags r:id="rId30"/>
            </p:custDataLst>
          </p:nvPr>
        </p:nvSpPr>
        <p:spPr>
          <a:xfrm>
            <a:off x="2301366" y="2671051"/>
            <a:ext cx="424473" cy="548640"/>
          </a:xfrm>
          <a:prstGeom prst="rect">
            <a:avLst/>
          </a:prstGeom>
          <a:solidFill>
            <a:schemeClr val="tx1">
              <a:lumMod val="85000"/>
              <a:lumOff val="15000"/>
            </a:schemeClr>
          </a:solidFill>
          <a:ln>
            <a:solidFill>
              <a:schemeClr val="tx1">
                <a:lumMod val="85000"/>
                <a:lumOff val="15000"/>
              </a:schemeClr>
            </a:solidFill>
          </a:ln>
          <a:scene3d>
            <a:camera prst="orthographicFront"/>
            <a:lightRig rig="flood" dir="t"/>
          </a:scene3d>
          <a:sp3d prstMaterial="dkEdge">
            <a:bevelT w="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Object 2"/>
          <p:cNvGraphicFramePr>
            <a:graphicFrameLocks noChangeAspect="1"/>
          </p:cNvGraphicFramePr>
          <p:nvPr>
            <p:custDataLst>
              <p:tags r:id="rId31"/>
            </p:custDataLst>
            <p:extLst/>
          </p:nvPr>
        </p:nvGraphicFramePr>
        <p:xfrm>
          <a:off x="6243061" y="45480"/>
          <a:ext cx="2311004" cy="1785938"/>
        </p:xfrm>
        <a:graphic>
          <a:graphicData uri="http://schemas.openxmlformats.org/presentationml/2006/ole">
            <mc:AlternateContent xmlns:mc="http://schemas.openxmlformats.org/markup-compatibility/2006">
              <mc:Choice xmlns:v="urn:schemas-microsoft-com:vml" Requires="v">
                <p:oleObj spid="_x0000_s89123" name="Graph" r:id="rId42" imgW="4023360" imgH="3108960" progId="Origin50.Graph">
                  <p:embed/>
                </p:oleObj>
              </mc:Choice>
              <mc:Fallback>
                <p:oleObj name="Graph" r:id="rId42" imgW="4023360" imgH="3108960" progId="Origin50.Graph">
                  <p:embed/>
                  <p:pic>
                    <p:nvPicPr>
                      <p:cNvPr id="3" name="Object 2"/>
                      <p:cNvPicPr>
                        <a:picLocks noChangeAspect="1" noChangeArrowheads="1"/>
                      </p:cNvPicPr>
                      <p:nvPr/>
                    </p:nvPicPr>
                    <p:blipFill>
                      <a:blip r:embed="rId43"/>
                      <a:srcRect/>
                      <a:stretch>
                        <a:fillRect/>
                      </a:stretch>
                    </p:blipFill>
                    <p:spPr bwMode="auto">
                      <a:xfrm>
                        <a:off x="6243061" y="45480"/>
                        <a:ext cx="2311004" cy="1785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27" name="Object 3"/>
          <p:cNvGraphicFramePr>
            <a:graphicFrameLocks noChangeAspect="1"/>
          </p:cNvGraphicFramePr>
          <p:nvPr>
            <p:custDataLst>
              <p:tags r:id="rId32"/>
            </p:custDataLst>
            <p:extLst/>
          </p:nvPr>
        </p:nvGraphicFramePr>
        <p:xfrm>
          <a:off x="6247422" y="1653658"/>
          <a:ext cx="2296715" cy="1757363"/>
        </p:xfrm>
        <a:graphic>
          <a:graphicData uri="http://schemas.openxmlformats.org/presentationml/2006/ole">
            <mc:AlternateContent xmlns:mc="http://schemas.openxmlformats.org/markup-compatibility/2006">
              <mc:Choice xmlns:v="urn:schemas-microsoft-com:vml" Requires="v">
                <p:oleObj spid="_x0000_s89124" name="Graph" r:id="rId44" imgW="3900960" imgH="2986560" progId="Origin50.Graph">
                  <p:embed/>
                </p:oleObj>
              </mc:Choice>
              <mc:Fallback>
                <p:oleObj name="Graph" r:id="rId44" imgW="3900960" imgH="2986560" progId="Origin50.Graph">
                  <p:embed/>
                  <p:pic>
                    <p:nvPicPr>
                      <p:cNvPr id="1027" name="Object 3"/>
                      <p:cNvPicPr>
                        <a:picLocks noChangeAspect="1" noChangeArrowheads="1"/>
                      </p:cNvPicPr>
                      <p:nvPr/>
                    </p:nvPicPr>
                    <p:blipFill>
                      <a:blip r:embed="rId45"/>
                      <a:srcRect/>
                      <a:stretch>
                        <a:fillRect/>
                      </a:stretch>
                    </p:blipFill>
                    <p:spPr bwMode="auto">
                      <a:xfrm>
                        <a:off x="6247422" y="1653658"/>
                        <a:ext cx="2296715" cy="175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34" name="Straight Connector 33"/>
          <p:cNvCxnSpPr/>
          <p:nvPr>
            <p:custDataLst>
              <p:tags r:id="rId33"/>
            </p:custDataLst>
          </p:nvPr>
        </p:nvCxnSpPr>
        <p:spPr>
          <a:xfrm>
            <a:off x="3714628" y="4050527"/>
            <a:ext cx="685800" cy="0"/>
          </a:xfrm>
          <a:prstGeom prst="line">
            <a:avLst/>
          </a:prstGeom>
          <a:ln w="177800">
            <a:gradFill flip="none" rotWithShape="1">
              <a:gsLst>
                <a:gs pos="0">
                  <a:schemeClr val="accent3">
                    <a:lumMod val="60000"/>
                    <a:lumOff val="40000"/>
                  </a:schemeClr>
                </a:gs>
                <a:gs pos="17999">
                  <a:srgbClr val="FEE7F2"/>
                </a:gs>
                <a:gs pos="36000">
                  <a:srgbClr val="FAC77D"/>
                </a:gs>
                <a:gs pos="61000">
                  <a:srgbClr val="FBA97D"/>
                </a:gs>
                <a:gs pos="82001">
                  <a:srgbClr val="FBD49C"/>
                </a:gs>
                <a:gs pos="100000">
                  <a:srgbClr val="FEE7F2"/>
                </a:gs>
              </a:gsLst>
              <a:lin ang="5400000" scaled="1"/>
              <a:tileRect/>
            </a:gradFill>
          </a:ln>
          <a:scene3d>
            <a:camera prst="orthographicFront"/>
            <a:lightRig rig="threePt" dir="t"/>
          </a:scene3d>
        </p:spPr>
        <p:style>
          <a:lnRef idx="1">
            <a:schemeClr val="accent1"/>
          </a:lnRef>
          <a:fillRef idx="0">
            <a:schemeClr val="accent1"/>
          </a:fillRef>
          <a:effectRef idx="0">
            <a:schemeClr val="accent1"/>
          </a:effectRef>
          <a:fontRef idx="minor">
            <a:schemeClr val="tx1"/>
          </a:fontRef>
        </p:style>
      </p:cxnSp>
      <p:sp>
        <p:nvSpPr>
          <p:cNvPr id="35" name="Oval 34"/>
          <p:cNvSpPr/>
          <p:nvPr>
            <p:custDataLst>
              <p:tags r:id="rId34"/>
            </p:custDataLst>
          </p:nvPr>
        </p:nvSpPr>
        <p:spPr>
          <a:xfrm>
            <a:off x="3576759" y="3775734"/>
            <a:ext cx="548640" cy="548640"/>
          </a:xfrm>
          <a:prstGeom prst="ellipse">
            <a:avLst/>
          </a:prstGeom>
          <a:gradFill>
            <a:gsLst>
              <a:gs pos="0">
                <a:srgbClr val="5E9EFF"/>
              </a:gs>
              <a:gs pos="39999">
                <a:srgbClr val="85C2FF"/>
              </a:gs>
              <a:gs pos="70000">
                <a:srgbClr val="C4D6EB"/>
              </a:gs>
              <a:gs pos="100000">
                <a:srgbClr val="FFEBFA"/>
              </a:gs>
            </a:gsLst>
            <a:lin ang="5400000" scaled="0"/>
          </a:gradFill>
          <a:ln w="3175">
            <a:noFill/>
          </a:ln>
          <a:scene3d>
            <a:camera prst="orthographicFront">
              <a:rot lat="1596785" lon="15207040" rev="1984553"/>
            </a:camera>
            <a:lightRig rig="threePt" dir="t"/>
          </a:scene3d>
          <a:sp3d prstMaterial="softEdge">
            <a:bevelT/>
            <a:bevelB w="165100" prst="coolSlant"/>
          </a:sp3d>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55300" name="Object 4"/>
          <p:cNvGraphicFramePr>
            <a:graphicFrameLocks noChangeAspect="1"/>
          </p:cNvGraphicFramePr>
          <p:nvPr>
            <p:custDataLst>
              <p:tags r:id="rId35"/>
            </p:custDataLst>
            <p:extLst/>
          </p:nvPr>
        </p:nvGraphicFramePr>
        <p:xfrm>
          <a:off x="6171755" y="3268120"/>
          <a:ext cx="2393156" cy="1832372"/>
        </p:xfrm>
        <a:graphic>
          <a:graphicData uri="http://schemas.openxmlformats.org/presentationml/2006/ole">
            <mc:AlternateContent xmlns:mc="http://schemas.openxmlformats.org/markup-compatibility/2006">
              <mc:Choice xmlns:v="urn:schemas-microsoft-com:vml" Requires="v">
                <p:oleObj spid="_x0000_s89125" name="Graph" r:id="rId46" imgW="3900960" imgH="2986560" progId="Origin50.Graph">
                  <p:embed/>
                </p:oleObj>
              </mc:Choice>
              <mc:Fallback>
                <p:oleObj name="Graph" r:id="rId46" imgW="3900960" imgH="2986560" progId="Origin50.Graph">
                  <p:embed/>
                  <p:pic>
                    <p:nvPicPr>
                      <p:cNvPr id="55300" name="Object 4"/>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6171755" y="3268120"/>
                        <a:ext cx="2393156" cy="1832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 name="Freeform 73"/>
          <p:cNvSpPr/>
          <p:nvPr/>
        </p:nvSpPr>
        <p:spPr>
          <a:xfrm flipH="1">
            <a:off x="5054208" y="4368019"/>
            <a:ext cx="98086" cy="78979"/>
          </a:xfrm>
          <a:custGeom>
            <a:avLst/>
            <a:gdLst>
              <a:gd name="connsiteX0" fmla="*/ 0 w 0"/>
              <a:gd name="connsiteY0" fmla="*/ 0 h 0"/>
              <a:gd name="connsiteX1" fmla="*/ 0 w 0"/>
              <a:gd name="connsiteY1" fmla="*/ 0 h 0"/>
            </a:gdLst>
            <a:ahLst/>
            <a:cxnLst>
              <a:cxn ang="0">
                <a:pos x="connsiteX0" y="connsiteY0"/>
              </a:cxn>
              <a:cxn ang="0">
                <a:pos x="connsiteX1" y="connsiteY1"/>
              </a:cxn>
            </a:cxnLst>
            <a:rect l="l" t="t" r="r" b="b"/>
            <a:pathLst>
              <a:path>
                <a:moveTo>
                  <a:pt x="0" y="0"/>
                </a:moveTo>
                <a:lnTo>
                  <a:pt x="0" y="0"/>
                </a:ln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4" name="Freeform 83"/>
          <p:cNvSpPr/>
          <p:nvPr/>
        </p:nvSpPr>
        <p:spPr>
          <a:xfrm>
            <a:off x="3390315" y="4368018"/>
            <a:ext cx="1751428" cy="568007"/>
          </a:xfrm>
          <a:custGeom>
            <a:avLst/>
            <a:gdLst>
              <a:gd name="connsiteX0" fmla="*/ 2335237 w 2335237"/>
              <a:gd name="connsiteY0" fmla="*/ 0 h 757342"/>
              <a:gd name="connsiteX1" fmla="*/ 2264898 w 2335237"/>
              <a:gd name="connsiteY1" fmla="*/ 42203 h 757342"/>
              <a:gd name="connsiteX2" fmla="*/ 2222695 w 2335237"/>
              <a:gd name="connsiteY2" fmla="*/ 112542 h 757342"/>
              <a:gd name="connsiteX3" fmla="*/ 2138289 w 2335237"/>
              <a:gd name="connsiteY3" fmla="*/ 140677 h 757342"/>
              <a:gd name="connsiteX4" fmla="*/ 2096086 w 2335237"/>
              <a:gd name="connsiteY4" fmla="*/ 154745 h 757342"/>
              <a:gd name="connsiteX5" fmla="*/ 2053883 w 2335237"/>
              <a:gd name="connsiteY5" fmla="*/ 182880 h 757342"/>
              <a:gd name="connsiteX6" fmla="*/ 2011680 w 2335237"/>
              <a:gd name="connsiteY6" fmla="*/ 225083 h 757342"/>
              <a:gd name="connsiteX7" fmla="*/ 1955409 w 2335237"/>
              <a:gd name="connsiteY7" fmla="*/ 239151 h 757342"/>
              <a:gd name="connsiteX8" fmla="*/ 1688123 w 2335237"/>
              <a:gd name="connsiteY8" fmla="*/ 267286 h 757342"/>
              <a:gd name="connsiteX9" fmla="*/ 1434904 w 2335237"/>
              <a:gd name="connsiteY9" fmla="*/ 281354 h 757342"/>
              <a:gd name="connsiteX10" fmla="*/ 1378634 w 2335237"/>
              <a:gd name="connsiteY10" fmla="*/ 365760 h 757342"/>
              <a:gd name="connsiteX11" fmla="*/ 1294227 w 2335237"/>
              <a:gd name="connsiteY11" fmla="*/ 407963 h 757342"/>
              <a:gd name="connsiteX12" fmla="*/ 1209821 w 2335237"/>
              <a:gd name="connsiteY12" fmla="*/ 436098 h 757342"/>
              <a:gd name="connsiteX13" fmla="*/ 1069144 w 2335237"/>
              <a:gd name="connsiteY13" fmla="*/ 492369 h 757342"/>
              <a:gd name="connsiteX14" fmla="*/ 970671 w 2335237"/>
              <a:gd name="connsiteY14" fmla="*/ 534572 h 757342"/>
              <a:gd name="connsiteX15" fmla="*/ 914400 w 2335237"/>
              <a:gd name="connsiteY15" fmla="*/ 548640 h 757342"/>
              <a:gd name="connsiteX16" fmla="*/ 731520 w 2335237"/>
              <a:gd name="connsiteY16" fmla="*/ 562708 h 757342"/>
              <a:gd name="connsiteX17" fmla="*/ 633046 w 2335237"/>
              <a:gd name="connsiteY17" fmla="*/ 548640 h 757342"/>
              <a:gd name="connsiteX18" fmla="*/ 534572 w 2335237"/>
              <a:gd name="connsiteY18" fmla="*/ 534572 h 757342"/>
              <a:gd name="connsiteX19" fmla="*/ 478301 w 2335237"/>
              <a:gd name="connsiteY19" fmla="*/ 590843 h 757342"/>
              <a:gd name="connsiteX20" fmla="*/ 436098 w 2335237"/>
              <a:gd name="connsiteY20" fmla="*/ 633046 h 757342"/>
              <a:gd name="connsiteX21" fmla="*/ 0 w 2335237"/>
              <a:gd name="connsiteY21" fmla="*/ 661182 h 757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35237" h="757342">
                <a:moveTo>
                  <a:pt x="2335237" y="0"/>
                </a:moveTo>
                <a:cubicBezTo>
                  <a:pt x="2302043" y="11065"/>
                  <a:pt x="2284208" y="10020"/>
                  <a:pt x="2264898" y="42203"/>
                </a:cubicBezTo>
                <a:cubicBezTo>
                  <a:pt x="2244270" y="76583"/>
                  <a:pt x="2263434" y="92173"/>
                  <a:pt x="2222695" y="112542"/>
                </a:cubicBezTo>
                <a:cubicBezTo>
                  <a:pt x="2196169" y="125805"/>
                  <a:pt x="2166424" y="131299"/>
                  <a:pt x="2138289" y="140677"/>
                </a:cubicBezTo>
                <a:cubicBezTo>
                  <a:pt x="2124221" y="145366"/>
                  <a:pt x="2108424" y="146520"/>
                  <a:pt x="2096086" y="154745"/>
                </a:cubicBezTo>
                <a:cubicBezTo>
                  <a:pt x="2082018" y="164123"/>
                  <a:pt x="2066871" y="172056"/>
                  <a:pt x="2053883" y="182880"/>
                </a:cubicBezTo>
                <a:cubicBezTo>
                  <a:pt x="2038599" y="195616"/>
                  <a:pt x="2028953" y="215212"/>
                  <a:pt x="2011680" y="225083"/>
                </a:cubicBezTo>
                <a:cubicBezTo>
                  <a:pt x="1994893" y="234676"/>
                  <a:pt x="1973999" y="233840"/>
                  <a:pt x="1955409" y="239151"/>
                </a:cubicBezTo>
                <a:cubicBezTo>
                  <a:pt x="1818836" y="278171"/>
                  <a:pt x="2044875" y="246300"/>
                  <a:pt x="1688123" y="267286"/>
                </a:cubicBezTo>
                <a:lnTo>
                  <a:pt x="1434904" y="281354"/>
                </a:lnTo>
                <a:cubicBezTo>
                  <a:pt x="1416147" y="309489"/>
                  <a:pt x="1410713" y="355067"/>
                  <a:pt x="1378634" y="365760"/>
                </a:cubicBezTo>
                <a:cubicBezTo>
                  <a:pt x="1224711" y="417069"/>
                  <a:pt x="1457863" y="335237"/>
                  <a:pt x="1294227" y="407963"/>
                </a:cubicBezTo>
                <a:cubicBezTo>
                  <a:pt x="1267126" y="420008"/>
                  <a:pt x="1236820" y="423826"/>
                  <a:pt x="1209821" y="436098"/>
                </a:cubicBezTo>
                <a:cubicBezTo>
                  <a:pt x="1067070" y="500986"/>
                  <a:pt x="1211689" y="463862"/>
                  <a:pt x="1069144" y="492369"/>
                </a:cubicBezTo>
                <a:cubicBezTo>
                  <a:pt x="1019120" y="517382"/>
                  <a:pt x="1018974" y="520771"/>
                  <a:pt x="970671" y="534572"/>
                </a:cubicBezTo>
                <a:cubicBezTo>
                  <a:pt x="952081" y="539883"/>
                  <a:pt x="933602" y="546381"/>
                  <a:pt x="914400" y="548640"/>
                </a:cubicBezTo>
                <a:cubicBezTo>
                  <a:pt x="853679" y="555784"/>
                  <a:pt x="792480" y="558019"/>
                  <a:pt x="731520" y="562708"/>
                </a:cubicBezTo>
                <a:cubicBezTo>
                  <a:pt x="698695" y="558019"/>
                  <a:pt x="664806" y="558168"/>
                  <a:pt x="633046" y="548640"/>
                </a:cubicBezTo>
                <a:cubicBezTo>
                  <a:pt x="535896" y="519495"/>
                  <a:pt x="651684" y="505296"/>
                  <a:pt x="534572" y="534572"/>
                </a:cubicBezTo>
                <a:lnTo>
                  <a:pt x="478301" y="590843"/>
                </a:lnTo>
                <a:lnTo>
                  <a:pt x="436098" y="633046"/>
                </a:lnTo>
                <a:cubicBezTo>
                  <a:pt x="311804" y="757342"/>
                  <a:pt x="421253" y="661182"/>
                  <a:pt x="0" y="661182"/>
                </a:cubicBezTo>
              </a:path>
            </a:pathLst>
          </a:custGeom>
          <a:ln w="508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5"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85" name="Slide Number Placeholder 10"/>
          <p:cNvSpPr>
            <a:spLocks noGrp="1"/>
          </p:cNvSpPr>
          <p:nvPr>
            <p:ph type="sldNum" sz="quarter" idx="12"/>
          </p:nvPr>
        </p:nvSpPr>
        <p:spPr>
          <a:xfrm>
            <a:off x="6867332" y="151898"/>
            <a:ext cx="2133600" cy="274637"/>
          </a:xfrm>
        </p:spPr>
        <p:txBody>
          <a:bodyPr/>
          <a:lstStyle/>
          <a:p>
            <a:fld id="{003D9D32-5F0F-440F-9F89-7309B1A47E03}" type="slidenum">
              <a:rPr lang="en-US" altLang="en-US" sz="1100" b="1" smtClean="0">
                <a:solidFill>
                  <a:schemeClr val="bg1"/>
                </a:solidFill>
              </a:rPr>
              <a:pPr/>
              <a:t>48</a:t>
            </a:fld>
            <a:endParaRPr lang="en-US" altLang="en-US" sz="1600" b="1">
              <a:solidFill>
                <a:schemeClr val="bg1"/>
              </a:solidFill>
            </a:endParaRPr>
          </a:p>
        </p:txBody>
      </p:sp>
    </p:spTree>
    <p:extLst>
      <p:ext uri="{BB962C8B-B14F-4D97-AF65-F5344CB8AC3E}">
        <p14:creationId xmlns:p14="http://schemas.microsoft.com/office/powerpoint/2010/main" val="3313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strips(downRight)">
                                      <p:cBhvr>
                                        <p:cTn id="7" dur="500"/>
                                        <p:tgtEl>
                                          <p:spTgt spid="19"/>
                                        </p:tgtEl>
                                      </p:cBhvr>
                                    </p:animEffect>
                                  </p:childTnLst>
                                </p:cTn>
                              </p:par>
                            </p:childTnLst>
                          </p:cTn>
                        </p:par>
                        <p:par>
                          <p:cTn id="8" fill="hold">
                            <p:stCondLst>
                              <p:cond delay="500"/>
                            </p:stCondLst>
                            <p:childTnLst>
                              <p:par>
                                <p:cTn id="9" presetID="18" presetClass="entr" presetSubtype="6" fill="hold"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strips(downRight)">
                                      <p:cBhvr>
                                        <p:cTn id="11" dur="500"/>
                                        <p:tgtEl>
                                          <p:spTgt spid="18"/>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97"/>
                                        </p:tgtEl>
                                        <p:attrNameLst>
                                          <p:attrName>style.visibility</p:attrName>
                                        </p:attrNameLst>
                                      </p:cBhvr>
                                      <p:to>
                                        <p:strVal val="visible"/>
                                      </p:to>
                                    </p:set>
                                  </p:childTnLst>
                                </p:cTn>
                              </p:par>
                            </p:childTnLst>
                          </p:cTn>
                        </p:par>
                        <p:par>
                          <p:cTn id="14" fill="hold">
                            <p:stCondLst>
                              <p:cond delay="1000"/>
                            </p:stCondLst>
                            <p:childTnLst>
                              <p:par>
                                <p:cTn id="15" presetID="63" presetClass="path" presetSubtype="0" accel="50000" decel="50000" fill="hold" nodeType="afterEffect">
                                  <p:stCondLst>
                                    <p:cond delay="0"/>
                                  </p:stCondLst>
                                  <p:childTnLst>
                                    <p:animMotion origin="layout" path="M 0.01459 -0.00371 L 0.56597 -0.00371 " pathEditMode="relative" rAng="0" ptsTypes="AA">
                                      <p:cBhvr>
                                        <p:cTn id="16" dur="500" fill="hold"/>
                                        <p:tgtEl>
                                          <p:spTgt spid="8"/>
                                        </p:tgtEl>
                                        <p:attrNameLst>
                                          <p:attrName>ppt_x</p:attrName>
                                          <p:attrName>ppt_y</p:attrName>
                                        </p:attrNameLst>
                                      </p:cBhvr>
                                      <p:rCtr x="276" y="0"/>
                                    </p:animMotion>
                                  </p:childTnLst>
                                </p:cTn>
                              </p:par>
                              <p:par>
                                <p:cTn id="17" presetID="63" presetClass="path" presetSubtype="0" accel="50000" decel="50000" fill="hold" nodeType="withEffect">
                                  <p:stCondLst>
                                    <p:cond delay="0"/>
                                  </p:stCondLst>
                                  <p:childTnLst>
                                    <p:animMotion origin="layout" path="M 0.01233 0.00023 L 0.56354 0.00023 " pathEditMode="relative" rAng="0" ptsTypes="AA">
                                      <p:cBhvr>
                                        <p:cTn id="18" dur="500" fill="hold"/>
                                        <p:tgtEl>
                                          <p:spTgt spid="6"/>
                                        </p:tgtEl>
                                        <p:attrNameLst>
                                          <p:attrName>ppt_x</p:attrName>
                                          <p:attrName>ppt_y</p:attrName>
                                        </p:attrNameLst>
                                      </p:cBhvr>
                                      <p:rCtr x="276" y="0"/>
                                    </p:animMotion>
                                  </p:childTnLst>
                                </p:cTn>
                              </p:par>
                            </p:childTnLst>
                          </p:cTn>
                        </p:par>
                      </p:childTnLst>
                    </p:cTn>
                  </p:par>
                  <p:par>
                    <p:cTn id="19" fill="hold">
                      <p:stCondLst>
                        <p:cond delay="indefinite"/>
                      </p:stCondLst>
                      <p:childTnLst>
                        <p:par>
                          <p:cTn id="20" fill="hold">
                            <p:stCondLst>
                              <p:cond delay="0"/>
                            </p:stCondLst>
                            <p:childTnLst>
                              <p:par>
                                <p:cTn id="21" presetID="18" presetClass="entr" presetSubtype="6" fill="hold" nodeType="clickEffect">
                                  <p:stCondLst>
                                    <p:cond delay="0"/>
                                  </p:stCondLst>
                                  <p:childTnLst>
                                    <p:set>
                                      <p:cBhvr>
                                        <p:cTn id="22" dur="1" fill="hold">
                                          <p:stCondLst>
                                            <p:cond delay="0"/>
                                          </p:stCondLst>
                                        </p:cTn>
                                        <p:tgtEl>
                                          <p:spTgt spid="98"/>
                                        </p:tgtEl>
                                        <p:attrNameLst>
                                          <p:attrName>style.visibility</p:attrName>
                                        </p:attrNameLst>
                                      </p:cBhvr>
                                      <p:to>
                                        <p:strVal val="visible"/>
                                      </p:to>
                                    </p:set>
                                    <p:animEffect transition="in" filter="strips(downRight)">
                                      <p:cBhvr>
                                        <p:cTn id="23" dur="500"/>
                                        <p:tgtEl>
                                          <p:spTgt spid="98"/>
                                        </p:tgtEl>
                                      </p:cBhvr>
                                    </p:animEffect>
                                  </p:childTnLst>
                                </p:cTn>
                              </p:par>
                              <p:par>
                                <p:cTn id="24" presetID="18" presetClass="entr" presetSubtype="12" fill="hold" nodeType="withEffect">
                                  <p:stCondLst>
                                    <p:cond delay="0"/>
                                  </p:stCondLst>
                                  <p:childTnLst>
                                    <p:set>
                                      <p:cBhvr>
                                        <p:cTn id="25" dur="1" fill="hold">
                                          <p:stCondLst>
                                            <p:cond delay="0"/>
                                          </p:stCondLst>
                                        </p:cTn>
                                        <p:tgtEl>
                                          <p:spTgt spid="99"/>
                                        </p:tgtEl>
                                        <p:attrNameLst>
                                          <p:attrName>style.visibility</p:attrName>
                                        </p:attrNameLst>
                                      </p:cBhvr>
                                      <p:to>
                                        <p:strVal val="visible"/>
                                      </p:to>
                                    </p:set>
                                    <p:animEffect transition="in" filter="strips(downLeft)">
                                      <p:cBhvr>
                                        <p:cTn id="26" dur="500"/>
                                        <p:tgtEl>
                                          <p:spTgt spid="99"/>
                                        </p:tgtEl>
                                      </p:cBhvr>
                                    </p:animEffect>
                                  </p:childTnLst>
                                </p:cTn>
                              </p:par>
                            </p:childTnLst>
                          </p:cTn>
                        </p:par>
                        <p:par>
                          <p:cTn id="27" fill="hold">
                            <p:stCondLst>
                              <p:cond delay="500"/>
                            </p:stCondLst>
                            <p:childTnLst>
                              <p:par>
                                <p:cTn id="28" presetID="1" presetClass="entr" presetSubtype="0" fill="hold" grpId="0" nodeType="afterEffect">
                                  <p:stCondLst>
                                    <p:cond delay="0"/>
                                  </p:stCondLst>
                                  <p:childTnLst>
                                    <p:set>
                                      <p:cBhvr>
                                        <p:cTn id="29" dur="1" fill="hold">
                                          <p:stCondLst>
                                            <p:cond delay="0"/>
                                          </p:stCondLst>
                                        </p:cTn>
                                        <p:tgtEl>
                                          <p:spTgt spid="100"/>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8" presetClass="entr" presetSubtype="12"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strips(downLeft)">
                                      <p:cBhvr>
                                        <p:cTn id="36" dur="500"/>
                                        <p:tgtEl>
                                          <p:spTgt spid="20"/>
                                        </p:tgtEl>
                                      </p:cBhvr>
                                    </p:animEffect>
                                  </p:childTnLst>
                                </p:cTn>
                              </p:par>
                              <p:par>
                                <p:cTn id="37" presetID="1" presetClass="entr" presetSubtype="0"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par>
                          <p:cTn id="39" fill="hold">
                            <p:stCondLst>
                              <p:cond delay="500"/>
                            </p:stCondLst>
                            <p:childTnLst>
                              <p:par>
                                <p:cTn id="40" presetID="18" presetClass="entr" presetSubtype="6" fill="hold" nodeType="after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strips(downRight)">
                                      <p:cBhvr>
                                        <p:cTn id="42" dur="500"/>
                                        <p:tgtEl>
                                          <p:spTgt spid="33"/>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65"/>
                                        </p:tgtEl>
                                        <p:attrNameLst>
                                          <p:attrName>style.visibility</p:attrName>
                                        </p:attrNameLst>
                                      </p:cBhvr>
                                      <p:to>
                                        <p:strVal val="visible"/>
                                      </p:to>
                                    </p:set>
                                  </p:childTnLst>
                                </p:cTn>
                              </p:par>
                            </p:childTnLst>
                          </p:cTn>
                        </p:par>
                        <p:par>
                          <p:cTn id="45" fill="hold">
                            <p:stCondLst>
                              <p:cond delay="1000"/>
                            </p:stCondLst>
                            <p:childTnLst>
                              <p:par>
                                <p:cTn id="46" presetID="18" presetClass="entr" presetSubtype="12" fill="hold" nodeType="after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strips(downLeft)">
                                      <p:cBhvr>
                                        <p:cTn id="48" dur="500"/>
                                        <p:tgtEl>
                                          <p:spTgt spid="22"/>
                                        </p:tgtEl>
                                      </p:cBhvr>
                                    </p:animEffect>
                                  </p:childTnLst>
                                </p:cTn>
                              </p:par>
                            </p:childTnLst>
                          </p:cTn>
                        </p:par>
                        <p:par>
                          <p:cTn id="49" fill="hold">
                            <p:stCondLst>
                              <p:cond delay="1500"/>
                            </p:stCondLst>
                            <p:childTnLst>
                              <p:par>
                                <p:cTn id="50" presetID="1" presetClass="entr" presetSubtype="0" fill="hold" nodeType="afterEffect">
                                  <p:stCondLst>
                                    <p:cond delay="0"/>
                                  </p:stCondLst>
                                  <p:childTnLst>
                                    <p:set>
                                      <p:cBhvr>
                                        <p:cTn id="51" dur="1" fill="hold">
                                          <p:stCondLst>
                                            <p:cond delay="0"/>
                                          </p:stCondLst>
                                        </p:cTn>
                                        <p:tgtEl>
                                          <p:spTgt spid="4"/>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106"/>
                                        </p:tgtEl>
                                        <p:attrNameLst>
                                          <p:attrName>style.visibility</p:attrName>
                                        </p:attrNameLst>
                                      </p:cBhvr>
                                      <p:to>
                                        <p:strVal val="visible"/>
                                      </p:to>
                                    </p:set>
                                  </p:childTnLst>
                                </p:cTn>
                              </p:par>
                            </p:childTnLst>
                          </p:cTn>
                        </p:par>
                        <p:par>
                          <p:cTn id="54" fill="hold">
                            <p:stCondLst>
                              <p:cond delay="1500"/>
                            </p:stCondLst>
                            <p:childTnLst>
                              <p:par>
                                <p:cTn id="55" presetID="18" presetClass="entr" presetSubtype="12" fill="hold" nodeType="after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strips(downLeft)">
                                      <p:cBhvr>
                                        <p:cTn id="57" dur="500"/>
                                        <p:tgtEl>
                                          <p:spTgt spid="24"/>
                                        </p:tgtEl>
                                      </p:cBhvr>
                                    </p:animEffect>
                                  </p:childTnLst>
                                </p:cTn>
                              </p:par>
                            </p:childTnLst>
                          </p:cTn>
                        </p:par>
                        <p:par>
                          <p:cTn id="58" fill="hold">
                            <p:stCondLst>
                              <p:cond delay="2000"/>
                            </p:stCondLst>
                            <p:childTnLst>
                              <p:par>
                                <p:cTn id="59" presetID="9" presetClass="entr" presetSubtype="0" fill="hold" nodeType="afterEffect">
                                  <p:stCondLst>
                                    <p:cond delay="0"/>
                                  </p:stCondLst>
                                  <p:childTnLst>
                                    <p:set>
                                      <p:cBhvr>
                                        <p:cTn id="60" dur="1" fill="hold">
                                          <p:stCondLst>
                                            <p:cond delay="0"/>
                                          </p:stCondLst>
                                        </p:cTn>
                                        <p:tgtEl>
                                          <p:spTgt spid="5"/>
                                        </p:tgtEl>
                                        <p:attrNameLst>
                                          <p:attrName>style.visibility</p:attrName>
                                        </p:attrNameLst>
                                      </p:cBhvr>
                                      <p:to>
                                        <p:strVal val="visible"/>
                                      </p:to>
                                    </p:set>
                                    <p:animEffect transition="in" filter="dissolve">
                                      <p:cBhvr>
                                        <p:cTn id="61" dur="500"/>
                                        <p:tgtEl>
                                          <p:spTgt spid="5"/>
                                        </p:tgtEl>
                                      </p:cBhvr>
                                    </p:animEffect>
                                  </p:childTnLst>
                                </p:cTn>
                              </p:par>
                            </p:childTnLst>
                          </p:cTn>
                        </p:par>
                        <p:par>
                          <p:cTn id="62" fill="hold">
                            <p:stCondLst>
                              <p:cond delay="2500"/>
                            </p:stCondLst>
                            <p:childTnLst>
                              <p:par>
                                <p:cTn id="63" presetID="18" presetClass="entr" presetSubtype="6" fill="hold" nodeType="afterEffect">
                                  <p:stCondLst>
                                    <p:cond delay="0"/>
                                  </p:stCondLst>
                                  <p:childTnLst>
                                    <p:set>
                                      <p:cBhvr>
                                        <p:cTn id="64" dur="1" fill="hold">
                                          <p:stCondLst>
                                            <p:cond delay="0"/>
                                          </p:stCondLst>
                                        </p:cTn>
                                        <p:tgtEl>
                                          <p:spTgt spid="26"/>
                                        </p:tgtEl>
                                        <p:attrNameLst>
                                          <p:attrName>style.visibility</p:attrName>
                                        </p:attrNameLst>
                                      </p:cBhvr>
                                      <p:to>
                                        <p:strVal val="visible"/>
                                      </p:to>
                                    </p:set>
                                    <p:animEffect transition="in" filter="strips(downRight)">
                                      <p:cBhvr>
                                        <p:cTn id="65" dur="500"/>
                                        <p:tgtEl>
                                          <p:spTgt spid="26"/>
                                        </p:tgtEl>
                                      </p:cBhvr>
                                    </p:animEffect>
                                  </p:childTnLst>
                                </p:cTn>
                              </p:par>
                              <p:par>
                                <p:cTn id="66" presetID="1" presetClass="entr" presetSubtype="0" fill="hold" grpId="0" nodeType="withEffect">
                                  <p:stCondLst>
                                    <p:cond delay="0"/>
                                  </p:stCondLst>
                                  <p:childTnLst>
                                    <p:set>
                                      <p:cBhvr>
                                        <p:cTn id="67" dur="1" fill="hold">
                                          <p:stCondLst>
                                            <p:cond delay="0"/>
                                          </p:stCondLst>
                                        </p:cTn>
                                        <p:tgtEl>
                                          <p:spTgt spid="28"/>
                                        </p:tgtEl>
                                        <p:attrNameLst>
                                          <p:attrName>style.visibility</p:attrName>
                                        </p:attrNameLst>
                                      </p:cBhvr>
                                      <p:to>
                                        <p:strVal val="visible"/>
                                      </p:to>
                                    </p:set>
                                  </p:childTnLst>
                                </p:cTn>
                              </p:par>
                            </p:childTnLst>
                          </p:cTn>
                        </p:par>
                        <p:par>
                          <p:cTn id="68" fill="hold">
                            <p:stCondLst>
                              <p:cond delay="3000"/>
                            </p:stCondLst>
                            <p:childTnLst>
                              <p:par>
                                <p:cTn id="69" presetID="18" presetClass="entr" presetSubtype="12" fill="hold" nodeType="afterEffect">
                                  <p:stCondLst>
                                    <p:cond delay="0"/>
                                  </p:stCondLst>
                                  <p:childTnLst>
                                    <p:set>
                                      <p:cBhvr>
                                        <p:cTn id="70" dur="1" fill="hold">
                                          <p:stCondLst>
                                            <p:cond delay="0"/>
                                          </p:stCondLst>
                                        </p:cTn>
                                        <p:tgtEl>
                                          <p:spTgt spid="2"/>
                                        </p:tgtEl>
                                        <p:attrNameLst>
                                          <p:attrName>style.visibility</p:attrName>
                                        </p:attrNameLst>
                                      </p:cBhvr>
                                      <p:to>
                                        <p:strVal val="visible"/>
                                      </p:to>
                                    </p:set>
                                    <p:animEffect transition="in" filter="strips(downLeft)">
                                      <p:cBhvr>
                                        <p:cTn id="71" dur="500"/>
                                        <p:tgtEl>
                                          <p:spTgt spid="2"/>
                                        </p:tgtEl>
                                      </p:cBhvr>
                                    </p:animEffect>
                                  </p:childTnLst>
                                </p:cTn>
                              </p:par>
                              <p:par>
                                <p:cTn id="72" presetID="18" presetClass="entr" presetSubtype="12" fill="hold" nodeType="withEffect">
                                  <p:stCondLst>
                                    <p:cond delay="0"/>
                                  </p:stCondLst>
                                  <p:childTnLst>
                                    <p:set>
                                      <p:cBhvr>
                                        <p:cTn id="73" dur="1" fill="hold">
                                          <p:stCondLst>
                                            <p:cond delay="0"/>
                                          </p:stCondLst>
                                        </p:cTn>
                                        <p:tgtEl>
                                          <p:spTgt spid="64"/>
                                        </p:tgtEl>
                                        <p:attrNameLst>
                                          <p:attrName>style.visibility</p:attrName>
                                        </p:attrNameLst>
                                      </p:cBhvr>
                                      <p:to>
                                        <p:strVal val="visible"/>
                                      </p:to>
                                    </p:set>
                                    <p:animEffect transition="in" filter="strips(downLeft)">
                                      <p:cBhvr>
                                        <p:cTn id="74" dur="500"/>
                                        <p:tgtEl>
                                          <p:spTgt spid="64"/>
                                        </p:tgtEl>
                                      </p:cBhvr>
                                    </p:animEffect>
                                  </p:childTnLst>
                                </p:cTn>
                              </p:par>
                              <p:par>
                                <p:cTn id="75" presetID="1" presetClass="entr" presetSubtype="0" fill="hold" grpId="0" nodeType="withEffect">
                                  <p:stCondLst>
                                    <p:cond delay="0"/>
                                  </p:stCondLst>
                                  <p:childTnLst>
                                    <p:set>
                                      <p:cBhvr>
                                        <p:cTn id="76" dur="1" fill="hold">
                                          <p:stCondLst>
                                            <p:cond delay="0"/>
                                          </p:stCondLst>
                                        </p:cTn>
                                        <p:tgtEl>
                                          <p:spTgt spid="35"/>
                                        </p:tgtEl>
                                        <p:attrNameLst>
                                          <p:attrName>style.visibility</p:attrName>
                                        </p:attrNameLst>
                                      </p:cBhvr>
                                      <p:to>
                                        <p:strVal val="visible"/>
                                      </p:to>
                                    </p:set>
                                  </p:childTnLst>
                                </p:cTn>
                              </p:par>
                            </p:childTnLst>
                          </p:cTn>
                        </p:par>
                        <p:par>
                          <p:cTn id="77" fill="hold">
                            <p:stCondLst>
                              <p:cond delay="3500"/>
                            </p:stCondLst>
                            <p:childTnLst>
                              <p:par>
                                <p:cTn id="78" presetID="18" presetClass="entr" presetSubtype="6" fill="hold" nodeType="after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strips(downRight)">
                                      <p:cBhvr>
                                        <p:cTn id="80" dur="500"/>
                                        <p:tgtEl>
                                          <p:spTgt spid="34"/>
                                        </p:tgtEl>
                                      </p:cBhvr>
                                    </p:animEffect>
                                  </p:childTnLst>
                                </p:cTn>
                              </p:par>
                              <p:par>
                                <p:cTn id="81" presetID="1" presetClass="entr" presetSubtype="0" fill="hold" grpId="0" nodeType="withEffect">
                                  <p:stCondLst>
                                    <p:cond delay="0"/>
                                  </p:stCondLst>
                                  <p:childTnLst>
                                    <p:set>
                                      <p:cBhvr>
                                        <p:cTn id="82" dur="1" fill="hold">
                                          <p:stCondLst>
                                            <p:cond delay="0"/>
                                          </p:stCondLst>
                                        </p:cTn>
                                        <p:tgtEl>
                                          <p:spTgt spid="38"/>
                                        </p:tgtEl>
                                        <p:attrNameLst>
                                          <p:attrName>style.visibility</p:attrName>
                                        </p:attrNameLst>
                                      </p:cBhvr>
                                      <p:to>
                                        <p:strVal val="visible"/>
                                      </p:to>
                                    </p:set>
                                  </p:childTnLst>
                                </p:cTn>
                              </p:par>
                            </p:childTnLst>
                          </p:cTn>
                        </p:par>
                        <p:par>
                          <p:cTn id="83" fill="hold">
                            <p:stCondLst>
                              <p:cond delay="4000"/>
                            </p:stCondLst>
                            <p:childTnLst>
                              <p:par>
                                <p:cTn id="84" presetID="18" presetClass="entr" presetSubtype="6" fill="hold" nodeType="afterEffect">
                                  <p:stCondLst>
                                    <p:cond delay="0"/>
                                  </p:stCondLst>
                                  <p:childTnLst>
                                    <p:set>
                                      <p:cBhvr>
                                        <p:cTn id="85" dur="1" fill="hold">
                                          <p:stCondLst>
                                            <p:cond delay="0"/>
                                          </p:stCondLst>
                                        </p:cTn>
                                        <p:tgtEl>
                                          <p:spTgt spid="30"/>
                                        </p:tgtEl>
                                        <p:attrNameLst>
                                          <p:attrName>style.visibility</p:attrName>
                                        </p:attrNameLst>
                                      </p:cBhvr>
                                      <p:to>
                                        <p:strVal val="visible"/>
                                      </p:to>
                                    </p:set>
                                    <p:animEffect transition="in" filter="strips(downRight)">
                                      <p:cBhvr>
                                        <p:cTn id="86" dur="500"/>
                                        <p:tgtEl>
                                          <p:spTgt spid="30"/>
                                        </p:tgtEl>
                                      </p:cBhvr>
                                    </p:animEffect>
                                  </p:childTnLst>
                                </p:cTn>
                              </p:par>
                            </p:childTnLst>
                          </p:cTn>
                        </p:par>
                        <p:par>
                          <p:cTn id="87" fill="hold">
                            <p:stCondLst>
                              <p:cond delay="4500"/>
                            </p:stCondLst>
                            <p:childTnLst>
                              <p:par>
                                <p:cTn id="88" presetID="18" presetClass="entr" presetSubtype="6" fill="hold" nodeType="afterEffect">
                                  <p:stCondLst>
                                    <p:cond delay="0"/>
                                  </p:stCondLst>
                                  <p:childTnLst>
                                    <p:set>
                                      <p:cBhvr>
                                        <p:cTn id="89" dur="1" fill="hold">
                                          <p:stCondLst>
                                            <p:cond delay="0"/>
                                          </p:stCondLst>
                                        </p:cTn>
                                        <p:tgtEl>
                                          <p:spTgt spid="101"/>
                                        </p:tgtEl>
                                        <p:attrNameLst>
                                          <p:attrName>style.visibility</p:attrName>
                                        </p:attrNameLst>
                                      </p:cBhvr>
                                      <p:to>
                                        <p:strVal val="visible"/>
                                      </p:to>
                                    </p:set>
                                    <p:animEffect transition="in" filter="strips(downRight)">
                                      <p:cBhvr>
                                        <p:cTn id="90" dur="500"/>
                                        <p:tgtEl>
                                          <p:spTgt spid="101"/>
                                        </p:tgtEl>
                                      </p:cBhvr>
                                    </p:animEffect>
                                  </p:childTnLst>
                                </p:cTn>
                              </p:par>
                              <p:par>
                                <p:cTn id="91" presetID="8" presetClass="entr" presetSubtype="16" fill="hold" grpId="0" nodeType="withEffect">
                                  <p:stCondLst>
                                    <p:cond delay="0"/>
                                  </p:stCondLst>
                                  <p:childTnLst>
                                    <p:set>
                                      <p:cBhvr>
                                        <p:cTn id="92" dur="1" fill="hold">
                                          <p:stCondLst>
                                            <p:cond delay="0"/>
                                          </p:stCondLst>
                                        </p:cTn>
                                        <p:tgtEl>
                                          <p:spTgt spid="41"/>
                                        </p:tgtEl>
                                        <p:attrNameLst>
                                          <p:attrName>style.visibility</p:attrName>
                                        </p:attrNameLst>
                                      </p:cBhvr>
                                      <p:to>
                                        <p:strVal val="visible"/>
                                      </p:to>
                                    </p:set>
                                    <p:animEffect transition="in" filter="diamond(in)">
                                      <p:cBhvr>
                                        <p:cTn id="93" dur="500"/>
                                        <p:tgtEl>
                                          <p:spTgt spid="41"/>
                                        </p:tgtEl>
                                      </p:cBhvr>
                                    </p:animEffect>
                                  </p:childTnLst>
                                </p:cTn>
                              </p:par>
                            </p:childTnLst>
                          </p:cTn>
                        </p:par>
                        <p:par>
                          <p:cTn id="94" fill="hold">
                            <p:stCondLst>
                              <p:cond delay="5000"/>
                            </p:stCondLst>
                            <p:childTnLst>
                              <p:par>
                                <p:cTn id="95" presetID="18" presetClass="entr" presetSubtype="6" fill="hold" nodeType="afterEffect">
                                  <p:stCondLst>
                                    <p:cond delay="0"/>
                                  </p:stCondLst>
                                  <p:childTnLst>
                                    <p:set>
                                      <p:cBhvr>
                                        <p:cTn id="96" dur="1" fill="hold">
                                          <p:stCondLst>
                                            <p:cond delay="0"/>
                                          </p:stCondLst>
                                        </p:cTn>
                                        <p:tgtEl>
                                          <p:spTgt spid="42"/>
                                        </p:tgtEl>
                                        <p:attrNameLst>
                                          <p:attrName>style.visibility</p:attrName>
                                        </p:attrNameLst>
                                      </p:cBhvr>
                                      <p:to>
                                        <p:strVal val="visible"/>
                                      </p:to>
                                    </p:set>
                                    <p:animEffect transition="in" filter="strips(downRight)">
                                      <p:cBhvr>
                                        <p:cTn id="97" dur="500"/>
                                        <p:tgtEl>
                                          <p:spTgt spid="42"/>
                                        </p:tgtEl>
                                      </p:cBhvr>
                                    </p:animEffect>
                                  </p:childTnLst>
                                </p:cTn>
                              </p:par>
                              <p:par>
                                <p:cTn id="98" presetID="1" presetClass="entr" presetSubtype="0" fill="hold" grpId="0" nodeType="withEffect">
                                  <p:stCondLst>
                                    <p:cond delay="0"/>
                                  </p:stCondLst>
                                  <p:childTnLst>
                                    <p:set>
                                      <p:cBhvr>
                                        <p:cTn id="99" dur="1" fill="hold">
                                          <p:stCondLst>
                                            <p:cond delay="0"/>
                                          </p:stCondLst>
                                        </p:cTn>
                                        <p:tgtEl>
                                          <p:spTgt spid="43"/>
                                        </p:tgtEl>
                                        <p:attrNameLst>
                                          <p:attrName>style.visibility</p:attrName>
                                        </p:attrNameLst>
                                      </p:cBhvr>
                                      <p:to>
                                        <p:strVal val="visible"/>
                                      </p:to>
                                    </p:set>
                                  </p:childTnLst>
                                </p:cTn>
                              </p:par>
                            </p:childTnLst>
                          </p:cTn>
                        </p:par>
                        <p:par>
                          <p:cTn id="100" fill="hold">
                            <p:stCondLst>
                              <p:cond delay="5500"/>
                            </p:stCondLst>
                            <p:childTnLst>
                              <p:par>
                                <p:cTn id="101" presetID="18" presetClass="entr" presetSubtype="6" fill="hold" grpId="0" nodeType="afterEffect">
                                  <p:stCondLst>
                                    <p:cond delay="0"/>
                                  </p:stCondLst>
                                  <p:childTnLst>
                                    <p:set>
                                      <p:cBhvr>
                                        <p:cTn id="102" dur="1" fill="hold">
                                          <p:stCondLst>
                                            <p:cond delay="0"/>
                                          </p:stCondLst>
                                        </p:cTn>
                                        <p:tgtEl>
                                          <p:spTgt spid="71"/>
                                        </p:tgtEl>
                                        <p:attrNameLst>
                                          <p:attrName>style.visibility</p:attrName>
                                        </p:attrNameLst>
                                      </p:cBhvr>
                                      <p:to>
                                        <p:strVal val="visible"/>
                                      </p:to>
                                    </p:set>
                                    <p:animEffect transition="in" filter="strips(downRight)">
                                      <p:cBhvr>
                                        <p:cTn id="103" dur="500"/>
                                        <p:tgtEl>
                                          <p:spTgt spid="71"/>
                                        </p:tgtEl>
                                      </p:cBhvr>
                                    </p:animEffect>
                                  </p:childTnLst>
                                </p:cTn>
                              </p:par>
                            </p:childTnLst>
                          </p:cTn>
                        </p:par>
                        <p:par>
                          <p:cTn id="104" fill="hold">
                            <p:stCondLst>
                              <p:cond delay="6000"/>
                            </p:stCondLst>
                            <p:childTnLst>
                              <p:par>
                                <p:cTn id="105" presetID="1" presetClass="entr" presetSubtype="0" fill="hold" nodeType="afterEffect">
                                  <p:stCondLst>
                                    <p:cond delay="0"/>
                                  </p:stCondLst>
                                  <p:childTnLst>
                                    <p:set>
                                      <p:cBhvr>
                                        <p:cTn id="106" dur="1" fill="hold">
                                          <p:stCondLst>
                                            <p:cond delay="0"/>
                                          </p:stCondLst>
                                        </p:cTn>
                                        <p:tgtEl>
                                          <p:spTgt spid="1026"/>
                                        </p:tgtEl>
                                        <p:attrNameLst>
                                          <p:attrName>style.visibility</p:attrName>
                                        </p:attrNameLst>
                                      </p:cBhvr>
                                      <p:to>
                                        <p:strVal val="visible"/>
                                      </p:to>
                                    </p:set>
                                  </p:childTnLst>
                                </p:cTn>
                              </p:par>
                            </p:childTnLst>
                          </p:cTn>
                        </p:par>
                        <p:par>
                          <p:cTn id="107" fill="hold">
                            <p:stCondLst>
                              <p:cond delay="6000"/>
                            </p:stCondLst>
                            <p:childTnLst>
                              <p:par>
                                <p:cTn id="108" presetID="18" presetClass="entr" presetSubtype="12" fill="hold" grpId="0" nodeType="afterEffect">
                                  <p:stCondLst>
                                    <p:cond delay="0"/>
                                  </p:stCondLst>
                                  <p:childTnLst>
                                    <p:set>
                                      <p:cBhvr>
                                        <p:cTn id="109" dur="1" fill="hold">
                                          <p:stCondLst>
                                            <p:cond delay="0"/>
                                          </p:stCondLst>
                                        </p:cTn>
                                        <p:tgtEl>
                                          <p:spTgt spid="84"/>
                                        </p:tgtEl>
                                        <p:attrNameLst>
                                          <p:attrName>style.visibility</p:attrName>
                                        </p:attrNameLst>
                                      </p:cBhvr>
                                      <p:to>
                                        <p:strVal val="visible"/>
                                      </p:to>
                                    </p:set>
                                    <p:animEffect transition="in" filter="strips(downLeft)">
                                      <p:cBhvr>
                                        <p:cTn id="110" dur="500"/>
                                        <p:tgtEl>
                                          <p:spTgt spid="84"/>
                                        </p:tgtEl>
                                      </p:cBhvr>
                                    </p:animEffect>
                                  </p:childTnLst>
                                </p:cTn>
                              </p:par>
                            </p:childTnLst>
                          </p:cTn>
                        </p:par>
                        <p:par>
                          <p:cTn id="111" fill="hold">
                            <p:stCondLst>
                              <p:cond delay="6500"/>
                            </p:stCondLst>
                            <p:childTnLst>
                              <p:par>
                                <p:cTn id="112" presetID="1" presetClass="entr" presetSubtype="0" fill="hold" nodeType="afterEffect">
                                  <p:stCondLst>
                                    <p:cond delay="0"/>
                                  </p:stCondLst>
                                  <p:childTnLst>
                                    <p:set>
                                      <p:cBhvr>
                                        <p:cTn id="113" dur="1" fill="hold">
                                          <p:stCondLst>
                                            <p:cond delay="0"/>
                                          </p:stCondLst>
                                        </p:cTn>
                                        <p:tgtEl>
                                          <p:spTgt spid="44"/>
                                        </p:tgtEl>
                                        <p:attrNameLst>
                                          <p:attrName>style.visibility</p:attrName>
                                        </p:attrNameLst>
                                      </p:cBhvr>
                                      <p:to>
                                        <p:strVal val="visible"/>
                                      </p:to>
                                    </p:set>
                                  </p:childTnLst>
                                </p:cTn>
                              </p:par>
                              <p:par>
                                <p:cTn id="114" presetID="1" presetClass="entr" presetSubtype="0" fill="hold" nodeType="withEffect">
                                  <p:stCondLst>
                                    <p:cond delay="0"/>
                                  </p:stCondLst>
                                  <p:childTnLst>
                                    <p:set>
                                      <p:cBhvr>
                                        <p:cTn id="115" dur="1" fill="hold">
                                          <p:stCondLst>
                                            <p:cond delay="0"/>
                                          </p:stCondLst>
                                        </p:cTn>
                                        <p:tgtEl>
                                          <p:spTgt spid="73"/>
                                        </p:tgtEl>
                                        <p:attrNameLst>
                                          <p:attrName>style.visibility</p:attrName>
                                        </p:attrNameLst>
                                      </p:cBhvr>
                                      <p:to>
                                        <p:strVal val="visible"/>
                                      </p:to>
                                    </p:set>
                                  </p:childTnLst>
                                </p:cTn>
                              </p:par>
                            </p:childTnLst>
                          </p:cTn>
                        </p:par>
                      </p:childTnLst>
                    </p:cTn>
                  </p:par>
                  <p:par>
                    <p:cTn id="116" fill="hold">
                      <p:stCondLst>
                        <p:cond delay="indefinite"/>
                      </p:stCondLst>
                      <p:childTnLst>
                        <p:par>
                          <p:cTn id="117" fill="hold">
                            <p:stCondLst>
                              <p:cond delay="0"/>
                            </p:stCondLst>
                            <p:childTnLst>
                              <p:par>
                                <p:cTn id="118" presetID="0" presetClass="path" presetSubtype="0" accel="50000" decel="50000" fill="hold" grpId="1" nodeType="clickEffect">
                                  <p:stCondLst>
                                    <p:cond delay="0"/>
                                  </p:stCondLst>
                                  <p:childTnLst>
                                    <p:animMotion origin="layout" path="M 0 0 L -0.03923 0 " pathEditMode="relative" ptsTypes="AA">
                                      <p:cBhvr>
                                        <p:cTn id="119" dur="1000" fill="hold"/>
                                        <p:tgtEl>
                                          <p:spTgt spid="106"/>
                                        </p:tgtEl>
                                        <p:attrNameLst>
                                          <p:attrName>ppt_x</p:attrName>
                                          <p:attrName>ppt_y</p:attrName>
                                        </p:attrNameLst>
                                      </p:cBhvr>
                                    </p:animMotion>
                                  </p:childTnLst>
                                </p:cTn>
                              </p:par>
                              <p:par>
                                <p:cTn id="120" presetID="0" presetClass="path" presetSubtype="0" accel="50000" decel="50000" fill="hold" nodeType="withEffect">
                                  <p:stCondLst>
                                    <p:cond delay="0"/>
                                  </p:stCondLst>
                                  <p:childTnLst>
                                    <p:animMotion origin="layout" path="M -8.05556E-6 -8.88889E-6 L -0.03924 -8.88889E-6 " pathEditMode="relative" ptsTypes="AA">
                                      <p:cBhvr>
                                        <p:cTn id="121" dur="1000" fill="hold"/>
                                        <p:tgtEl>
                                          <p:spTgt spid="4"/>
                                        </p:tgtEl>
                                        <p:attrNameLst>
                                          <p:attrName>ppt_x</p:attrName>
                                          <p:attrName>ppt_y</p:attrName>
                                        </p:attrNameLst>
                                      </p:cBhvr>
                                    </p:animMotion>
                                  </p:childTnLst>
                                </p:cTn>
                              </p:par>
                              <p:par>
                                <p:cTn id="122" presetID="18" presetClass="entr" presetSubtype="6" fill="hold" nodeType="withEffect">
                                  <p:stCondLst>
                                    <p:cond delay="0"/>
                                  </p:stCondLst>
                                  <p:childTnLst>
                                    <p:set>
                                      <p:cBhvr>
                                        <p:cTn id="123" dur="1" fill="hold">
                                          <p:stCondLst>
                                            <p:cond delay="0"/>
                                          </p:stCondLst>
                                        </p:cTn>
                                        <p:tgtEl>
                                          <p:spTgt spid="3"/>
                                        </p:tgtEl>
                                        <p:attrNameLst>
                                          <p:attrName>style.visibility</p:attrName>
                                        </p:attrNameLst>
                                      </p:cBhvr>
                                      <p:to>
                                        <p:strVal val="visible"/>
                                      </p:to>
                                    </p:set>
                                    <p:animEffect transition="in" filter="strips(downRight)">
                                      <p:cBhvr>
                                        <p:cTn id="124" dur="1000"/>
                                        <p:tgtEl>
                                          <p:spTgt spid="3"/>
                                        </p:tgtEl>
                                      </p:cBhvr>
                                    </p:animEffect>
                                  </p:childTnLst>
                                </p:cTn>
                              </p:par>
                            </p:childTnLst>
                          </p:cTn>
                        </p:par>
                      </p:childTnLst>
                    </p:cTn>
                  </p:par>
                  <p:par>
                    <p:cTn id="125" fill="hold">
                      <p:stCondLst>
                        <p:cond delay="indefinite"/>
                      </p:stCondLst>
                      <p:childTnLst>
                        <p:par>
                          <p:cTn id="126" fill="hold">
                            <p:stCondLst>
                              <p:cond delay="0"/>
                            </p:stCondLst>
                            <p:childTnLst>
                              <p:par>
                                <p:cTn id="127" presetID="18" presetClass="entr" presetSubtype="6" fill="hold" nodeType="clickEffect">
                                  <p:stCondLst>
                                    <p:cond delay="0"/>
                                  </p:stCondLst>
                                  <p:childTnLst>
                                    <p:set>
                                      <p:cBhvr>
                                        <p:cTn id="128" dur="1" fill="hold">
                                          <p:stCondLst>
                                            <p:cond delay="0"/>
                                          </p:stCondLst>
                                        </p:cTn>
                                        <p:tgtEl>
                                          <p:spTgt spid="1027"/>
                                        </p:tgtEl>
                                        <p:attrNameLst>
                                          <p:attrName>style.visibility</p:attrName>
                                        </p:attrNameLst>
                                      </p:cBhvr>
                                      <p:to>
                                        <p:strVal val="visible"/>
                                      </p:to>
                                    </p:set>
                                    <p:animEffect transition="in" filter="strips(downRight)">
                                      <p:cBhvr>
                                        <p:cTn id="129" dur="500"/>
                                        <p:tgtEl>
                                          <p:spTgt spid="1027"/>
                                        </p:tgtEl>
                                      </p:cBhvr>
                                    </p:animEffect>
                                  </p:childTnLst>
                                </p:cTn>
                              </p:par>
                            </p:childTnLst>
                          </p:cTn>
                        </p:par>
                      </p:childTnLst>
                    </p:cTn>
                  </p:par>
                  <p:par>
                    <p:cTn id="130" fill="hold">
                      <p:stCondLst>
                        <p:cond delay="indefinite"/>
                      </p:stCondLst>
                      <p:childTnLst>
                        <p:par>
                          <p:cTn id="131" fill="hold">
                            <p:stCondLst>
                              <p:cond delay="0"/>
                            </p:stCondLst>
                            <p:childTnLst>
                              <p:par>
                                <p:cTn id="132" presetID="10" presetClass="entr" presetSubtype="0" fill="hold" nodeType="clickEffect">
                                  <p:stCondLst>
                                    <p:cond delay="0"/>
                                  </p:stCondLst>
                                  <p:childTnLst>
                                    <p:set>
                                      <p:cBhvr>
                                        <p:cTn id="133" dur="1" fill="hold">
                                          <p:stCondLst>
                                            <p:cond delay="0"/>
                                          </p:stCondLst>
                                        </p:cTn>
                                        <p:tgtEl>
                                          <p:spTgt spid="55300"/>
                                        </p:tgtEl>
                                        <p:attrNameLst>
                                          <p:attrName>style.visibility</p:attrName>
                                        </p:attrNameLst>
                                      </p:cBhvr>
                                      <p:to>
                                        <p:strVal val="visible"/>
                                      </p:to>
                                    </p:set>
                                    <p:animEffect transition="in" filter="fade">
                                      <p:cBhvr>
                                        <p:cTn id="134" dur="500"/>
                                        <p:tgtEl>
                                          <p:spTgt spid="55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8" grpId="0" animBg="1"/>
      <p:bldP spid="43" grpId="0" animBg="1"/>
      <p:bldP spid="71" grpId="0" animBg="1"/>
      <p:bldP spid="97" grpId="0" animBg="1"/>
      <p:bldP spid="21" grpId="0" animBg="1"/>
      <p:bldP spid="65" grpId="0" animBg="1"/>
      <p:bldP spid="100" grpId="0" animBg="1"/>
      <p:bldP spid="38" grpId="0" animBg="1"/>
      <p:bldP spid="41" grpId="0" animBg="1"/>
      <p:bldP spid="106" grpId="0" animBg="1"/>
      <p:bldP spid="106" grpId="1" animBg="1"/>
      <p:bldP spid="35" grpId="0" animBg="1"/>
      <p:bldP spid="8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p:cNvSpPr/>
          <p:nvPr/>
        </p:nvSpPr>
        <p:spPr>
          <a:xfrm>
            <a:off x="3943350" y="783462"/>
            <a:ext cx="1257300" cy="85725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srgbClr val="F79646">
                  <a:lumMod val="20000"/>
                  <a:lumOff val="80000"/>
                </a:srgbClr>
              </a:solidFill>
            </a:endParaRPr>
          </a:p>
        </p:txBody>
      </p:sp>
      <p:sp>
        <p:nvSpPr>
          <p:cNvPr id="2" name="Cube 1"/>
          <p:cNvSpPr>
            <a:spLocks noChangeAspect="1"/>
          </p:cNvSpPr>
          <p:nvPr>
            <p:custDataLst>
              <p:tags r:id="rId2"/>
            </p:custDataLst>
          </p:nvPr>
        </p:nvSpPr>
        <p:spPr>
          <a:xfrm>
            <a:off x="1296284" y="665586"/>
            <a:ext cx="685800" cy="463427"/>
          </a:xfrm>
          <a:prstGeom prst="cube">
            <a:avLst/>
          </a:prstGeom>
          <a:blipFill>
            <a:blip r:embed="rId34" cstate="print"/>
            <a:tile tx="0" ty="0" sx="100000" sy="100000" flip="none" algn="tl"/>
          </a:blipFill>
          <a:ln>
            <a:no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pPr fontAlgn="auto">
              <a:spcBef>
                <a:spcPts val="0"/>
              </a:spcBef>
              <a:spcAft>
                <a:spcPts val="0"/>
              </a:spcAft>
            </a:pPr>
            <a:r>
              <a:rPr lang="en-US" sz="1000" b="1" dirty="0">
                <a:solidFill>
                  <a:prstClr val="black"/>
                </a:solidFill>
                <a:latin typeface="Times New Roman" pitchFamily="18" charset="0"/>
                <a:cs typeface="Times New Roman" pitchFamily="18" charset="0"/>
              </a:rPr>
              <a:t>IMRA </a:t>
            </a:r>
            <a:r>
              <a:rPr lang="en-US" sz="1100" b="1" dirty="0">
                <a:solidFill>
                  <a:prstClr val="black"/>
                </a:solidFill>
                <a:latin typeface="Times New Roman" pitchFamily="18" charset="0"/>
                <a:cs typeface="Times New Roman" pitchFamily="18" charset="0"/>
              </a:rPr>
              <a:t>   </a:t>
            </a:r>
          </a:p>
        </p:txBody>
      </p:sp>
      <p:sp>
        <p:nvSpPr>
          <p:cNvPr id="3" name="Oval 2"/>
          <p:cNvSpPr/>
          <p:nvPr/>
        </p:nvSpPr>
        <p:spPr>
          <a:xfrm>
            <a:off x="1343804" y="837995"/>
            <a:ext cx="68580" cy="68580"/>
          </a:xfrm>
          <a:prstGeom prst="ellipse">
            <a:avLst/>
          </a:prstGeom>
          <a:solidFill>
            <a:srgbClr val="FF0000"/>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smtClean="0">
              <a:solidFill>
                <a:prstClr val="black"/>
              </a:solidFill>
            </a:endParaRPr>
          </a:p>
        </p:txBody>
      </p:sp>
      <p:cxnSp>
        <p:nvCxnSpPr>
          <p:cNvPr id="4" name="Straight Connector 3"/>
          <p:cNvCxnSpPr/>
          <p:nvPr/>
        </p:nvCxnSpPr>
        <p:spPr>
          <a:xfrm>
            <a:off x="1708281" y="1041527"/>
            <a:ext cx="10287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Isosceles Triangle 4"/>
          <p:cNvSpPr/>
          <p:nvPr>
            <p:custDataLst>
              <p:tags r:id="rId3"/>
            </p:custDataLst>
          </p:nvPr>
        </p:nvSpPr>
        <p:spPr>
          <a:xfrm rot="16200000">
            <a:off x="5291193" y="3730830"/>
            <a:ext cx="137160" cy="617220"/>
          </a:xfrm>
          <a:prstGeom prst="triangle">
            <a:avLst/>
          </a:prstGeom>
          <a:solidFill>
            <a:srgbClr val="FF0000"/>
          </a:solidFill>
          <a:ln>
            <a:no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6" name="Trapezoid 5"/>
          <p:cNvSpPr/>
          <p:nvPr>
            <p:custDataLst>
              <p:tags r:id="rId4"/>
            </p:custDataLst>
          </p:nvPr>
        </p:nvSpPr>
        <p:spPr>
          <a:xfrm rot="16200000">
            <a:off x="6296968" y="3849717"/>
            <a:ext cx="240030" cy="390906"/>
          </a:xfrm>
          <a:prstGeom prst="trapezoid">
            <a:avLst/>
          </a:prstGeom>
          <a:solidFill>
            <a:srgbClr val="FF0000"/>
          </a:solidFill>
          <a:ln>
            <a:no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7" name="Oval 6"/>
          <p:cNvSpPr/>
          <p:nvPr>
            <p:custDataLst>
              <p:tags r:id="rId5"/>
            </p:custDataLst>
          </p:nvPr>
        </p:nvSpPr>
        <p:spPr>
          <a:xfrm>
            <a:off x="1892918" y="776377"/>
            <a:ext cx="137160" cy="137160"/>
          </a:xfrm>
          <a:prstGeom prst="ellipse">
            <a:avLst/>
          </a:prstGeom>
          <a:solidFill>
            <a:schemeClr val="accent3">
              <a:lumMod val="75000"/>
            </a:schemeClr>
          </a:solidFill>
          <a:ln>
            <a:noFill/>
          </a:ln>
          <a:scene3d>
            <a:camera prst="orthographicFront">
              <a:rot lat="0" lon="17999970" rev="3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cxnSp>
        <p:nvCxnSpPr>
          <p:cNvPr id="8" name="Straight Connector 7"/>
          <p:cNvCxnSpPr/>
          <p:nvPr>
            <p:custDataLst>
              <p:tags r:id="rId6"/>
            </p:custDataLst>
          </p:nvPr>
        </p:nvCxnSpPr>
        <p:spPr>
          <a:xfrm rot="5400000">
            <a:off x="2571473" y="1823774"/>
            <a:ext cx="2023110" cy="0"/>
          </a:xfrm>
          <a:prstGeom prst="line">
            <a:avLst/>
          </a:prstGeom>
          <a:ln w="190500">
            <a:solidFill>
              <a:schemeClr val="accent1">
                <a:lumMod val="60000"/>
                <a:lumOff val="40000"/>
              </a:schemeClr>
            </a:solidFill>
          </a:ln>
          <a:scene3d>
            <a:camera prst="orthographicFront">
              <a:rot lat="0" lon="0" rev="0"/>
            </a:camera>
            <a:lightRig rig="threePt" dir="t"/>
          </a:scene3d>
          <a:sp3d prstMaterial="dkEdge"/>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3543300" y="4043574"/>
            <a:ext cx="2125980" cy="0"/>
          </a:xfrm>
          <a:prstGeom prst="line">
            <a:avLst/>
          </a:prstGeom>
          <a:ln w="1905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custDataLst>
              <p:tags r:id="rId7"/>
            </p:custDataLst>
          </p:nvPr>
        </p:nvCxnSpPr>
        <p:spPr>
          <a:xfrm rot="5400000">
            <a:off x="3909060" y="4367748"/>
            <a:ext cx="754380" cy="0"/>
          </a:xfrm>
          <a:prstGeom prst="line">
            <a:avLst/>
          </a:prstGeom>
          <a:ln w="190500">
            <a:solidFill>
              <a:schemeClr val="accent1">
                <a:lumMod val="60000"/>
                <a:lumOff val="40000"/>
              </a:schemeClr>
            </a:solid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cxnSp>
      <p:pic>
        <p:nvPicPr>
          <p:cNvPr id="11" name="Picture 2"/>
          <p:cNvPicPr>
            <a:picLocks noChangeAspect="1" noChangeArrowheads="1"/>
          </p:cNvPicPr>
          <p:nvPr>
            <p:custDataLst>
              <p:tags r:id="rId8"/>
            </p:custDataLst>
          </p:nvPr>
        </p:nvPicPr>
        <p:blipFill>
          <a:blip r:embed="rId35" cstate="print"/>
          <a:srcRect/>
          <a:stretch>
            <a:fillRect/>
          </a:stretch>
        </p:blipFill>
        <p:spPr bwMode="auto">
          <a:xfrm>
            <a:off x="2856282" y="4401066"/>
            <a:ext cx="695681" cy="617220"/>
          </a:xfrm>
          <a:prstGeom prst="rect">
            <a:avLst/>
          </a:prstGeom>
          <a:noFill/>
          <a:ln w="9525">
            <a:noFill/>
            <a:miter lim="800000"/>
            <a:headEnd/>
            <a:tailEnd/>
          </a:ln>
          <a:effectLst/>
          <a:scene3d>
            <a:camera prst="orthographicFront">
              <a:rot lat="0" lon="20099993" rev="0"/>
            </a:camera>
            <a:lightRig rig="threePt" dir="t"/>
          </a:scene3d>
        </p:spPr>
      </p:pic>
      <p:cxnSp>
        <p:nvCxnSpPr>
          <p:cNvPr id="12" name="Straight Connector 11"/>
          <p:cNvCxnSpPr/>
          <p:nvPr/>
        </p:nvCxnSpPr>
        <p:spPr>
          <a:xfrm>
            <a:off x="1962459" y="842962"/>
            <a:ext cx="754380" cy="0"/>
          </a:xfrm>
          <a:prstGeom prst="line">
            <a:avLst/>
          </a:prstGeom>
          <a:ln w="190500" cmpd="sng">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custDataLst>
              <p:tags r:id="rId9"/>
            </p:custDataLst>
          </p:nvPr>
        </p:nvSpPr>
        <p:spPr>
          <a:xfrm>
            <a:off x="4229100" y="3757824"/>
            <a:ext cx="205740" cy="548640"/>
          </a:xfrm>
          <a:prstGeom prst="rect">
            <a:avLst/>
          </a:prstGeom>
          <a:solidFill>
            <a:schemeClr val="accent1">
              <a:lumMod val="20000"/>
              <a:lumOff val="80000"/>
            </a:schemeClr>
          </a:solidFill>
          <a:ln>
            <a:solidFill>
              <a:schemeClr val="tx2">
                <a:lumMod val="20000"/>
                <a:lumOff val="80000"/>
              </a:schemeClr>
            </a:solidFill>
          </a:ln>
          <a:scene3d>
            <a:camera prst="orthographicFront">
              <a:rot lat="0" lon="17999983" rev="2100000"/>
            </a:camera>
            <a:lightRig rig="threePt" dir="t"/>
          </a:scene3d>
          <a:sp3d contourW="12700" prstMaterial="softEdge">
            <a:contourClr>
              <a:schemeClr val="accent1">
                <a:lumMod val="40000"/>
                <a:lumOff val="6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cxnSp>
        <p:nvCxnSpPr>
          <p:cNvPr id="14" name="Straight Connector 13"/>
          <p:cNvCxnSpPr/>
          <p:nvPr>
            <p:custDataLst>
              <p:tags r:id="rId10"/>
            </p:custDataLst>
          </p:nvPr>
        </p:nvCxnSpPr>
        <p:spPr>
          <a:xfrm rot="5400000">
            <a:off x="4455366" y="2623092"/>
            <a:ext cx="1303020" cy="0"/>
          </a:xfrm>
          <a:prstGeom prst="line">
            <a:avLst/>
          </a:prstGeom>
          <a:ln w="15875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pic>
        <p:nvPicPr>
          <p:cNvPr id="15" name="Picture 14"/>
          <p:cNvPicPr>
            <a:picLocks noChangeAspect="1" noChangeArrowheads="1"/>
          </p:cNvPicPr>
          <p:nvPr>
            <p:custDataLst>
              <p:tags r:id="rId11"/>
            </p:custDataLst>
          </p:nvPr>
        </p:nvPicPr>
        <p:blipFill>
          <a:blip r:embed="rId36" cstate="print">
            <a:extLst>
              <a:ext uri="{28A0092B-C50C-407E-A947-70E740481C1C}">
                <a14:useLocalDpi xmlns:a14="http://schemas.microsoft.com/office/drawing/2010/main" val="0"/>
              </a:ext>
            </a:extLst>
          </a:blip>
          <a:stretch>
            <a:fillRect/>
          </a:stretch>
        </p:blipFill>
        <p:spPr bwMode="auto">
          <a:xfrm>
            <a:off x="7099539" y="3334888"/>
            <a:ext cx="650002" cy="1028700"/>
          </a:xfrm>
          <a:prstGeom prst="rect">
            <a:avLst/>
          </a:prstGeom>
          <a:noFill/>
          <a:ln w="9525">
            <a:noFill/>
            <a:miter lim="800000"/>
            <a:headEnd/>
            <a:tailEnd/>
          </a:ln>
          <a:scene3d>
            <a:camera prst="orthographicFront">
              <a:rot lat="0" lon="0" rev="0"/>
            </a:camera>
            <a:lightRig rig="threePt" dir="t"/>
          </a:scene3d>
        </p:spPr>
      </p:pic>
      <p:cxnSp>
        <p:nvCxnSpPr>
          <p:cNvPr id="16" name="Straight Connector 15"/>
          <p:cNvCxnSpPr/>
          <p:nvPr>
            <p:custDataLst>
              <p:tags r:id="rId12"/>
            </p:custDataLst>
          </p:nvPr>
        </p:nvCxnSpPr>
        <p:spPr>
          <a:xfrm rot="5400000">
            <a:off x="2040615" y="1403244"/>
            <a:ext cx="1234440" cy="0"/>
          </a:xfrm>
          <a:prstGeom prst="line">
            <a:avLst/>
          </a:prstGeom>
          <a:ln w="15875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custDataLst>
              <p:tags r:id="rId13"/>
            </p:custDataLst>
          </p:nvPr>
        </p:nvCxnSpPr>
        <p:spPr>
          <a:xfrm>
            <a:off x="2715000" y="1986174"/>
            <a:ext cx="2400300" cy="0"/>
          </a:xfrm>
          <a:prstGeom prst="line">
            <a:avLst/>
          </a:prstGeom>
          <a:ln w="15875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custDataLst>
              <p:tags r:id="rId14"/>
            </p:custDataLst>
          </p:nvPr>
        </p:nvCxnSpPr>
        <p:spPr>
          <a:xfrm>
            <a:off x="3728733" y="4676259"/>
            <a:ext cx="617220" cy="0"/>
          </a:xfrm>
          <a:prstGeom prst="line">
            <a:avLst/>
          </a:prstGeom>
          <a:ln w="184150">
            <a:solidFill>
              <a:schemeClr val="accent1">
                <a:lumMod val="60000"/>
                <a:lumOff val="40000"/>
              </a:schemeClr>
            </a:solid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custDataLst>
              <p:tags r:id="rId15"/>
            </p:custDataLst>
          </p:nvPr>
        </p:nvCxnSpPr>
        <p:spPr>
          <a:xfrm rot="10800000">
            <a:off x="5670052" y="4043573"/>
            <a:ext cx="548640" cy="0"/>
          </a:xfrm>
          <a:prstGeom prst="line">
            <a:avLst/>
          </a:prstGeom>
          <a:ln w="15875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pic>
        <p:nvPicPr>
          <p:cNvPr id="20" name="Picture 2"/>
          <p:cNvPicPr>
            <a:picLocks noChangeAspect="1" noChangeArrowheads="1"/>
          </p:cNvPicPr>
          <p:nvPr>
            <p:custDataLst>
              <p:tags r:id="rId16"/>
            </p:custDataLst>
          </p:nvPr>
        </p:nvPicPr>
        <p:blipFill>
          <a:blip r:embed="rId37" cstate="print"/>
          <a:srcRect/>
          <a:stretch>
            <a:fillRect/>
          </a:stretch>
        </p:blipFill>
        <p:spPr bwMode="auto">
          <a:xfrm>
            <a:off x="5673914" y="2725967"/>
            <a:ext cx="960120" cy="443132"/>
          </a:xfrm>
          <a:prstGeom prst="rect">
            <a:avLst/>
          </a:prstGeom>
          <a:noFill/>
          <a:ln w="9525">
            <a:noFill/>
            <a:miter lim="800000"/>
            <a:headEnd/>
            <a:tailEnd/>
          </a:ln>
          <a:scene3d>
            <a:camera prst="orthographicFront"/>
            <a:lightRig rig="threePt" dir="t"/>
          </a:scene3d>
          <a:sp3d prstMaterial="powder">
            <a:bevelT/>
          </a:sp3d>
        </p:spPr>
      </p:pic>
      <p:pic>
        <p:nvPicPr>
          <p:cNvPr id="21" name="Picture 5"/>
          <p:cNvPicPr>
            <a:picLocks noChangeAspect="1" noChangeArrowheads="1"/>
          </p:cNvPicPr>
          <p:nvPr>
            <p:custDataLst>
              <p:tags r:id="rId17"/>
            </p:custDataLst>
          </p:nvPr>
        </p:nvPicPr>
        <p:blipFill>
          <a:blip r:embed="rId38" cstate="print"/>
          <a:srcRect/>
          <a:stretch>
            <a:fillRect/>
          </a:stretch>
        </p:blipFill>
        <p:spPr bwMode="auto">
          <a:xfrm>
            <a:off x="6584247" y="2455977"/>
            <a:ext cx="1097280" cy="866852"/>
          </a:xfrm>
          <a:prstGeom prst="rect">
            <a:avLst/>
          </a:prstGeom>
          <a:noFill/>
          <a:ln w="9525">
            <a:noFill/>
            <a:miter lim="800000"/>
            <a:headEnd/>
            <a:tailEnd/>
          </a:ln>
          <a:scene3d>
            <a:camera prst="orthographicFront"/>
            <a:lightRig rig="threePt" dir="t"/>
          </a:scene3d>
          <a:sp3d>
            <a:bevelT/>
          </a:sp3d>
        </p:spPr>
      </p:pic>
      <p:sp>
        <p:nvSpPr>
          <p:cNvPr id="22" name="TextBox 21"/>
          <p:cNvSpPr txBox="1"/>
          <p:nvPr/>
        </p:nvSpPr>
        <p:spPr>
          <a:xfrm>
            <a:off x="1200150" y="3126612"/>
            <a:ext cx="1600200" cy="1015663"/>
          </a:xfrm>
          <a:prstGeom prst="rect">
            <a:avLst/>
          </a:prstGeom>
          <a:noFill/>
          <a:ln w="25400">
            <a:solidFill>
              <a:schemeClr val="tx2"/>
            </a:solidFill>
          </a:ln>
        </p:spPr>
        <p:txBody>
          <a:bodyPr wrap="square" rtlCol="0">
            <a:spAutoFit/>
          </a:bodyPr>
          <a:lstStyle/>
          <a:p>
            <a:pPr fontAlgn="auto">
              <a:spcBef>
                <a:spcPts val="0"/>
              </a:spcBef>
              <a:spcAft>
                <a:spcPts val="0"/>
              </a:spcAft>
            </a:pPr>
            <a:r>
              <a:rPr lang="en-US" sz="1200" dirty="0">
                <a:solidFill>
                  <a:prstClr val="black"/>
                </a:solidFill>
                <a:latin typeface="Calibri"/>
                <a:ea typeface="+mn-ea"/>
              </a:rPr>
              <a:t>DM: Dichroic Mirror</a:t>
            </a:r>
          </a:p>
          <a:p>
            <a:pPr fontAlgn="auto">
              <a:spcBef>
                <a:spcPts val="0"/>
              </a:spcBef>
              <a:spcAft>
                <a:spcPts val="0"/>
              </a:spcAft>
            </a:pPr>
            <a:r>
              <a:rPr lang="en-US" sz="1200" dirty="0">
                <a:solidFill>
                  <a:prstClr val="black"/>
                </a:solidFill>
                <a:latin typeface="Calibri"/>
                <a:ea typeface="+mn-ea"/>
              </a:rPr>
              <a:t>G: Glass Plate</a:t>
            </a:r>
          </a:p>
          <a:p>
            <a:pPr fontAlgn="auto">
              <a:spcBef>
                <a:spcPts val="0"/>
              </a:spcBef>
              <a:spcAft>
                <a:spcPts val="0"/>
              </a:spcAft>
            </a:pPr>
            <a:r>
              <a:rPr lang="en-US" sz="1200" dirty="0">
                <a:solidFill>
                  <a:prstClr val="black"/>
                </a:solidFill>
                <a:latin typeface="Calibri"/>
                <a:ea typeface="+mn-ea"/>
              </a:rPr>
              <a:t>L: Lens</a:t>
            </a:r>
          </a:p>
          <a:p>
            <a:pPr fontAlgn="auto">
              <a:spcBef>
                <a:spcPts val="0"/>
              </a:spcBef>
              <a:spcAft>
                <a:spcPts val="0"/>
              </a:spcAft>
            </a:pPr>
            <a:r>
              <a:rPr lang="en-US" sz="1200" dirty="0">
                <a:solidFill>
                  <a:prstClr val="black"/>
                </a:solidFill>
                <a:latin typeface="Calibri"/>
                <a:ea typeface="+mn-ea"/>
              </a:rPr>
              <a:t>M: </a:t>
            </a:r>
            <a:r>
              <a:rPr lang="en-US" sz="1200" dirty="0" smtClean="0">
                <a:solidFill>
                  <a:prstClr val="black"/>
                </a:solidFill>
                <a:latin typeface="Calibri"/>
                <a:ea typeface="+mn-ea"/>
              </a:rPr>
              <a:t>Mirror</a:t>
            </a:r>
          </a:p>
          <a:p>
            <a:pPr fontAlgn="auto">
              <a:spcBef>
                <a:spcPts val="0"/>
              </a:spcBef>
              <a:spcAft>
                <a:spcPts val="0"/>
              </a:spcAft>
            </a:pPr>
            <a:r>
              <a:rPr lang="en-US" sz="1200" dirty="0" smtClean="0">
                <a:solidFill>
                  <a:prstClr val="black"/>
                </a:solidFill>
                <a:latin typeface="Calibri"/>
                <a:ea typeface="+mn-ea"/>
              </a:rPr>
              <a:t>A: Attenuator</a:t>
            </a:r>
          </a:p>
        </p:txBody>
      </p:sp>
      <p:sp>
        <p:nvSpPr>
          <p:cNvPr id="23" name="TextBox 22"/>
          <p:cNvSpPr txBox="1"/>
          <p:nvPr/>
        </p:nvSpPr>
        <p:spPr>
          <a:xfrm>
            <a:off x="2444845" y="385974"/>
            <a:ext cx="432048"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DM</a:t>
            </a:r>
          </a:p>
        </p:txBody>
      </p:sp>
      <p:sp>
        <p:nvSpPr>
          <p:cNvPr id="24" name="TextBox 23"/>
          <p:cNvSpPr txBox="1"/>
          <p:nvPr/>
        </p:nvSpPr>
        <p:spPr>
          <a:xfrm>
            <a:off x="5040273" y="4184835"/>
            <a:ext cx="432048"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DM</a:t>
            </a:r>
          </a:p>
        </p:txBody>
      </p:sp>
      <p:sp>
        <p:nvSpPr>
          <p:cNvPr id="25" name="TextBox 24"/>
          <p:cNvSpPr txBox="1"/>
          <p:nvPr/>
        </p:nvSpPr>
        <p:spPr>
          <a:xfrm>
            <a:off x="4244781" y="3742284"/>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G</a:t>
            </a:r>
            <a:endParaRPr lang="en-IN" sz="1200" dirty="0">
              <a:solidFill>
                <a:prstClr val="black"/>
              </a:solidFill>
              <a:latin typeface="Times New Roman" pitchFamily="18" charset="0"/>
              <a:ea typeface="+mn-ea"/>
              <a:cs typeface="Times New Roman" pitchFamily="18" charset="0"/>
            </a:endParaRPr>
          </a:p>
        </p:txBody>
      </p:sp>
      <p:sp>
        <p:nvSpPr>
          <p:cNvPr id="26" name="TextBox 25"/>
          <p:cNvSpPr txBox="1"/>
          <p:nvPr/>
        </p:nvSpPr>
        <p:spPr>
          <a:xfrm>
            <a:off x="3659702" y="598000"/>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M</a:t>
            </a:r>
            <a:endParaRPr lang="en-IN" sz="1200" dirty="0">
              <a:solidFill>
                <a:prstClr val="black"/>
              </a:solidFill>
              <a:latin typeface="Times New Roman" pitchFamily="18" charset="0"/>
              <a:ea typeface="+mn-ea"/>
              <a:cs typeface="Times New Roman" pitchFamily="18" charset="0"/>
            </a:endParaRPr>
          </a:p>
        </p:txBody>
      </p:sp>
      <p:sp>
        <p:nvSpPr>
          <p:cNvPr id="27" name="TextBox 26"/>
          <p:cNvSpPr txBox="1"/>
          <p:nvPr/>
        </p:nvSpPr>
        <p:spPr>
          <a:xfrm>
            <a:off x="3228366" y="3967437"/>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M</a:t>
            </a:r>
            <a:endParaRPr lang="en-IN" sz="1200" dirty="0">
              <a:solidFill>
                <a:prstClr val="black"/>
              </a:solidFill>
              <a:latin typeface="Times New Roman" pitchFamily="18" charset="0"/>
              <a:ea typeface="+mn-ea"/>
              <a:cs typeface="Times New Roman" pitchFamily="18" charset="0"/>
            </a:endParaRPr>
          </a:p>
        </p:txBody>
      </p:sp>
      <p:sp>
        <p:nvSpPr>
          <p:cNvPr id="28" name="TextBox 27"/>
          <p:cNvSpPr txBox="1"/>
          <p:nvPr/>
        </p:nvSpPr>
        <p:spPr>
          <a:xfrm>
            <a:off x="5058894" y="1649291"/>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M</a:t>
            </a:r>
            <a:endParaRPr lang="en-IN" sz="1200" dirty="0">
              <a:solidFill>
                <a:prstClr val="black"/>
              </a:solidFill>
              <a:latin typeface="Times New Roman" pitchFamily="18" charset="0"/>
              <a:ea typeface="+mn-ea"/>
              <a:cs typeface="Times New Roman" pitchFamily="18" charset="0"/>
            </a:endParaRPr>
          </a:p>
        </p:txBody>
      </p:sp>
      <p:sp>
        <p:nvSpPr>
          <p:cNvPr id="29" name="TextBox 28"/>
          <p:cNvSpPr txBox="1"/>
          <p:nvPr/>
        </p:nvSpPr>
        <p:spPr>
          <a:xfrm>
            <a:off x="2335854" y="1949694"/>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M</a:t>
            </a:r>
            <a:endParaRPr lang="en-IN" sz="1200" dirty="0">
              <a:solidFill>
                <a:prstClr val="black"/>
              </a:solidFill>
              <a:latin typeface="Times New Roman" pitchFamily="18" charset="0"/>
              <a:ea typeface="+mn-ea"/>
              <a:cs typeface="Times New Roman" pitchFamily="18" charset="0"/>
            </a:endParaRPr>
          </a:p>
        </p:txBody>
      </p:sp>
      <p:sp>
        <p:nvSpPr>
          <p:cNvPr id="30" name="TextBox 29"/>
          <p:cNvSpPr txBox="1"/>
          <p:nvPr/>
        </p:nvSpPr>
        <p:spPr>
          <a:xfrm>
            <a:off x="4252194" y="4789107"/>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M</a:t>
            </a:r>
            <a:endParaRPr lang="en-IN" sz="1200" dirty="0">
              <a:solidFill>
                <a:prstClr val="black"/>
              </a:solidFill>
              <a:latin typeface="Times New Roman" pitchFamily="18" charset="0"/>
              <a:ea typeface="+mn-ea"/>
              <a:cs typeface="Times New Roman" pitchFamily="18" charset="0"/>
            </a:endParaRPr>
          </a:p>
        </p:txBody>
      </p:sp>
      <p:sp>
        <p:nvSpPr>
          <p:cNvPr id="31" name="TextBox 30"/>
          <p:cNvSpPr txBox="1"/>
          <p:nvPr/>
        </p:nvSpPr>
        <p:spPr>
          <a:xfrm>
            <a:off x="5508078" y="3511774"/>
            <a:ext cx="386916"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L1</a:t>
            </a:r>
            <a:endParaRPr lang="en-IN" sz="1200" dirty="0">
              <a:solidFill>
                <a:prstClr val="black"/>
              </a:solidFill>
              <a:latin typeface="Times New Roman" pitchFamily="18" charset="0"/>
              <a:ea typeface="+mn-ea"/>
              <a:cs typeface="Times New Roman" pitchFamily="18" charset="0"/>
            </a:endParaRPr>
          </a:p>
        </p:txBody>
      </p:sp>
      <p:sp>
        <p:nvSpPr>
          <p:cNvPr id="32" name="TextBox 31"/>
          <p:cNvSpPr txBox="1"/>
          <p:nvPr/>
        </p:nvSpPr>
        <p:spPr>
          <a:xfrm>
            <a:off x="3105454" y="3478941"/>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a:t>
            </a:r>
            <a:endParaRPr lang="en-IN" sz="1200" dirty="0">
              <a:solidFill>
                <a:prstClr val="black"/>
              </a:solidFill>
              <a:latin typeface="Times New Roman" pitchFamily="18" charset="0"/>
              <a:ea typeface="+mn-ea"/>
              <a:cs typeface="Times New Roman" pitchFamily="18" charset="0"/>
            </a:endParaRPr>
          </a:p>
        </p:txBody>
      </p:sp>
      <p:sp>
        <p:nvSpPr>
          <p:cNvPr id="33" name="TextBox 32"/>
          <p:cNvSpPr txBox="1"/>
          <p:nvPr/>
        </p:nvSpPr>
        <p:spPr>
          <a:xfrm>
            <a:off x="3657600" y="4886967"/>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a:t>
            </a:r>
            <a:endParaRPr lang="en-IN" sz="1200" dirty="0">
              <a:solidFill>
                <a:prstClr val="black"/>
              </a:solidFill>
              <a:latin typeface="Times New Roman" pitchFamily="18" charset="0"/>
              <a:ea typeface="+mn-ea"/>
              <a:cs typeface="Times New Roman" pitchFamily="18" charset="0"/>
            </a:endParaRPr>
          </a:p>
        </p:txBody>
      </p:sp>
      <p:sp>
        <p:nvSpPr>
          <p:cNvPr id="34" name="TextBox 33"/>
          <p:cNvSpPr txBox="1"/>
          <p:nvPr/>
        </p:nvSpPr>
        <p:spPr>
          <a:xfrm>
            <a:off x="6457317" y="3453396"/>
            <a:ext cx="4000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Iris</a:t>
            </a:r>
            <a:endParaRPr lang="en-IN" sz="1200" dirty="0">
              <a:solidFill>
                <a:prstClr val="black"/>
              </a:solidFill>
              <a:latin typeface="Times New Roman" pitchFamily="18" charset="0"/>
              <a:ea typeface="+mn-ea"/>
              <a:cs typeface="Times New Roman" pitchFamily="18" charset="0"/>
            </a:endParaRPr>
          </a:p>
        </p:txBody>
      </p:sp>
      <p:sp>
        <p:nvSpPr>
          <p:cNvPr id="35" name="TextBox 34"/>
          <p:cNvSpPr txBox="1"/>
          <p:nvPr/>
        </p:nvSpPr>
        <p:spPr>
          <a:xfrm>
            <a:off x="6810234" y="3507306"/>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a:t>
            </a:r>
            <a:endParaRPr lang="en-IN" sz="1200" dirty="0">
              <a:solidFill>
                <a:prstClr val="black"/>
              </a:solidFill>
              <a:latin typeface="Times New Roman" pitchFamily="18" charset="0"/>
              <a:ea typeface="+mn-ea"/>
              <a:cs typeface="Times New Roman" pitchFamily="18" charset="0"/>
            </a:endParaRPr>
          </a:p>
        </p:txBody>
      </p:sp>
      <p:cxnSp>
        <p:nvCxnSpPr>
          <p:cNvPr id="36" name="Straight Arrow Connector 35"/>
          <p:cNvCxnSpPr/>
          <p:nvPr/>
        </p:nvCxnSpPr>
        <p:spPr>
          <a:xfrm flipV="1">
            <a:off x="5829300" y="4383465"/>
            <a:ext cx="754380" cy="3009"/>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5772150" y="4325975"/>
            <a:ext cx="171454" cy="276999"/>
          </a:xfrm>
          <a:prstGeom prst="rect">
            <a:avLst/>
          </a:prstGeom>
          <a:noFill/>
        </p:spPr>
        <p:txBody>
          <a:bodyPr wrap="square" rtlCol="0">
            <a:spAutoFit/>
          </a:bodyPr>
          <a:lstStyle/>
          <a:p>
            <a:pPr fontAlgn="auto">
              <a:spcBef>
                <a:spcPts val="0"/>
              </a:spcBef>
              <a:spcAft>
                <a:spcPts val="0"/>
              </a:spcAft>
            </a:pPr>
            <a:r>
              <a:rPr lang="en-IN" sz="1200" dirty="0">
                <a:solidFill>
                  <a:prstClr val="black"/>
                </a:solidFill>
                <a:latin typeface="Calibri"/>
                <a:ea typeface="+mn-ea"/>
              </a:rPr>
              <a:t>-</a:t>
            </a:r>
          </a:p>
        </p:txBody>
      </p:sp>
      <p:sp>
        <p:nvSpPr>
          <p:cNvPr id="38" name="TextBox 37"/>
          <p:cNvSpPr txBox="1"/>
          <p:nvPr/>
        </p:nvSpPr>
        <p:spPr>
          <a:xfrm>
            <a:off x="6413376" y="4329324"/>
            <a:ext cx="216024" cy="276999"/>
          </a:xfrm>
          <a:prstGeom prst="rect">
            <a:avLst/>
          </a:prstGeom>
          <a:noFill/>
        </p:spPr>
        <p:txBody>
          <a:bodyPr wrap="square" rtlCol="0">
            <a:spAutoFit/>
          </a:bodyPr>
          <a:lstStyle/>
          <a:p>
            <a:pPr fontAlgn="auto">
              <a:spcBef>
                <a:spcPts val="0"/>
              </a:spcBef>
              <a:spcAft>
                <a:spcPts val="0"/>
              </a:spcAft>
            </a:pPr>
            <a:r>
              <a:rPr lang="en-IN" sz="1200" dirty="0">
                <a:solidFill>
                  <a:prstClr val="black"/>
                </a:solidFill>
                <a:latin typeface="Calibri"/>
                <a:ea typeface="+mn-ea"/>
              </a:rPr>
              <a:t>+</a:t>
            </a:r>
          </a:p>
        </p:txBody>
      </p:sp>
      <p:sp>
        <p:nvSpPr>
          <p:cNvPr id="39" name="Isosceles Triangle 38"/>
          <p:cNvSpPr/>
          <p:nvPr/>
        </p:nvSpPr>
        <p:spPr>
          <a:xfrm>
            <a:off x="3521658" y="3154094"/>
            <a:ext cx="144018" cy="514350"/>
          </a:xfrm>
          <a:prstGeom prst="triangle">
            <a:avLst/>
          </a:prstGeom>
          <a:solidFill>
            <a:schemeClr val="accent1">
              <a:lumMod val="60000"/>
              <a:lumOff val="40000"/>
            </a:schemeClr>
          </a:solidFill>
          <a:ln>
            <a:noFill/>
          </a:ln>
          <a:scene3d>
            <a:camera prst="orthographicFront"/>
            <a:lightRig rig="threePt" dir="t"/>
          </a:scene3d>
          <a:sp3d prstMaterial="dkEdge">
            <a:bevelT w="0" h="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40" name="TextBox 39"/>
          <p:cNvSpPr txBox="1"/>
          <p:nvPr/>
        </p:nvSpPr>
        <p:spPr>
          <a:xfrm>
            <a:off x="3631145" y="3078724"/>
            <a:ext cx="7429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Shutter</a:t>
            </a:r>
          </a:p>
        </p:txBody>
      </p:sp>
      <p:sp>
        <p:nvSpPr>
          <p:cNvPr id="41" name="Oval 40"/>
          <p:cNvSpPr/>
          <p:nvPr>
            <p:custDataLst>
              <p:tags r:id="rId18"/>
            </p:custDataLst>
          </p:nvPr>
        </p:nvSpPr>
        <p:spPr>
          <a:xfrm>
            <a:off x="3508038" y="2580534"/>
            <a:ext cx="171450" cy="548640"/>
          </a:xfrm>
          <a:prstGeom prst="ellipse">
            <a:avLst/>
          </a:prstGeom>
          <a:noFill/>
          <a:ln w="25400">
            <a:solidFill>
              <a:schemeClr val="tx1"/>
            </a:solidFill>
          </a:ln>
          <a:effectLst/>
          <a:scene3d>
            <a:camera prst="orthographicFront">
              <a:rot lat="0" lon="0" rev="540000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cxnSp>
        <p:nvCxnSpPr>
          <p:cNvPr id="42" name="Straight Connector 41"/>
          <p:cNvCxnSpPr/>
          <p:nvPr>
            <p:custDataLst>
              <p:tags r:id="rId19"/>
            </p:custDataLst>
          </p:nvPr>
        </p:nvCxnSpPr>
        <p:spPr>
          <a:xfrm>
            <a:off x="2707108" y="843174"/>
            <a:ext cx="960120" cy="0"/>
          </a:xfrm>
          <a:prstGeom prst="line">
            <a:avLst/>
          </a:prstGeom>
          <a:ln w="190500">
            <a:solidFill>
              <a:schemeClr val="accent1">
                <a:lumMod val="60000"/>
                <a:lumOff val="40000"/>
              </a:schemeClr>
            </a:solid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cxnSp>
      <p:sp>
        <p:nvSpPr>
          <p:cNvPr id="43" name="Oval 42"/>
          <p:cNvSpPr/>
          <p:nvPr/>
        </p:nvSpPr>
        <p:spPr>
          <a:xfrm>
            <a:off x="3598006" y="599982"/>
            <a:ext cx="116744" cy="452400"/>
          </a:xfrm>
          <a:prstGeom prst="ellipse">
            <a:avLst/>
          </a:prstGeom>
          <a:solidFill>
            <a:srgbClr val="FFC000"/>
          </a:solidFill>
          <a:ln>
            <a:solidFill>
              <a:srgbClr val="FFC000"/>
            </a:solidFill>
          </a:ln>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44" name="Rectangle 43"/>
          <p:cNvSpPr/>
          <p:nvPr/>
        </p:nvSpPr>
        <p:spPr>
          <a:xfrm>
            <a:off x="2586342" y="1762374"/>
            <a:ext cx="116744" cy="452400"/>
          </a:xfrm>
          <a:prstGeom prst="rect">
            <a:avLst/>
          </a:prstGeom>
          <a:solidFill>
            <a:srgbClr val="FFC000"/>
          </a:solidFill>
          <a:ln>
            <a:solidFill>
              <a:srgbClr val="FFC000"/>
            </a:solidFill>
          </a:ln>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45" name="Oval 44"/>
          <p:cNvSpPr/>
          <p:nvPr>
            <p:custDataLst>
              <p:tags r:id="rId20"/>
            </p:custDataLst>
          </p:nvPr>
        </p:nvSpPr>
        <p:spPr>
          <a:xfrm>
            <a:off x="3494664" y="3380634"/>
            <a:ext cx="171450" cy="548640"/>
          </a:xfrm>
          <a:prstGeom prst="ellipse">
            <a:avLst/>
          </a:prstGeom>
          <a:noFill/>
          <a:ln w="25400">
            <a:solidFill>
              <a:schemeClr val="tx1"/>
            </a:solidFill>
          </a:ln>
          <a:effectLst/>
          <a:scene3d>
            <a:camera prst="orthographicFront">
              <a:rot lat="0" lon="0" rev="540000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cxnSp>
        <p:nvCxnSpPr>
          <p:cNvPr id="46" name="Straight Connector 45"/>
          <p:cNvCxnSpPr/>
          <p:nvPr/>
        </p:nvCxnSpPr>
        <p:spPr>
          <a:xfrm rot="5400000">
            <a:off x="3389239" y="3864154"/>
            <a:ext cx="407406" cy="0"/>
          </a:xfrm>
          <a:prstGeom prst="line">
            <a:avLst/>
          </a:prstGeom>
          <a:ln w="19367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3486150" y="3819774"/>
            <a:ext cx="116744" cy="452400"/>
          </a:xfrm>
          <a:prstGeom prst="rect">
            <a:avLst/>
          </a:prstGeom>
          <a:solidFill>
            <a:srgbClr val="FFC000"/>
          </a:solidFill>
          <a:ln>
            <a:solidFill>
              <a:srgbClr val="FFC000"/>
            </a:solidFill>
          </a:ln>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48" name="Rectangle 47"/>
          <p:cNvSpPr/>
          <p:nvPr/>
        </p:nvSpPr>
        <p:spPr>
          <a:xfrm>
            <a:off x="5062851" y="1733511"/>
            <a:ext cx="116744" cy="452400"/>
          </a:xfrm>
          <a:prstGeom prst="rect">
            <a:avLst/>
          </a:prstGeom>
          <a:solidFill>
            <a:srgbClr val="FFC000"/>
          </a:solidFill>
          <a:ln>
            <a:solidFill>
              <a:srgbClr val="FFC000"/>
            </a:solidFill>
          </a:ln>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49" name="Oval 48"/>
          <p:cNvSpPr/>
          <p:nvPr>
            <p:custDataLst>
              <p:tags r:id="rId21"/>
            </p:custDataLst>
          </p:nvPr>
        </p:nvSpPr>
        <p:spPr>
          <a:xfrm>
            <a:off x="5021904" y="3002472"/>
            <a:ext cx="171450" cy="548640"/>
          </a:xfrm>
          <a:prstGeom prst="ellipse">
            <a:avLst/>
          </a:prstGeom>
          <a:noFill/>
          <a:ln w="25400">
            <a:solidFill>
              <a:schemeClr val="tx1"/>
            </a:solidFill>
          </a:ln>
          <a:effectLst/>
          <a:scene3d>
            <a:camera prst="orthographicFront">
              <a:rot lat="0" lon="0" rev="540000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0" name="Isosceles Triangle 49"/>
          <p:cNvSpPr/>
          <p:nvPr>
            <p:custDataLst>
              <p:tags r:id="rId22"/>
            </p:custDataLst>
          </p:nvPr>
        </p:nvSpPr>
        <p:spPr>
          <a:xfrm rot="16200000">
            <a:off x="5041505" y="3225646"/>
            <a:ext cx="116586" cy="822960"/>
          </a:xfrm>
          <a:prstGeom prst="triangle">
            <a:avLst/>
          </a:prstGeom>
          <a:solidFill>
            <a:srgbClr val="FF0000"/>
          </a:solidFill>
          <a:ln>
            <a:noFill/>
          </a:ln>
          <a:scene3d>
            <a:camera prst="orthographicFront">
              <a:rot lat="0" lon="0" rev="5400000"/>
            </a:camera>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1" name="Rectangle 50"/>
          <p:cNvSpPr/>
          <p:nvPr/>
        </p:nvSpPr>
        <p:spPr>
          <a:xfrm>
            <a:off x="5048644" y="3820992"/>
            <a:ext cx="116744" cy="452400"/>
          </a:xfrm>
          <a:prstGeom prst="rect">
            <a:avLst/>
          </a:prstGeom>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52" name="Oval 51"/>
          <p:cNvSpPr/>
          <p:nvPr>
            <p:custDataLst>
              <p:tags r:id="rId23"/>
            </p:custDataLst>
          </p:nvPr>
        </p:nvSpPr>
        <p:spPr>
          <a:xfrm>
            <a:off x="5590968" y="3767310"/>
            <a:ext cx="171450" cy="548640"/>
          </a:xfrm>
          <a:prstGeom prst="ellipse">
            <a:avLst/>
          </a:prstGeom>
          <a:noFill/>
          <a:ln w="25400">
            <a:solidFill>
              <a:schemeClr val="tx1"/>
            </a:solidFill>
          </a:ln>
          <a:effectLst/>
          <a:scene3d>
            <a:camera prst="orthographicFront">
              <a:rot lat="0" lon="0" rev="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3" name="Isosceles Triangle 52"/>
          <p:cNvSpPr/>
          <p:nvPr>
            <p:custDataLst>
              <p:tags r:id="rId24"/>
            </p:custDataLst>
          </p:nvPr>
        </p:nvSpPr>
        <p:spPr>
          <a:xfrm rot="5400000">
            <a:off x="5871589" y="3769183"/>
            <a:ext cx="144018" cy="548640"/>
          </a:xfrm>
          <a:prstGeom prst="triangle">
            <a:avLst/>
          </a:prstGeom>
          <a:solidFill>
            <a:schemeClr val="accent1">
              <a:lumMod val="60000"/>
              <a:lumOff val="40000"/>
            </a:schemeClr>
          </a:solidFill>
          <a:ln>
            <a:noFill/>
          </a:ln>
          <a:scene3d>
            <a:camera prst="orthographicFront"/>
            <a:lightRig rig="threePt" dir="t"/>
          </a:scene3d>
          <a:sp3d prstMaterial="softEdg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4" name="Rectangle 53"/>
          <p:cNvSpPr/>
          <p:nvPr/>
        </p:nvSpPr>
        <p:spPr>
          <a:xfrm>
            <a:off x="5810208" y="3704328"/>
            <a:ext cx="109234" cy="635493"/>
          </a:xfrm>
          <a:prstGeom prst="rect">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55" name="Donut 54"/>
          <p:cNvSpPr/>
          <p:nvPr>
            <p:custDataLst>
              <p:tags r:id="rId25"/>
            </p:custDataLst>
          </p:nvPr>
        </p:nvSpPr>
        <p:spPr>
          <a:xfrm>
            <a:off x="6409699" y="3726450"/>
            <a:ext cx="480060" cy="617220"/>
          </a:xfrm>
          <a:prstGeom prst="donut">
            <a:avLst>
              <a:gd name="adj" fmla="val 41910"/>
            </a:avLst>
          </a:prstGeom>
          <a:solidFill>
            <a:schemeClr val="accent1"/>
          </a:solidFill>
          <a:scene3d>
            <a:camera prst="orthographicFront">
              <a:rot lat="0" lon="4200000" rev="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cxnSp>
        <p:nvCxnSpPr>
          <p:cNvPr id="56" name="Straight Connector 55"/>
          <p:cNvCxnSpPr/>
          <p:nvPr>
            <p:custDataLst>
              <p:tags r:id="rId26"/>
            </p:custDataLst>
          </p:nvPr>
        </p:nvCxnSpPr>
        <p:spPr>
          <a:xfrm>
            <a:off x="6645749" y="4030550"/>
            <a:ext cx="274320" cy="0"/>
          </a:xfrm>
          <a:prstGeom prst="line">
            <a:avLst/>
          </a:prstGeom>
          <a:ln w="13970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sp>
        <p:nvSpPr>
          <p:cNvPr id="57" name="Oval 56"/>
          <p:cNvSpPr/>
          <p:nvPr>
            <p:custDataLst>
              <p:tags r:id="rId27"/>
            </p:custDataLst>
          </p:nvPr>
        </p:nvSpPr>
        <p:spPr>
          <a:xfrm>
            <a:off x="6828816" y="3750282"/>
            <a:ext cx="171450" cy="548640"/>
          </a:xfrm>
          <a:prstGeom prst="ellipse">
            <a:avLst/>
          </a:prstGeom>
          <a:noFill/>
          <a:ln w="25400">
            <a:solidFill>
              <a:schemeClr val="tx1"/>
            </a:solidFill>
          </a:ln>
          <a:effectLst/>
          <a:scene3d>
            <a:camera prst="orthographicFront">
              <a:rot lat="0" lon="0" rev="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8" name="Isosceles Triangle 57"/>
          <p:cNvSpPr/>
          <p:nvPr>
            <p:custDataLst>
              <p:tags r:id="rId28"/>
            </p:custDataLst>
          </p:nvPr>
        </p:nvSpPr>
        <p:spPr>
          <a:xfrm rot="16200000">
            <a:off x="7109262" y="3788770"/>
            <a:ext cx="102870" cy="480060"/>
          </a:xfrm>
          <a:prstGeom prst="triangle">
            <a:avLst/>
          </a:prstGeom>
          <a:solidFill>
            <a:srgbClr val="FF0000"/>
          </a:solidFill>
          <a:ln>
            <a:noFill/>
          </a:ln>
          <a:scene3d>
            <a:camera prst="orthographicFront">
              <a:rot lat="0" lon="0" rev="10800000"/>
            </a:camera>
            <a:lightRig rig="threePt" dir="t"/>
          </a:scene3d>
          <a:sp3d prstMaterial="powder"/>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59" name="Rectangle 58"/>
          <p:cNvSpPr/>
          <p:nvPr/>
        </p:nvSpPr>
        <p:spPr>
          <a:xfrm>
            <a:off x="4246789" y="4493216"/>
            <a:ext cx="116744" cy="452400"/>
          </a:xfrm>
          <a:prstGeom prst="rect">
            <a:avLst/>
          </a:prstGeom>
          <a:solidFill>
            <a:srgbClr val="FFC000"/>
          </a:solidFill>
          <a:ln>
            <a:solidFill>
              <a:srgbClr val="FFC000"/>
            </a:solidFill>
          </a:ln>
          <a:scene3d>
            <a:camera prst="orthographicFront">
              <a:rot lat="0" lon="0" rev="189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60" name="Oval 59"/>
          <p:cNvSpPr/>
          <p:nvPr>
            <p:custDataLst>
              <p:tags r:id="rId29"/>
            </p:custDataLst>
          </p:nvPr>
        </p:nvSpPr>
        <p:spPr>
          <a:xfrm>
            <a:off x="3657600" y="4386474"/>
            <a:ext cx="171450" cy="548640"/>
          </a:xfrm>
          <a:prstGeom prst="ellipse">
            <a:avLst/>
          </a:prstGeom>
          <a:noFill/>
          <a:ln w="25400">
            <a:solidFill>
              <a:schemeClr val="tx1"/>
            </a:solidFill>
          </a:ln>
          <a:effectLst/>
          <a:scene3d>
            <a:camera prst="orthographicFront">
              <a:rot lat="0" lon="0" rev="0"/>
            </a:camera>
            <a:lightRig rig="threePt" dir="t"/>
          </a:scene3d>
          <a:sp3d prstMaterial="matt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61" name="Isosceles Triangle 60"/>
          <p:cNvSpPr/>
          <p:nvPr>
            <p:custDataLst>
              <p:tags r:id="rId30"/>
            </p:custDataLst>
          </p:nvPr>
        </p:nvSpPr>
        <p:spPr>
          <a:xfrm rot="5400000">
            <a:off x="3384252" y="4402139"/>
            <a:ext cx="137160" cy="548640"/>
          </a:xfrm>
          <a:prstGeom prst="triangle">
            <a:avLst/>
          </a:prstGeom>
          <a:solidFill>
            <a:schemeClr val="accent1">
              <a:lumMod val="60000"/>
              <a:lumOff val="40000"/>
            </a:schemeClr>
          </a:solidFill>
          <a:ln>
            <a:noFill/>
          </a:ln>
          <a:scene3d>
            <a:camera prst="orthographicFront">
              <a:rot lat="0" lon="0" rev="10800000"/>
            </a:camera>
            <a:lightRig rig="threePt" dir="t"/>
          </a:scene3d>
          <a:sp3d prstMaterial="softEdge"/>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62" name="TextBox 61"/>
          <p:cNvSpPr txBox="1"/>
          <p:nvPr/>
        </p:nvSpPr>
        <p:spPr>
          <a:xfrm>
            <a:off x="3132202" y="2708454"/>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a:t>
            </a:r>
            <a:endParaRPr lang="en-IN" sz="1200" dirty="0">
              <a:solidFill>
                <a:prstClr val="black"/>
              </a:solidFill>
              <a:latin typeface="Times New Roman" pitchFamily="18" charset="0"/>
              <a:ea typeface="+mn-ea"/>
              <a:cs typeface="Times New Roman" pitchFamily="18" charset="0"/>
            </a:endParaRPr>
          </a:p>
        </p:txBody>
      </p:sp>
      <p:sp>
        <p:nvSpPr>
          <p:cNvPr id="63" name="TextBox 62"/>
          <p:cNvSpPr txBox="1"/>
          <p:nvPr/>
        </p:nvSpPr>
        <p:spPr>
          <a:xfrm>
            <a:off x="5347281" y="3125532"/>
            <a:ext cx="362499"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L2</a:t>
            </a:r>
            <a:endParaRPr lang="en-IN" sz="1200" dirty="0">
              <a:solidFill>
                <a:prstClr val="black"/>
              </a:solidFill>
              <a:latin typeface="Times New Roman" pitchFamily="18" charset="0"/>
              <a:ea typeface="+mn-ea"/>
              <a:cs typeface="Times New Roman" pitchFamily="18" charset="0"/>
            </a:endParaRPr>
          </a:p>
        </p:txBody>
      </p:sp>
      <p:sp>
        <p:nvSpPr>
          <p:cNvPr id="64" name="TextBox 63"/>
          <p:cNvSpPr txBox="1"/>
          <p:nvPr/>
        </p:nvSpPr>
        <p:spPr>
          <a:xfrm>
            <a:off x="6116268" y="3473529"/>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S</a:t>
            </a:r>
            <a:endParaRPr lang="en-IN" sz="1200" dirty="0">
              <a:solidFill>
                <a:prstClr val="black"/>
              </a:solidFill>
              <a:latin typeface="Times New Roman" pitchFamily="18" charset="0"/>
              <a:ea typeface="+mn-ea"/>
              <a:cs typeface="Times New Roman" pitchFamily="18" charset="0"/>
            </a:endParaRPr>
          </a:p>
        </p:txBody>
      </p:sp>
      <p:cxnSp>
        <p:nvCxnSpPr>
          <p:cNvPr id="65" name="Straight Connector 64"/>
          <p:cNvCxnSpPr/>
          <p:nvPr>
            <p:custDataLst>
              <p:tags r:id="rId31"/>
            </p:custDataLst>
          </p:nvPr>
        </p:nvCxnSpPr>
        <p:spPr>
          <a:xfrm>
            <a:off x="1963595" y="840671"/>
            <a:ext cx="754380" cy="0"/>
          </a:xfrm>
          <a:prstGeom prst="line">
            <a:avLst/>
          </a:prstGeom>
          <a:ln w="158750">
            <a:solidFill>
              <a:srgbClr val="FF0000"/>
            </a:solidFill>
          </a:ln>
          <a:scene3d>
            <a:camera prst="orthographicFront"/>
            <a:lightRig rig="threePt" dir="t"/>
          </a:scene3d>
          <a:sp3d prstMaterial="powder"/>
        </p:spPr>
        <p:style>
          <a:lnRef idx="1">
            <a:schemeClr val="accent1"/>
          </a:lnRef>
          <a:fillRef idx="0">
            <a:schemeClr val="accent1"/>
          </a:fillRef>
          <a:effectRef idx="0">
            <a:schemeClr val="accent1"/>
          </a:effectRef>
          <a:fontRef idx="minor">
            <a:schemeClr val="tx1"/>
          </a:fontRef>
        </p:style>
      </p:cxnSp>
      <p:sp>
        <p:nvSpPr>
          <p:cNvPr id="66" name="Rectangle 65"/>
          <p:cNvSpPr/>
          <p:nvPr/>
        </p:nvSpPr>
        <p:spPr>
          <a:xfrm>
            <a:off x="2646131" y="610920"/>
            <a:ext cx="116744" cy="452400"/>
          </a:xfrm>
          <a:prstGeom prst="rect">
            <a:avLst/>
          </a:prstGeom>
          <a:scene3d>
            <a:camera prst="orthographicFront">
              <a:rot lat="0" lon="0" rev="27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67" name="Freeform 66"/>
          <p:cNvSpPr/>
          <p:nvPr/>
        </p:nvSpPr>
        <p:spPr>
          <a:xfrm>
            <a:off x="6302327" y="3063232"/>
            <a:ext cx="1065627" cy="411480"/>
          </a:xfrm>
          <a:custGeom>
            <a:avLst/>
            <a:gdLst>
              <a:gd name="connsiteX0" fmla="*/ 1420836 w 1420836"/>
              <a:gd name="connsiteY0" fmla="*/ 548640 h 548640"/>
              <a:gd name="connsiteX1" fmla="*/ 1350498 w 1420836"/>
              <a:gd name="connsiteY1" fmla="*/ 492369 h 548640"/>
              <a:gd name="connsiteX2" fmla="*/ 1308295 w 1420836"/>
              <a:gd name="connsiteY2" fmla="*/ 506437 h 548640"/>
              <a:gd name="connsiteX3" fmla="*/ 1223889 w 1420836"/>
              <a:gd name="connsiteY3" fmla="*/ 478301 h 548640"/>
              <a:gd name="connsiteX4" fmla="*/ 914400 w 1420836"/>
              <a:gd name="connsiteY4" fmla="*/ 436098 h 548640"/>
              <a:gd name="connsiteX5" fmla="*/ 815926 w 1420836"/>
              <a:gd name="connsiteY5" fmla="*/ 393895 h 548640"/>
              <a:gd name="connsiteX6" fmla="*/ 731520 w 1420836"/>
              <a:gd name="connsiteY6" fmla="*/ 351692 h 548640"/>
              <a:gd name="connsiteX7" fmla="*/ 647113 w 1420836"/>
              <a:gd name="connsiteY7" fmla="*/ 337625 h 548640"/>
              <a:gd name="connsiteX8" fmla="*/ 590843 w 1420836"/>
              <a:gd name="connsiteY8" fmla="*/ 309489 h 548640"/>
              <a:gd name="connsiteX9" fmla="*/ 140676 w 1420836"/>
              <a:gd name="connsiteY9" fmla="*/ 309489 h 548640"/>
              <a:gd name="connsiteX10" fmla="*/ 70338 w 1420836"/>
              <a:gd name="connsiteY10" fmla="*/ 351692 h 548640"/>
              <a:gd name="connsiteX11" fmla="*/ 56270 w 1420836"/>
              <a:gd name="connsiteY11" fmla="*/ 295421 h 548640"/>
              <a:gd name="connsiteX12" fmla="*/ 42203 w 1420836"/>
              <a:gd name="connsiteY12" fmla="*/ 168812 h 548640"/>
              <a:gd name="connsiteX13" fmla="*/ 14067 w 1420836"/>
              <a:gd name="connsiteY13" fmla="*/ 84406 h 548640"/>
              <a:gd name="connsiteX14" fmla="*/ 0 w 1420836"/>
              <a:gd name="connsiteY14" fmla="*/ 42203 h 548640"/>
              <a:gd name="connsiteX15" fmla="*/ 0 w 1420836"/>
              <a:gd name="connsiteY15" fmla="*/ 0 h 548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20836" h="548640">
                <a:moveTo>
                  <a:pt x="1420836" y="548640"/>
                </a:moveTo>
                <a:cubicBezTo>
                  <a:pt x="1397390" y="529883"/>
                  <a:pt x="1378612" y="502912"/>
                  <a:pt x="1350498" y="492369"/>
                </a:cubicBezTo>
                <a:cubicBezTo>
                  <a:pt x="1336614" y="487162"/>
                  <a:pt x="1323033" y="508075"/>
                  <a:pt x="1308295" y="506437"/>
                </a:cubicBezTo>
                <a:cubicBezTo>
                  <a:pt x="1278819" y="503162"/>
                  <a:pt x="1253274" y="482308"/>
                  <a:pt x="1223889" y="478301"/>
                </a:cubicBezTo>
                <a:lnTo>
                  <a:pt x="914400" y="436098"/>
                </a:lnTo>
                <a:cubicBezTo>
                  <a:pt x="881575" y="422030"/>
                  <a:pt x="848351" y="408860"/>
                  <a:pt x="815926" y="393895"/>
                </a:cubicBezTo>
                <a:cubicBezTo>
                  <a:pt x="787365" y="380713"/>
                  <a:pt x="761362" y="361639"/>
                  <a:pt x="731520" y="351692"/>
                </a:cubicBezTo>
                <a:cubicBezTo>
                  <a:pt x="704460" y="342672"/>
                  <a:pt x="675249" y="342314"/>
                  <a:pt x="647113" y="337625"/>
                </a:cubicBezTo>
                <a:cubicBezTo>
                  <a:pt x="628356" y="328246"/>
                  <a:pt x="611188" y="314575"/>
                  <a:pt x="590843" y="309489"/>
                </a:cubicBezTo>
                <a:cubicBezTo>
                  <a:pt x="462666" y="277444"/>
                  <a:pt x="229652" y="305782"/>
                  <a:pt x="140676" y="309489"/>
                </a:cubicBezTo>
                <a:cubicBezTo>
                  <a:pt x="132390" y="317776"/>
                  <a:pt x="91210" y="367346"/>
                  <a:pt x="70338" y="351692"/>
                </a:cubicBezTo>
                <a:cubicBezTo>
                  <a:pt x="54871" y="340091"/>
                  <a:pt x="60959" y="314178"/>
                  <a:pt x="56270" y="295421"/>
                </a:cubicBezTo>
                <a:cubicBezTo>
                  <a:pt x="51581" y="253218"/>
                  <a:pt x="50531" y="210450"/>
                  <a:pt x="42203" y="168812"/>
                </a:cubicBezTo>
                <a:cubicBezTo>
                  <a:pt x="36387" y="139731"/>
                  <a:pt x="23445" y="112541"/>
                  <a:pt x="14067" y="84406"/>
                </a:cubicBezTo>
                <a:cubicBezTo>
                  <a:pt x="9378" y="70338"/>
                  <a:pt x="0" y="57032"/>
                  <a:pt x="0" y="42203"/>
                </a:cubicBezTo>
                <a:lnTo>
                  <a:pt x="0" y="0"/>
                </a:lnTo>
              </a:path>
            </a:pathLst>
          </a:custGeom>
          <a:no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69" name="Rectangle 68"/>
          <p:cNvSpPr/>
          <p:nvPr/>
        </p:nvSpPr>
        <p:spPr>
          <a:xfrm>
            <a:off x="6209379" y="3713118"/>
            <a:ext cx="109234" cy="635493"/>
          </a:xfrm>
          <a:prstGeom prst="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sp>
        <p:nvSpPr>
          <p:cNvPr id="70" name="TextBox 69"/>
          <p:cNvSpPr txBox="1"/>
          <p:nvPr/>
        </p:nvSpPr>
        <p:spPr>
          <a:xfrm>
            <a:off x="5749305" y="3467514"/>
            <a:ext cx="285750" cy="276999"/>
          </a:xfrm>
          <a:prstGeom prst="rect">
            <a:avLst/>
          </a:prstGeom>
          <a:noFill/>
        </p:spPr>
        <p:txBody>
          <a:bodyPr wrap="square" rtlCol="0">
            <a:spAutoFit/>
          </a:bodyPr>
          <a:lstStyle/>
          <a:p>
            <a:pPr fontAlgn="auto">
              <a:spcBef>
                <a:spcPts val="0"/>
              </a:spcBef>
              <a:spcAft>
                <a:spcPts val="0"/>
              </a:spcAft>
            </a:pPr>
            <a:r>
              <a:rPr lang="en-US" sz="1200" dirty="0">
                <a:solidFill>
                  <a:prstClr val="black"/>
                </a:solidFill>
                <a:latin typeface="Times New Roman" pitchFamily="18" charset="0"/>
                <a:ea typeface="+mn-ea"/>
                <a:cs typeface="Times New Roman" pitchFamily="18" charset="0"/>
              </a:rPr>
              <a:t>S</a:t>
            </a:r>
            <a:endParaRPr lang="en-IN" sz="1200" dirty="0">
              <a:solidFill>
                <a:prstClr val="black"/>
              </a:solidFill>
              <a:latin typeface="Times New Roman" pitchFamily="18" charset="0"/>
              <a:ea typeface="+mn-ea"/>
              <a:cs typeface="Times New Roman" pitchFamily="18" charset="0"/>
            </a:endParaRPr>
          </a:p>
        </p:txBody>
      </p:sp>
      <p:sp>
        <p:nvSpPr>
          <p:cNvPr id="71" name="Rectangle 70"/>
          <p:cNvSpPr/>
          <p:nvPr/>
        </p:nvSpPr>
        <p:spPr>
          <a:xfrm>
            <a:off x="3329170" y="3111566"/>
            <a:ext cx="342900" cy="205740"/>
          </a:xfrm>
          <a:prstGeom prst="rect">
            <a:avLst/>
          </a:prstGeom>
          <a:solidFill>
            <a:schemeClr val="tx1"/>
          </a:solidFill>
          <a:ln>
            <a:solidFill>
              <a:schemeClr val="tx1"/>
            </a:solidFill>
          </a:ln>
          <a:scene3d>
            <a:camera prst="orthographicFront">
              <a:rot lat="300000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a:solidFill>
                <a:prstClr val="white"/>
              </a:solidFill>
            </a:endParaRPr>
          </a:p>
        </p:txBody>
      </p:sp>
      <p:sp>
        <p:nvSpPr>
          <p:cNvPr id="72" name="Isosceles Triangle 71"/>
          <p:cNvSpPr/>
          <p:nvPr/>
        </p:nvSpPr>
        <p:spPr>
          <a:xfrm rot="10800000">
            <a:off x="3516139" y="2836128"/>
            <a:ext cx="137160" cy="342900"/>
          </a:xfrm>
          <a:prstGeom prst="triangle">
            <a:avLst/>
          </a:prstGeom>
          <a:solidFill>
            <a:schemeClr val="accent1">
              <a:lumMod val="60000"/>
              <a:lumOff val="40000"/>
            </a:schemeClr>
          </a:solidFill>
          <a:ln>
            <a:noFill/>
          </a:ln>
          <a:scene3d>
            <a:camera prst="orthographicFront"/>
            <a:lightRig rig="threePt" dir="t"/>
          </a:scene3d>
          <a:sp3d prstMaterial="dkEdge">
            <a:bevelT w="0" h="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dirty="0">
              <a:solidFill>
                <a:prstClr val="white"/>
              </a:solidFill>
            </a:endParaRPr>
          </a:p>
        </p:txBody>
      </p:sp>
      <p:pic>
        <p:nvPicPr>
          <p:cNvPr id="73" name="Picture 72"/>
          <p:cNvPicPr>
            <a:picLocks noChangeAspect="1"/>
          </p:cNvPicPr>
          <p:nvPr/>
        </p:nvPicPr>
        <p:blipFill>
          <a:blip r:embed="rId39" cstate="print">
            <a:extLst>
              <a:ext uri="{28A0092B-C50C-407E-A947-70E740481C1C}">
                <a14:useLocalDpi xmlns:a14="http://schemas.microsoft.com/office/drawing/2010/main" val="0"/>
              </a:ext>
            </a:extLst>
          </a:blip>
          <a:stretch>
            <a:fillRect/>
          </a:stretch>
        </p:blipFill>
        <p:spPr>
          <a:xfrm>
            <a:off x="5093199" y="249067"/>
            <a:ext cx="2908044" cy="2240474"/>
          </a:xfrm>
          <a:prstGeom prst="rect">
            <a:avLst/>
          </a:prstGeom>
        </p:spPr>
      </p:pic>
      <p:pic>
        <p:nvPicPr>
          <p:cNvPr id="74" name="Picture 73"/>
          <p:cNvPicPr>
            <a:picLocks noChangeAspect="1"/>
          </p:cNvPicPr>
          <p:nvPr/>
        </p:nvPicPr>
        <p:blipFill>
          <a:blip r:embed="rId40" cstate="print">
            <a:extLst>
              <a:ext uri="{28A0092B-C50C-407E-A947-70E740481C1C}">
                <a14:useLocalDpi xmlns:a14="http://schemas.microsoft.com/office/drawing/2010/main" val="0"/>
              </a:ext>
            </a:extLst>
          </a:blip>
          <a:stretch>
            <a:fillRect/>
          </a:stretch>
        </p:blipFill>
        <p:spPr>
          <a:xfrm>
            <a:off x="5092627" y="249064"/>
            <a:ext cx="2908044" cy="2240474"/>
          </a:xfrm>
          <a:prstGeom prst="rect">
            <a:avLst/>
          </a:prstGeom>
        </p:spPr>
      </p:pic>
      <p:pic>
        <p:nvPicPr>
          <p:cNvPr id="75" name="Picture 74"/>
          <p:cNvPicPr>
            <a:picLocks noChangeAspect="1"/>
          </p:cNvPicPr>
          <p:nvPr/>
        </p:nvPicPr>
        <p:blipFill>
          <a:blip r:embed="rId41" cstate="print">
            <a:extLst>
              <a:ext uri="{28A0092B-C50C-407E-A947-70E740481C1C}">
                <a14:useLocalDpi xmlns:a14="http://schemas.microsoft.com/office/drawing/2010/main" val="0"/>
              </a:ext>
            </a:extLst>
          </a:blip>
          <a:stretch>
            <a:fillRect/>
          </a:stretch>
        </p:blipFill>
        <p:spPr>
          <a:xfrm>
            <a:off x="5077386" y="173570"/>
            <a:ext cx="3017782" cy="2331922"/>
          </a:xfrm>
          <a:prstGeom prst="rect">
            <a:avLst/>
          </a:prstGeom>
        </p:spPr>
      </p:pic>
      <p:pic>
        <p:nvPicPr>
          <p:cNvPr id="76" name="Picture 75"/>
          <p:cNvPicPr>
            <a:picLocks noChangeAspect="1"/>
          </p:cNvPicPr>
          <p:nvPr/>
        </p:nvPicPr>
        <p:blipFill>
          <a:blip r:embed="rId42" cstate="print">
            <a:extLst>
              <a:ext uri="{28A0092B-C50C-407E-A947-70E740481C1C}">
                <a14:useLocalDpi xmlns:a14="http://schemas.microsoft.com/office/drawing/2010/main" val="0"/>
              </a:ext>
            </a:extLst>
          </a:blip>
          <a:stretch>
            <a:fillRect/>
          </a:stretch>
        </p:blipFill>
        <p:spPr>
          <a:xfrm>
            <a:off x="5076648" y="172629"/>
            <a:ext cx="3017782" cy="2331922"/>
          </a:xfrm>
          <a:prstGeom prst="rect">
            <a:avLst/>
          </a:prstGeom>
        </p:spPr>
      </p:pic>
      <p:pic>
        <p:nvPicPr>
          <p:cNvPr id="77" name="Picture 76"/>
          <p:cNvPicPr>
            <a:picLocks noChangeAspect="1"/>
          </p:cNvPicPr>
          <p:nvPr/>
        </p:nvPicPr>
        <p:blipFill>
          <a:blip r:embed="rId43" cstate="print">
            <a:extLst>
              <a:ext uri="{28A0092B-C50C-407E-A947-70E740481C1C}">
                <a14:useLocalDpi xmlns:a14="http://schemas.microsoft.com/office/drawing/2010/main" val="0"/>
              </a:ext>
            </a:extLst>
          </a:blip>
          <a:stretch>
            <a:fillRect/>
          </a:stretch>
        </p:blipFill>
        <p:spPr>
          <a:xfrm>
            <a:off x="5077048" y="172629"/>
            <a:ext cx="3017782" cy="2331922"/>
          </a:xfrm>
          <a:prstGeom prst="rect">
            <a:avLst/>
          </a:prstGeom>
        </p:spPr>
      </p:pic>
      <p:pic>
        <p:nvPicPr>
          <p:cNvPr id="78" name="Picture 77"/>
          <p:cNvPicPr>
            <a:picLocks noChangeAspect="1"/>
          </p:cNvPicPr>
          <p:nvPr/>
        </p:nvPicPr>
        <p:blipFill>
          <a:blip r:embed="rId44" cstate="print">
            <a:extLst>
              <a:ext uri="{28A0092B-C50C-407E-A947-70E740481C1C}">
                <a14:useLocalDpi xmlns:a14="http://schemas.microsoft.com/office/drawing/2010/main" val="0"/>
              </a:ext>
            </a:extLst>
          </a:blip>
          <a:stretch>
            <a:fillRect/>
          </a:stretch>
        </p:blipFill>
        <p:spPr>
          <a:xfrm>
            <a:off x="5076648" y="173374"/>
            <a:ext cx="3017782" cy="2331922"/>
          </a:xfrm>
          <a:prstGeom prst="rect">
            <a:avLst/>
          </a:prstGeom>
        </p:spPr>
      </p:pic>
      <p:sp>
        <p:nvSpPr>
          <p:cNvPr id="79" name="TextBox 78"/>
          <p:cNvSpPr txBox="1"/>
          <p:nvPr/>
        </p:nvSpPr>
        <p:spPr>
          <a:xfrm>
            <a:off x="1811152" y="1129013"/>
            <a:ext cx="775191" cy="276999"/>
          </a:xfrm>
          <a:prstGeom prst="rect">
            <a:avLst/>
          </a:prstGeom>
          <a:noFill/>
        </p:spPr>
        <p:txBody>
          <a:bodyPr wrap="square" rtlCol="0">
            <a:spAutoFit/>
          </a:bodyPr>
          <a:lstStyle/>
          <a:p>
            <a:pPr algn="r" fontAlgn="auto">
              <a:spcBef>
                <a:spcPts val="0"/>
              </a:spcBef>
              <a:spcAft>
                <a:spcPts val="0"/>
              </a:spcAft>
            </a:pPr>
            <a:r>
              <a:rPr lang="en-US" sz="1200" dirty="0" smtClean="0">
                <a:solidFill>
                  <a:prstClr val="black"/>
                </a:solidFill>
                <a:latin typeface="Times New Roman" panose="02020603050405020304" pitchFamily="18" charset="0"/>
                <a:ea typeface="+mn-ea"/>
                <a:cs typeface="Times New Roman" panose="02020603050405020304" pitchFamily="18" charset="0"/>
              </a:rPr>
              <a:t>780nm</a:t>
            </a:r>
            <a:endParaRPr lang="en-US" sz="1200" dirty="0">
              <a:solidFill>
                <a:prstClr val="black"/>
              </a:solidFill>
              <a:latin typeface="Times New Roman" panose="02020603050405020304" pitchFamily="18" charset="0"/>
              <a:ea typeface="+mn-ea"/>
              <a:cs typeface="Times New Roman" panose="02020603050405020304" pitchFamily="18" charset="0"/>
            </a:endParaRPr>
          </a:p>
        </p:txBody>
      </p:sp>
      <p:sp>
        <p:nvSpPr>
          <p:cNvPr id="80" name="TextBox 79"/>
          <p:cNvSpPr txBox="1"/>
          <p:nvPr/>
        </p:nvSpPr>
        <p:spPr>
          <a:xfrm>
            <a:off x="2914650" y="1412112"/>
            <a:ext cx="775191" cy="276999"/>
          </a:xfrm>
          <a:prstGeom prst="rect">
            <a:avLst/>
          </a:prstGeom>
          <a:noFill/>
        </p:spPr>
        <p:txBody>
          <a:bodyPr wrap="square" rtlCol="0">
            <a:spAutoFit/>
          </a:bodyPr>
          <a:lstStyle/>
          <a:p>
            <a:pPr algn="r" fontAlgn="auto">
              <a:spcBef>
                <a:spcPts val="0"/>
              </a:spcBef>
              <a:spcAft>
                <a:spcPts val="0"/>
              </a:spcAft>
            </a:pPr>
            <a:r>
              <a:rPr lang="en-US" sz="1200" dirty="0" smtClean="0">
                <a:solidFill>
                  <a:prstClr val="black"/>
                </a:solidFill>
                <a:latin typeface="Times New Roman" panose="02020603050405020304" pitchFamily="18" charset="0"/>
                <a:ea typeface="+mn-ea"/>
                <a:cs typeface="Times New Roman" panose="02020603050405020304" pitchFamily="18" charset="0"/>
              </a:rPr>
              <a:t>1560nm</a:t>
            </a:r>
            <a:endParaRPr lang="en-US" sz="1200" dirty="0">
              <a:solidFill>
                <a:prstClr val="black"/>
              </a:solidFill>
              <a:latin typeface="Times New Roman" panose="02020603050405020304" pitchFamily="18" charset="0"/>
              <a:ea typeface="+mn-ea"/>
              <a:cs typeface="Times New Roman" panose="02020603050405020304" pitchFamily="18" charset="0"/>
            </a:endParaRPr>
          </a:p>
        </p:txBody>
      </p:sp>
      <p:sp>
        <p:nvSpPr>
          <p:cNvPr id="81" name="TextBox 80"/>
          <p:cNvSpPr txBox="1"/>
          <p:nvPr/>
        </p:nvSpPr>
        <p:spPr>
          <a:xfrm>
            <a:off x="4860024" y="4875942"/>
            <a:ext cx="4464372" cy="253916"/>
          </a:xfrm>
          <a:prstGeom prst="rect">
            <a:avLst/>
          </a:prstGeom>
          <a:noFill/>
        </p:spPr>
        <p:txBody>
          <a:bodyPr wrap="square" rtlCol="0">
            <a:spAutoFit/>
          </a:bodyPr>
          <a:lstStyle/>
          <a:p>
            <a:pPr fontAlgn="auto">
              <a:spcBef>
                <a:spcPts val="0"/>
              </a:spcBef>
              <a:spcAft>
                <a:spcPts val="0"/>
              </a:spcAft>
            </a:pPr>
            <a:r>
              <a:rPr lang="en-US" sz="1050" dirty="0">
                <a:solidFill>
                  <a:srgbClr val="C00000"/>
                </a:solidFill>
                <a:latin typeface="Calibri"/>
                <a:ea typeface="+mn-ea"/>
              </a:rPr>
              <a:t>P. Kumar , S. </a:t>
            </a:r>
            <a:r>
              <a:rPr lang="en-US" sz="1050" dirty="0" err="1">
                <a:solidFill>
                  <a:srgbClr val="C00000"/>
                </a:solidFill>
                <a:latin typeface="Calibri"/>
                <a:ea typeface="+mn-ea"/>
              </a:rPr>
              <a:t>Dinda</a:t>
            </a:r>
            <a:r>
              <a:rPr lang="en-US" sz="1050" dirty="0">
                <a:solidFill>
                  <a:srgbClr val="C00000"/>
                </a:solidFill>
                <a:latin typeface="Calibri"/>
                <a:ea typeface="+mn-ea"/>
              </a:rPr>
              <a:t>, D. </a:t>
            </a:r>
            <a:r>
              <a:rPr lang="en-US" sz="1050" dirty="0" err="1">
                <a:solidFill>
                  <a:srgbClr val="C00000"/>
                </a:solidFill>
                <a:latin typeface="Calibri"/>
                <a:ea typeface="+mn-ea"/>
              </a:rPr>
              <a:t>Goswami</a:t>
            </a:r>
            <a:r>
              <a:rPr lang="en-US" sz="1050" dirty="0">
                <a:solidFill>
                  <a:prstClr val="black"/>
                </a:solidFill>
                <a:latin typeface="Calibri"/>
                <a:ea typeface="+mn-ea"/>
              </a:rPr>
              <a:t>,  </a:t>
            </a:r>
            <a:r>
              <a:rPr lang="en-US" sz="1050" dirty="0">
                <a:solidFill>
                  <a:srgbClr val="C00000"/>
                </a:solidFill>
                <a:latin typeface="Calibri"/>
                <a:ea typeface="+mn-ea"/>
              </a:rPr>
              <a:t> </a:t>
            </a:r>
            <a:r>
              <a:rPr lang="en-US" sz="1050" i="1" dirty="0">
                <a:solidFill>
                  <a:srgbClr val="C00000"/>
                </a:solidFill>
                <a:latin typeface="Calibri"/>
                <a:ea typeface="+mn-ea"/>
                <a:hlinkClick r:id="rId45" tooltip="Link to journal home page"/>
              </a:rPr>
              <a:t>Phys. Chem. Chem. Phys.</a:t>
            </a:r>
            <a:r>
              <a:rPr lang="en-US" sz="1050" dirty="0">
                <a:solidFill>
                  <a:prstClr val="black"/>
                </a:solidFill>
                <a:latin typeface="Calibri"/>
                <a:ea typeface="+mn-ea"/>
              </a:rPr>
              <a:t>, </a:t>
            </a:r>
            <a:r>
              <a:rPr lang="en-US" sz="1050" dirty="0">
                <a:solidFill>
                  <a:srgbClr val="C00000"/>
                </a:solidFill>
                <a:latin typeface="Calibri"/>
                <a:ea typeface="+mn-ea"/>
              </a:rPr>
              <a:t>2014, </a:t>
            </a:r>
            <a:r>
              <a:rPr lang="en-US" sz="1050" b="1" dirty="0">
                <a:solidFill>
                  <a:srgbClr val="C00000"/>
                </a:solidFill>
                <a:latin typeface="Calibri"/>
                <a:ea typeface="+mn-ea"/>
              </a:rPr>
              <a:t>16</a:t>
            </a:r>
            <a:r>
              <a:rPr lang="en-US" sz="1050" dirty="0">
                <a:solidFill>
                  <a:srgbClr val="C00000"/>
                </a:solidFill>
                <a:latin typeface="Calibri"/>
                <a:ea typeface="+mn-ea"/>
              </a:rPr>
              <a:t>, 12291</a:t>
            </a:r>
          </a:p>
        </p:txBody>
      </p:sp>
      <p:sp>
        <p:nvSpPr>
          <p:cNvPr id="82" name="Rectangle 81"/>
          <p:cNvSpPr/>
          <p:nvPr/>
        </p:nvSpPr>
        <p:spPr>
          <a:xfrm>
            <a:off x="28534" y="7886"/>
            <a:ext cx="329397" cy="5078313"/>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fontAlgn="auto">
              <a:spcBef>
                <a:spcPts val="0"/>
              </a:spcBef>
              <a:spcAft>
                <a:spcPts val="0"/>
              </a:spcAft>
            </a:pPr>
            <a:r>
              <a:rPr lang="en-US" dirty="0" smtClean="0">
                <a:solidFill>
                  <a:prstClr val="white"/>
                </a:solidFill>
                <a:latin typeface="Times New Roman" panose="02020603050405020304" pitchFamily="18" charset="0"/>
                <a:cs typeface="Times New Roman" panose="02020603050405020304" pitchFamily="18" charset="0"/>
              </a:rPr>
              <a:t>EXPERIMENTAL</a:t>
            </a:r>
          </a:p>
          <a:p>
            <a:pPr algn="ctr" fontAlgn="auto">
              <a:spcBef>
                <a:spcPts val="0"/>
              </a:spcBef>
              <a:spcAft>
                <a:spcPts val="0"/>
              </a:spcAft>
            </a:pPr>
            <a:endParaRPr lang="en-US" dirty="0">
              <a:solidFill>
                <a:prstClr val="white"/>
              </a:solidFill>
              <a:latin typeface="Times New Roman" panose="02020603050405020304" pitchFamily="18" charset="0"/>
              <a:cs typeface="Times New Roman" panose="02020603050405020304" pitchFamily="18" charset="0"/>
            </a:endParaRPr>
          </a:p>
          <a:p>
            <a:pPr fontAlgn="auto">
              <a:spcBef>
                <a:spcPts val="0"/>
              </a:spcBef>
              <a:spcAft>
                <a:spcPts val="0"/>
              </a:spcAft>
            </a:pPr>
            <a:r>
              <a:rPr lang="en-US" dirty="0" smtClean="0">
                <a:solidFill>
                  <a:prstClr val="white"/>
                </a:solidFill>
                <a:latin typeface="Times New Roman" panose="02020603050405020304" pitchFamily="18" charset="0"/>
                <a:cs typeface="Times New Roman" panose="02020603050405020304" pitchFamily="18" charset="0"/>
              </a:rPr>
              <a:t>SETUP</a:t>
            </a:r>
            <a:endParaRPr lang="en-US" dirty="0">
              <a:solidFill>
                <a:prstClr val="white"/>
              </a:solidFill>
              <a:latin typeface="Times New Roman" panose="02020603050405020304" pitchFamily="18" charset="0"/>
              <a:cs typeface="Times New Roman" panose="02020603050405020304" pitchFamily="18" charset="0"/>
            </a:endParaRPr>
          </a:p>
        </p:txBody>
      </p:sp>
      <p:sp>
        <p:nvSpPr>
          <p:cNvPr id="83" name="Oval 82"/>
          <p:cNvSpPr/>
          <p:nvPr/>
        </p:nvSpPr>
        <p:spPr>
          <a:xfrm>
            <a:off x="4629150" y="3869562"/>
            <a:ext cx="185991" cy="434553"/>
          </a:xfrm>
          <a:prstGeom prst="ellipse">
            <a:avLst/>
          </a:prstGeom>
          <a:blipFill>
            <a:blip r:embed="rId46" cstate="print"/>
            <a:tile tx="0" ty="0" sx="100000" sy="100000" flip="none" algn="tl"/>
          </a:blipFill>
          <a:ln>
            <a:solidFill>
              <a:schemeClr val="accent1">
                <a:lumMod val="60000"/>
                <a:lumOff val="40000"/>
              </a:schemeClr>
            </a:solidFill>
          </a:ln>
          <a:effectLst>
            <a:outerShdw blurRad="50800" dist="50800" dir="5400000" algn="ctr" rotWithShape="0">
              <a:schemeClr val="bg2">
                <a:lumMod val="9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sz="1200">
              <a:solidFill>
                <a:prstClr val="white"/>
              </a:solidFill>
            </a:endParaRPr>
          </a:p>
        </p:txBody>
      </p:sp>
      <p:cxnSp>
        <p:nvCxnSpPr>
          <p:cNvPr id="85" name="Straight Connector 84"/>
          <p:cNvCxnSpPr>
            <a:stCxn id="83" idx="0"/>
          </p:cNvCxnSpPr>
          <p:nvPr/>
        </p:nvCxnSpPr>
        <p:spPr>
          <a:xfrm flipV="1">
            <a:off x="4722146" y="3767310"/>
            <a:ext cx="0" cy="102252"/>
          </a:xfrm>
          <a:prstGeom prst="line">
            <a:avLst/>
          </a:prstGeom>
          <a:ln w="28575">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6" name="TextBox 85"/>
          <p:cNvSpPr txBox="1"/>
          <p:nvPr/>
        </p:nvSpPr>
        <p:spPr>
          <a:xfrm>
            <a:off x="4457700" y="4269612"/>
            <a:ext cx="565590" cy="276999"/>
          </a:xfrm>
          <a:prstGeom prst="rect">
            <a:avLst/>
          </a:prstGeom>
          <a:noFill/>
        </p:spPr>
        <p:txBody>
          <a:bodyPr wrap="square" rtlCol="0">
            <a:spAutoFit/>
          </a:bodyPr>
          <a:lstStyle/>
          <a:p>
            <a:pPr algn="ctr" fontAlgn="auto">
              <a:spcBef>
                <a:spcPts val="0"/>
              </a:spcBef>
              <a:spcAft>
                <a:spcPts val="0"/>
              </a:spcAft>
            </a:pPr>
            <a:r>
              <a:rPr lang="en-US" sz="1200" dirty="0" smtClean="0">
                <a:solidFill>
                  <a:prstClr val="black"/>
                </a:solidFill>
                <a:latin typeface="Times New Roman" pitchFamily="18" charset="0"/>
                <a:ea typeface="+mn-ea"/>
                <a:cs typeface="Times New Roman" pitchFamily="18" charset="0"/>
              </a:rPr>
              <a:t>A</a:t>
            </a:r>
            <a:endParaRPr lang="en-US" sz="1200" dirty="0">
              <a:solidFill>
                <a:prstClr val="black"/>
              </a:solidFill>
              <a:latin typeface="Times New Roman" pitchFamily="18" charset="0"/>
              <a:ea typeface="+mn-ea"/>
              <a:cs typeface="Times New Roman" pitchFamily="18" charset="0"/>
            </a:endParaRPr>
          </a:p>
        </p:txBody>
      </p:sp>
      <p:graphicFrame>
        <p:nvGraphicFramePr>
          <p:cNvPr id="39937" name="Object 1">
            <a:hlinkClick r:id="rId47" action="ppaction://hlinksldjump"/>
          </p:cNvPr>
          <p:cNvGraphicFramePr>
            <a:graphicFrameLocks noChangeAspect="1"/>
          </p:cNvGraphicFramePr>
          <p:nvPr>
            <p:extLst>
              <p:ext uri="{D42A27DB-BD31-4B8C-83A1-F6EECF244321}">
                <p14:modId xmlns:p14="http://schemas.microsoft.com/office/powerpoint/2010/main" val="1912265502"/>
              </p:ext>
            </p:extLst>
          </p:nvPr>
        </p:nvGraphicFramePr>
        <p:xfrm>
          <a:off x="3943350" y="1126363"/>
          <a:ext cx="1257300" cy="457200"/>
        </p:xfrm>
        <a:graphic>
          <a:graphicData uri="http://schemas.openxmlformats.org/presentationml/2006/ole">
            <mc:AlternateContent xmlns:mc="http://schemas.openxmlformats.org/markup-compatibility/2006">
              <mc:Choice xmlns:v="urn:schemas-microsoft-com:vml" Requires="v">
                <p:oleObj spid="_x0000_s56408" name="Equation" r:id="rId48" imgW="1155600" imgH="419040" progId="Equation.3">
                  <p:embed/>
                </p:oleObj>
              </mc:Choice>
              <mc:Fallback>
                <p:oleObj name="Equation" r:id="rId48" imgW="1155600" imgH="419040" progId="Equation.3">
                  <p:embed/>
                  <p:pic>
                    <p:nvPicPr>
                      <p:cNvPr id="0" name=""/>
                      <p:cNvPicPr>
                        <a:picLocks noChangeAspect="1" noChangeArrowheads="1"/>
                      </p:cNvPicPr>
                      <p:nvPr/>
                    </p:nvPicPr>
                    <p:blipFill>
                      <a:blip r:embed="rId49">
                        <a:extLst>
                          <a:ext uri="{28A0092B-C50C-407E-A947-70E740481C1C}">
                            <a14:useLocalDpi xmlns:a14="http://schemas.microsoft.com/office/drawing/2010/main" val="0"/>
                          </a:ext>
                        </a:extLst>
                      </a:blip>
                      <a:srcRect/>
                      <a:stretch>
                        <a:fillRect/>
                      </a:stretch>
                    </p:blipFill>
                    <p:spPr bwMode="auto">
                      <a:xfrm>
                        <a:off x="3943350" y="1126363"/>
                        <a:ext cx="1257300" cy="457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7" name="TextBox 86"/>
          <p:cNvSpPr txBox="1"/>
          <p:nvPr/>
        </p:nvSpPr>
        <p:spPr>
          <a:xfrm>
            <a:off x="3907302" y="762360"/>
            <a:ext cx="800100" cy="276999"/>
          </a:xfrm>
          <a:prstGeom prst="rect">
            <a:avLst/>
          </a:prstGeom>
          <a:noFill/>
        </p:spPr>
        <p:txBody>
          <a:bodyPr wrap="square" rtlCol="0">
            <a:spAutoFit/>
          </a:bodyPr>
          <a:lstStyle/>
          <a:p>
            <a:pPr fontAlgn="auto">
              <a:spcBef>
                <a:spcPts val="0"/>
              </a:spcBef>
              <a:spcAft>
                <a:spcPts val="0"/>
              </a:spcAft>
            </a:pPr>
            <a:r>
              <a:rPr lang="en-US" sz="1200" dirty="0" smtClean="0">
                <a:solidFill>
                  <a:prstClr val="black"/>
                </a:solidFill>
                <a:latin typeface="Calibri"/>
                <a:ea typeface="+mn-ea"/>
              </a:rPr>
              <a:t>TL Signal,</a:t>
            </a:r>
            <a:endParaRPr lang="en-US" sz="1200" dirty="0">
              <a:solidFill>
                <a:prstClr val="black"/>
              </a:solidFill>
              <a:latin typeface="Calibri"/>
              <a:ea typeface="+mn-ea"/>
            </a:endParaRPr>
          </a:p>
        </p:txBody>
      </p:sp>
      <p:grpSp>
        <p:nvGrpSpPr>
          <p:cNvPr id="90" name="Group 89"/>
          <p:cNvGrpSpPr/>
          <p:nvPr/>
        </p:nvGrpSpPr>
        <p:grpSpPr>
          <a:xfrm>
            <a:off x="2045970" y="643295"/>
            <a:ext cx="411480" cy="411480"/>
            <a:chOff x="1212805" y="4341825"/>
            <a:chExt cx="1314468" cy="1277955"/>
          </a:xfrm>
          <a:scene3d>
            <a:camera prst="orthographicFront">
              <a:rot lat="0" lon="0" rev="0"/>
            </a:camera>
            <a:lightRig rig="threePt" dir="t"/>
          </a:scene3d>
        </p:grpSpPr>
        <p:sp>
          <p:nvSpPr>
            <p:cNvPr id="91" name="Isosceles Triangle 90"/>
            <p:cNvSpPr/>
            <p:nvPr/>
          </p:nvSpPr>
          <p:spPr>
            <a:xfrm rot="3600000">
              <a:off x="1498497" y="4808553"/>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2" name="Isosceles Triangle 91"/>
            <p:cNvSpPr/>
            <p:nvPr/>
          </p:nvSpPr>
          <p:spPr>
            <a:xfrm rot="10800000">
              <a:off x="1760499" y="4341825"/>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3" name="Isosceles Triangle 92"/>
            <p:cNvSpPr/>
            <p:nvPr/>
          </p:nvSpPr>
          <p:spPr>
            <a:xfrm rot="14400000">
              <a:off x="2051171" y="4473903"/>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4" name="Isosceles Triangle 93"/>
            <p:cNvSpPr/>
            <p:nvPr/>
          </p:nvSpPr>
          <p:spPr>
            <a:xfrm>
              <a:off x="1760499" y="4962546"/>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5" name="Isosceles Triangle 94"/>
            <p:cNvSpPr/>
            <p:nvPr/>
          </p:nvSpPr>
          <p:spPr>
            <a:xfrm rot="18000000">
              <a:off x="2082705" y="4823793"/>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6" name="Isosceles Triangle 95"/>
            <p:cNvSpPr/>
            <p:nvPr/>
          </p:nvSpPr>
          <p:spPr>
            <a:xfrm rot="7200000">
              <a:off x="1517352" y="4497732"/>
              <a:ext cx="182565" cy="640080"/>
            </a:xfrm>
            <a:prstGeom prst="triangle">
              <a:avLst/>
            </a:pr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sp>
          <p:nvSpPr>
            <p:cNvPr id="97" name="Oval 96"/>
            <p:cNvSpPr/>
            <p:nvPr/>
          </p:nvSpPr>
          <p:spPr>
            <a:xfrm>
              <a:off x="1212805" y="4341825"/>
              <a:ext cx="1314468" cy="1277955"/>
            </a:xfrm>
            <a:prstGeom prst="ellipse">
              <a:avLst/>
            </a:prstGeom>
            <a:noFill/>
            <a:ln w="412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fontAlgn="auto">
                <a:spcBef>
                  <a:spcPts val="0"/>
                </a:spcBef>
                <a:spcAft>
                  <a:spcPts val="0"/>
                </a:spcAft>
              </a:pPr>
              <a:endParaRPr lang="en-US" sz="1200" dirty="0">
                <a:solidFill>
                  <a:prstClr val="black"/>
                </a:solidFill>
              </a:endParaRPr>
            </a:p>
          </p:txBody>
        </p:sp>
      </p:grpSp>
      <p:sp>
        <p:nvSpPr>
          <p:cNvPr id="98"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99" name="Slide Number Placeholder 67"/>
          <p:cNvSpPr>
            <a:spLocks noGrp="1"/>
          </p:cNvSpPr>
          <p:nvPr>
            <p:ph type="sldNum" sz="quarter" idx="12"/>
          </p:nvPr>
        </p:nvSpPr>
        <p:spPr>
          <a:xfrm>
            <a:off x="6874420" y="158990"/>
            <a:ext cx="2133600" cy="273844"/>
          </a:xfrm>
        </p:spPr>
        <p:txBody>
          <a:bodyPr/>
          <a:lstStyle/>
          <a:p>
            <a:fld id="{987050E6-B42A-498C-A7A4-4658E44B739B}" type="slidenum">
              <a:rPr lang="en-US" sz="1100" b="1" smtClean="0">
                <a:solidFill>
                  <a:schemeClr val="bg1"/>
                </a:solidFill>
              </a:rPr>
              <a:pPr/>
              <a:t>49</a:t>
            </a:fld>
            <a:endParaRPr lang="en-US" sz="1100" b="1" dirty="0">
              <a:solidFill>
                <a:schemeClr val="bg1"/>
              </a:solidFill>
            </a:endParaRPr>
          </a:p>
        </p:txBody>
      </p:sp>
    </p:spTree>
    <p:extLst>
      <p:ext uri="{BB962C8B-B14F-4D97-AF65-F5344CB8AC3E}">
        <p14:creationId xmlns:p14="http://schemas.microsoft.com/office/powerpoint/2010/main" val="271867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repeatCount="indefinite" fill="hold" nodeType="clickEffect">
                                  <p:stCondLst>
                                    <p:cond delay="0"/>
                                  </p:stCondLst>
                                  <p:childTnLst>
                                    <p:animRot by="43200000">
                                      <p:cBhvr>
                                        <p:cTn id="6" dur="500" fill="hold"/>
                                        <p:tgtEl>
                                          <p:spTgt spid="9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grpId="0" nodeType="clickEffect">
                                  <p:stCondLst>
                                    <p:cond delay="0"/>
                                  </p:stCondLst>
                                  <p:childTnLst>
                                    <p:animMotion origin="layout" path="M 0.00625 -1.23457E-7 L 0.08021 -1.23457E-7 " pathEditMode="relative" rAng="0" ptsTypes="AA">
                                      <p:cBhvr>
                                        <p:cTn id="10" dur="3000" fill="hold"/>
                                        <p:tgtEl>
                                          <p:spTgt spid="54"/>
                                        </p:tgtEl>
                                        <p:attrNameLst>
                                          <p:attrName>ppt_x</p:attrName>
                                          <p:attrName>ppt_y</p:attrName>
                                        </p:attrNameLst>
                                      </p:cBhvr>
                                      <p:rCtr x="3698" y="0"/>
                                    </p:animMotion>
                                  </p:childTnLst>
                                </p:cTn>
                              </p:par>
                              <p:par>
                                <p:cTn id="11" presetID="63" presetClass="path" presetSubtype="0" accel="50000" decel="50000" fill="hold" grpId="0" nodeType="withEffect">
                                  <p:stCondLst>
                                    <p:cond delay="0"/>
                                  </p:stCondLst>
                                  <p:childTnLst>
                                    <p:animMotion origin="layout" path="M -4.44444E-6 4.07407E-6 L 0.08021 0.00092 " pathEditMode="relative" rAng="0" ptsTypes="AA">
                                      <p:cBhvr>
                                        <p:cTn id="12" dur="3000" fill="hold"/>
                                        <p:tgtEl>
                                          <p:spTgt spid="70"/>
                                        </p:tgtEl>
                                        <p:attrNameLst>
                                          <p:attrName>ppt_x</p:attrName>
                                          <p:attrName>ppt_y</p:attrName>
                                        </p:attrNameLst>
                                      </p:cBhvr>
                                      <p:rCtr x="4010" y="31"/>
                                    </p:animMotion>
                                  </p:childTnLst>
                                </p:cTn>
                              </p:par>
                              <p:par>
                                <p:cTn id="13" presetID="1" presetClass="entr" presetSubtype="0" fill="hold" nodeType="withEffect">
                                  <p:stCondLst>
                                    <p:cond delay="0"/>
                                  </p:stCondLst>
                                  <p:childTnLst>
                                    <p:set>
                                      <p:cBhvr>
                                        <p:cTn id="14" dur="1" fill="hold">
                                          <p:stCondLst>
                                            <p:cond delay="0"/>
                                          </p:stCondLst>
                                        </p:cTn>
                                        <p:tgtEl>
                                          <p:spTgt spid="73"/>
                                        </p:tgtEl>
                                        <p:attrNameLst>
                                          <p:attrName>style.visibility</p:attrName>
                                        </p:attrNameLst>
                                      </p:cBhvr>
                                      <p:to>
                                        <p:strVal val="visible"/>
                                      </p:to>
                                    </p:set>
                                  </p:childTnLst>
                                </p:cTn>
                              </p:par>
                              <p:par>
                                <p:cTn id="15" presetID="22" presetClass="entr" presetSubtype="8" fill="hold" nodeType="withEffect">
                                  <p:stCondLst>
                                    <p:cond delay="0"/>
                                  </p:stCondLst>
                                  <p:childTnLst>
                                    <p:set>
                                      <p:cBhvr>
                                        <p:cTn id="16" dur="1" fill="hold">
                                          <p:stCondLst>
                                            <p:cond delay="0"/>
                                          </p:stCondLst>
                                        </p:cTn>
                                        <p:tgtEl>
                                          <p:spTgt spid="74"/>
                                        </p:tgtEl>
                                        <p:attrNameLst>
                                          <p:attrName>style.visibility</p:attrName>
                                        </p:attrNameLst>
                                      </p:cBhvr>
                                      <p:to>
                                        <p:strVal val="visible"/>
                                      </p:to>
                                    </p:set>
                                    <p:animEffect transition="in" filter="wipe(left)">
                                      <p:cBhvr>
                                        <p:cTn id="17" dur="3000"/>
                                        <p:tgtEl>
                                          <p:spTgt spid="74"/>
                                        </p:tgtEl>
                                      </p:cBhvr>
                                    </p:animEffect>
                                  </p:childTnLst>
                                </p:cTn>
                              </p:par>
                            </p:childTnLst>
                          </p:cTn>
                        </p:par>
                        <p:par>
                          <p:cTn id="18" fill="hold">
                            <p:stCondLst>
                              <p:cond delay="3000"/>
                            </p:stCondLst>
                            <p:childTnLst>
                              <p:par>
                                <p:cTn id="19" presetID="1" presetClass="exit" presetSubtype="0" fill="hold" grpId="1" nodeType="afterEffect">
                                  <p:stCondLst>
                                    <p:cond delay="0"/>
                                  </p:stCondLst>
                                  <p:childTnLst>
                                    <p:set>
                                      <p:cBhvr>
                                        <p:cTn id="20" dur="1" fill="hold">
                                          <p:stCondLst>
                                            <p:cond delay="0"/>
                                          </p:stCondLst>
                                        </p:cTn>
                                        <p:tgtEl>
                                          <p:spTgt spid="54"/>
                                        </p:tgtEl>
                                        <p:attrNameLst>
                                          <p:attrName>style.visibility</p:attrName>
                                        </p:attrNameLst>
                                      </p:cBhvr>
                                      <p:to>
                                        <p:strVal val="hidden"/>
                                      </p:to>
                                    </p:set>
                                  </p:childTnLst>
                                </p:cTn>
                              </p:par>
                              <p:par>
                                <p:cTn id="21" presetID="1" presetClass="entr" presetSubtype="0" fill="hold" grpId="0" nodeType="withEffect">
                                  <p:stCondLst>
                                    <p:cond delay="0"/>
                                  </p:stCondLst>
                                  <p:childTnLst>
                                    <p:set>
                                      <p:cBhvr>
                                        <p:cTn id="22" dur="1" fill="hold">
                                          <p:stCondLst>
                                            <p:cond delay="0"/>
                                          </p:stCondLst>
                                        </p:cTn>
                                        <p:tgtEl>
                                          <p:spTgt spid="69"/>
                                        </p:tgtEl>
                                        <p:attrNameLst>
                                          <p:attrName>style.visibility</p:attrName>
                                        </p:attrNameLst>
                                      </p:cBhvr>
                                      <p:to>
                                        <p:strVal val="visible"/>
                                      </p:to>
                                    </p:set>
                                  </p:childTnLst>
                                </p:cTn>
                              </p:par>
                              <p:par>
                                <p:cTn id="23" presetID="1" presetClass="exit" presetSubtype="0" fill="hold" grpId="1" nodeType="withEffect">
                                  <p:stCondLst>
                                    <p:cond delay="0"/>
                                  </p:stCondLst>
                                  <p:childTnLst>
                                    <p:set>
                                      <p:cBhvr>
                                        <p:cTn id="24" dur="1" fill="hold">
                                          <p:stCondLst>
                                            <p:cond delay="0"/>
                                          </p:stCondLst>
                                        </p:cTn>
                                        <p:tgtEl>
                                          <p:spTgt spid="70"/>
                                        </p:tgtEl>
                                        <p:attrNameLst>
                                          <p:attrName>style.visibility</p:attrName>
                                        </p:attrNameLst>
                                      </p:cBhvr>
                                      <p:to>
                                        <p:strVal val="hidden"/>
                                      </p:to>
                                    </p:set>
                                  </p:childTnLst>
                                </p:cTn>
                              </p:par>
                              <p:par>
                                <p:cTn id="25" presetID="1" presetClass="entr" presetSubtype="0" fill="hold" grpId="0" nodeType="withEffect">
                                  <p:stCondLst>
                                    <p:cond delay="0"/>
                                  </p:stCondLst>
                                  <p:childTnLst>
                                    <p:set>
                                      <p:cBhvr>
                                        <p:cTn id="26" dur="1" fill="hold">
                                          <p:stCondLst>
                                            <p:cond delay="0"/>
                                          </p:stCondLst>
                                        </p:cTn>
                                        <p:tgtEl>
                                          <p:spTgt spid="6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7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90"/>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73"/>
                                        </p:tgtEl>
                                        <p:attrNameLst>
                                          <p:attrName>style.visibility</p:attrName>
                                        </p:attrNameLst>
                                      </p:cBhvr>
                                      <p:to>
                                        <p:strVal val="hidden"/>
                                      </p:to>
                                    </p:set>
                                  </p:childTnLst>
                                </p:cTn>
                              </p:par>
                              <p:par>
                                <p:cTn id="37" presetID="1" presetClass="entr" presetSubtype="0" fill="hold" nodeType="withEffect">
                                  <p:stCondLst>
                                    <p:cond delay="0"/>
                                  </p:stCondLst>
                                  <p:childTnLst>
                                    <p:set>
                                      <p:cBhvr>
                                        <p:cTn id="38" dur="1" fill="hold">
                                          <p:stCondLst>
                                            <p:cond delay="0"/>
                                          </p:stCondLst>
                                        </p:cTn>
                                        <p:tgtEl>
                                          <p:spTgt spid="75"/>
                                        </p:tgtEl>
                                        <p:attrNameLst>
                                          <p:attrName>style.visibility</p:attrName>
                                        </p:attrNameLst>
                                      </p:cBhvr>
                                      <p:to>
                                        <p:strVal val="visible"/>
                                      </p:to>
                                    </p:set>
                                  </p:childTnLst>
                                </p:cTn>
                              </p:par>
                              <p:par>
                                <p:cTn id="39" presetID="1" presetClass="entr" presetSubtype="0" fill="hold" grpId="1" nodeType="withEffect">
                                  <p:stCondLst>
                                    <p:cond delay="0"/>
                                  </p:stCondLst>
                                  <p:childTnLst>
                                    <p:set>
                                      <p:cBhvr>
                                        <p:cTn id="40" dur="1" fill="hold">
                                          <p:stCondLst>
                                            <p:cond delay="0"/>
                                          </p:stCondLst>
                                        </p:cTn>
                                        <p:tgtEl>
                                          <p:spTgt spid="7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35" presetClass="path" presetSubtype="0" decel="100000" grpId="0" nodeType="clickEffect">
                                  <p:stCondLst>
                                    <p:cond delay="0"/>
                                  </p:stCondLst>
                                  <p:childTnLst>
                                    <p:animMotion origin="layout" path="M -2.5E-6 1.11022E-16 L -0.06771 1.11022E-16 " pathEditMode="relative" rAng="0" ptsTypes="AA">
                                      <p:cBhvr>
                                        <p:cTn id="46" dur="1700" fill="hold"/>
                                        <p:tgtEl>
                                          <p:spTgt spid="71"/>
                                        </p:tgtEl>
                                        <p:attrNameLst>
                                          <p:attrName>ppt_x</p:attrName>
                                          <p:attrName>ppt_y</p:attrName>
                                        </p:attrNameLst>
                                      </p:cBhvr>
                                      <p:rCtr x="-3385" y="0"/>
                                    </p:animMotion>
                                  </p:childTnLst>
                                </p:cTn>
                              </p:par>
                              <p:par>
                                <p:cTn id="47" presetID="22" presetClass="entr" presetSubtype="8" fill="hold" nodeType="withEffect">
                                  <p:stCondLst>
                                    <p:cond delay="0"/>
                                  </p:stCondLst>
                                  <p:childTnLst>
                                    <p:set>
                                      <p:cBhvr>
                                        <p:cTn id="48" dur="1" fill="hold">
                                          <p:stCondLst>
                                            <p:cond delay="0"/>
                                          </p:stCondLst>
                                        </p:cTn>
                                        <p:tgtEl>
                                          <p:spTgt spid="76"/>
                                        </p:tgtEl>
                                        <p:attrNameLst>
                                          <p:attrName>style.visibility</p:attrName>
                                        </p:attrNameLst>
                                      </p:cBhvr>
                                      <p:to>
                                        <p:strVal val="visible"/>
                                      </p:to>
                                    </p:set>
                                    <p:animEffect transition="in" filter="wipe(left)">
                                      <p:cBhvr>
                                        <p:cTn id="49" dur="3000"/>
                                        <p:tgtEl>
                                          <p:spTgt spid="76"/>
                                        </p:tgtEl>
                                      </p:cBhvr>
                                    </p:animEffect>
                                  </p:childTnLst>
                                </p:cTn>
                              </p:par>
                            </p:childTnLst>
                          </p:cTn>
                        </p:par>
                      </p:childTnLst>
                    </p:cTn>
                  </p:par>
                  <p:par>
                    <p:cTn id="50" fill="hold">
                      <p:stCondLst>
                        <p:cond delay="indefinite"/>
                      </p:stCondLst>
                      <p:childTnLst>
                        <p:par>
                          <p:cTn id="51" fill="hold">
                            <p:stCondLst>
                              <p:cond delay="0"/>
                            </p:stCondLst>
                            <p:childTnLst>
                              <p:par>
                                <p:cTn id="52" presetID="35" presetClass="path" presetSubtype="0" decel="100000" autoRev="1" fill="hold" grpId="2" nodeType="clickEffect">
                                  <p:stCondLst>
                                    <p:cond delay="0"/>
                                  </p:stCondLst>
                                  <p:childTnLst>
                                    <p:animMotion origin="layout" path="M -2.5E-6 1.11022E-16 L -0.06736 0.00216 " pathEditMode="relative" rAng="0" ptsTypes="AA">
                                      <p:cBhvr>
                                        <p:cTn id="53" dur="1000" fill="hold"/>
                                        <p:tgtEl>
                                          <p:spTgt spid="71"/>
                                        </p:tgtEl>
                                        <p:attrNameLst>
                                          <p:attrName>ppt_x</p:attrName>
                                          <p:attrName>ppt_y</p:attrName>
                                        </p:attrNameLst>
                                      </p:cBhvr>
                                      <p:rCtr x="-3368" y="93"/>
                                    </p:animMotion>
                                  </p:childTnLst>
                                </p:cTn>
                              </p:par>
                              <p:par>
                                <p:cTn id="54" presetID="22" presetClass="entr" presetSubtype="8" fill="hold" nodeType="withEffect">
                                  <p:stCondLst>
                                    <p:cond delay="0"/>
                                  </p:stCondLst>
                                  <p:childTnLst>
                                    <p:set>
                                      <p:cBhvr>
                                        <p:cTn id="55" dur="1" fill="hold">
                                          <p:stCondLst>
                                            <p:cond delay="0"/>
                                          </p:stCondLst>
                                        </p:cTn>
                                        <p:tgtEl>
                                          <p:spTgt spid="77"/>
                                        </p:tgtEl>
                                        <p:attrNameLst>
                                          <p:attrName>style.visibility</p:attrName>
                                        </p:attrNameLst>
                                      </p:cBhvr>
                                      <p:to>
                                        <p:strVal val="visible"/>
                                      </p:to>
                                    </p:set>
                                    <p:animEffect transition="in" filter="wipe(left)">
                                      <p:cBhvr>
                                        <p:cTn id="56" dur="3000"/>
                                        <p:tgtEl>
                                          <p:spTgt spid="77"/>
                                        </p:tgtEl>
                                      </p:cBhvr>
                                    </p:animEffect>
                                  </p:childTnLst>
                                </p:cTn>
                              </p:par>
                            </p:childTnLst>
                          </p:cTn>
                        </p:par>
                      </p:childTnLst>
                    </p:cTn>
                  </p:par>
                  <p:par>
                    <p:cTn id="57" fill="hold">
                      <p:stCondLst>
                        <p:cond delay="indefinite"/>
                      </p:stCondLst>
                      <p:childTnLst>
                        <p:par>
                          <p:cTn id="58" fill="hold">
                            <p:stCondLst>
                              <p:cond delay="0"/>
                            </p:stCondLst>
                            <p:childTnLst>
                              <p:par>
                                <p:cTn id="59" presetID="1" presetClass="exit" presetSubtype="0" fill="hold" nodeType="clickEffect">
                                  <p:stCondLst>
                                    <p:cond delay="0"/>
                                  </p:stCondLst>
                                  <p:childTnLst>
                                    <p:set>
                                      <p:cBhvr>
                                        <p:cTn id="60" dur="1" fill="hold">
                                          <p:stCondLst>
                                            <p:cond delay="0"/>
                                          </p:stCondLst>
                                        </p:cTn>
                                        <p:tgtEl>
                                          <p:spTgt spid="76"/>
                                        </p:tgtEl>
                                        <p:attrNameLst>
                                          <p:attrName>style.visibility</p:attrName>
                                        </p:attrNameLst>
                                      </p:cBhvr>
                                      <p:to>
                                        <p:strVal val="hidden"/>
                                      </p:to>
                                    </p:set>
                                  </p:childTnLst>
                                </p:cTn>
                              </p:par>
                              <p:par>
                                <p:cTn id="61" presetID="1" presetClass="exit" presetSubtype="0" fill="hold" nodeType="withEffect">
                                  <p:stCondLst>
                                    <p:cond delay="0"/>
                                  </p:stCondLst>
                                  <p:childTnLst>
                                    <p:set>
                                      <p:cBhvr>
                                        <p:cTn id="62" dur="1" fill="hold">
                                          <p:stCondLst>
                                            <p:cond delay="0"/>
                                          </p:stCondLst>
                                        </p:cTn>
                                        <p:tgtEl>
                                          <p:spTgt spid="75"/>
                                        </p:tgtEl>
                                        <p:attrNameLst>
                                          <p:attrName>style.visibility</p:attrName>
                                        </p:attrNameLst>
                                      </p:cBhvr>
                                      <p:to>
                                        <p:strVal val="hidden"/>
                                      </p:to>
                                    </p:set>
                                  </p:childTnLst>
                                </p:cTn>
                              </p:par>
                              <p:par>
                                <p:cTn id="63" presetID="1" presetClass="exit" presetSubtype="0" fill="hold" nodeType="withEffect">
                                  <p:stCondLst>
                                    <p:cond delay="0"/>
                                  </p:stCondLst>
                                  <p:childTnLst>
                                    <p:set>
                                      <p:cBhvr>
                                        <p:cTn id="64" dur="1" fill="hold">
                                          <p:stCondLst>
                                            <p:cond delay="0"/>
                                          </p:stCondLst>
                                        </p:cTn>
                                        <p:tgtEl>
                                          <p:spTgt spid="77"/>
                                        </p:tgtEl>
                                        <p:attrNameLst>
                                          <p:attrName>style.visibility</p:attrName>
                                        </p:attrNameLst>
                                      </p:cBhvr>
                                      <p:to>
                                        <p:strVal val="hidden"/>
                                      </p:to>
                                    </p:set>
                                  </p:childTnLst>
                                </p:cTn>
                              </p:par>
                              <p:par>
                                <p:cTn id="65" presetID="1" presetClass="entr" presetSubtype="0" fill="hold" nodeType="withEffect">
                                  <p:stCondLst>
                                    <p:cond delay="0"/>
                                  </p:stCondLst>
                                  <p:childTnLst>
                                    <p:set>
                                      <p:cBhvr>
                                        <p:cTn id="66" dur="1" fill="hold">
                                          <p:stCondLst>
                                            <p:cond delay="0"/>
                                          </p:stCondLst>
                                        </p:cTn>
                                        <p:tgtEl>
                                          <p:spTgt spid="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54" grpId="0" animBg="1"/>
      <p:bldP spid="54" grpId="1" animBg="1"/>
      <p:bldP spid="64" grpId="0"/>
      <p:bldP spid="69" grpId="0" animBg="1"/>
      <p:bldP spid="70" grpId="0"/>
      <p:bldP spid="70" grpId="1"/>
      <p:bldP spid="71" grpId="0" animBg="1"/>
      <p:bldP spid="71" grpId="1" animBg="1"/>
      <p:bldP spid="71" grpId="2"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868108" y="2209997"/>
            <a:ext cx="2193024" cy="740387"/>
            <a:chOff x="1066800" y="1106269"/>
            <a:chExt cx="1905000" cy="1069034"/>
          </a:xfrm>
        </p:grpSpPr>
        <p:sp>
          <p:nvSpPr>
            <p:cNvPr id="4" name="Rounded Rectangle 3"/>
            <p:cNvSpPr/>
            <p:nvPr/>
          </p:nvSpPr>
          <p:spPr>
            <a:xfrm>
              <a:off x="1066800" y="1106269"/>
              <a:ext cx="1905000" cy="798731"/>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5" name="TextBox 4"/>
            <p:cNvSpPr txBox="1"/>
            <p:nvPr/>
          </p:nvSpPr>
          <p:spPr>
            <a:xfrm>
              <a:off x="1095330" y="1108757"/>
              <a:ext cx="1828800" cy="1066546"/>
            </a:xfrm>
            <a:prstGeom prst="rect">
              <a:avLst/>
            </a:prstGeom>
            <a:noFill/>
          </p:spPr>
          <p:txBody>
            <a:bodyPr wrap="square" rtlCol="0">
              <a:spAutoFit/>
            </a:bodyPr>
            <a:lstStyle/>
            <a:p>
              <a:pPr algn="ctr"/>
              <a:r>
                <a:rPr lang="en-US" sz="1400" dirty="0" smtClean="0"/>
                <a:t>Earlier Thermal Lens Model by Shen et. al.</a:t>
              </a:r>
              <a:endParaRPr lang="en-US" sz="1400" dirty="0"/>
            </a:p>
          </p:txBody>
        </p:sp>
      </p:grpSp>
      <p:graphicFrame>
        <p:nvGraphicFramePr>
          <p:cNvPr id="6" name="Object 5"/>
          <p:cNvGraphicFramePr>
            <a:graphicFrameLocks noChangeAspect="1"/>
          </p:cNvGraphicFramePr>
          <p:nvPr>
            <p:extLst>
              <p:ext uri="{D42A27DB-BD31-4B8C-83A1-F6EECF244321}">
                <p14:modId xmlns:p14="http://schemas.microsoft.com/office/powerpoint/2010/main" val="3035852455"/>
              </p:ext>
            </p:extLst>
          </p:nvPr>
        </p:nvGraphicFramePr>
        <p:xfrm>
          <a:off x="1658244" y="1765934"/>
          <a:ext cx="2895600" cy="513412"/>
        </p:xfrm>
        <a:graphic>
          <a:graphicData uri="http://schemas.openxmlformats.org/presentationml/2006/ole">
            <mc:AlternateContent xmlns:mc="http://schemas.openxmlformats.org/markup-compatibility/2006">
              <mc:Choice xmlns:v="urn:schemas-microsoft-com:vml" Requires="v">
                <p:oleObj spid="_x0000_s57862" name="Equation" r:id="rId3" imgW="2260600" imgH="393700" progId="Equation.3">
                  <p:embed/>
                </p:oleObj>
              </mc:Choice>
              <mc:Fallback>
                <p:oleObj name="Equation" r:id="rId3" imgW="2260600" imgH="393700" progId="Equation.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8244" y="1765934"/>
                        <a:ext cx="2895600" cy="51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1725213199"/>
              </p:ext>
            </p:extLst>
          </p:nvPr>
        </p:nvGraphicFramePr>
        <p:xfrm>
          <a:off x="1197090" y="870353"/>
          <a:ext cx="3733799" cy="454404"/>
        </p:xfrm>
        <a:graphic>
          <a:graphicData uri="http://schemas.openxmlformats.org/presentationml/2006/ole">
            <mc:AlternateContent xmlns:mc="http://schemas.openxmlformats.org/markup-compatibility/2006">
              <mc:Choice xmlns:v="urn:schemas-microsoft-com:vml" Requires="v">
                <p:oleObj spid="_x0000_s57863" name="Equation" r:id="rId5" imgW="3213100" imgH="393700" progId="Equation.3">
                  <p:embed/>
                </p:oleObj>
              </mc:Choice>
              <mc:Fallback>
                <p:oleObj name="Equation" r:id="rId5" imgW="3213100" imgH="393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7090" y="870353"/>
                        <a:ext cx="3733799" cy="45440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Notched Right Arrow 7"/>
          <p:cNvSpPr/>
          <p:nvPr/>
        </p:nvSpPr>
        <p:spPr>
          <a:xfrm rot="5400000">
            <a:off x="3032421" y="1552942"/>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1044690" y="1251353"/>
            <a:ext cx="1143000" cy="276999"/>
          </a:xfrm>
          <a:prstGeom prst="rect">
            <a:avLst/>
          </a:prstGeom>
          <a:noFill/>
        </p:spPr>
        <p:txBody>
          <a:bodyPr wrap="square" rtlCol="0">
            <a:spAutoFit/>
          </a:bodyPr>
          <a:lstStyle/>
          <a:p>
            <a:pPr algn="ctr"/>
            <a:r>
              <a:rPr lang="en-US" sz="1200" dirty="0" smtClean="0">
                <a:solidFill>
                  <a:schemeClr val="accent2"/>
                </a:solidFill>
              </a:rPr>
              <a:t>Heat load</a:t>
            </a:r>
            <a:endParaRPr lang="en-US" sz="1200" dirty="0">
              <a:solidFill>
                <a:schemeClr val="accent2"/>
              </a:solidFill>
            </a:endParaRPr>
          </a:p>
        </p:txBody>
      </p:sp>
      <p:sp>
        <p:nvSpPr>
          <p:cNvPr id="10" name="TextBox 9"/>
          <p:cNvSpPr txBox="1"/>
          <p:nvPr/>
        </p:nvSpPr>
        <p:spPr>
          <a:xfrm>
            <a:off x="2111490" y="1175153"/>
            <a:ext cx="1219200" cy="461665"/>
          </a:xfrm>
          <a:prstGeom prst="rect">
            <a:avLst/>
          </a:prstGeom>
          <a:noFill/>
        </p:spPr>
        <p:txBody>
          <a:bodyPr wrap="square" rtlCol="0">
            <a:spAutoFit/>
          </a:bodyPr>
          <a:lstStyle/>
          <a:p>
            <a:pPr algn="ctr"/>
            <a:r>
              <a:rPr lang="en-US" sz="1200" dirty="0" smtClean="0">
                <a:solidFill>
                  <a:schemeClr val="bg2">
                    <a:lumMod val="50000"/>
                  </a:schemeClr>
                </a:solidFill>
              </a:rPr>
              <a:t>Heat transfer by conduction</a:t>
            </a:r>
            <a:endParaRPr lang="en-US" sz="1200" dirty="0">
              <a:solidFill>
                <a:schemeClr val="bg2">
                  <a:lumMod val="50000"/>
                </a:schemeClr>
              </a:solidFill>
            </a:endParaRPr>
          </a:p>
        </p:txBody>
      </p:sp>
      <p:sp>
        <p:nvSpPr>
          <p:cNvPr id="11" name="TextBox 10"/>
          <p:cNvSpPr txBox="1"/>
          <p:nvPr/>
        </p:nvSpPr>
        <p:spPr>
          <a:xfrm>
            <a:off x="3254490" y="1175153"/>
            <a:ext cx="1219200" cy="461665"/>
          </a:xfrm>
          <a:prstGeom prst="rect">
            <a:avLst/>
          </a:prstGeom>
          <a:noFill/>
        </p:spPr>
        <p:txBody>
          <a:bodyPr wrap="square" rtlCol="0">
            <a:spAutoFit/>
          </a:bodyPr>
          <a:lstStyle/>
          <a:p>
            <a:pPr algn="ctr"/>
            <a:r>
              <a:rPr lang="en-US" sz="1200" dirty="0" smtClean="0">
                <a:solidFill>
                  <a:schemeClr val="accent6">
                    <a:lumMod val="75000"/>
                  </a:schemeClr>
                </a:solidFill>
              </a:rPr>
              <a:t>Heat transfer by convection</a:t>
            </a:r>
            <a:endParaRPr lang="en-US" sz="1200" dirty="0">
              <a:solidFill>
                <a:schemeClr val="accent6">
                  <a:lumMod val="75000"/>
                </a:schemeClr>
              </a:solidFill>
            </a:endParaRPr>
          </a:p>
        </p:txBody>
      </p:sp>
      <p:pic>
        <p:nvPicPr>
          <p:cNvPr id="12" name="Picture 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529798" y="771600"/>
            <a:ext cx="633413" cy="66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5662559" y="1563666"/>
            <a:ext cx="2509741" cy="523220"/>
          </a:xfrm>
          <a:prstGeom prst="rect">
            <a:avLst/>
          </a:prstGeom>
          <a:noFill/>
        </p:spPr>
        <p:txBody>
          <a:bodyPr wrap="square" rtlCol="0">
            <a:spAutoFit/>
          </a:bodyPr>
          <a:lstStyle/>
          <a:p>
            <a:pPr algn="ctr"/>
            <a:r>
              <a:rPr lang="en-US" sz="1400" dirty="0" smtClean="0">
                <a:solidFill>
                  <a:schemeClr val="accent4">
                    <a:lumMod val="75000"/>
                  </a:schemeClr>
                </a:solidFill>
              </a:rPr>
              <a:t>Conduction only model for Low absorbing Sample </a:t>
            </a:r>
            <a:endParaRPr lang="en-US" sz="1400" dirty="0">
              <a:solidFill>
                <a:schemeClr val="accent4">
                  <a:lumMod val="75000"/>
                </a:schemeClr>
              </a:solidFill>
            </a:endParaRPr>
          </a:p>
        </p:txBody>
      </p:sp>
      <p:sp>
        <p:nvSpPr>
          <p:cNvPr id="14" name="TextBox 13"/>
          <p:cNvSpPr txBox="1"/>
          <p:nvPr/>
        </p:nvSpPr>
        <p:spPr>
          <a:xfrm>
            <a:off x="4426465" y="1167321"/>
            <a:ext cx="834149" cy="461665"/>
          </a:xfrm>
          <a:prstGeom prst="rect">
            <a:avLst/>
          </a:prstGeom>
          <a:noFill/>
        </p:spPr>
        <p:txBody>
          <a:bodyPr wrap="square" rtlCol="0">
            <a:spAutoFit/>
          </a:bodyPr>
          <a:lstStyle/>
          <a:p>
            <a:pPr algn="ctr"/>
            <a:r>
              <a:rPr lang="en-US" sz="1200" dirty="0" smtClean="0">
                <a:solidFill>
                  <a:schemeClr val="accent5">
                    <a:lumMod val="75000"/>
                  </a:schemeClr>
                </a:solidFill>
              </a:rPr>
              <a:t>Net Heat Change</a:t>
            </a:r>
            <a:endParaRPr lang="en-US" sz="1200" dirty="0">
              <a:solidFill>
                <a:schemeClr val="accent5">
                  <a:lumMod val="75000"/>
                </a:schemeClr>
              </a:solidFill>
            </a:endParaRPr>
          </a:p>
        </p:txBody>
      </p:sp>
      <p:sp>
        <p:nvSpPr>
          <p:cNvPr id="15" name="Notched Right Arrow 14"/>
          <p:cNvSpPr/>
          <p:nvPr/>
        </p:nvSpPr>
        <p:spPr>
          <a:xfrm rot="5400000">
            <a:off x="3048939" y="2077608"/>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Object 15">
            <a:hlinkClick r:id="rId8" action="ppaction://hlinksldjump"/>
          </p:cNvPr>
          <p:cNvGraphicFramePr>
            <a:graphicFrameLocks noChangeAspect="1"/>
          </p:cNvGraphicFramePr>
          <p:nvPr>
            <p:extLst>
              <p:ext uri="{D42A27DB-BD31-4B8C-83A1-F6EECF244321}">
                <p14:modId xmlns:p14="http://schemas.microsoft.com/office/powerpoint/2010/main" val="2771885747"/>
              </p:ext>
            </p:extLst>
          </p:nvPr>
        </p:nvGraphicFramePr>
        <p:xfrm>
          <a:off x="3718086" y="4172888"/>
          <a:ext cx="3086100" cy="838200"/>
        </p:xfrm>
        <a:graphic>
          <a:graphicData uri="http://schemas.openxmlformats.org/presentationml/2006/ole">
            <mc:AlternateContent xmlns:mc="http://schemas.openxmlformats.org/markup-compatibility/2006">
              <mc:Choice xmlns:v="urn:schemas-microsoft-com:vml" Requires="v">
                <p:oleObj spid="_x0000_s57864" name="Equation" r:id="rId9" imgW="2628720" imgH="711000" progId="Equation.3">
                  <p:embed/>
                </p:oleObj>
              </mc:Choice>
              <mc:Fallback>
                <p:oleObj name="Equation" r:id="rId9" imgW="2628720" imgH="711000" progId="Equation.3">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718086" y="4172888"/>
                        <a:ext cx="3086100" cy="83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18" name="Group 17"/>
          <p:cNvGrpSpPr/>
          <p:nvPr/>
        </p:nvGrpSpPr>
        <p:grpSpPr>
          <a:xfrm>
            <a:off x="1232224" y="2427738"/>
            <a:ext cx="3853628" cy="2672405"/>
            <a:chOff x="108772" y="3727296"/>
            <a:chExt cx="3853628" cy="2672405"/>
          </a:xfrm>
        </p:grpSpPr>
        <p:grpSp>
          <p:nvGrpSpPr>
            <p:cNvPr id="19" name="Group 18"/>
            <p:cNvGrpSpPr/>
            <p:nvPr/>
          </p:nvGrpSpPr>
          <p:grpSpPr>
            <a:xfrm>
              <a:off x="232366" y="3727296"/>
              <a:ext cx="3730034" cy="1682904"/>
              <a:chOff x="232366" y="3727296"/>
              <a:chExt cx="3730034" cy="1682904"/>
            </a:xfrm>
          </p:grpSpPr>
          <p:sp>
            <p:nvSpPr>
              <p:cNvPr id="26" name="Rectangle 25"/>
              <p:cNvSpPr/>
              <p:nvPr/>
            </p:nvSpPr>
            <p:spPr>
              <a:xfrm>
                <a:off x="232366" y="3727296"/>
                <a:ext cx="3730034" cy="16829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aphicFrame>
            <p:nvGraphicFramePr>
              <p:cNvPr id="27" name="Object 26">
                <a:hlinkClick r:id="rId8" action="ppaction://hlinksldjump"/>
              </p:cNvPr>
              <p:cNvGraphicFramePr>
                <a:graphicFrameLocks noChangeAspect="1"/>
              </p:cNvGraphicFramePr>
              <p:nvPr>
                <p:extLst>
                  <p:ext uri="{D42A27DB-BD31-4B8C-83A1-F6EECF244321}">
                    <p14:modId xmlns:p14="http://schemas.microsoft.com/office/powerpoint/2010/main" val="2516118982"/>
                  </p:ext>
                </p:extLst>
              </p:nvPr>
            </p:nvGraphicFramePr>
            <p:xfrm>
              <a:off x="304800" y="3817342"/>
              <a:ext cx="3505200" cy="1592858"/>
            </p:xfrm>
            <a:graphic>
              <a:graphicData uri="http://schemas.openxmlformats.org/presentationml/2006/ole">
                <mc:AlternateContent xmlns:mc="http://schemas.openxmlformats.org/markup-compatibility/2006">
                  <mc:Choice xmlns:v="urn:schemas-microsoft-com:vml" Requires="v">
                    <p:oleObj spid="_x0000_s57865" name="Equation" r:id="rId11" imgW="3377880" imgH="1447560" progId="Equation.3">
                      <p:embed/>
                    </p:oleObj>
                  </mc:Choice>
                  <mc:Fallback>
                    <p:oleObj name="Equation" r:id="rId11" imgW="3377880" imgH="1447560" progId="Equation.3">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04800" y="3817342"/>
                            <a:ext cx="3505200" cy="159285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20" name="Group 19"/>
            <p:cNvGrpSpPr/>
            <p:nvPr/>
          </p:nvGrpSpPr>
          <p:grpSpPr>
            <a:xfrm>
              <a:off x="108772" y="5376446"/>
              <a:ext cx="2448204" cy="1023255"/>
              <a:chOff x="76200" y="5376446"/>
              <a:chExt cx="2489129" cy="1023255"/>
            </a:xfrm>
          </p:grpSpPr>
          <p:sp>
            <p:nvSpPr>
              <p:cNvPr id="21" name="Rectangle 20"/>
              <p:cNvSpPr/>
              <p:nvPr/>
            </p:nvSpPr>
            <p:spPr>
              <a:xfrm>
                <a:off x="231756" y="6052113"/>
                <a:ext cx="1025625" cy="307777"/>
              </a:xfrm>
              <a:prstGeom prst="rect">
                <a:avLst/>
              </a:prstGeom>
            </p:spPr>
            <p:txBody>
              <a:bodyPr wrap="square">
                <a:spAutoFit/>
              </a:bodyPr>
              <a:lstStyle/>
              <a:p>
                <a:r>
                  <a:rPr lang="en-US" sz="1400" dirty="0">
                    <a:latin typeface="Times New Roman" panose="02020603050405020304" pitchFamily="18" charset="0"/>
                    <a:ea typeface="Calibri" panose="020F0502020204030204" pitchFamily="34" charset="0"/>
                  </a:rPr>
                  <a:t>v =</a:t>
                </a:r>
                <a:r>
                  <a:rPr lang="en-US" sz="1400" dirty="0" smtClean="0">
                    <a:latin typeface="Times New Roman" panose="02020603050405020304" pitchFamily="18" charset="0"/>
                    <a:ea typeface="Calibri" panose="020F0502020204030204" pitchFamily="34" charset="0"/>
                  </a:rPr>
                  <a:t>z</a:t>
                </a:r>
                <a:r>
                  <a:rPr lang="en-US" sz="1400" baseline="-25000" dirty="0" smtClean="0">
                    <a:latin typeface="Times New Roman" panose="02020603050405020304" pitchFamily="18" charset="0"/>
                    <a:ea typeface="Calibri" panose="020F0502020204030204" pitchFamily="34" charset="0"/>
                  </a:rPr>
                  <a:t>1</a:t>
                </a:r>
                <a:r>
                  <a:rPr lang="en-US" sz="1400" dirty="0" smtClean="0">
                    <a:latin typeface="Times New Roman" panose="02020603050405020304" pitchFamily="18" charset="0"/>
                    <a:ea typeface="Calibri" panose="020F0502020204030204" pitchFamily="34" charset="0"/>
                  </a:rPr>
                  <a:t>/</a:t>
                </a:r>
                <a:r>
                  <a:rPr lang="en-US" sz="1400" dirty="0" err="1" smtClean="0">
                    <a:latin typeface="Times New Roman" panose="02020603050405020304" pitchFamily="18" charset="0"/>
                    <a:ea typeface="Calibri" panose="020F0502020204030204" pitchFamily="34" charset="0"/>
                  </a:rPr>
                  <a:t>z</a:t>
                </a:r>
                <a:r>
                  <a:rPr lang="en-US" sz="1400" baseline="-25000" dirty="0" err="1" smtClean="0">
                    <a:latin typeface="Times New Roman" panose="02020603050405020304" pitchFamily="18" charset="0"/>
                    <a:ea typeface="Calibri" panose="020F0502020204030204" pitchFamily="34" charset="0"/>
                  </a:rPr>
                  <a:t>p</a:t>
                </a:r>
                <a:r>
                  <a:rPr lang="en-US" sz="1400" baseline="-25000" dirty="0" smtClean="0">
                    <a:latin typeface="Times New Roman" panose="02020603050405020304" pitchFamily="18" charset="0"/>
                    <a:ea typeface="Calibri" panose="020F0502020204030204" pitchFamily="34" charset="0"/>
                  </a:rPr>
                  <a:t>,</a:t>
                </a:r>
                <a:endParaRPr lang="en-US" sz="1400" baseline="-25000" dirty="0"/>
              </a:p>
            </p:txBody>
          </p:sp>
          <p:sp>
            <p:nvSpPr>
              <p:cNvPr id="22" name="Rectangle 21"/>
              <p:cNvSpPr/>
              <p:nvPr/>
            </p:nvSpPr>
            <p:spPr>
              <a:xfrm>
                <a:off x="232366" y="5787970"/>
                <a:ext cx="1291634" cy="307777"/>
              </a:xfrm>
              <a:prstGeom prst="rect">
                <a:avLst/>
              </a:prstGeom>
            </p:spPr>
            <p:txBody>
              <a:bodyPr wrap="square">
                <a:spAutoFit/>
              </a:bodyPr>
              <a:lstStyle/>
              <a:p>
                <a:r>
                  <a:rPr lang="en-US" sz="1400" i="1" dirty="0">
                    <a:latin typeface="Times New Roman" panose="02020603050405020304" pitchFamily="18" charset="0"/>
                    <a:ea typeface="Calibri" panose="020F0502020204030204" pitchFamily="34" charset="0"/>
                  </a:rPr>
                  <a:t>m = (</a:t>
                </a:r>
                <a:r>
                  <a:rPr lang="en-US" sz="1400" i="1" dirty="0" err="1" smtClean="0">
                    <a:latin typeface="Times New Roman" panose="02020603050405020304" pitchFamily="18" charset="0"/>
                    <a:ea typeface="Calibri" panose="020F0502020204030204" pitchFamily="34" charset="0"/>
                  </a:rPr>
                  <a:t>ω</a:t>
                </a:r>
                <a:r>
                  <a:rPr lang="en-US" sz="1400" i="1" baseline="-25000" dirty="0" err="1" smtClean="0">
                    <a:latin typeface="Times New Roman" panose="02020603050405020304" pitchFamily="18" charset="0"/>
                    <a:ea typeface="Calibri" panose="020F0502020204030204" pitchFamily="34" charset="0"/>
                  </a:rPr>
                  <a:t>p</a:t>
                </a:r>
                <a:r>
                  <a:rPr lang="en-US" sz="1400" i="1" dirty="0" smtClean="0">
                    <a:latin typeface="Times New Roman" panose="02020603050405020304" pitchFamily="18" charset="0"/>
                    <a:ea typeface="Calibri" panose="020F0502020204030204" pitchFamily="34" charset="0"/>
                  </a:rPr>
                  <a:t>/</a:t>
                </a:r>
                <a:r>
                  <a:rPr lang="en-US" sz="1400" i="1" dirty="0" err="1" smtClean="0">
                    <a:latin typeface="Times New Roman" panose="02020603050405020304" pitchFamily="18" charset="0"/>
                    <a:ea typeface="Calibri" panose="020F0502020204030204" pitchFamily="34" charset="0"/>
                  </a:rPr>
                  <a:t>ω</a:t>
                </a:r>
                <a:r>
                  <a:rPr lang="en-US" sz="1400" i="1" baseline="-25000" dirty="0" err="1" smtClean="0">
                    <a:latin typeface="Times New Roman" panose="02020603050405020304" pitchFamily="18" charset="0"/>
                    <a:ea typeface="Calibri" panose="020F0502020204030204" pitchFamily="34" charset="0"/>
                  </a:rPr>
                  <a:t>e</a:t>
                </a:r>
                <a:r>
                  <a:rPr lang="en-US" sz="1400" i="1" dirty="0" smtClean="0">
                    <a:latin typeface="Times New Roman" panose="02020603050405020304" pitchFamily="18" charset="0"/>
                    <a:ea typeface="Calibri" panose="020F0502020204030204" pitchFamily="34" charset="0"/>
                  </a:rPr>
                  <a:t>)</a:t>
                </a:r>
                <a:r>
                  <a:rPr lang="en-US" sz="1400" i="1" baseline="30000" dirty="0" smtClean="0">
                    <a:latin typeface="Times New Roman" panose="02020603050405020304" pitchFamily="18" charset="0"/>
                    <a:ea typeface="Calibri" panose="020F0502020204030204" pitchFamily="34" charset="0"/>
                  </a:rPr>
                  <a:t>2</a:t>
                </a:r>
                <a:endParaRPr lang="en-US" sz="1400" dirty="0"/>
              </a:p>
            </p:txBody>
          </p:sp>
          <p:graphicFrame>
            <p:nvGraphicFramePr>
              <p:cNvPr id="23" name="Object 22"/>
              <p:cNvGraphicFramePr>
                <a:graphicFrameLocks noChangeAspect="1"/>
              </p:cNvGraphicFramePr>
              <p:nvPr>
                <p:extLst>
                  <p:ext uri="{D42A27DB-BD31-4B8C-83A1-F6EECF244321}">
                    <p14:modId xmlns:p14="http://schemas.microsoft.com/office/powerpoint/2010/main" val="1724417783"/>
                  </p:ext>
                </p:extLst>
              </p:nvPr>
            </p:nvGraphicFramePr>
            <p:xfrm>
              <a:off x="300903" y="5620077"/>
              <a:ext cx="1684193" cy="271644"/>
            </p:xfrm>
            <a:graphic>
              <a:graphicData uri="http://schemas.openxmlformats.org/presentationml/2006/ole">
                <mc:AlternateContent xmlns:mc="http://schemas.openxmlformats.org/markup-compatibility/2006">
                  <mc:Choice xmlns:v="urn:schemas-microsoft-com:vml" Requires="v">
                    <p:oleObj spid="_x0000_s57866" name="Equation" r:id="rId13" imgW="1473200" imgH="241300" progId="Equation.3">
                      <p:embed/>
                    </p:oleObj>
                  </mc:Choice>
                  <mc:Fallback>
                    <p:oleObj name="Equation" r:id="rId13" imgW="1473200" imgH="241300" progId="Equation.3">
                      <p:embed/>
                      <p:pic>
                        <p:nvPicPr>
                          <p:cNvPr id="0" nam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00903" y="5620077"/>
                            <a:ext cx="1684193" cy="27164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4" name="TextBox 23"/>
              <p:cNvSpPr txBox="1"/>
              <p:nvPr/>
            </p:nvSpPr>
            <p:spPr>
              <a:xfrm>
                <a:off x="76200" y="5376446"/>
                <a:ext cx="801983" cy="276999"/>
              </a:xfrm>
              <a:prstGeom prst="rect">
                <a:avLst/>
              </a:prstGeom>
              <a:noFill/>
            </p:spPr>
            <p:txBody>
              <a:bodyPr wrap="square" rtlCol="0">
                <a:spAutoFit/>
              </a:bodyPr>
              <a:lstStyle/>
              <a:p>
                <a:r>
                  <a:rPr lang="en-US" sz="1200" dirty="0" smtClean="0"/>
                  <a:t>Where,</a:t>
                </a:r>
                <a:endParaRPr lang="en-US" sz="1200" dirty="0"/>
              </a:p>
            </p:txBody>
          </p:sp>
          <p:graphicFrame>
            <p:nvGraphicFramePr>
              <p:cNvPr id="25" name="Object 90"/>
              <p:cNvGraphicFramePr>
                <a:graphicFrameLocks noChangeAspect="1"/>
              </p:cNvGraphicFramePr>
              <p:nvPr>
                <p:extLst>
                  <p:ext uri="{D42A27DB-BD31-4B8C-83A1-F6EECF244321}">
                    <p14:modId xmlns:p14="http://schemas.microsoft.com/office/powerpoint/2010/main" val="1355667447"/>
                  </p:ext>
                </p:extLst>
              </p:nvPr>
            </p:nvGraphicFramePr>
            <p:xfrm>
              <a:off x="1547741" y="5901226"/>
              <a:ext cx="1017588" cy="498475"/>
            </p:xfrm>
            <a:graphic>
              <a:graphicData uri="http://schemas.openxmlformats.org/presentationml/2006/ole">
                <mc:AlternateContent xmlns:mc="http://schemas.openxmlformats.org/markup-compatibility/2006">
                  <mc:Choice xmlns:v="urn:schemas-microsoft-com:vml" Requires="v">
                    <p:oleObj spid="_x0000_s57867" name="Equation" r:id="rId15" imgW="850680" imgH="419040" progId="Equation.3">
                      <p:embed/>
                    </p:oleObj>
                  </mc:Choice>
                  <mc:Fallback>
                    <p:oleObj name="Equation" r:id="rId15" imgW="850680" imgH="419040" progId="Equation.3">
                      <p:embed/>
                      <p:pic>
                        <p:nvPicPr>
                          <p:cNvPr id="0" name=""/>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547741" y="5901226"/>
                            <a:ext cx="1017588" cy="498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sp>
        <p:nvSpPr>
          <p:cNvPr id="28" name="TextBox 27"/>
          <p:cNvSpPr txBox="1"/>
          <p:nvPr/>
        </p:nvSpPr>
        <p:spPr>
          <a:xfrm>
            <a:off x="5179544" y="917335"/>
            <a:ext cx="3640810" cy="646331"/>
          </a:xfrm>
          <a:prstGeom prst="rect">
            <a:avLst/>
          </a:prstGeom>
          <a:noFill/>
        </p:spPr>
        <p:txBody>
          <a:bodyPr wrap="square" rtlCol="0">
            <a:spAutoFit/>
          </a:bodyPr>
          <a:lstStyle/>
          <a:p>
            <a:pPr algn="ctr"/>
            <a:r>
              <a:rPr lang="en-US" dirty="0" smtClean="0"/>
              <a:t>Coupled variable equation: </a:t>
            </a:r>
          </a:p>
          <a:p>
            <a:pPr algn="ctr"/>
            <a:r>
              <a:rPr lang="en-US" dirty="0" smtClean="0"/>
              <a:t>Not possible to solve analytically</a:t>
            </a:r>
            <a:endParaRPr lang="en-US" dirty="0"/>
          </a:p>
        </p:txBody>
      </p:sp>
      <p:sp>
        <p:nvSpPr>
          <p:cNvPr id="29" name="TextBox 28"/>
          <p:cNvSpPr txBox="1"/>
          <p:nvPr/>
        </p:nvSpPr>
        <p:spPr>
          <a:xfrm>
            <a:off x="35622" y="699594"/>
            <a:ext cx="1085376" cy="646331"/>
          </a:xfrm>
          <a:prstGeom prst="rect">
            <a:avLst/>
          </a:prstGeom>
          <a:noFill/>
        </p:spPr>
        <p:txBody>
          <a:bodyPr wrap="square" rtlCol="0">
            <a:spAutoFit/>
          </a:bodyPr>
          <a:lstStyle/>
          <a:p>
            <a:r>
              <a:rPr lang="en-US" dirty="0" smtClean="0"/>
              <a:t>Heat Equation</a:t>
            </a:r>
            <a:endParaRPr lang="en-US" dirty="0"/>
          </a:p>
        </p:txBody>
      </p:sp>
      <p:sp>
        <p:nvSpPr>
          <p:cNvPr id="30"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1" name="Slide Number Placeholder 1"/>
          <p:cNvSpPr>
            <a:spLocks noGrp="1"/>
          </p:cNvSpPr>
          <p:nvPr>
            <p:ph type="sldNum" sz="quarter" idx="12"/>
          </p:nvPr>
        </p:nvSpPr>
        <p:spPr>
          <a:xfrm>
            <a:off x="6872016" y="137296"/>
            <a:ext cx="2133600" cy="273844"/>
          </a:xfrm>
        </p:spPr>
        <p:txBody>
          <a:bodyPr/>
          <a:lstStyle/>
          <a:p>
            <a:fld id="{987050E6-B42A-498C-A7A4-4658E44B739B}" type="slidenum">
              <a:rPr lang="en-US" sz="1100" b="1" smtClean="0">
                <a:solidFill>
                  <a:schemeClr val="bg1"/>
                </a:solidFill>
              </a:rPr>
              <a:pPr/>
              <a:t>50</a:t>
            </a:fld>
            <a:endParaRPr lang="en-US" sz="1100" b="1" dirty="0">
              <a:solidFill>
                <a:schemeClr val="bg1"/>
              </a:solidFill>
            </a:endParaRPr>
          </a:p>
        </p:txBody>
      </p:sp>
      <p:sp>
        <p:nvSpPr>
          <p:cNvPr id="32" name="Rectangle 31"/>
          <p:cNvSpPr/>
          <p:nvPr/>
        </p:nvSpPr>
        <p:spPr>
          <a:xfrm>
            <a:off x="5438725" y="3237201"/>
            <a:ext cx="3021599" cy="523220"/>
          </a:xfrm>
          <a:prstGeom prst="rect">
            <a:avLst/>
          </a:prstGeom>
        </p:spPr>
        <p:txBody>
          <a:bodyPr wrap="square">
            <a:spAutoFit/>
          </a:bodyPr>
          <a:lstStyle/>
          <a:p>
            <a:pPr lvl="0"/>
            <a:r>
              <a:rPr lang="en-US" sz="1400" dirty="0">
                <a:solidFill>
                  <a:schemeClr val="accent3">
                    <a:lumMod val="75000"/>
                  </a:schemeClr>
                </a:solidFill>
                <a:latin typeface="Times New Roman" panose="02020603050405020304" pitchFamily="18" charset="0"/>
                <a:cs typeface="Times New Roman" panose="02020603050405020304" pitchFamily="18" charset="0"/>
              </a:rPr>
              <a:t>J. Shen, R. D. Lowe and R. D. Snook, </a:t>
            </a:r>
            <a:r>
              <a:rPr lang="en-US" sz="1400" i="1" dirty="0">
                <a:solidFill>
                  <a:schemeClr val="accent3">
                    <a:lumMod val="75000"/>
                  </a:schemeClr>
                </a:solidFill>
                <a:latin typeface="Times New Roman" panose="02020603050405020304" pitchFamily="18" charset="0"/>
                <a:cs typeface="Times New Roman" panose="02020603050405020304" pitchFamily="18" charset="0"/>
              </a:rPr>
              <a:t>Chem. Phys. </a:t>
            </a:r>
            <a:r>
              <a:rPr lang="en-US" sz="1400" b="1" i="1" dirty="0">
                <a:solidFill>
                  <a:schemeClr val="accent3">
                    <a:lumMod val="75000"/>
                  </a:schemeClr>
                </a:solidFill>
                <a:latin typeface="Times New Roman" panose="02020603050405020304" pitchFamily="18" charset="0"/>
                <a:cs typeface="Times New Roman" panose="02020603050405020304" pitchFamily="18" charset="0"/>
              </a:rPr>
              <a:t>165</a:t>
            </a:r>
            <a:r>
              <a:rPr lang="en-US" sz="1400" dirty="0">
                <a:solidFill>
                  <a:schemeClr val="accent3">
                    <a:lumMod val="75000"/>
                  </a:schemeClr>
                </a:solidFill>
                <a:latin typeface="Times New Roman" panose="02020603050405020304" pitchFamily="18" charset="0"/>
                <a:cs typeface="Times New Roman" panose="02020603050405020304" pitchFamily="18" charset="0"/>
              </a:rPr>
              <a:t>, 385 (1992).</a:t>
            </a:r>
          </a:p>
        </p:txBody>
      </p:sp>
      <p:sp>
        <p:nvSpPr>
          <p:cNvPr id="33" name="Rectangle 32"/>
          <p:cNvSpPr/>
          <p:nvPr/>
        </p:nvSpPr>
        <p:spPr>
          <a:xfrm>
            <a:off x="2599819" y="42238"/>
            <a:ext cx="4143881" cy="369332"/>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fontAlgn="auto">
              <a:spcBef>
                <a:spcPts val="0"/>
              </a:spcBef>
              <a:spcAft>
                <a:spcPts val="0"/>
              </a:spcAft>
            </a:pPr>
            <a:r>
              <a:rPr lang="en-US" dirty="0" smtClean="0">
                <a:solidFill>
                  <a:prstClr val="white"/>
                </a:solidFill>
                <a:latin typeface="Times New Roman" panose="02020603050405020304" pitchFamily="18" charset="0"/>
                <a:cs typeface="Times New Roman" panose="02020603050405020304" pitchFamily="18" charset="0"/>
              </a:rPr>
              <a:t>Shen model </a:t>
            </a:r>
            <a:r>
              <a:rPr lang="en-US" dirty="0">
                <a:solidFill>
                  <a:prstClr val="white"/>
                </a:solidFill>
                <a:latin typeface="Times New Roman" panose="02020603050405020304" pitchFamily="18" charset="0"/>
                <a:cs typeface="Times New Roman" panose="02020603050405020304" pitchFamily="18" charset="0"/>
              </a:rPr>
              <a:t>of </a:t>
            </a:r>
            <a:r>
              <a:rPr lang="en-US" dirty="0" smtClean="0">
                <a:solidFill>
                  <a:prstClr val="white"/>
                </a:solidFill>
                <a:latin typeface="Times New Roman" panose="02020603050405020304" pitchFamily="18" charset="0"/>
                <a:cs typeface="Times New Roman" panose="02020603050405020304" pitchFamily="18" charset="0"/>
              </a:rPr>
              <a:t>Thermal Lens </a:t>
            </a:r>
            <a:r>
              <a:rPr lang="en-US" dirty="0">
                <a:solidFill>
                  <a:prstClr val="white"/>
                </a:solidFill>
                <a:latin typeface="Times New Roman" panose="02020603050405020304" pitchFamily="18" charset="0"/>
                <a:cs typeface="Times New Roman" panose="02020603050405020304" pitchFamily="18" charset="0"/>
              </a:rPr>
              <a:t>Study</a:t>
            </a:r>
          </a:p>
        </p:txBody>
      </p:sp>
    </p:spTree>
    <p:extLst>
      <p:ext uri="{BB962C8B-B14F-4D97-AF65-F5344CB8AC3E}">
        <p14:creationId xmlns:p14="http://schemas.microsoft.com/office/powerpoint/2010/main" val="2296651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500" fill="hold"/>
                                        <p:tgtEl>
                                          <p:spTgt spid="18"/>
                                        </p:tgtEl>
                                        <p:attrNameLst>
                                          <p:attrName>ppt_x</p:attrName>
                                        </p:attrNameLst>
                                      </p:cBhvr>
                                      <p:tavLst>
                                        <p:tav tm="0">
                                          <p:val>
                                            <p:strVal val="#ppt_x"/>
                                          </p:val>
                                        </p:tav>
                                        <p:tav tm="100000">
                                          <p:val>
                                            <p:strVal val="#ppt_x"/>
                                          </p:val>
                                        </p:tav>
                                      </p:tavLst>
                                    </p:anim>
                                    <p:anim calcmode="lin" valueType="num">
                                      <p:cBhvr additive="base">
                                        <p:cTn id="48" dur="500" fill="hold"/>
                                        <p:tgtEl>
                                          <p:spTgt spid="18"/>
                                        </p:tgtEl>
                                        <p:attrNameLst>
                                          <p:attrName>ppt_y</p:attrName>
                                        </p:attrNameLst>
                                      </p:cBhvr>
                                      <p:tavLst>
                                        <p:tav tm="0">
                                          <p:val>
                                            <p:strVal val="1+#ppt_h/2"/>
                                          </p:val>
                                        </p:tav>
                                        <p:tav tm="100000">
                                          <p:val>
                                            <p:strVal val="#ppt_y"/>
                                          </p:val>
                                        </p:tav>
                                      </p:tavLst>
                                    </p:anim>
                                  </p:childTnLst>
                                </p:cTn>
                              </p:par>
                              <p:par>
                                <p:cTn id="49" presetID="10"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p:bldP spid="11" grpId="0"/>
      <p:bldP spid="13" grpId="0"/>
      <p:bldP spid="14" grpId="0"/>
      <p:bldP spid="1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5089" y="390383"/>
            <a:ext cx="3798277" cy="1015663"/>
          </a:xfrm>
          <a:prstGeom prst="rect">
            <a:avLst/>
          </a:prstGeom>
          <a:noFill/>
        </p:spPr>
        <p:txBody>
          <a:bodyPr wrap="square" rtlCol="0">
            <a:spAutoFit/>
          </a:bodyPr>
          <a:lstStyle/>
          <a:p>
            <a:pPr algn="just"/>
            <a:r>
              <a:rPr lang="en-US" sz="1500" dirty="0">
                <a:latin typeface="Times New Roman" panose="02020603050405020304" pitchFamily="18" charset="0"/>
                <a:ea typeface="Times New Roman" panose="02020603050405020304" pitchFamily="18" charset="0"/>
              </a:rPr>
              <a:t>Alcohols have a strong absorption band at 1560 nm wavelength: vibrational combination states of “OH” couples with femtosecond laser pulses centered at </a:t>
            </a:r>
            <a:r>
              <a:rPr lang="en-US" sz="1500" dirty="0" smtClean="0">
                <a:latin typeface="Times New Roman" panose="02020603050405020304" pitchFamily="18" charset="0"/>
                <a:ea typeface="Times New Roman" panose="02020603050405020304" pitchFamily="18" charset="0"/>
              </a:rPr>
              <a:t>1560 nm</a:t>
            </a:r>
            <a:r>
              <a:rPr lang="en-US" sz="1500" dirty="0">
                <a:latin typeface="Times New Roman" panose="02020603050405020304" pitchFamily="18" charset="0"/>
                <a:ea typeface="Times New Roman" panose="02020603050405020304" pitchFamily="18" charset="0"/>
              </a:rPr>
              <a:t>.</a:t>
            </a:r>
            <a:endParaRPr lang="en-US" sz="1500" dirty="0"/>
          </a:p>
        </p:txBody>
      </p:sp>
      <p:sp>
        <p:nvSpPr>
          <p:cNvPr id="5" name="Rectangle 2"/>
          <p:cNvSpPr>
            <a:spLocks noChangeArrowheads="1"/>
          </p:cNvSpPr>
          <p:nvPr/>
        </p:nvSpPr>
        <p:spPr bwMode="auto">
          <a:xfrm>
            <a:off x="3738496" y="-17312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dirty="0"/>
          </a:p>
        </p:txBody>
      </p:sp>
      <p:pic>
        <p:nvPicPr>
          <p:cNvPr id="7" name="Picture 6" descr="Mean TL Alcohol series.bmp"/>
          <p:cNvPicPr>
            <a:picLocks noChangeAspect="1"/>
          </p:cNvPicPr>
          <p:nvPr/>
        </p:nvPicPr>
        <p:blipFill>
          <a:blip r:embed="rId4" cstate="print"/>
          <a:stretch>
            <a:fillRect/>
          </a:stretch>
        </p:blipFill>
        <p:spPr>
          <a:xfrm>
            <a:off x="1257317" y="2640427"/>
            <a:ext cx="3634740" cy="2240834"/>
          </a:xfrm>
          <a:prstGeom prst="rect">
            <a:avLst/>
          </a:prstGeom>
        </p:spPr>
      </p:pic>
      <p:sp>
        <p:nvSpPr>
          <p:cNvPr id="8" name="Rectangle 6"/>
          <p:cNvSpPr>
            <a:spLocks noChangeArrowheads="1"/>
          </p:cNvSpPr>
          <p:nvPr/>
        </p:nvSpPr>
        <p:spPr bwMode="auto">
          <a:xfrm>
            <a:off x="1143001" y="-17312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dirty="0"/>
          </a:p>
        </p:txBody>
      </p:sp>
      <p:graphicFrame>
        <p:nvGraphicFramePr>
          <p:cNvPr id="9" name="Object 8"/>
          <p:cNvGraphicFramePr>
            <a:graphicFrameLocks noChangeAspect="1"/>
          </p:cNvGraphicFramePr>
          <p:nvPr>
            <p:extLst>
              <p:ext uri="{D42A27DB-BD31-4B8C-83A1-F6EECF244321}">
                <p14:modId xmlns:p14="http://schemas.microsoft.com/office/powerpoint/2010/main" val="3999112548"/>
              </p:ext>
            </p:extLst>
          </p:nvPr>
        </p:nvGraphicFramePr>
        <p:xfrm>
          <a:off x="4966681" y="2342029"/>
          <a:ext cx="3748717" cy="2893944"/>
        </p:xfrm>
        <a:graphic>
          <a:graphicData uri="http://schemas.openxmlformats.org/presentationml/2006/ole">
            <mc:AlternateContent xmlns:mc="http://schemas.openxmlformats.org/markup-compatibility/2006">
              <mc:Choice xmlns:v="urn:schemas-microsoft-com:vml" Requires="v">
                <p:oleObj spid="_x0000_s28962" name="Graph" r:id="rId5" imgW="4023360" imgH="3108960" progId="Origin50.Graph">
                  <p:embed/>
                </p:oleObj>
              </mc:Choice>
              <mc:Fallback>
                <p:oleObj name="Graph" r:id="rId5" imgW="4023360" imgH="3108960" progId="Origin50.Graph">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66681" y="2342029"/>
                        <a:ext cx="3748717" cy="2893944"/>
                      </a:xfrm>
                      <a:prstGeom prst="rect">
                        <a:avLst/>
                      </a:prstGeom>
                      <a:noFill/>
                      <a:extLst/>
                    </p:spPr>
                  </p:pic>
                </p:oleObj>
              </mc:Fallback>
            </mc:AlternateContent>
          </a:graphicData>
        </a:graphic>
      </p:graphicFrame>
      <p:sp>
        <p:nvSpPr>
          <p:cNvPr id="10" name="Rectangle 9"/>
          <p:cNvSpPr/>
          <p:nvPr/>
        </p:nvSpPr>
        <p:spPr>
          <a:xfrm>
            <a:off x="1196625" y="1404430"/>
            <a:ext cx="3799682" cy="784830"/>
          </a:xfrm>
          <a:prstGeom prst="rect">
            <a:avLst/>
          </a:prstGeom>
        </p:spPr>
        <p:txBody>
          <a:bodyPr wrap="square">
            <a:spAutoFit/>
          </a:bodyPr>
          <a:lstStyle/>
          <a:p>
            <a:pPr algn="just"/>
            <a:r>
              <a:rPr lang="en-US" sz="1500" dirty="0">
                <a:latin typeface="Times New Roman" panose="02020603050405020304" pitchFamily="18" charset="0"/>
                <a:ea typeface="Calibri" panose="020F0502020204030204" pitchFamily="34" charset="0"/>
              </a:rPr>
              <a:t>The amplitude of thermal lens signal, </a:t>
            </a:r>
            <a:r>
              <a:rPr lang="en-US" sz="1500" b="1" i="1" dirty="0">
                <a:latin typeface="Times New Roman" panose="02020603050405020304" pitchFamily="18" charset="0"/>
                <a:ea typeface="Calibri" panose="020F0502020204030204" pitchFamily="34" charset="0"/>
              </a:rPr>
              <a:t>S</a:t>
            </a:r>
            <a:r>
              <a:rPr lang="en-US" sz="1500" dirty="0">
                <a:latin typeface="Times New Roman" panose="02020603050405020304" pitchFamily="18" charset="0"/>
                <a:ea typeface="Calibri" panose="020F0502020204030204" pitchFamily="34" charset="0"/>
              </a:rPr>
              <a:t>, at various </a:t>
            </a:r>
            <a:r>
              <a:rPr lang="en-US" sz="1500" b="1" i="1" dirty="0">
                <a:latin typeface="Times New Roman" panose="02020603050405020304" pitchFamily="18" charset="0"/>
                <a:ea typeface="Calibri" panose="020F0502020204030204" pitchFamily="34" charset="0"/>
              </a:rPr>
              <a:t>z</a:t>
            </a:r>
            <a:r>
              <a:rPr lang="en-US" sz="1500" dirty="0">
                <a:latin typeface="Times New Roman" panose="02020603050405020304" pitchFamily="18" charset="0"/>
                <a:ea typeface="Calibri" panose="020F0502020204030204" pitchFamily="34" charset="0"/>
              </a:rPr>
              <a:t>-positions of the sample at a given time, </a:t>
            </a:r>
            <a:r>
              <a:rPr lang="en-US" sz="1500" b="1" i="1" dirty="0">
                <a:latin typeface="Times New Roman" panose="02020603050405020304" pitchFamily="18" charset="0"/>
                <a:ea typeface="Calibri" panose="020F0502020204030204" pitchFamily="34" charset="0"/>
              </a:rPr>
              <a:t>t</a:t>
            </a:r>
            <a:r>
              <a:rPr lang="en-US" sz="1500" dirty="0">
                <a:latin typeface="Times New Roman" panose="02020603050405020304" pitchFamily="18" charset="0"/>
                <a:ea typeface="Calibri" panose="020F0502020204030204" pitchFamily="34" charset="0"/>
              </a:rPr>
              <a:t>, is</a:t>
            </a:r>
            <a:r>
              <a:rPr lang="en-US" sz="1500" baseline="30000" dirty="0">
                <a:latin typeface="Times New Roman" panose="02020603050405020304" pitchFamily="18" charset="0"/>
                <a:ea typeface="Calibri" panose="020F0502020204030204" pitchFamily="34" charset="0"/>
              </a:rPr>
              <a:t> </a:t>
            </a:r>
            <a:r>
              <a:rPr lang="en-US" sz="1500" dirty="0">
                <a:latin typeface="Times New Roman" panose="02020603050405020304" pitchFamily="18" charset="0"/>
                <a:ea typeface="Calibri" panose="020F0502020204030204" pitchFamily="34" charset="0"/>
              </a:rPr>
              <a:t>given as </a:t>
            </a:r>
            <a:endParaRPr lang="en-US" sz="1500" dirty="0"/>
          </a:p>
        </p:txBody>
      </p:sp>
      <p:sp>
        <p:nvSpPr>
          <p:cNvPr id="11" name="Rectangle 10"/>
          <p:cNvSpPr>
            <a:spLocks noChangeArrowheads="1"/>
          </p:cNvSpPr>
          <p:nvPr/>
        </p:nvSpPr>
        <p:spPr bwMode="auto">
          <a:xfrm>
            <a:off x="2472403" y="2084740"/>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dirty="0"/>
          </a:p>
        </p:txBody>
      </p:sp>
      <p:graphicFrame>
        <p:nvGraphicFramePr>
          <p:cNvPr id="12" name="Object 11"/>
          <p:cNvGraphicFramePr>
            <a:graphicFrameLocks noChangeAspect="1"/>
          </p:cNvGraphicFramePr>
          <p:nvPr>
            <p:extLst/>
          </p:nvPr>
        </p:nvGraphicFramePr>
        <p:xfrm>
          <a:off x="2430197" y="2056490"/>
          <a:ext cx="1720337" cy="617220"/>
        </p:xfrm>
        <a:graphic>
          <a:graphicData uri="http://schemas.openxmlformats.org/presentationml/2006/ole">
            <mc:AlternateContent xmlns:mc="http://schemas.openxmlformats.org/markup-compatibility/2006">
              <mc:Choice xmlns:v="urn:schemas-microsoft-com:vml" Requires="v">
                <p:oleObj spid="_x0000_s28963" name="Equation" r:id="rId7" imgW="1244600" imgH="444500" progId="Equation.3">
                  <p:embed/>
                </p:oleObj>
              </mc:Choice>
              <mc:Fallback>
                <p:oleObj name="Equation" r:id="rId7" imgW="1244600" imgH="444500" progId="Equation.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30197" y="2056490"/>
                        <a:ext cx="1720337" cy="61722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5" name="Rectangle 14"/>
          <p:cNvSpPr/>
          <p:nvPr/>
        </p:nvSpPr>
        <p:spPr>
          <a:xfrm>
            <a:off x="1162044" y="4910657"/>
            <a:ext cx="6077718" cy="253916"/>
          </a:xfrm>
          <a:prstGeom prst="rect">
            <a:avLst/>
          </a:prstGeom>
        </p:spPr>
        <p:txBody>
          <a:bodyPr wrap="square">
            <a:spAutoFit/>
          </a:bodyPr>
          <a:lstStyle/>
          <a:p>
            <a:pPr lvl="0"/>
            <a:r>
              <a:rPr lang="en-US" sz="1050" dirty="0">
                <a:solidFill>
                  <a:schemeClr val="accent3">
                    <a:lumMod val="75000"/>
                  </a:schemeClr>
                </a:solidFill>
                <a:latin typeface="Times New Roman" panose="02020603050405020304" pitchFamily="18" charset="0"/>
                <a:cs typeface="Times New Roman" panose="02020603050405020304" pitchFamily="18" charset="0"/>
              </a:rPr>
              <a:t>P. Kumar, S. </a:t>
            </a:r>
            <a:r>
              <a:rPr lang="en-US" sz="1050" dirty="0" err="1">
                <a:solidFill>
                  <a:schemeClr val="accent3">
                    <a:lumMod val="75000"/>
                  </a:schemeClr>
                </a:solidFill>
                <a:latin typeface="Times New Roman" panose="02020603050405020304" pitchFamily="18" charset="0"/>
                <a:cs typeface="Times New Roman" panose="02020603050405020304" pitchFamily="18" charset="0"/>
              </a:rPr>
              <a:t>Dinda</a:t>
            </a:r>
            <a:r>
              <a:rPr lang="en-US" sz="1050" dirty="0">
                <a:solidFill>
                  <a:schemeClr val="accent3">
                    <a:lumMod val="75000"/>
                  </a:schemeClr>
                </a:solidFill>
                <a:latin typeface="Times New Roman" panose="02020603050405020304" pitchFamily="18" charset="0"/>
                <a:cs typeface="Times New Roman" panose="02020603050405020304" pitchFamily="18" charset="0"/>
              </a:rPr>
              <a:t>, A. Chakraborty, D. </a:t>
            </a:r>
            <a:r>
              <a:rPr lang="en-US" sz="1050" dirty="0" err="1">
                <a:solidFill>
                  <a:schemeClr val="accent3">
                    <a:lumMod val="75000"/>
                  </a:schemeClr>
                </a:solidFill>
                <a:latin typeface="Times New Roman" panose="02020603050405020304" pitchFamily="18" charset="0"/>
                <a:cs typeface="Times New Roman" panose="02020603050405020304" pitchFamily="18" charset="0"/>
              </a:rPr>
              <a:t>Goswami</a:t>
            </a:r>
            <a:r>
              <a:rPr lang="en-US" sz="1050" dirty="0">
                <a:solidFill>
                  <a:schemeClr val="accent3">
                    <a:lumMod val="75000"/>
                  </a:schemeClr>
                </a:solidFill>
                <a:latin typeface="Times New Roman" panose="02020603050405020304" pitchFamily="18" charset="0"/>
                <a:cs typeface="Times New Roman" panose="02020603050405020304" pitchFamily="18" charset="0"/>
              </a:rPr>
              <a:t>, Phys. Chem. Chem. Phys., 16, 12291, (2014).</a:t>
            </a:r>
          </a:p>
        </p:txBody>
      </p:sp>
      <p:sp>
        <p:nvSpPr>
          <p:cNvPr id="16" name="TextBox 15"/>
          <p:cNvSpPr txBox="1"/>
          <p:nvPr/>
        </p:nvSpPr>
        <p:spPr>
          <a:xfrm>
            <a:off x="1247172" y="8790"/>
            <a:ext cx="6449790" cy="369332"/>
          </a:xfrm>
          <a:prstGeom prst="rect">
            <a:avLst/>
          </a:prstGeom>
          <a:noFill/>
          <a:ln>
            <a:noFill/>
          </a:ln>
          <a:effectLst>
            <a:glow rad="127000">
              <a:schemeClr val="bg1"/>
            </a:glow>
            <a:outerShdw blurRad="50800" dist="50800" dir="5400000" algn="ctr" rotWithShape="0">
              <a:srgbClr val="000000">
                <a:alpha val="6000"/>
              </a:srgbClr>
            </a:outerShdw>
          </a:effectLst>
        </p:spPr>
        <p:txBody>
          <a:bodyPr wrap="square" rtlCol="0">
            <a:spAutoFit/>
          </a:bodyPr>
          <a:lstStyle/>
          <a:p>
            <a:pPr lvl="0" algn="ctr"/>
            <a:r>
              <a:rPr lang="en-US" dirty="0">
                <a:solidFill>
                  <a:srgbClr val="C00000"/>
                </a:solidFill>
                <a:latin typeface="Times New Roman" panose="02020603050405020304" pitchFamily="18" charset="0"/>
                <a:cs typeface="Times New Roman" pitchFamily="18" charset="0"/>
              </a:rPr>
              <a:t>Unusual Behavior of TL Signal in Alcohols</a:t>
            </a:r>
          </a:p>
        </p:txBody>
      </p:sp>
      <p:cxnSp>
        <p:nvCxnSpPr>
          <p:cNvPr id="14" name="Straight Arrow Connector 13"/>
          <p:cNvCxnSpPr/>
          <p:nvPr/>
        </p:nvCxnSpPr>
        <p:spPr bwMode="auto">
          <a:xfrm flipV="1">
            <a:off x="6553200" y="2067708"/>
            <a:ext cx="0" cy="27432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 name="Object 16"/>
          <p:cNvGraphicFramePr>
            <a:graphicFrameLocks noChangeAspect="1"/>
          </p:cNvGraphicFramePr>
          <p:nvPr>
            <p:extLst>
              <p:ext uri="{D42A27DB-BD31-4B8C-83A1-F6EECF244321}">
                <p14:modId xmlns:p14="http://schemas.microsoft.com/office/powerpoint/2010/main" val="1154772832"/>
              </p:ext>
            </p:extLst>
          </p:nvPr>
        </p:nvGraphicFramePr>
        <p:xfrm>
          <a:off x="4774988" y="123546"/>
          <a:ext cx="3360420" cy="2563881"/>
        </p:xfrm>
        <a:graphic>
          <a:graphicData uri="http://schemas.openxmlformats.org/presentationml/2006/ole">
            <mc:AlternateContent xmlns:mc="http://schemas.openxmlformats.org/markup-compatibility/2006">
              <mc:Choice xmlns:v="urn:schemas-microsoft-com:vml" Requires="v">
                <p:oleObj spid="_x0000_s28964" name="Graph" r:id="rId9" imgW="3901320" imgH="2986920" progId="Origin50.Graph">
                  <p:embed/>
                </p:oleObj>
              </mc:Choice>
              <mc:Fallback>
                <p:oleObj name="Graph" r:id="rId9" imgW="3901320" imgH="2986920" progId="Origin50.Graph">
                  <p:embed/>
                  <p:pic>
                    <p:nvPicPr>
                      <p:cNvPr id="0" name=""/>
                      <p:cNvPicPr>
                        <a:picLocks noChangeAspect="1" noChangeArrowheads="1"/>
                      </p:cNvPicPr>
                      <p:nvPr/>
                    </p:nvPicPr>
                    <p:blipFill>
                      <a:blip r:embed="rId10"/>
                      <a:srcRect/>
                      <a:stretch>
                        <a:fillRect/>
                      </a:stretch>
                    </p:blipFill>
                    <p:spPr bwMode="auto">
                      <a:xfrm>
                        <a:off x="4774988" y="123546"/>
                        <a:ext cx="3360420" cy="256388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9"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0" name="Slide Number Placeholder 1"/>
          <p:cNvSpPr>
            <a:spLocks noGrp="1"/>
          </p:cNvSpPr>
          <p:nvPr>
            <p:ph type="sldNum" sz="quarter" idx="12"/>
          </p:nvPr>
        </p:nvSpPr>
        <p:spPr>
          <a:xfrm>
            <a:off x="6872016" y="150683"/>
            <a:ext cx="2133600" cy="274637"/>
          </a:xfrm>
        </p:spPr>
        <p:txBody>
          <a:bodyPr/>
          <a:lstStyle/>
          <a:p>
            <a:fld id="{003D9D32-5F0F-440F-9F89-7309B1A47E03}" type="slidenum">
              <a:rPr lang="en-US" altLang="en-US" sz="1100" b="1" smtClean="0">
                <a:solidFill>
                  <a:schemeClr val="bg1"/>
                </a:solidFill>
              </a:rPr>
              <a:pPr/>
              <a:t>51</a:t>
            </a:fld>
            <a:endParaRPr lang="en-US" altLang="en-US" sz="1600" b="1" dirty="0">
              <a:solidFill>
                <a:schemeClr val="bg1"/>
              </a:solidFill>
            </a:endParaRPr>
          </a:p>
        </p:txBody>
      </p:sp>
    </p:spTree>
    <p:extLst>
      <p:ext uri="{BB962C8B-B14F-4D97-AF65-F5344CB8AC3E}">
        <p14:creationId xmlns:p14="http://schemas.microsoft.com/office/powerpoint/2010/main" val="1688707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57981" y="297946"/>
            <a:ext cx="7470307" cy="553998"/>
          </a:xfrm>
          <a:prstGeom prst="rect">
            <a:avLst/>
          </a:prstGeom>
        </p:spPr>
        <p:txBody>
          <a:bodyPr wrap="square">
            <a:spAutoFit/>
          </a:bodyPr>
          <a:lstStyle/>
          <a:p>
            <a:pPr algn="just"/>
            <a:r>
              <a:rPr lang="en-US" sz="1500" dirty="0" smtClean="0">
                <a:latin typeface="Times New Roman" panose="02020603050405020304" pitchFamily="18" charset="0"/>
                <a:ea typeface="Times New Roman" panose="02020603050405020304" pitchFamily="18" charset="0"/>
              </a:rPr>
              <a:t>Another important thermal lens model by </a:t>
            </a:r>
            <a:r>
              <a:rPr lang="en-US" sz="1500" dirty="0" err="1" smtClean="0">
                <a:latin typeface="Times New Roman" panose="02020603050405020304" pitchFamily="18" charset="0"/>
                <a:ea typeface="Times New Roman" panose="02020603050405020304" pitchFamily="18" charset="0"/>
              </a:rPr>
              <a:t>Marcano</a:t>
            </a:r>
            <a:r>
              <a:rPr lang="en-US" sz="1500" dirty="0" smtClean="0">
                <a:latin typeface="Times New Roman" panose="02020603050405020304" pitchFamily="18" charset="0"/>
                <a:ea typeface="Times New Roman" panose="02020603050405020304" pitchFamily="18" charset="0"/>
              </a:rPr>
              <a:t> </a:t>
            </a:r>
            <a:r>
              <a:rPr lang="en-US" sz="1500" i="1" dirty="0">
                <a:latin typeface="Times New Roman" panose="02020603050405020304" pitchFamily="18" charset="0"/>
                <a:ea typeface="Times New Roman" panose="02020603050405020304" pitchFamily="18" charset="0"/>
              </a:rPr>
              <a:t>et. al. </a:t>
            </a:r>
            <a:r>
              <a:rPr lang="en-US" sz="1500" dirty="0" smtClean="0">
                <a:latin typeface="Times New Roman" panose="02020603050405020304" pitchFamily="18" charset="0"/>
                <a:ea typeface="Times New Roman" panose="02020603050405020304" pitchFamily="18" charset="0"/>
              </a:rPr>
              <a:t>can </a:t>
            </a:r>
            <a:r>
              <a:rPr lang="en-US" sz="1500" dirty="0">
                <a:latin typeface="Times New Roman" panose="02020603050405020304" pitchFamily="18" charset="0"/>
                <a:ea typeface="Times New Roman" panose="02020603050405020304" pitchFamily="18" charset="0"/>
              </a:rPr>
              <a:t>also be reduced for the stationary TL form at z = 0 as, </a:t>
            </a:r>
            <a:endParaRPr lang="en-US" sz="1500" dirty="0"/>
          </a:p>
        </p:txBody>
      </p:sp>
      <p:pic>
        <p:nvPicPr>
          <p:cNvPr id="7170" name="Picture 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23682" y="706603"/>
            <a:ext cx="3836194" cy="578644"/>
          </a:xfrm>
          <a:prstGeom prst="rect">
            <a:avLst/>
          </a:prstGeom>
          <a:noFill/>
          <a:ln w="25400">
            <a:solidFill>
              <a:schemeClr val="accent3">
                <a:lumMod val="75000"/>
              </a:schemeClr>
            </a:solid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345546" y="869250"/>
            <a:ext cx="448408" cy="323165"/>
          </a:xfrm>
          <a:prstGeom prst="rect">
            <a:avLst/>
          </a:prstGeom>
          <a:noFill/>
        </p:spPr>
        <p:txBody>
          <a:bodyPr wrap="square" rtlCol="0">
            <a:spAutoFit/>
          </a:bodyPr>
          <a:lstStyle/>
          <a:p>
            <a:pPr algn="ctr"/>
            <a:r>
              <a:rPr lang="en-US" sz="1500" dirty="0">
                <a:latin typeface="Times New Roman" panose="02020603050405020304" pitchFamily="18" charset="0"/>
                <a:cs typeface="Times New Roman" panose="02020603050405020304" pitchFamily="18" charset="0"/>
              </a:rPr>
              <a:t>4.9</a:t>
            </a:r>
          </a:p>
        </p:txBody>
      </p:sp>
      <mc:AlternateContent xmlns:mc="http://schemas.openxmlformats.org/markup-compatibility/2006" xmlns:a14="http://schemas.microsoft.com/office/drawing/2010/main">
        <mc:Choice Requires="a14">
          <p:sp>
            <p:nvSpPr>
              <p:cNvPr id="4" name="Rectangle 3"/>
              <p:cNvSpPr/>
              <p:nvPr/>
            </p:nvSpPr>
            <p:spPr>
              <a:xfrm>
                <a:off x="3200975" y="1639477"/>
                <a:ext cx="2849754" cy="651589"/>
              </a:xfrm>
              <a:prstGeom prst="rect">
                <a:avLst/>
              </a:prstGeom>
              <a:ln w="25400">
                <a:solidFill>
                  <a:schemeClr val="accent3">
                    <a:lumMod val="75000"/>
                  </a:schemeClr>
                </a:solidFill>
              </a:ln>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1500" i="1">
                              <a:latin typeface="Cambria Math" panose="02040503050406030204" pitchFamily="18" charset="0"/>
                            </a:rPr>
                          </m:ctrlPr>
                        </m:sSubPr>
                        <m:e>
                          <m:r>
                            <a:rPr lang="en-US" sz="1500" i="1">
                              <a:latin typeface="Cambria Math" panose="02040503050406030204" pitchFamily="18" charset="0"/>
                            </a:rPr>
                            <m:t>𝑆</m:t>
                          </m:r>
                        </m:e>
                        <m:sub>
                          <m:r>
                            <a:rPr lang="en-US" sz="1500" i="1">
                              <a:latin typeface="Cambria Math" panose="02040503050406030204" pitchFamily="18" charset="0"/>
                            </a:rPr>
                            <m:t>𝑠</m:t>
                          </m:r>
                        </m:sub>
                      </m:sSub>
                      <m:d>
                        <m:dPr>
                          <m:ctrlPr>
                            <a:rPr lang="en-US" sz="1500" i="1">
                              <a:latin typeface="Cambria Math" panose="02040503050406030204" pitchFamily="18" charset="0"/>
                            </a:rPr>
                          </m:ctrlPr>
                        </m:dPr>
                        <m:e>
                          <m:r>
                            <a:rPr lang="en-US" sz="1500">
                              <a:latin typeface="Cambria Math" panose="02040503050406030204" pitchFamily="18" charset="0"/>
                            </a:rPr>
                            <m:t>0, ∞</m:t>
                          </m:r>
                        </m:e>
                      </m:d>
                      <m:r>
                        <a:rPr lang="en-US" sz="1500">
                          <a:latin typeface="Cambria Math" panose="02040503050406030204" pitchFamily="18" charset="0"/>
                        </a:rPr>
                        <m:t>=</m:t>
                      </m:r>
                      <m:sSup>
                        <m:sSupPr>
                          <m:ctrlPr>
                            <a:rPr lang="en-US" sz="1500" i="1">
                              <a:latin typeface="Cambria Math" panose="02040503050406030204" pitchFamily="18" charset="0"/>
                            </a:rPr>
                          </m:ctrlPr>
                        </m:sSupPr>
                        <m:e>
                          <m:d>
                            <m:dPr>
                              <m:begChr m:val="["/>
                              <m:endChr m:val="]"/>
                              <m:ctrlPr>
                                <a:rPr lang="en-US" sz="1500" i="1">
                                  <a:latin typeface="Cambria Math" panose="02040503050406030204" pitchFamily="18" charset="0"/>
                                </a:rPr>
                              </m:ctrlPr>
                            </m:dPr>
                            <m:e>
                              <m:r>
                                <a:rPr lang="en-US" sz="1500">
                                  <a:latin typeface="Cambria Math" panose="02040503050406030204" pitchFamily="18" charset="0"/>
                                </a:rPr>
                                <m:t>1+ </m:t>
                              </m:r>
                              <m:f>
                                <m:fPr>
                                  <m:ctrlPr>
                                    <a:rPr lang="en-US" sz="1500" i="1">
                                      <a:latin typeface="Cambria Math" panose="02040503050406030204" pitchFamily="18" charset="0"/>
                                    </a:rPr>
                                  </m:ctrlPr>
                                </m:fPr>
                                <m:num>
                                  <m:d>
                                    <m:dPr>
                                      <m:begChr m:val=""/>
                                      <m:ctrlPr>
                                        <a:rPr lang="en-US" sz="1500" i="1">
                                          <a:latin typeface="Cambria Math" panose="02040503050406030204" pitchFamily="18" charset="0"/>
                                        </a:rPr>
                                      </m:ctrlPr>
                                    </m:dPr>
                                    <m:e>
                                      <m:sSub>
                                        <m:sSubPr>
                                          <m:ctrlPr>
                                            <a:rPr lang="en-US" sz="1500" i="1">
                                              <a:latin typeface="Cambria Math" panose="02040503050406030204" pitchFamily="18" charset="0"/>
                                            </a:rPr>
                                          </m:ctrlPr>
                                        </m:sSubPr>
                                        <m:e>
                                          <m:r>
                                            <a:rPr lang="en-US" sz="1500" i="1">
                                              <a:latin typeface="Cambria Math" panose="02040503050406030204" pitchFamily="18" charset="0"/>
                                            </a:rPr>
                                            <m:t>𝑆</m:t>
                                          </m:r>
                                        </m:e>
                                        <m:sub>
                                          <m:r>
                                            <a:rPr lang="en-US" sz="1500" i="1">
                                              <a:latin typeface="Cambria Math" panose="02040503050406030204" pitchFamily="18" charset="0"/>
                                            </a:rPr>
                                            <m:t>𝑚</m:t>
                                          </m:r>
                                        </m:sub>
                                      </m:sSub>
                                      <m:r>
                                        <a:rPr lang="en-US" sz="1500">
                                          <a:latin typeface="Cambria Math" panose="02040503050406030204" pitchFamily="18" charset="0"/>
                                        </a:rPr>
                                        <m:t>(0, ∞</m:t>
                                      </m:r>
                                    </m:e>
                                  </m:d>
                                </m:num>
                                <m:den>
                                  <m:r>
                                    <a:rPr lang="en-US" sz="1500">
                                      <a:latin typeface="Cambria Math" panose="02040503050406030204" pitchFamily="18" charset="0"/>
                                    </a:rPr>
                                    <m:t>2</m:t>
                                  </m:r>
                                </m:den>
                              </m:f>
                            </m:e>
                          </m:d>
                        </m:e>
                        <m:sup>
                          <m:r>
                            <a:rPr lang="en-US" sz="1500">
                              <a:latin typeface="Cambria Math" panose="02040503050406030204" pitchFamily="18" charset="0"/>
                            </a:rPr>
                            <m:t>2</m:t>
                          </m:r>
                        </m:sup>
                      </m:sSup>
                      <m:r>
                        <a:rPr lang="en-US" sz="1500">
                          <a:latin typeface="Cambria Math" panose="02040503050406030204" pitchFamily="18" charset="0"/>
                        </a:rPr>
                        <m:t>−1</m:t>
                      </m:r>
                    </m:oMath>
                  </m:oMathPara>
                </a14:m>
                <a:endParaRPr lang="en-US" sz="1500" dirty="0"/>
              </a:p>
            </p:txBody>
          </p:sp>
        </mc:Choice>
        <mc:Fallback xmlns="">
          <p:sp>
            <p:nvSpPr>
              <p:cNvPr id="4" name="Rectangle 3"/>
              <p:cNvSpPr>
                <a:spLocks noRot="1" noChangeAspect="1" noMove="1" noResize="1" noEditPoints="1" noAdjustHandles="1" noChangeArrowheads="1" noChangeShapeType="1" noTextEdit="1"/>
              </p:cNvSpPr>
              <p:nvPr/>
            </p:nvSpPr>
            <p:spPr>
              <a:xfrm>
                <a:off x="4267967" y="2185969"/>
                <a:ext cx="3730060" cy="838050"/>
              </a:xfrm>
              <a:prstGeom prst="rect">
                <a:avLst/>
              </a:prstGeom>
              <a:blipFill rotWithShape="0">
                <a:blip r:embed="rId5"/>
                <a:stretch>
                  <a:fillRect/>
                </a:stretch>
              </a:blipFill>
              <a:ln w="25400">
                <a:solidFill>
                  <a:schemeClr val="accent3">
                    <a:lumMod val="75000"/>
                  </a:schemeClr>
                </a:solidFill>
              </a:ln>
            </p:spPr>
            <p:txBody>
              <a:bodyPr/>
              <a:lstStyle/>
              <a:p>
                <a:r>
                  <a:rPr lang="en-US">
                    <a:noFill/>
                  </a:rPr>
                  <a:t> </a:t>
                </a:r>
              </a:p>
            </p:txBody>
          </p:sp>
        </mc:Fallback>
      </mc:AlternateContent>
      <p:sp>
        <p:nvSpPr>
          <p:cNvPr id="7" name="TextBox 6"/>
          <p:cNvSpPr txBox="1"/>
          <p:nvPr/>
        </p:nvSpPr>
        <p:spPr>
          <a:xfrm>
            <a:off x="7268816" y="1738907"/>
            <a:ext cx="531282" cy="323165"/>
          </a:xfrm>
          <a:prstGeom prst="rect">
            <a:avLst/>
          </a:prstGeom>
          <a:noFill/>
        </p:spPr>
        <p:txBody>
          <a:bodyPr wrap="square" rtlCol="0">
            <a:spAutoFit/>
          </a:bodyPr>
          <a:lstStyle/>
          <a:p>
            <a:pPr algn="ctr"/>
            <a:r>
              <a:rPr lang="en-US" sz="1500" dirty="0">
                <a:latin typeface="Times New Roman" panose="02020603050405020304" pitchFamily="18" charset="0"/>
                <a:cs typeface="Times New Roman" panose="02020603050405020304" pitchFamily="18" charset="0"/>
              </a:rPr>
              <a:t>4.10</a:t>
            </a:r>
          </a:p>
        </p:txBody>
      </p:sp>
      <p:sp>
        <p:nvSpPr>
          <p:cNvPr id="6" name="Rectangle 5"/>
          <p:cNvSpPr/>
          <p:nvPr/>
        </p:nvSpPr>
        <p:spPr>
          <a:xfrm>
            <a:off x="1191849" y="1280586"/>
            <a:ext cx="6539839" cy="323165"/>
          </a:xfrm>
          <a:prstGeom prst="rect">
            <a:avLst/>
          </a:prstGeom>
        </p:spPr>
        <p:txBody>
          <a:bodyPr wrap="square">
            <a:spAutoFit/>
          </a:bodyPr>
          <a:lstStyle/>
          <a:p>
            <a:pPr algn="just"/>
            <a:r>
              <a:rPr lang="en-US" sz="1500" dirty="0">
                <a:latin typeface="Times New Roman" panose="02020603050405020304" pitchFamily="18" charset="0"/>
                <a:ea typeface="Times New Roman" panose="02020603050405020304" pitchFamily="18" charset="0"/>
              </a:rPr>
              <a:t>B</a:t>
            </a:r>
            <a:r>
              <a:rPr lang="en-US" sz="1500" dirty="0" smtClean="0">
                <a:latin typeface="Times New Roman" panose="02020603050405020304" pitchFamily="18" charset="0"/>
                <a:ea typeface="Times New Roman" panose="02020603050405020304" pitchFamily="18" charset="0"/>
              </a:rPr>
              <a:t>oth </a:t>
            </a:r>
            <a:r>
              <a:rPr lang="en-US" sz="1500" dirty="0">
                <a:latin typeface="Times New Roman" panose="02020603050405020304" pitchFamily="18" charset="0"/>
                <a:ea typeface="Times New Roman" panose="02020603050405020304" pitchFamily="18" charset="0"/>
              </a:rPr>
              <a:t>Shen and </a:t>
            </a:r>
            <a:r>
              <a:rPr lang="en-US" sz="1500" dirty="0" err="1">
                <a:latin typeface="Times New Roman" panose="02020603050405020304" pitchFamily="18" charset="0"/>
                <a:ea typeface="Times New Roman" panose="02020603050405020304" pitchFamily="18" charset="0"/>
              </a:rPr>
              <a:t>Marcano’s</a:t>
            </a:r>
            <a:r>
              <a:rPr lang="en-US" sz="1500" dirty="0">
                <a:latin typeface="Times New Roman" panose="02020603050405020304" pitchFamily="18" charset="0"/>
                <a:ea typeface="Times New Roman" panose="02020603050405020304" pitchFamily="18" charset="0"/>
              </a:rPr>
              <a:t> models </a:t>
            </a:r>
            <a:r>
              <a:rPr lang="en-US" sz="1500" dirty="0" smtClean="0">
                <a:latin typeface="Times New Roman" panose="02020603050405020304" pitchFamily="18" charset="0"/>
                <a:ea typeface="Times New Roman" panose="02020603050405020304" pitchFamily="18" charset="0"/>
              </a:rPr>
              <a:t>can be related for </a:t>
            </a:r>
            <a:r>
              <a:rPr lang="en-US" sz="1500" dirty="0">
                <a:latin typeface="Times New Roman" panose="02020603050405020304" pitchFamily="18" charset="0"/>
                <a:ea typeface="Times New Roman" panose="02020603050405020304" pitchFamily="18" charset="0"/>
              </a:rPr>
              <a:t>our particular experiments </a:t>
            </a:r>
            <a:r>
              <a:rPr lang="en-US" sz="1500" dirty="0" smtClean="0">
                <a:latin typeface="Times New Roman" panose="02020603050405020304" pitchFamily="18" charset="0"/>
                <a:ea typeface="Times New Roman" panose="02020603050405020304" pitchFamily="18" charset="0"/>
              </a:rPr>
              <a:t>as:</a:t>
            </a:r>
            <a:endParaRPr lang="en-US" sz="1500" dirty="0"/>
          </a:p>
        </p:txBody>
      </p:sp>
      <p:graphicFrame>
        <p:nvGraphicFramePr>
          <p:cNvPr id="8" name="Object 7"/>
          <p:cNvGraphicFramePr>
            <a:graphicFrameLocks noChangeAspect="1"/>
          </p:cNvGraphicFramePr>
          <p:nvPr>
            <p:extLst>
              <p:ext uri="{D42A27DB-BD31-4B8C-83A1-F6EECF244321}">
                <p14:modId xmlns:p14="http://schemas.microsoft.com/office/powerpoint/2010/main" val="1533920235"/>
              </p:ext>
            </p:extLst>
          </p:nvPr>
        </p:nvGraphicFramePr>
        <p:xfrm>
          <a:off x="2555832" y="1992179"/>
          <a:ext cx="4098075" cy="3156631"/>
        </p:xfrm>
        <a:graphic>
          <a:graphicData uri="http://schemas.openxmlformats.org/presentationml/2006/ole">
            <mc:AlternateContent xmlns:mc="http://schemas.openxmlformats.org/markup-compatibility/2006">
              <mc:Choice xmlns:v="urn:schemas-microsoft-com:vml" Requires="v">
                <p:oleObj spid="_x0000_s31843" name="Graph" r:id="rId6" imgW="3876480" imgH="2986560" progId="Origin50.Graph">
                  <p:embed/>
                </p:oleObj>
              </mc:Choice>
              <mc:Fallback>
                <p:oleObj name="Graph" r:id="rId6" imgW="3876480" imgH="2986560" progId="Origin50.Graph">
                  <p:embed/>
                  <p:pic>
                    <p:nvPicPr>
                      <p:cNvPr id="0" name=""/>
                      <p:cNvPicPr/>
                      <p:nvPr/>
                    </p:nvPicPr>
                    <p:blipFill>
                      <a:blip r:embed="rId7"/>
                      <a:stretch>
                        <a:fillRect/>
                      </a:stretch>
                    </p:blipFill>
                    <p:spPr>
                      <a:xfrm>
                        <a:off x="2555832" y="1992179"/>
                        <a:ext cx="4098075" cy="3156631"/>
                      </a:xfrm>
                      <a:prstGeom prst="rect">
                        <a:avLst/>
                      </a:prstGeom>
                    </p:spPr>
                  </p:pic>
                </p:oleObj>
              </mc:Fallback>
            </mc:AlternateContent>
          </a:graphicData>
        </a:graphic>
      </p:graphicFrame>
      <p:sp>
        <p:nvSpPr>
          <p:cNvPr id="10" name="Rectangle 9"/>
          <p:cNvSpPr/>
          <p:nvPr/>
        </p:nvSpPr>
        <p:spPr>
          <a:xfrm>
            <a:off x="2259140" y="4886593"/>
            <a:ext cx="7658310" cy="307777"/>
          </a:xfrm>
          <a:prstGeom prst="rect">
            <a:avLst/>
          </a:prstGeom>
        </p:spPr>
        <p:txBody>
          <a:bodyPr wrap="square">
            <a:spAutoFit/>
          </a:bodyPr>
          <a:lstStyle/>
          <a:p>
            <a:r>
              <a:rPr lang="en-US" sz="1400" dirty="0">
                <a:solidFill>
                  <a:schemeClr val="bg1">
                    <a:lumMod val="50000"/>
                  </a:schemeClr>
                </a:solidFill>
                <a:latin typeface="Times New Roman" panose="02020603050405020304" pitchFamily="18" charset="0"/>
                <a:cs typeface="Times New Roman" panose="02020603050405020304" pitchFamily="18" charset="0"/>
              </a:rPr>
              <a:t>P. Kumar, S. </a:t>
            </a:r>
            <a:r>
              <a:rPr lang="en-US" sz="1400" dirty="0" err="1">
                <a:solidFill>
                  <a:schemeClr val="bg1">
                    <a:lumMod val="50000"/>
                  </a:schemeClr>
                </a:solidFill>
                <a:latin typeface="Times New Roman" panose="02020603050405020304" pitchFamily="18" charset="0"/>
                <a:cs typeface="Times New Roman" panose="02020603050405020304" pitchFamily="18" charset="0"/>
              </a:rPr>
              <a:t>Dinda</a:t>
            </a:r>
            <a:r>
              <a:rPr lang="en-US" sz="1400" dirty="0">
                <a:solidFill>
                  <a:schemeClr val="bg1">
                    <a:lumMod val="50000"/>
                  </a:schemeClr>
                </a:solidFill>
                <a:latin typeface="Times New Roman" panose="02020603050405020304" pitchFamily="18" charset="0"/>
                <a:cs typeface="Times New Roman" panose="02020603050405020304" pitchFamily="18" charset="0"/>
              </a:rPr>
              <a:t>, A. Chakraborty, D. </a:t>
            </a:r>
            <a:r>
              <a:rPr lang="en-US" sz="1400" dirty="0" err="1">
                <a:solidFill>
                  <a:schemeClr val="bg1">
                    <a:lumMod val="50000"/>
                  </a:schemeClr>
                </a:solidFill>
                <a:latin typeface="Times New Roman" panose="02020603050405020304" pitchFamily="18" charset="0"/>
                <a:cs typeface="Times New Roman" panose="02020603050405020304" pitchFamily="18" charset="0"/>
              </a:rPr>
              <a:t>Goswami</a:t>
            </a:r>
            <a:r>
              <a:rPr lang="en-US" sz="1400" dirty="0">
                <a:solidFill>
                  <a:schemeClr val="bg1">
                    <a:lumMod val="50000"/>
                  </a:schemeClr>
                </a:solidFill>
                <a:latin typeface="Times New Roman" panose="02020603050405020304" pitchFamily="18" charset="0"/>
                <a:cs typeface="Times New Roman" panose="02020603050405020304" pitchFamily="18" charset="0"/>
              </a:rPr>
              <a:t> Phys. Chem. Chem. Phys., 16, 12291, (2014).</a:t>
            </a:r>
          </a:p>
        </p:txBody>
      </p:sp>
      <p:sp>
        <p:nvSpPr>
          <p:cNvPr id="11" name="TextBox 10"/>
          <p:cNvSpPr txBox="1"/>
          <p:nvPr/>
        </p:nvSpPr>
        <p:spPr>
          <a:xfrm>
            <a:off x="1247172" y="8790"/>
            <a:ext cx="6449790" cy="369332"/>
          </a:xfrm>
          <a:prstGeom prst="rect">
            <a:avLst/>
          </a:prstGeom>
          <a:noFill/>
          <a:ln>
            <a:noFill/>
          </a:ln>
          <a:effectLst>
            <a:glow rad="127000">
              <a:schemeClr val="bg1"/>
            </a:glow>
            <a:outerShdw blurRad="50800" dist="50800" dir="5400000" algn="ctr" rotWithShape="0">
              <a:srgbClr val="000000">
                <a:alpha val="6000"/>
              </a:srgbClr>
            </a:outerShdw>
          </a:effectLst>
        </p:spPr>
        <p:txBody>
          <a:bodyPr wrap="square" rtlCol="0">
            <a:spAutoFit/>
          </a:bodyPr>
          <a:lstStyle/>
          <a:p>
            <a:pPr lvl="0" algn="r"/>
            <a:r>
              <a:rPr lang="en-US" dirty="0" smtClean="0">
                <a:solidFill>
                  <a:schemeClr val="bg1">
                    <a:lumMod val="65000"/>
                  </a:schemeClr>
                </a:solidFill>
                <a:latin typeface="Times New Roman" panose="02020603050405020304" pitchFamily="18" charset="0"/>
                <a:cs typeface="Times New Roman" pitchFamily="18" charset="0"/>
              </a:rPr>
              <a:t>Unusual </a:t>
            </a:r>
            <a:r>
              <a:rPr lang="en-US" dirty="0">
                <a:solidFill>
                  <a:schemeClr val="bg1">
                    <a:lumMod val="65000"/>
                  </a:schemeClr>
                </a:solidFill>
                <a:latin typeface="Times New Roman" panose="02020603050405020304" pitchFamily="18" charset="0"/>
                <a:cs typeface="Times New Roman" pitchFamily="18" charset="0"/>
              </a:rPr>
              <a:t>Behavior of TL Signal in Alcohols</a:t>
            </a:r>
          </a:p>
        </p:txBody>
      </p:sp>
      <p:grpSp>
        <p:nvGrpSpPr>
          <p:cNvPr id="14" name="Group 13"/>
          <p:cNvGrpSpPr/>
          <p:nvPr/>
        </p:nvGrpSpPr>
        <p:grpSpPr>
          <a:xfrm>
            <a:off x="80808" y="2441488"/>
            <a:ext cx="2475024" cy="850322"/>
            <a:chOff x="-108390" y="2369482"/>
            <a:chExt cx="2475024" cy="850322"/>
          </a:xfrm>
        </p:grpSpPr>
        <p:sp>
          <p:nvSpPr>
            <p:cNvPr id="12" name="Rectangle 11"/>
            <p:cNvSpPr/>
            <p:nvPr/>
          </p:nvSpPr>
          <p:spPr>
            <a:xfrm>
              <a:off x="971700" y="2831108"/>
              <a:ext cx="1394934" cy="388696"/>
            </a:xfrm>
            <a:prstGeom prst="rect">
              <a:avLst/>
            </a:prstGeom>
          </p:spPr>
          <p:txBody>
            <a:bodyPr wrap="none">
              <a:spAutoFit/>
            </a:bodyPr>
            <a:lstStyle/>
            <a:p>
              <a:pPr marL="0" marR="0">
                <a:lnSpc>
                  <a:spcPct val="107000"/>
                </a:lnSpc>
                <a:spcBef>
                  <a:spcPts val="0"/>
                </a:spcBef>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CH</a:t>
              </a:r>
              <a:r>
                <a:rPr lang="en-US" baseline="-25000" dirty="0">
                  <a:latin typeface="Calibri" panose="020F0502020204030204" pitchFamily="34" charset="0"/>
                  <a:ea typeface="Calibri" panose="020F0502020204030204" pitchFamily="34" charset="0"/>
                  <a:cs typeface="Times New Roman" panose="02020603050405020304" pitchFamily="18" charset="0"/>
                </a:rPr>
                <a:t>3</a:t>
              </a:r>
              <a:r>
                <a:rPr lang="en-US" dirty="0">
                  <a:latin typeface="Calibri" panose="020F0502020204030204" pitchFamily="34" charset="0"/>
                  <a:ea typeface="Calibri" panose="020F0502020204030204" pitchFamily="34" charset="0"/>
                  <a:cs typeface="Times New Roman" panose="02020603050405020304" pitchFamily="18" charset="0"/>
                </a:rPr>
                <a:t>(CH</a:t>
              </a:r>
              <a:r>
                <a:rPr lang="en-US" baseline="-25000" dirty="0">
                  <a:latin typeface="Calibri" panose="020F0502020204030204" pitchFamily="34" charset="0"/>
                  <a:ea typeface="Calibri" panose="020F0502020204030204" pitchFamily="34" charset="0"/>
                  <a:cs typeface="Times New Roman" panose="02020603050405020304" pitchFamily="18" charset="0"/>
                </a:rPr>
                <a:t>2</a:t>
              </a:r>
              <a:r>
                <a:rPr lang="en-US" dirty="0">
                  <a:latin typeface="Calibri" panose="020F0502020204030204" pitchFamily="34" charset="0"/>
                  <a:ea typeface="Calibri" panose="020F0502020204030204" pitchFamily="34" charset="0"/>
                  <a:cs typeface="Times New Roman" panose="02020603050405020304" pitchFamily="18" charset="0"/>
                </a:rPr>
                <a:t>)</a:t>
              </a:r>
              <a:r>
                <a:rPr lang="en-US" baseline="-25000" dirty="0" err="1">
                  <a:latin typeface="Calibri" panose="020F0502020204030204" pitchFamily="34" charset="0"/>
                  <a:ea typeface="Calibri" panose="020F0502020204030204" pitchFamily="34" charset="0"/>
                  <a:cs typeface="Times New Roman" panose="02020603050405020304" pitchFamily="18" charset="0"/>
                </a:rPr>
                <a:t>n</a:t>
              </a:r>
              <a:r>
                <a:rPr lang="en-US" dirty="0" err="1">
                  <a:latin typeface="Calibri" panose="020F0502020204030204" pitchFamily="34" charset="0"/>
                  <a:ea typeface="Calibri" panose="020F0502020204030204" pitchFamily="34" charset="0"/>
                  <a:cs typeface="Times New Roman" panose="02020603050405020304" pitchFamily="18" charset="0"/>
                </a:rPr>
                <a:t>OH</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p:cNvSpPr txBox="1"/>
            <p:nvPr/>
          </p:nvSpPr>
          <p:spPr>
            <a:xfrm>
              <a:off x="-108390" y="2369482"/>
              <a:ext cx="2448204" cy="830997"/>
            </a:xfrm>
            <a:prstGeom prst="rect">
              <a:avLst/>
            </a:prstGeom>
            <a:noFill/>
          </p:spPr>
          <p:txBody>
            <a:bodyPr wrap="square" rtlCol="0">
              <a:spAutoFit/>
            </a:bodyPr>
            <a:lstStyle/>
            <a:p>
              <a:r>
                <a:rPr lang="en-US" sz="1600" dirty="0" smtClean="0"/>
                <a:t>For </a:t>
              </a:r>
              <a:r>
                <a:rPr lang="en-US" sz="1600" dirty="0"/>
                <a:t>primary </a:t>
              </a:r>
              <a:r>
                <a:rPr lang="en-US" sz="1600" dirty="0" smtClean="0"/>
                <a:t>linear chain aliphatic alcohol series of the form:</a:t>
              </a:r>
              <a:endParaRPr lang="en-US" sz="1600" dirty="0"/>
            </a:p>
          </p:txBody>
        </p:sp>
      </p:grpSp>
      <p:sp>
        <p:nvSpPr>
          <p:cNvPr id="15" name="TextBox 14"/>
          <p:cNvSpPr txBox="1"/>
          <p:nvPr/>
        </p:nvSpPr>
        <p:spPr>
          <a:xfrm>
            <a:off x="6909976" y="2760437"/>
            <a:ext cx="1838372" cy="1323439"/>
          </a:xfrm>
          <a:prstGeom prst="rect">
            <a:avLst/>
          </a:prstGeom>
          <a:noFill/>
        </p:spPr>
        <p:txBody>
          <a:bodyPr wrap="square" rtlCol="0">
            <a:spAutoFit/>
          </a:bodyPr>
          <a:lstStyle/>
          <a:p>
            <a:r>
              <a:rPr lang="en-US" sz="1600" dirty="0" smtClean="0"/>
              <a:t>Our Experimental data deviates heavily from the existing Thermal Lens (TL) models </a:t>
            </a:r>
            <a:endParaRPr lang="en-US" sz="1600" dirty="0"/>
          </a:p>
        </p:txBody>
      </p:sp>
      <p:sp>
        <p:nvSpPr>
          <p:cNvPr id="17"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8" name="Slide Number Placeholder 1"/>
          <p:cNvSpPr>
            <a:spLocks noGrp="1"/>
          </p:cNvSpPr>
          <p:nvPr>
            <p:ph type="sldNum" sz="quarter" idx="12"/>
          </p:nvPr>
        </p:nvSpPr>
        <p:spPr>
          <a:xfrm>
            <a:off x="6875272" y="143808"/>
            <a:ext cx="2133600" cy="274637"/>
          </a:xfrm>
        </p:spPr>
        <p:txBody>
          <a:bodyPr/>
          <a:lstStyle/>
          <a:p>
            <a:fld id="{003D9D32-5F0F-440F-9F89-7309B1A47E03}" type="slidenum">
              <a:rPr lang="en-US" altLang="en-US" sz="1100" b="1" smtClean="0">
                <a:solidFill>
                  <a:schemeClr val="bg1"/>
                </a:solidFill>
              </a:rPr>
              <a:pPr/>
              <a:t>52</a:t>
            </a:fld>
            <a:endParaRPr lang="en-US" altLang="en-US" sz="1600" b="1" dirty="0">
              <a:solidFill>
                <a:schemeClr val="bg1"/>
              </a:solidFill>
            </a:endParaRPr>
          </a:p>
        </p:txBody>
      </p:sp>
    </p:spTree>
    <p:extLst>
      <p:ext uri="{BB962C8B-B14F-4D97-AF65-F5344CB8AC3E}">
        <p14:creationId xmlns:p14="http://schemas.microsoft.com/office/powerpoint/2010/main" val="5635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animBg="1"/>
      <p:bldP spid="7" grpId="0"/>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nvPr>
        </p:nvGraphicFramePr>
        <p:xfrm>
          <a:off x="4186841" y="1102655"/>
          <a:ext cx="3977640" cy="3065487"/>
        </p:xfrm>
        <a:graphic>
          <a:graphicData uri="http://schemas.openxmlformats.org/presentationml/2006/ole">
            <mc:AlternateContent xmlns:mc="http://schemas.openxmlformats.org/markup-compatibility/2006">
              <mc:Choice xmlns:v="urn:schemas-microsoft-com:vml" Requires="v">
                <p:oleObj spid="_x0000_s32864" name="Graph" r:id="rId3" imgW="3876480" imgH="2988000" progId="Origin50.Graph">
                  <p:embed/>
                </p:oleObj>
              </mc:Choice>
              <mc:Fallback>
                <p:oleObj name="Graph" r:id="rId3" imgW="3876480" imgH="2988000" progId="Origin50.Graph">
                  <p:embed/>
                  <p:pic>
                    <p:nvPicPr>
                      <p:cNvPr id="0" name=""/>
                      <p:cNvPicPr/>
                      <p:nvPr/>
                    </p:nvPicPr>
                    <p:blipFill>
                      <a:blip r:embed="rId4"/>
                      <a:stretch>
                        <a:fillRect/>
                      </a:stretch>
                    </p:blipFill>
                    <p:spPr>
                      <a:xfrm>
                        <a:off x="4186841" y="1102655"/>
                        <a:ext cx="3977640" cy="3065487"/>
                      </a:xfrm>
                      <a:prstGeom prst="rect">
                        <a:avLst/>
                      </a:prstGeom>
                    </p:spPr>
                  </p:pic>
                </p:oleObj>
              </mc:Fallback>
            </mc:AlternateContent>
          </a:graphicData>
        </a:graphic>
      </p:graphicFrame>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3077" t="5394" r="1939" b="3200"/>
          <a:stretch/>
        </p:blipFill>
        <p:spPr bwMode="auto">
          <a:xfrm>
            <a:off x="1118812" y="1250951"/>
            <a:ext cx="3497580" cy="2833827"/>
          </a:xfrm>
          <a:prstGeom prst="rect">
            <a:avLst/>
          </a:prstGeom>
          <a:noFill/>
          <a:ln>
            <a:noFill/>
          </a:ln>
          <a:extLst>
            <a:ext uri="{53640926-AAD7-44D8-BBD7-CCE9431645EC}">
              <a14:shadowObscured xmlns:a14="http://schemas.microsoft.com/office/drawing/2010/main"/>
            </a:ext>
          </a:extLst>
        </p:spPr>
      </p:pic>
      <p:sp>
        <p:nvSpPr>
          <p:cNvPr id="6" name="Title 5"/>
          <p:cNvSpPr>
            <a:spLocks noGrp="1"/>
          </p:cNvSpPr>
          <p:nvPr>
            <p:ph type="title"/>
          </p:nvPr>
        </p:nvSpPr>
        <p:spPr>
          <a:xfrm>
            <a:off x="916736" y="161177"/>
            <a:ext cx="7471582" cy="857250"/>
          </a:xfrm>
        </p:spPr>
        <p:style>
          <a:lnRef idx="0">
            <a:schemeClr val="accent1"/>
          </a:lnRef>
          <a:fillRef idx="3">
            <a:schemeClr val="accent1"/>
          </a:fillRef>
          <a:effectRef idx="3">
            <a:schemeClr val="accent1"/>
          </a:effectRef>
          <a:fontRef idx="minor">
            <a:schemeClr val="lt1"/>
          </a:fontRef>
        </p:style>
        <p:txBody>
          <a:bodyPr/>
          <a:lstStyle/>
          <a:p>
            <a:r>
              <a:rPr lang="en-US" dirty="0"/>
              <a:t>Shen Model versus </a:t>
            </a:r>
            <a:r>
              <a:rPr lang="en-US" dirty="0" smtClean="0"/>
              <a:t>Experiments</a:t>
            </a:r>
            <a:endParaRPr lang="en-US" dirty="0"/>
          </a:p>
        </p:txBody>
      </p:sp>
      <p:sp>
        <p:nvSpPr>
          <p:cNvPr id="5" name="TextBox 4"/>
          <p:cNvSpPr txBox="1"/>
          <p:nvPr/>
        </p:nvSpPr>
        <p:spPr>
          <a:xfrm>
            <a:off x="2555832" y="4274680"/>
            <a:ext cx="4608384" cy="646331"/>
          </a:xfrm>
          <a:prstGeom prst="rect">
            <a:avLst/>
          </a:prstGeom>
          <a:noFill/>
        </p:spPr>
        <p:txBody>
          <a:bodyPr wrap="square" rtlCol="0">
            <a:spAutoFit/>
          </a:bodyPr>
          <a:lstStyle/>
          <a:p>
            <a:r>
              <a:rPr lang="en-US" dirty="0" smtClean="0"/>
              <a:t>Key reason: Absorbing samples!</a:t>
            </a:r>
          </a:p>
          <a:p>
            <a:r>
              <a:rPr lang="en-US" dirty="0"/>
              <a:t>	 </a:t>
            </a:r>
            <a:r>
              <a:rPr lang="en-US" dirty="0" smtClean="0"/>
              <a:t>    &amp;/or High Laser Pulse energy </a:t>
            </a:r>
            <a:endParaRPr lang="en-US" dirty="0"/>
          </a:p>
        </p:txBody>
      </p:sp>
      <p:sp>
        <p:nvSpPr>
          <p:cNvPr id="7"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8" name="Slide Number Placeholder 1"/>
          <p:cNvSpPr>
            <a:spLocks noGrp="1"/>
          </p:cNvSpPr>
          <p:nvPr>
            <p:ph type="sldNum" sz="quarter" idx="12"/>
          </p:nvPr>
        </p:nvSpPr>
        <p:spPr>
          <a:xfrm>
            <a:off x="6876192" y="140253"/>
            <a:ext cx="2133600" cy="274637"/>
          </a:xfrm>
        </p:spPr>
        <p:txBody>
          <a:bodyPr/>
          <a:lstStyle/>
          <a:p>
            <a:fld id="{003D9D32-5F0F-440F-9F89-7309B1A47E03}" type="slidenum">
              <a:rPr lang="en-US" altLang="en-US" sz="1100" b="1" smtClean="0">
                <a:solidFill>
                  <a:schemeClr val="bg1"/>
                </a:solidFill>
              </a:rPr>
              <a:pPr/>
              <a:t>53</a:t>
            </a:fld>
            <a:endParaRPr lang="en-US" altLang="en-US" sz="1600" b="1" dirty="0">
              <a:solidFill>
                <a:schemeClr val="bg1"/>
              </a:solidFill>
            </a:endParaRPr>
          </a:p>
        </p:txBody>
      </p:sp>
    </p:spTree>
    <p:extLst>
      <p:ext uri="{BB962C8B-B14F-4D97-AF65-F5344CB8AC3E}">
        <p14:creationId xmlns:p14="http://schemas.microsoft.com/office/powerpoint/2010/main" val="19813246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1680604" y="30146"/>
            <a:ext cx="5554980" cy="5074920"/>
          </a:xfrm>
          <a:prstGeom prst="rect">
            <a:avLst/>
          </a:prstGeom>
        </p:spPr>
      </p:pic>
      <p:sp>
        <p:nvSpPr>
          <p:cNvPr id="4" name="Rectangle 3"/>
          <p:cNvSpPr/>
          <p:nvPr/>
        </p:nvSpPr>
        <p:spPr>
          <a:xfrm>
            <a:off x="72006" y="1419654"/>
            <a:ext cx="1403736" cy="2308324"/>
          </a:xfrm>
          <a:prstGeom prst="rect">
            <a:avLst/>
          </a:prstGeom>
        </p:spPr>
        <p:txBody>
          <a:bodyPr wrap="square">
            <a:spAutoFit/>
          </a:bodyPr>
          <a:lstStyle/>
          <a:p>
            <a:pPr algn="ctr"/>
            <a:r>
              <a:rPr lang="en-US" dirty="0" smtClean="0"/>
              <a:t>Alcohol Series:</a:t>
            </a:r>
          </a:p>
          <a:p>
            <a:pPr algn="ctr"/>
            <a:r>
              <a:rPr lang="en-US" dirty="0" smtClean="0"/>
              <a:t>High </a:t>
            </a:r>
            <a:r>
              <a:rPr lang="en-US" dirty="0"/>
              <a:t>Laser Pulse energy </a:t>
            </a:r>
            <a:r>
              <a:rPr lang="en-US" dirty="0" smtClean="0"/>
              <a:t>more critical for deviation</a:t>
            </a:r>
            <a:endParaRPr lang="en-US" dirty="0"/>
          </a:p>
        </p:txBody>
      </p:sp>
      <p:sp>
        <p:nvSpPr>
          <p:cNvPr id="5"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6" name="Slide Number Placeholder 1"/>
          <p:cNvSpPr>
            <a:spLocks noGrp="1"/>
          </p:cNvSpPr>
          <p:nvPr>
            <p:ph type="sldNum" sz="quarter" idx="12"/>
          </p:nvPr>
        </p:nvSpPr>
        <p:spPr>
          <a:xfrm>
            <a:off x="6864233" y="140684"/>
            <a:ext cx="2133600" cy="274637"/>
          </a:xfrm>
        </p:spPr>
        <p:txBody>
          <a:bodyPr/>
          <a:lstStyle/>
          <a:p>
            <a:fld id="{003D9D32-5F0F-440F-9F89-7309B1A47E03}" type="slidenum">
              <a:rPr lang="en-US" altLang="en-US" sz="1100" b="1" smtClean="0">
                <a:solidFill>
                  <a:schemeClr val="bg1"/>
                </a:solidFill>
              </a:rPr>
              <a:pPr/>
              <a:t>54</a:t>
            </a:fld>
            <a:endParaRPr lang="en-US" altLang="en-US" sz="1600" b="1" dirty="0">
              <a:solidFill>
                <a:schemeClr val="bg1"/>
              </a:solidFill>
            </a:endParaRPr>
          </a:p>
        </p:txBody>
      </p:sp>
    </p:spTree>
    <p:extLst>
      <p:ext uri="{BB962C8B-B14F-4D97-AF65-F5344CB8AC3E}">
        <p14:creationId xmlns:p14="http://schemas.microsoft.com/office/powerpoint/2010/main" val="7670443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3572" y="4443730"/>
            <a:ext cx="1066800" cy="648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01872" y="774419"/>
            <a:ext cx="629700" cy="62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12172" y="32519"/>
            <a:ext cx="2286000" cy="523220"/>
          </a:xfrm>
          <a:prstGeom prst="rect">
            <a:avLst/>
          </a:prstGeom>
          <a:noFill/>
        </p:spPr>
        <p:txBody>
          <a:bodyPr wrap="square" rtlCol="0">
            <a:spAutoFit/>
          </a:bodyPr>
          <a:lstStyle/>
          <a:p>
            <a:pPr algn="ctr"/>
            <a:r>
              <a:rPr lang="en-US" sz="1400" dirty="0" smtClean="0">
                <a:solidFill>
                  <a:schemeClr val="accent4">
                    <a:lumMod val="75000"/>
                  </a:schemeClr>
                </a:solidFill>
              </a:rPr>
              <a:t>Highly absorbing Sample</a:t>
            </a:r>
          </a:p>
          <a:p>
            <a:pPr algn="ctr"/>
            <a:r>
              <a:rPr lang="en-US" sz="1400" dirty="0" smtClean="0">
                <a:solidFill>
                  <a:schemeClr val="accent4">
                    <a:lumMod val="75000"/>
                  </a:schemeClr>
                </a:solidFill>
              </a:rPr>
              <a:t>(Alcohols)</a:t>
            </a:r>
            <a:endParaRPr lang="en-US" sz="1400" dirty="0">
              <a:solidFill>
                <a:schemeClr val="accent4">
                  <a:lumMod val="75000"/>
                </a:schemeClr>
              </a:solidFill>
            </a:endParaRPr>
          </a:p>
        </p:txBody>
      </p:sp>
      <p:sp>
        <p:nvSpPr>
          <p:cNvPr id="6" name="Notched Right Arrow 5"/>
          <p:cNvSpPr/>
          <p:nvPr/>
        </p:nvSpPr>
        <p:spPr>
          <a:xfrm rot="5400000">
            <a:off x="4513576" y="534563"/>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7" name="TextBox 6"/>
          <p:cNvSpPr txBox="1"/>
          <p:nvPr/>
        </p:nvSpPr>
        <p:spPr>
          <a:xfrm>
            <a:off x="3706789" y="870719"/>
            <a:ext cx="1938983" cy="338554"/>
          </a:xfrm>
          <a:prstGeom prst="rect">
            <a:avLst/>
          </a:prstGeom>
          <a:noFill/>
        </p:spPr>
        <p:txBody>
          <a:bodyPr wrap="square" rtlCol="0">
            <a:spAutoFit/>
          </a:bodyPr>
          <a:lstStyle/>
          <a:p>
            <a:pPr algn="ctr"/>
            <a:r>
              <a:rPr lang="en-US" sz="1600" dirty="0" smtClean="0">
                <a:solidFill>
                  <a:srgbClr val="FF0000"/>
                </a:solidFill>
              </a:rPr>
              <a:t>Shen Model fails!!</a:t>
            </a:r>
            <a:endParaRPr lang="en-US" sz="1600" dirty="0">
              <a:solidFill>
                <a:srgbClr val="FF0000"/>
              </a:solidFill>
            </a:endParaRPr>
          </a:p>
        </p:txBody>
      </p:sp>
      <p:sp>
        <p:nvSpPr>
          <p:cNvPr id="8" name="Notched Right Arrow 7"/>
          <p:cNvSpPr/>
          <p:nvPr/>
        </p:nvSpPr>
        <p:spPr>
          <a:xfrm rot="5400000">
            <a:off x="4518561" y="1168988"/>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9" name="TextBox 8"/>
          <p:cNvSpPr txBox="1"/>
          <p:nvPr/>
        </p:nvSpPr>
        <p:spPr>
          <a:xfrm>
            <a:off x="3664572" y="1443588"/>
            <a:ext cx="1938983" cy="584775"/>
          </a:xfrm>
          <a:prstGeom prst="rect">
            <a:avLst/>
          </a:prstGeom>
          <a:noFill/>
        </p:spPr>
        <p:txBody>
          <a:bodyPr wrap="square" rtlCol="0">
            <a:spAutoFit/>
          </a:bodyPr>
          <a:lstStyle/>
          <a:p>
            <a:pPr algn="ctr"/>
            <a:r>
              <a:rPr lang="en-US" sz="1600" dirty="0" smtClean="0">
                <a:solidFill>
                  <a:schemeClr val="accent3">
                    <a:lumMod val="75000"/>
                  </a:schemeClr>
                </a:solidFill>
              </a:rPr>
              <a:t>Retention of Convective Term</a:t>
            </a:r>
            <a:endParaRPr lang="en-US" sz="1600" dirty="0">
              <a:solidFill>
                <a:schemeClr val="accent3">
                  <a:lumMod val="75000"/>
                </a:schemeClr>
              </a:solidFill>
            </a:endParaRPr>
          </a:p>
        </p:txBody>
      </p:sp>
      <p:sp>
        <p:nvSpPr>
          <p:cNvPr id="10" name="Notched Right Arrow 9"/>
          <p:cNvSpPr/>
          <p:nvPr/>
        </p:nvSpPr>
        <p:spPr>
          <a:xfrm rot="5400000">
            <a:off x="4568511" y="1999356"/>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aphicFrame>
        <p:nvGraphicFramePr>
          <p:cNvPr id="11" name="Object 10">
            <a:hlinkClick r:id="rId5" action="ppaction://hlinksldjump"/>
          </p:cNvPr>
          <p:cNvGraphicFramePr>
            <a:graphicFrameLocks noChangeAspect="1"/>
          </p:cNvGraphicFramePr>
          <p:nvPr>
            <p:extLst>
              <p:ext uri="{D42A27DB-BD31-4B8C-83A1-F6EECF244321}">
                <p14:modId xmlns:p14="http://schemas.microsoft.com/office/powerpoint/2010/main" val="1897869990"/>
              </p:ext>
            </p:extLst>
          </p:nvPr>
        </p:nvGraphicFramePr>
        <p:xfrm>
          <a:off x="1835772" y="2348760"/>
          <a:ext cx="5042349" cy="1752599"/>
        </p:xfrm>
        <a:graphic>
          <a:graphicData uri="http://schemas.openxmlformats.org/presentationml/2006/ole">
            <mc:AlternateContent xmlns:mc="http://schemas.openxmlformats.org/markup-compatibility/2006">
              <mc:Choice xmlns:v="urn:schemas-microsoft-com:vml" Requires="v">
                <p:oleObj spid="_x0000_s59474" name="Equation" r:id="rId6" imgW="3695400" imgH="1447560" progId="Equation.3">
                  <p:embed/>
                </p:oleObj>
              </mc:Choice>
              <mc:Fallback>
                <p:oleObj name="Equation" r:id="rId6" imgW="3695400" imgH="1447560" progId="Equation.3">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35772" y="2348760"/>
                        <a:ext cx="5042349" cy="1752599"/>
                      </a:xfrm>
                      <a:prstGeom prst="rect">
                        <a:avLst/>
                      </a:prstGeom>
                      <a:noFill/>
                      <a:ln w="25400">
                        <a:solidFill>
                          <a:srgbClr val="649939"/>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2" name="TextBox 11"/>
          <p:cNvSpPr txBox="1"/>
          <p:nvPr/>
        </p:nvSpPr>
        <p:spPr>
          <a:xfrm>
            <a:off x="4448448" y="4645906"/>
            <a:ext cx="2045494" cy="338554"/>
          </a:xfrm>
          <a:prstGeom prst="rect">
            <a:avLst/>
          </a:prstGeom>
          <a:noFill/>
        </p:spPr>
        <p:txBody>
          <a:bodyPr wrap="square" rtlCol="0">
            <a:spAutoFit/>
          </a:bodyPr>
          <a:lstStyle/>
          <a:p>
            <a:r>
              <a:rPr lang="en-US" sz="1600" dirty="0" smtClean="0">
                <a:solidFill>
                  <a:schemeClr val="accent3">
                    <a:lumMod val="75000"/>
                  </a:schemeClr>
                </a:solidFill>
              </a:rPr>
              <a:t>TL Signal fits well!</a:t>
            </a:r>
            <a:endParaRPr lang="en-US" sz="1600" dirty="0">
              <a:solidFill>
                <a:schemeClr val="accent3">
                  <a:lumMod val="75000"/>
                </a:schemeClr>
              </a:solidFill>
            </a:endParaRPr>
          </a:p>
        </p:txBody>
      </p:sp>
      <p:sp>
        <p:nvSpPr>
          <p:cNvPr id="13" name="Notched Right Arrow 12"/>
          <p:cNvSpPr/>
          <p:nvPr/>
        </p:nvSpPr>
        <p:spPr>
          <a:xfrm rot="5400000">
            <a:off x="4687697" y="4102158"/>
            <a:ext cx="215538" cy="38100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4"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5" name="Slide Number Placeholder 1"/>
          <p:cNvSpPr>
            <a:spLocks noGrp="1"/>
          </p:cNvSpPr>
          <p:nvPr>
            <p:ph type="sldNum" sz="quarter" idx="12"/>
          </p:nvPr>
        </p:nvSpPr>
        <p:spPr>
          <a:xfrm>
            <a:off x="6875272" y="151046"/>
            <a:ext cx="2133600" cy="274637"/>
          </a:xfrm>
        </p:spPr>
        <p:txBody>
          <a:bodyPr/>
          <a:lstStyle/>
          <a:p>
            <a:fld id="{003D9D32-5F0F-440F-9F89-7309B1A47E03}" type="slidenum">
              <a:rPr lang="en-US" altLang="en-US" sz="1100" b="1" smtClean="0">
                <a:solidFill>
                  <a:schemeClr val="bg1"/>
                </a:solidFill>
              </a:rPr>
              <a:pPr/>
              <a:t>55</a:t>
            </a:fld>
            <a:endParaRPr lang="en-US" altLang="en-US" sz="1600" b="1" dirty="0">
              <a:solidFill>
                <a:schemeClr val="bg1"/>
              </a:solidFill>
            </a:endParaRPr>
          </a:p>
        </p:txBody>
      </p:sp>
    </p:spTree>
    <p:extLst>
      <p:ext uri="{BB962C8B-B14F-4D97-AF65-F5344CB8AC3E}">
        <p14:creationId xmlns:p14="http://schemas.microsoft.com/office/powerpoint/2010/main" val="1181097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par>
                                <p:cTn id="33" presetID="10"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additive="base">
                                        <p:cTn id="47" dur="500" fill="hold"/>
                                        <p:tgtEl>
                                          <p:spTgt spid="12"/>
                                        </p:tgtEl>
                                        <p:attrNameLst>
                                          <p:attrName>ppt_x</p:attrName>
                                        </p:attrNameLst>
                                      </p:cBhvr>
                                      <p:tavLst>
                                        <p:tav tm="0">
                                          <p:val>
                                            <p:strVal val="#ppt_x"/>
                                          </p:val>
                                        </p:tav>
                                        <p:tav tm="100000">
                                          <p:val>
                                            <p:strVal val="#ppt_x"/>
                                          </p:val>
                                        </p:tav>
                                      </p:tavLst>
                                    </p:anim>
                                    <p:anim calcmode="lin" valueType="num">
                                      <p:cBhvr additive="base">
                                        <p:cTn id="48" dur="500" fill="hold"/>
                                        <p:tgtEl>
                                          <p:spTgt spid="12"/>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500" fill="hold"/>
                                        <p:tgtEl>
                                          <p:spTgt spid="13"/>
                                        </p:tgtEl>
                                        <p:attrNameLst>
                                          <p:attrName>ppt_x</p:attrName>
                                        </p:attrNameLst>
                                      </p:cBhvr>
                                      <p:tavLst>
                                        <p:tav tm="0">
                                          <p:val>
                                            <p:strVal val="#ppt_x"/>
                                          </p:val>
                                        </p:tav>
                                        <p:tav tm="100000">
                                          <p:val>
                                            <p:strVal val="#ppt_x"/>
                                          </p:val>
                                        </p:tav>
                                      </p:tavLst>
                                    </p:anim>
                                    <p:anim calcmode="lin" valueType="num">
                                      <p:cBhvr additive="base">
                                        <p:cTn id="5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p:bldP spid="8" grpId="0" animBg="1"/>
      <p:bldP spid="9" grpId="0"/>
      <p:bldP spid="10" grpId="0" animBg="1"/>
      <p:bldP spid="12" grpId="0"/>
      <p:bldP spid="13"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622" y="225706"/>
            <a:ext cx="4258102" cy="392415"/>
          </a:xfrm>
          <a:prstGeom prst="rect">
            <a:avLst/>
          </a:prstGeom>
          <a:noFill/>
        </p:spPr>
        <p:txBody>
          <a:bodyPr wrap="square" rtlCol="0">
            <a:spAutoFit/>
          </a:bodyPr>
          <a:lstStyle/>
          <a:p>
            <a:r>
              <a:rPr lang="en-US" sz="1950"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Time Resolved Thermal Lens Signal</a:t>
            </a:r>
          </a:p>
        </p:txBody>
      </p:sp>
      <p:graphicFrame>
        <p:nvGraphicFramePr>
          <p:cNvPr id="4" name="Object 3">
            <a:hlinkClick r:id="rId4" action="ppaction://hlinksldjump"/>
          </p:cNvPr>
          <p:cNvGraphicFramePr>
            <a:graphicFrameLocks noChangeAspect="1"/>
          </p:cNvGraphicFramePr>
          <p:nvPr>
            <p:extLst/>
          </p:nvPr>
        </p:nvGraphicFramePr>
        <p:xfrm>
          <a:off x="971947" y="418396"/>
          <a:ext cx="3634740" cy="2808533"/>
        </p:xfrm>
        <a:graphic>
          <a:graphicData uri="http://schemas.openxmlformats.org/presentationml/2006/ole">
            <mc:AlternateContent xmlns:mc="http://schemas.openxmlformats.org/markup-compatibility/2006">
              <mc:Choice xmlns:v="urn:schemas-microsoft-com:vml" Requires="v">
                <p:oleObj spid="_x0000_s34186" name="Graph" r:id="rId5" imgW="4023360" imgH="3108960" progId="Origin50.Graph">
                  <p:embed/>
                </p:oleObj>
              </mc:Choice>
              <mc:Fallback>
                <p:oleObj name="Graph" r:id="rId5" imgW="4023360" imgH="3108960" progId="Origin50.Graph">
                  <p:embed/>
                  <p:pic>
                    <p:nvPicPr>
                      <p:cNvPr id="0" name=""/>
                      <p:cNvPicPr/>
                      <p:nvPr/>
                    </p:nvPicPr>
                    <p:blipFill>
                      <a:blip r:embed="rId6"/>
                      <a:stretch>
                        <a:fillRect/>
                      </a:stretch>
                    </p:blipFill>
                    <p:spPr>
                      <a:xfrm>
                        <a:off x="971947" y="418396"/>
                        <a:ext cx="3634740" cy="2808533"/>
                      </a:xfrm>
                      <a:prstGeom prst="rect">
                        <a:avLst/>
                      </a:prstGeom>
                    </p:spPr>
                  </p:pic>
                </p:oleObj>
              </mc:Fallback>
            </mc:AlternateContent>
          </a:graphicData>
        </a:graphic>
      </p:graphicFrame>
      <p:sp>
        <p:nvSpPr>
          <p:cNvPr id="5" name="Rectangle 4"/>
          <p:cNvSpPr>
            <a:spLocks noChangeArrowheads="1"/>
          </p:cNvSpPr>
          <p:nvPr/>
        </p:nvSpPr>
        <p:spPr bwMode="auto">
          <a:xfrm>
            <a:off x="1143001" y="-173125"/>
            <a:ext cx="138564"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a:p>
        </p:txBody>
      </p:sp>
      <p:graphicFrame>
        <p:nvGraphicFramePr>
          <p:cNvPr id="6" name="Object 5">
            <a:hlinkClick r:id="rId7" action="ppaction://hlinksldjump"/>
          </p:cNvPr>
          <p:cNvGraphicFramePr>
            <a:graphicFrameLocks noChangeAspect="1"/>
          </p:cNvGraphicFramePr>
          <p:nvPr>
            <p:extLst>
              <p:ext uri="{D42A27DB-BD31-4B8C-83A1-F6EECF244321}">
                <p14:modId xmlns:p14="http://schemas.microsoft.com/office/powerpoint/2010/main" val="648691765"/>
              </p:ext>
            </p:extLst>
          </p:nvPr>
        </p:nvGraphicFramePr>
        <p:xfrm>
          <a:off x="4255203" y="339564"/>
          <a:ext cx="3566160" cy="2747434"/>
        </p:xfrm>
        <a:graphic>
          <a:graphicData uri="http://schemas.openxmlformats.org/presentationml/2006/ole">
            <mc:AlternateContent xmlns:mc="http://schemas.openxmlformats.org/markup-compatibility/2006">
              <mc:Choice xmlns:v="urn:schemas-microsoft-com:vml" Requires="v">
                <p:oleObj spid="_x0000_s34187" name="Graph" r:id="rId8" imgW="3876480" imgH="2986560" progId="Origin50.Graph">
                  <p:embed/>
                </p:oleObj>
              </mc:Choice>
              <mc:Fallback>
                <p:oleObj name="Graph" r:id="rId8" imgW="3876480" imgH="2986560" progId="Origin50.Graph">
                  <p:embed/>
                  <p:pic>
                    <p:nvPicPr>
                      <p:cNvPr id="0" name=""/>
                      <p:cNvPicPr>
                        <a:picLocks noChangeAspect="1" noChangeArrowheads="1"/>
                      </p:cNvPicPr>
                      <p:nvPr/>
                    </p:nvPicPr>
                    <p:blipFill>
                      <a:blip r:embed="rId9"/>
                      <a:srcRect/>
                      <a:stretch>
                        <a:fillRect/>
                      </a:stretch>
                    </p:blipFill>
                    <p:spPr bwMode="auto">
                      <a:xfrm>
                        <a:off x="4255203" y="339564"/>
                        <a:ext cx="3566160" cy="274743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0" name="Rectangle 9"/>
              <p:cNvSpPr/>
              <p:nvPr/>
            </p:nvSpPr>
            <p:spPr>
              <a:xfrm>
                <a:off x="179634" y="4515912"/>
                <a:ext cx="6857990" cy="689163"/>
              </a:xfrm>
              <a:prstGeom prst="rect">
                <a:avLst/>
              </a:prstGeom>
            </p:spPr>
            <p:txBody>
              <a:bodyPr wrap="square">
                <a:spAutoFit/>
              </a:bodyPr>
              <a:lstStyle/>
              <a:p>
                <a:r>
                  <a:rPr lang="en-US" dirty="0">
                    <a:latin typeface="Times New Roman" panose="02020603050405020304" pitchFamily="18" charset="0"/>
                    <a:ea typeface="Calibri" panose="020F0502020204030204" pitchFamily="34" charset="0"/>
                  </a:rPr>
                  <a:t>where,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libri" panose="020F0502020204030204" pitchFamily="34" charset="0"/>
                            <a:cs typeface="Times New Roman" panose="02020603050405020304" pitchFamily="18" charset="0"/>
                          </a:rPr>
                          <m:t>𝜃</m:t>
                        </m:r>
                      </m:e>
                      <m:sub>
                        <m:r>
                          <a:rPr lang="en-US" i="1">
                            <a:latin typeface="Cambria Math" panose="02040503050406030204" pitchFamily="18" charset="0"/>
                            <a:ea typeface="Calibri" panose="020F0502020204030204" pitchFamily="34" charset="0"/>
                            <a:cs typeface="Times New Roman" panose="02020603050405020304" pitchFamily="18" charset="0"/>
                          </a:rPr>
                          <m:t>1</m:t>
                        </m:r>
                      </m:sub>
                    </m:sSub>
                    <m:f>
                      <m:fPr>
                        <m:type m:val="lin"/>
                        <m:ctrlPr>
                          <a:rPr lang="en-US" i="1">
                            <a:latin typeface="Cambria Math" panose="02040503050406030204" pitchFamily="18" charset="0"/>
                          </a:rPr>
                        </m:ctrlPr>
                      </m:fPr>
                      <m:num>
                        <m:r>
                          <a:rPr lang="en-US" i="1">
                            <a:latin typeface="Cambria Math" panose="02040503050406030204" pitchFamily="18" charset="0"/>
                            <a:ea typeface="Calibri" panose="020F0502020204030204" pitchFamily="34" charset="0"/>
                            <a:cs typeface="Times New Roman" panose="02020603050405020304" pitchFamily="18" charset="0"/>
                          </a:rPr>
                          <m:t>=−</m:t>
                        </m:r>
                        <m:r>
                          <a:rPr lang="en-US" i="1">
                            <a:latin typeface="Cambria Math" panose="02040503050406030204" pitchFamily="18" charset="0"/>
                            <a:ea typeface="Calibri" panose="020F0502020204030204" pitchFamily="34" charset="0"/>
                            <a:cs typeface="Times New Roman" panose="02020603050405020304" pitchFamily="18" charset="0"/>
                          </a:rPr>
                          <m:t>𝐴𝑙</m:t>
                        </m:r>
                        <m:r>
                          <a:rPr lang="en-US" i="1">
                            <a:latin typeface="Cambria Math" panose="02040503050406030204" pitchFamily="18" charset="0"/>
                            <a:ea typeface="Calibri" panose="020F0502020204030204" pitchFamily="34" charset="0"/>
                            <a:cs typeface="Times New Roman" panose="02020603050405020304" pitchFamily="18" charset="0"/>
                          </a:rPr>
                          <m:t>(</m:t>
                        </m:r>
                        <m:f>
                          <m:fPr>
                            <m:type m:val="lin"/>
                            <m:ctrlPr>
                              <a:rPr lang="en-US" i="1">
                                <a:latin typeface="Cambria Math" panose="02040503050406030204" pitchFamily="18" charset="0"/>
                              </a:rPr>
                            </m:ctrlPr>
                          </m:fPr>
                          <m:num>
                            <m:r>
                              <a:rPr lang="en-US" i="1">
                                <a:latin typeface="Cambria Math" panose="02040503050406030204" pitchFamily="18" charset="0"/>
                                <a:ea typeface="Calibri" panose="020F0502020204030204" pitchFamily="34" charset="0"/>
                                <a:cs typeface="Times New Roman" panose="02020603050405020304" pitchFamily="18" charset="0"/>
                              </a:rPr>
                              <m:t>𝑑𝑛</m:t>
                            </m:r>
                          </m:num>
                          <m:den>
                            <m:r>
                              <a:rPr lang="en-US" i="1">
                                <a:latin typeface="Cambria Math" panose="02040503050406030204" pitchFamily="18" charset="0"/>
                                <a:ea typeface="Calibri" panose="020F0502020204030204" pitchFamily="34" charset="0"/>
                                <a:cs typeface="Times New Roman" panose="02020603050405020304" pitchFamily="18" charset="0"/>
                              </a:rPr>
                              <m:t>𝑑𝑇</m:t>
                            </m:r>
                          </m:den>
                        </m:f>
                        <m:r>
                          <a:rPr lang="en-US" i="1">
                            <a:latin typeface="Cambria Math" panose="02040503050406030204" pitchFamily="18" charset="0"/>
                            <a:ea typeface="Calibri" panose="020F0502020204030204" pitchFamily="34" charset="0"/>
                            <a:cs typeface="Times New Roman" panose="02020603050405020304" pitchFamily="18" charset="0"/>
                          </a:rPr>
                          <m:t>)</m:t>
                        </m:r>
                      </m:num>
                      <m:den>
                        <m:sSub>
                          <m:sSubPr>
                            <m:ctrlPr>
                              <a:rPr lang="en-US" i="1">
                                <a:latin typeface="Cambria Math" panose="02040503050406030204" pitchFamily="18" charset="0"/>
                              </a:rPr>
                            </m:ctrlPr>
                          </m:sSubPr>
                          <m:e>
                            <m:r>
                              <a:rPr lang="en-US" i="1">
                                <a:latin typeface="Cambria Math" panose="02040503050406030204" pitchFamily="18" charset="0"/>
                                <a:ea typeface="Calibri" panose="020F0502020204030204" pitchFamily="34" charset="0"/>
                                <a:cs typeface="Times New Roman" panose="02020603050405020304" pitchFamily="18" charset="0"/>
                              </a:rPr>
                              <m:t>𝜆</m:t>
                            </m:r>
                          </m:e>
                          <m:sub>
                            <m:r>
                              <a:rPr lang="en-US" i="1">
                                <a:latin typeface="Cambria Math" panose="02040503050406030204" pitchFamily="18" charset="0"/>
                                <a:ea typeface="Calibri" panose="020F0502020204030204" pitchFamily="34" charset="0"/>
                                <a:cs typeface="Times New Roman" panose="02020603050405020304" pitchFamily="18" charset="0"/>
                              </a:rPr>
                              <m:t>𝑝</m:t>
                            </m:r>
                          </m:sub>
                        </m:sSub>
                        <m:r>
                          <a:rPr lang="en-US" i="1">
                            <a:latin typeface="Cambria Math" panose="02040503050406030204" pitchFamily="18" charset="0"/>
                            <a:ea typeface="Calibri" panose="020F0502020204030204" pitchFamily="34" charset="0"/>
                            <a:cs typeface="Times New Roman" panose="02020603050405020304" pitchFamily="18" charset="0"/>
                          </a:rPr>
                          <m:t>𝑘</m:t>
                        </m:r>
                      </m:den>
                    </m:f>
                  </m:oMath>
                </a14:m>
                <a:r>
                  <a:rPr lang="en-US" dirty="0">
                    <a:latin typeface="Times New Roman" panose="02020603050405020304" pitchFamily="18" charset="0"/>
                    <a:ea typeface="Calibri" panose="020F0502020204030204" pitchFamily="34" charset="0"/>
                  </a:rPr>
                  <a:t>,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libri" panose="020F0502020204030204" pitchFamily="34" charset="0"/>
                            <a:cs typeface="Times New Roman" panose="02020603050405020304" pitchFamily="18" charset="0"/>
                          </a:rPr>
                          <m:t>𝜃</m:t>
                        </m:r>
                      </m:e>
                      <m:sub>
                        <m:r>
                          <a:rPr lang="en-US" i="1">
                            <a:latin typeface="Cambria Math" panose="02040503050406030204" pitchFamily="18" charset="0"/>
                            <a:ea typeface="Calibri" panose="020F0502020204030204" pitchFamily="34" charset="0"/>
                            <a:cs typeface="Times New Roman" panose="02020603050405020304" pitchFamily="18" charset="0"/>
                          </a:rPr>
                          <m:t>2</m:t>
                        </m:r>
                      </m:sub>
                    </m:sSub>
                    <m:f>
                      <m:fPr>
                        <m:type m:val="lin"/>
                        <m:ctrlPr>
                          <a:rPr lang="en-US" i="1">
                            <a:latin typeface="Cambria Math" panose="02040503050406030204" pitchFamily="18" charset="0"/>
                          </a:rPr>
                        </m:ctrlPr>
                      </m:fPr>
                      <m:num>
                        <m:r>
                          <a:rPr lang="en-US" i="1">
                            <a:latin typeface="Cambria Math" panose="02040503050406030204" pitchFamily="18" charset="0"/>
                            <a:ea typeface="Calibri" panose="020F0502020204030204" pitchFamily="34" charset="0"/>
                            <a:cs typeface="Times New Roman" panose="02020603050405020304" pitchFamily="18" charset="0"/>
                          </a:rPr>
                          <m:t>=−((</m:t>
                        </m:r>
                        <m:r>
                          <a:rPr lang="en-US" i="1">
                            <a:latin typeface="Cambria Math" panose="02040503050406030204" pitchFamily="18" charset="0"/>
                            <a:ea typeface="Calibri" panose="020F0502020204030204" pitchFamily="34" charset="0"/>
                            <a:cs typeface="Times New Roman" panose="02020603050405020304" pitchFamily="18" charset="0"/>
                          </a:rPr>
                          <m:t>𝛼</m:t>
                        </m:r>
                        <m:r>
                          <a:rPr lang="en-US" i="1">
                            <a:latin typeface="Cambria Math" panose="02040503050406030204" pitchFamily="18" charset="0"/>
                            <a:ea typeface="Calibri" panose="020F0502020204030204" pitchFamily="34" charset="0"/>
                            <a:cs typeface="Times New Roman" panose="02020603050405020304" pitchFamily="18" charset="0"/>
                          </a:rPr>
                          <m:t>𝑃</m:t>
                        </m:r>
                        <m:r>
                          <a:rPr lang="en-US" i="1">
                            <a:latin typeface="Cambria Math" panose="02040503050406030204" pitchFamily="18" charset="0"/>
                            <a:ea typeface="Calibri" panose="020F0502020204030204" pitchFamily="34" charset="0"/>
                            <a:cs typeface="Times New Roman" panose="02020603050405020304" pitchFamily="18" charset="0"/>
                          </a:rPr>
                          <m:t>−</m:t>
                        </m:r>
                        <m:r>
                          <a:rPr lang="en-US" i="1">
                            <a:latin typeface="Cambria Math" panose="02040503050406030204" pitchFamily="18" charset="0"/>
                            <a:ea typeface="Calibri" panose="020F0502020204030204" pitchFamily="34" charset="0"/>
                            <a:cs typeface="Times New Roman" panose="02020603050405020304" pitchFamily="18" charset="0"/>
                          </a:rPr>
                          <m:t>𝐴</m:t>
                        </m:r>
                        <m:r>
                          <a:rPr lang="en-US" i="1">
                            <a:latin typeface="Cambria Math" panose="02040503050406030204" pitchFamily="18" charset="0"/>
                            <a:ea typeface="Calibri" panose="020F0502020204030204" pitchFamily="34" charset="0"/>
                            <a:cs typeface="Times New Roman" panose="02020603050405020304" pitchFamily="18" charset="0"/>
                          </a:rPr>
                          <m:t>)</m:t>
                        </m:r>
                        <m:r>
                          <a:rPr lang="en-US" i="1">
                            <a:latin typeface="Cambria Math" panose="02040503050406030204" pitchFamily="18" charset="0"/>
                            <a:ea typeface="Calibri" panose="020F0502020204030204" pitchFamily="34" charset="0"/>
                            <a:cs typeface="Times New Roman" panose="02020603050405020304" pitchFamily="18" charset="0"/>
                          </a:rPr>
                          <m:t>𝑙</m:t>
                        </m:r>
                        <m:r>
                          <a:rPr lang="en-US" i="1">
                            <a:latin typeface="Cambria Math" panose="02040503050406030204" pitchFamily="18" charset="0"/>
                            <a:ea typeface="Calibri" panose="020F0502020204030204" pitchFamily="34" charset="0"/>
                            <a:cs typeface="Times New Roman" panose="02020603050405020304" pitchFamily="18" charset="0"/>
                          </a:rPr>
                          <m:t>(</m:t>
                        </m:r>
                        <m:f>
                          <m:fPr>
                            <m:type m:val="lin"/>
                            <m:ctrlPr>
                              <a:rPr lang="en-US" i="1">
                                <a:latin typeface="Cambria Math" panose="02040503050406030204" pitchFamily="18" charset="0"/>
                              </a:rPr>
                            </m:ctrlPr>
                          </m:fPr>
                          <m:num>
                            <m:r>
                              <a:rPr lang="en-US" i="1">
                                <a:latin typeface="Cambria Math" panose="02040503050406030204" pitchFamily="18" charset="0"/>
                                <a:ea typeface="Calibri" panose="020F0502020204030204" pitchFamily="34" charset="0"/>
                                <a:cs typeface="Times New Roman" panose="02020603050405020304" pitchFamily="18" charset="0"/>
                              </a:rPr>
                              <m:t>𝑑𝑛</m:t>
                            </m:r>
                          </m:num>
                          <m:den>
                            <m:r>
                              <a:rPr lang="en-US" i="1">
                                <a:latin typeface="Cambria Math" panose="02040503050406030204" pitchFamily="18" charset="0"/>
                                <a:ea typeface="Calibri" panose="020F0502020204030204" pitchFamily="34" charset="0"/>
                                <a:cs typeface="Times New Roman" panose="02020603050405020304" pitchFamily="18" charset="0"/>
                              </a:rPr>
                              <m:t>𝑑𝑇</m:t>
                            </m:r>
                          </m:den>
                        </m:f>
                        <m:r>
                          <a:rPr lang="en-US" i="1">
                            <a:latin typeface="Cambria Math" panose="02040503050406030204" pitchFamily="18" charset="0"/>
                            <a:ea typeface="Calibri" panose="020F0502020204030204" pitchFamily="34" charset="0"/>
                            <a:cs typeface="Times New Roman" panose="02020603050405020304" pitchFamily="18" charset="0"/>
                          </a:rPr>
                          <m:t>)</m:t>
                        </m:r>
                      </m:num>
                      <m:den>
                        <m:sSub>
                          <m:sSubPr>
                            <m:ctrlPr>
                              <a:rPr lang="en-US" i="1">
                                <a:latin typeface="Cambria Math" panose="02040503050406030204" pitchFamily="18" charset="0"/>
                              </a:rPr>
                            </m:ctrlPr>
                          </m:sSubPr>
                          <m:e>
                            <m:r>
                              <a:rPr lang="en-US" i="1">
                                <a:latin typeface="Cambria Math" panose="02040503050406030204" pitchFamily="18" charset="0"/>
                                <a:ea typeface="Calibri" panose="020F0502020204030204" pitchFamily="34" charset="0"/>
                                <a:cs typeface="Times New Roman" panose="02020603050405020304" pitchFamily="18" charset="0"/>
                              </a:rPr>
                              <m:t>𝜆</m:t>
                            </m:r>
                          </m:e>
                          <m:sub>
                            <m:r>
                              <a:rPr lang="en-US" i="1">
                                <a:latin typeface="Cambria Math" panose="02040503050406030204" pitchFamily="18" charset="0"/>
                                <a:ea typeface="Calibri" panose="020F0502020204030204" pitchFamily="34" charset="0"/>
                                <a:cs typeface="Times New Roman" panose="02020603050405020304" pitchFamily="18" charset="0"/>
                              </a:rPr>
                              <m:t>𝑝</m:t>
                            </m:r>
                          </m:sub>
                        </m:sSub>
                        <m:r>
                          <a:rPr lang="en-US" i="1">
                            <a:latin typeface="Cambria Math" panose="02040503050406030204" pitchFamily="18" charset="0"/>
                            <a:ea typeface="Calibri" panose="020F0502020204030204" pitchFamily="34" charset="0"/>
                            <a:cs typeface="Times New Roman" panose="02020603050405020304" pitchFamily="18" charset="0"/>
                          </a:rPr>
                          <m:t>h</m:t>
                        </m:r>
                      </m:den>
                    </m:f>
                  </m:oMath>
                </a14:m>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exp</a:t>
                </a:r>
                <a:r>
                  <a:rPr lang="en-US" dirty="0">
                    <a:latin typeface="Times New Roman" panose="02020603050405020304" pitchFamily="18" charset="0"/>
                    <a:ea typeface="Calibri" panose="020F0502020204030204" pitchFamily="34" charset="0"/>
                  </a:rPr>
                  <a:t>(-t/t</a:t>
                </a:r>
                <a:r>
                  <a:rPr lang="en-US" baseline="-25000" dirty="0">
                    <a:latin typeface="Times New Roman" panose="02020603050405020304" pitchFamily="18" charset="0"/>
                    <a:ea typeface="Calibri" panose="020F0502020204030204" pitchFamily="34" charset="0"/>
                  </a:rPr>
                  <a:t>d</a:t>
                </a:r>
                <a:r>
                  <a:rPr lang="en-US" dirty="0">
                    <a:latin typeface="Times New Roman" panose="02020603050405020304" pitchFamily="18" charset="0"/>
                    <a:ea typeface="Calibri" panose="020F0502020204030204" pitchFamily="34" charset="0"/>
                  </a:rPr>
                  <a:t>) = </a:t>
                </a:r>
                <a:r>
                  <a:rPr lang="en-US" dirty="0" err="1">
                    <a:latin typeface="Times New Roman" panose="02020603050405020304" pitchFamily="18" charset="0"/>
                    <a:ea typeface="Calibri" panose="020F0502020204030204" pitchFamily="34" charset="0"/>
                    <a:cs typeface="Times" panose="02020603050405020304" pitchFamily="18" charset="0"/>
                  </a:rPr>
                  <a:t>θ</a:t>
                </a:r>
                <a:r>
                  <a:rPr lang="en-US" baseline="-25000" dirty="0" err="1">
                    <a:latin typeface="Times New Roman" panose="02020603050405020304" pitchFamily="18" charset="0"/>
                    <a:ea typeface="Calibri" panose="020F0502020204030204" pitchFamily="34" charset="0"/>
                  </a:rPr>
                  <a:t>conv</a:t>
                </a:r>
                <a:r>
                  <a:rPr lang="en-US" baseline="-25000" dirty="0">
                    <a:latin typeface="Times New Roman" panose="02020603050405020304" pitchFamily="18" charset="0"/>
                    <a:ea typeface="Calibri" panose="020F0502020204030204" pitchFamily="34" charset="0"/>
                  </a:rPr>
                  <a:t> </a:t>
                </a:r>
                <a:r>
                  <a:rPr lang="en-US" dirty="0" err="1">
                    <a:latin typeface="Times New Roman" panose="02020603050405020304" pitchFamily="18" charset="0"/>
                    <a:ea typeface="Calibri" panose="020F0502020204030204" pitchFamily="34" charset="0"/>
                  </a:rPr>
                  <a:t>exp</a:t>
                </a:r>
                <a:r>
                  <a:rPr lang="en-US" dirty="0">
                    <a:latin typeface="Times New Roman" panose="02020603050405020304" pitchFamily="18" charset="0"/>
                    <a:ea typeface="Calibri" panose="020F0502020204030204" pitchFamily="34" charset="0"/>
                  </a:rPr>
                  <a:t>(-t/t</a:t>
                </a:r>
                <a:r>
                  <a:rPr lang="en-US" baseline="-25000" dirty="0">
                    <a:latin typeface="Times New Roman" panose="02020603050405020304" pitchFamily="18" charset="0"/>
                    <a:ea typeface="Calibri" panose="020F0502020204030204" pitchFamily="34" charset="0"/>
                  </a:rPr>
                  <a:t>d</a:t>
                </a:r>
                <a:r>
                  <a:rPr lang="en-US" dirty="0">
                    <a:latin typeface="Times New Roman" panose="02020603050405020304" pitchFamily="18" charset="0"/>
                    <a:ea typeface="Calibri" panose="020F0502020204030204" pitchFamily="34" charset="0"/>
                  </a:rPr>
                  <a:t>)</a:t>
                </a:r>
                <a:endParaRPr lang="en-US" dirty="0"/>
              </a:p>
            </p:txBody>
          </p:sp>
        </mc:Choice>
        <mc:Fallback xmlns="">
          <p:sp>
            <p:nvSpPr>
              <p:cNvPr id="10" name="Rectangle 9"/>
              <p:cNvSpPr>
                <a:spLocks noRot="1" noChangeAspect="1" noMove="1" noResize="1" noEditPoints="1" noAdjustHandles="1" noChangeArrowheads="1" noChangeShapeType="1" noTextEdit="1"/>
              </p:cNvSpPr>
              <p:nvPr/>
            </p:nvSpPr>
            <p:spPr>
              <a:xfrm>
                <a:off x="179634" y="4515912"/>
                <a:ext cx="6857990" cy="689163"/>
              </a:xfrm>
              <a:prstGeom prst="rect">
                <a:avLst/>
              </a:prstGeom>
              <a:blipFill rotWithShape="0">
                <a:blip r:embed="rId10"/>
                <a:stretch>
                  <a:fillRect l="-711" t="-61947" b="-92035"/>
                </a:stretch>
              </a:blipFill>
            </p:spPr>
            <p:txBody>
              <a:bodyPr/>
              <a:lstStyle/>
              <a:p>
                <a:r>
                  <a:rPr lang="en-US">
                    <a:noFill/>
                  </a:rPr>
                  <a:t> </a:t>
                </a:r>
              </a:p>
            </p:txBody>
          </p:sp>
        </mc:Fallback>
      </mc:AlternateContent>
      <p:graphicFrame>
        <p:nvGraphicFramePr>
          <p:cNvPr id="12" name="Object 11"/>
          <p:cNvGraphicFramePr>
            <a:graphicFrameLocks noChangeAspect="1"/>
          </p:cNvGraphicFramePr>
          <p:nvPr>
            <p:extLst>
              <p:ext uri="{D42A27DB-BD31-4B8C-83A1-F6EECF244321}">
                <p14:modId xmlns:p14="http://schemas.microsoft.com/office/powerpoint/2010/main" val="1365196500"/>
              </p:ext>
            </p:extLst>
          </p:nvPr>
        </p:nvGraphicFramePr>
        <p:xfrm>
          <a:off x="969377" y="417955"/>
          <a:ext cx="3634740" cy="2808533"/>
        </p:xfrm>
        <a:graphic>
          <a:graphicData uri="http://schemas.openxmlformats.org/presentationml/2006/ole">
            <mc:AlternateContent xmlns:mc="http://schemas.openxmlformats.org/markup-compatibility/2006">
              <mc:Choice xmlns:v="urn:schemas-microsoft-com:vml" Requires="v">
                <p:oleObj spid="_x0000_s34188" name="Graph" r:id="rId11" imgW="4023360" imgH="3108960" progId="Origin50.Graph">
                  <p:embed/>
                </p:oleObj>
              </mc:Choice>
              <mc:Fallback>
                <p:oleObj name="Graph" r:id="rId11" imgW="4023360" imgH="3108960" progId="Origin50.Graph">
                  <p:embed/>
                  <p:pic>
                    <p:nvPicPr>
                      <p:cNvPr id="0" name=""/>
                      <p:cNvPicPr/>
                      <p:nvPr/>
                    </p:nvPicPr>
                    <p:blipFill>
                      <a:blip r:embed="rId12"/>
                      <a:stretch>
                        <a:fillRect/>
                      </a:stretch>
                    </p:blipFill>
                    <p:spPr>
                      <a:xfrm>
                        <a:off x="969377" y="417955"/>
                        <a:ext cx="3634740" cy="2808533"/>
                      </a:xfrm>
                      <a:prstGeom prst="rect">
                        <a:avLst/>
                      </a:prstGeom>
                    </p:spPr>
                  </p:pic>
                </p:oleObj>
              </mc:Fallback>
            </mc:AlternateContent>
          </a:graphicData>
        </a:graphic>
      </p:graphicFrame>
      <p:graphicFrame>
        <p:nvGraphicFramePr>
          <p:cNvPr id="13" name="Object 12">
            <a:hlinkClick r:id="rId13" action="ppaction://hlinksldjump"/>
          </p:cNvPr>
          <p:cNvGraphicFramePr>
            <a:graphicFrameLocks noChangeAspect="1"/>
          </p:cNvGraphicFramePr>
          <p:nvPr>
            <p:extLst>
              <p:ext uri="{D42A27DB-BD31-4B8C-83A1-F6EECF244321}">
                <p14:modId xmlns:p14="http://schemas.microsoft.com/office/powerpoint/2010/main" val="1763730834"/>
              </p:ext>
            </p:extLst>
          </p:nvPr>
        </p:nvGraphicFramePr>
        <p:xfrm>
          <a:off x="2300205" y="3147798"/>
          <a:ext cx="4457437" cy="1371600"/>
        </p:xfrm>
        <a:graphic>
          <a:graphicData uri="http://schemas.openxmlformats.org/presentationml/2006/ole">
            <mc:AlternateContent xmlns:mc="http://schemas.openxmlformats.org/markup-compatibility/2006">
              <mc:Choice xmlns:v="urn:schemas-microsoft-com:vml" Requires="v">
                <p:oleObj spid="_x0000_s34189" name="Equation" r:id="rId14" imgW="3568680" imgH="1422360" progId="Equation.3">
                  <p:embed/>
                </p:oleObj>
              </mc:Choice>
              <mc:Fallback>
                <p:oleObj name="Equation" r:id="rId14" imgW="3568680" imgH="1422360" progId="Equation.3">
                  <p:embed/>
                  <p:pic>
                    <p:nvPicPr>
                      <p:cNvPr id="0" name=""/>
                      <p:cNvPicPr>
                        <a:picLocks noChangeAspect="1" noChangeArrowheads="1"/>
                      </p:cNvPicPr>
                      <p:nvPr/>
                    </p:nvPicPr>
                    <p:blipFill>
                      <a:blip r:embed="rId15"/>
                      <a:srcRect/>
                      <a:stretch>
                        <a:fillRect/>
                      </a:stretch>
                    </p:blipFill>
                    <p:spPr bwMode="auto">
                      <a:xfrm>
                        <a:off x="2300205" y="3147798"/>
                        <a:ext cx="4457437" cy="1371600"/>
                      </a:xfrm>
                      <a:prstGeom prst="rect">
                        <a:avLst/>
                      </a:prstGeom>
                      <a:noFill/>
                      <a:ln w="25400">
                        <a:solidFill>
                          <a:schemeClr val="accent3">
                            <a:lumMod val="75000"/>
                          </a:schemeClr>
                        </a:solidFill>
                      </a:ln>
                      <a:extLst/>
                    </p:spPr>
                  </p:pic>
                </p:oleObj>
              </mc:Fallback>
            </mc:AlternateContent>
          </a:graphicData>
        </a:graphic>
      </p:graphicFrame>
      <p:sp>
        <p:nvSpPr>
          <p:cNvPr id="11" name="TextBox 10"/>
          <p:cNvSpPr txBox="1"/>
          <p:nvPr/>
        </p:nvSpPr>
        <p:spPr>
          <a:xfrm>
            <a:off x="3842847" y="-20466"/>
            <a:ext cx="4257447"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lvl="0" algn="r"/>
            <a:r>
              <a:rPr lang="en-US" dirty="0" smtClean="0">
                <a:solidFill>
                  <a:schemeClr val="bg1"/>
                </a:solidFill>
                <a:latin typeface="Times New Roman" panose="02020603050405020304" pitchFamily="18" charset="0"/>
                <a:cs typeface="Times New Roman" pitchFamily="18" charset="0"/>
              </a:rPr>
              <a:t>Unusual </a:t>
            </a:r>
            <a:r>
              <a:rPr lang="en-US" dirty="0">
                <a:solidFill>
                  <a:schemeClr val="bg1"/>
                </a:solidFill>
                <a:latin typeface="Times New Roman" panose="02020603050405020304" pitchFamily="18" charset="0"/>
                <a:cs typeface="Times New Roman" pitchFamily="18" charset="0"/>
              </a:rPr>
              <a:t>Behavior of TL Signal in Alcohols</a:t>
            </a:r>
          </a:p>
        </p:txBody>
      </p:sp>
      <p:sp>
        <p:nvSpPr>
          <p:cNvPr id="7" name="Rectangle 6"/>
          <p:cNvSpPr/>
          <p:nvPr/>
        </p:nvSpPr>
        <p:spPr>
          <a:xfrm>
            <a:off x="6660174" y="4659924"/>
            <a:ext cx="3017477" cy="523220"/>
          </a:xfrm>
          <a:prstGeom prst="rect">
            <a:avLst/>
          </a:prstGeom>
        </p:spPr>
        <p:txBody>
          <a:bodyPr wrap="square">
            <a:spAutoFit/>
          </a:bodyPr>
          <a:lstStyle/>
          <a:p>
            <a:r>
              <a:rPr lang="en-US" sz="1400" dirty="0">
                <a:solidFill>
                  <a:schemeClr val="bg1">
                    <a:lumMod val="50000"/>
                  </a:schemeClr>
                </a:solidFill>
                <a:latin typeface="Times New Roman" panose="02020603050405020304" pitchFamily="18" charset="0"/>
                <a:cs typeface="Times New Roman" panose="02020603050405020304" pitchFamily="18" charset="0"/>
              </a:rPr>
              <a:t>P. Kumar, A. Khan, D. </a:t>
            </a:r>
            <a:r>
              <a:rPr lang="en-US" sz="1400" dirty="0" err="1">
                <a:solidFill>
                  <a:schemeClr val="bg1">
                    <a:lumMod val="50000"/>
                  </a:schemeClr>
                </a:solidFill>
                <a:latin typeface="Times New Roman" panose="02020603050405020304" pitchFamily="18" charset="0"/>
                <a:cs typeface="Times New Roman" panose="02020603050405020304" pitchFamily="18" charset="0"/>
              </a:rPr>
              <a:t>Goswami</a:t>
            </a:r>
            <a:r>
              <a:rPr lang="en-US" sz="1400" dirty="0">
                <a:solidFill>
                  <a:schemeClr val="bg1">
                    <a:lumMod val="50000"/>
                  </a:schemeClr>
                </a:solidFill>
                <a:latin typeface="Times New Roman" panose="02020603050405020304" pitchFamily="18" charset="0"/>
                <a:cs typeface="Times New Roman" panose="02020603050405020304" pitchFamily="18" charset="0"/>
              </a:rPr>
              <a:t>. </a:t>
            </a:r>
            <a:r>
              <a:rPr lang="en-US" sz="1400" i="1" dirty="0">
                <a:solidFill>
                  <a:schemeClr val="bg1">
                    <a:lumMod val="50000"/>
                  </a:schemeClr>
                </a:solidFill>
                <a:latin typeface="Times New Roman" panose="02020603050405020304" pitchFamily="18" charset="0"/>
                <a:cs typeface="Times New Roman" panose="02020603050405020304" pitchFamily="18" charset="0"/>
              </a:rPr>
              <a:t>Chem. Phys. </a:t>
            </a:r>
            <a:r>
              <a:rPr lang="en-US" sz="1400" dirty="0">
                <a:solidFill>
                  <a:schemeClr val="bg1">
                    <a:lumMod val="50000"/>
                  </a:schemeClr>
                </a:solidFill>
                <a:latin typeface="Times New Roman" panose="02020603050405020304" pitchFamily="18" charset="0"/>
                <a:cs typeface="Times New Roman" panose="02020603050405020304" pitchFamily="18" charset="0"/>
              </a:rPr>
              <a:t>441, 5 (2014).</a:t>
            </a:r>
          </a:p>
        </p:txBody>
      </p:sp>
      <p:sp>
        <p:nvSpPr>
          <p:cNvPr id="14"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15" name="Slide Number Placeholder 1"/>
          <p:cNvSpPr>
            <a:spLocks noGrp="1"/>
          </p:cNvSpPr>
          <p:nvPr>
            <p:ph type="sldNum" sz="quarter" idx="12"/>
          </p:nvPr>
        </p:nvSpPr>
        <p:spPr>
          <a:xfrm>
            <a:off x="6868397" y="144171"/>
            <a:ext cx="2133600" cy="274637"/>
          </a:xfrm>
        </p:spPr>
        <p:txBody>
          <a:bodyPr/>
          <a:lstStyle/>
          <a:p>
            <a:fld id="{003D9D32-5F0F-440F-9F89-7309B1A47E03}" type="slidenum">
              <a:rPr lang="en-US" altLang="en-US" sz="1100" b="1" smtClean="0">
                <a:solidFill>
                  <a:schemeClr val="bg1"/>
                </a:solidFill>
              </a:rPr>
              <a:pPr/>
              <a:t>56</a:t>
            </a:fld>
            <a:endParaRPr lang="en-US" altLang="en-US" sz="1600" b="1" dirty="0">
              <a:solidFill>
                <a:schemeClr val="bg1"/>
              </a:solidFill>
            </a:endParaRPr>
          </a:p>
        </p:txBody>
      </p:sp>
    </p:spTree>
    <p:extLst>
      <p:ext uri="{BB962C8B-B14F-4D97-AF65-F5344CB8AC3E}">
        <p14:creationId xmlns:p14="http://schemas.microsoft.com/office/powerpoint/2010/main" val="68654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3">
            <a:extLst>
              <a:ext uri="{28A0092B-C50C-407E-A947-70E740481C1C}">
                <a14:useLocalDpi xmlns:a14="http://schemas.microsoft.com/office/drawing/2010/main" val="0"/>
              </a:ext>
            </a:extLst>
          </a:blip>
          <a:srcRect l="1854" t="10270" r="13079" b="97"/>
          <a:stretch/>
        </p:blipFill>
        <p:spPr bwMode="auto">
          <a:xfrm>
            <a:off x="4572000" y="771600"/>
            <a:ext cx="4114800" cy="3240270"/>
          </a:xfrm>
          <a:prstGeom prst="rect">
            <a:avLst/>
          </a:prstGeom>
          <a:noFill/>
          <a:ln>
            <a:noFill/>
          </a:ln>
          <a:extLst>
            <a:ext uri="{53640926-AAD7-44D8-BBD7-CCE9431645EC}">
              <a14:shadowObscured xmlns:a14="http://schemas.microsoft.com/office/drawing/2010/main"/>
            </a:ext>
          </a:extLst>
        </p:spPr>
      </p:pic>
      <p:graphicFrame>
        <p:nvGraphicFramePr>
          <p:cNvPr id="4" name="Object 3"/>
          <p:cNvGraphicFramePr>
            <a:graphicFrameLocks noChangeAspect="1"/>
          </p:cNvGraphicFramePr>
          <p:nvPr>
            <p:extLst>
              <p:ext uri="{D42A27DB-BD31-4B8C-83A1-F6EECF244321}">
                <p14:modId xmlns:p14="http://schemas.microsoft.com/office/powerpoint/2010/main" val="1494601443"/>
              </p:ext>
            </p:extLst>
          </p:nvPr>
        </p:nvGraphicFramePr>
        <p:xfrm>
          <a:off x="539664" y="778661"/>
          <a:ext cx="4093264" cy="3154680"/>
        </p:xfrm>
        <a:graphic>
          <a:graphicData uri="http://schemas.openxmlformats.org/presentationml/2006/ole">
            <mc:AlternateContent xmlns:mc="http://schemas.openxmlformats.org/markup-compatibility/2006">
              <mc:Choice xmlns:v="urn:schemas-microsoft-com:vml" Requires="v">
                <p:oleObj spid="_x0000_s77865" name="Graph" r:id="rId4" imgW="3877056" imgH="2987040" progId="Origin50.Graph">
                  <p:embed/>
                </p:oleObj>
              </mc:Choice>
              <mc:Fallback>
                <p:oleObj name="Graph" r:id="rId4" imgW="3877056" imgH="2987040" progId="Origin50.Graph">
                  <p:embed/>
                  <p:pic>
                    <p:nvPicPr>
                      <p:cNvPr id="4"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664" y="778661"/>
                        <a:ext cx="4093264" cy="31546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Box 4"/>
          <p:cNvSpPr txBox="1"/>
          <p:nvPr/>
        </p:nvSpPr>
        <p:spPr>
          <a:xfrm>
            <a:off x="1907778" y="1491660"/>
            <a:ext cx="466794" cy="369332"/>
          </a:xfrm>
          <a:prstGeom prst="rect">
            <a:avLst/>
          </a:prstGeom>
          <a:noFill/>
        </p:spPr>
        <p:txBody>
          <a:bodyPr wrap="none" rtlCol="0">
            <a:spAutoFit/>
          </a:bodyPr>
          <a:lstStyle/>
          <a:p>
            <a:r>
              <a:rPr lang="en-US" dirty="0" smtClean="0"/>
              <a:t>(a)</a:t>
            </a:r>
            <a:endParaRPr lang="en-US" dirty="0"/>
          </a:p>
        </p:txBody>
      </p:sp>
      <p:sp>
        <p:nvSpPr>
          <p:cNvPr id="6" name="TextBox 5"/>
          <p:cNvSpPr txBox="1"/>
          <p:nvPr/>
        </p:nvSpPr>
        <p:spPr>
          <a:xfrm>
            <a:off x="6830356" y="1635672"/>
            <a:ext cx="615874" cy="369332"/>
          </a:xfrm>
          <a:prstGeom prst="rect">
            <a:avLst/>
          </a:prstGeom>
          <a:noFill/>
        </p:spPr>
        <p:txBody>
          <a:bodyPr wrap="none" rtlCol="0">
            <a:spAutoFit/>
          </a:bodyPr>
          <a:lstStyle/>
          <a:p>
            <a:r>
              <a:rPr lang="en-US" dirty="0" smtClean="0"/>
              <a:t>H</a:t>
            </a:r>
            <a:r>
              <a:rPr lang="en-US" baseline="-25000" dirty="0" smtClean="0"/>
              <a:t>2</a:t>
            </a:r>
            <a:r>
              <a:rPr lang="en-US" dirty="0" smtClean="0"/>
              <a:t>O</a:t>
            </a:r>
            <a:endParaRPr lang="en-US" baseline="-25000" dirty="0"/>
          </a:p>
        </p:txBody>
      </p:sp>
      <p:sp>
        <p:nvSpPr>
          <p:cNvPr id="7" name="TextBox 6"/>
          <p:cNvSpPr txBox="1"/>
          <p:nvPr/>
        </p:nvSpPr>
        <p:spPr>
          <a:xfrm>
            <a:off x="5508078" y="4155882"/>
            <a:ext cx="3206968" cy="369332"/>
          </a:xfrm>
          <a:prstGeom prst="rect">
            <a:avLst/>
          </a:prstGeom>
          <a:noFill/>
        </p:spPr>
        <p:txBody>
          <a:bodyPr wrap="none" rtlCol="0">
            <a:spAutoFit/>
          </a:bodyPr>
          <a:lstStyle/>
          <a:p>
            <a:r>
              <a:rPr lang="en-US" dirty="0" smtClean="0"/>
              <a:t>Effect of conduction minimum</a:t>
            </a:r>
            <a:endParaRPr lang="en-US" dirty="0"/>
          </a:p>
        </p:txBody>
      </p:sp>
      <p:sp>
        <p:nvSpPr>
          <p:cNvPr id="8" name="TextBox 7"/>
          <p:cNvSpPr txBox="1"/>
          <p:nvPr/>
        </p:nvSpPr>
        <p:spPr>
          <a:xfrm>
            <a:off x="1276297" y="4218586"/>
            <a:ext cx="2719655" cy="369332"/>
          </a:xfrm>
          <a:prstGeom prst="rect">
            <a:avLst/>
          </a:prstGeom>
          <a:noFill/>
        </p:spPr>
        <p:txBody>
          <a:bodyPr wrap="none" rtlCol="0">
            <a:spAutoFit/>
          </a:bodyPr>
          <a:lstStyle/>
          <a:p>
            <a:r>
              <a:rPr lang="en-US" dirty="0" smtClean="0"/>
              <a:t>High effect of conduction</a:t>
            </a:r>
            <a:endParaRPr lang="en-US" dirty="0"/>
          </a:p>
        </p:txBody>
      </p:sp>
      <p:sp>
        <p:nvSpPr>
          <p:cNvPr id="9"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 name="Slide Number Placeholder 1"/>
          <p:cNvSpPr>
            <a:spLocks noGrp="1"/>
          </p:cNvSpPr>
          <p:nvPr>
            <p:ph type="sldNum" sz="quarter" idx="12"/>
          </p:nvPr>
        </p:nvSpPr>
        <p:spPr>
          <a:xfrm>
            <a:off x="6862066" y="145759"/>
            <a:ext cx="2133600" cy="274637"/>
          </a:xfrm>
        </p:spPr>
        <p:txBody>
          <a:bodyPr/>
          <a:lstStyle/>
          <a:p>
            <a:fld id="{003D9D32-5F0F-440F-9F89-7309B1A47E03}" type="slidenum">
              <a:rPr lang="en-US" altLang="en-US" b="1" smtClean="0">
                <a:solidFill>
                  <a:schemeClr val="bg1"/>
                </a:solidFill>
              </a:rPr>
              <a:pPr/>
              <a:t>57</a:t>
            </a:fld>
            <a:endParaRPr lang="en-US" altLang="en-US" sz="1800" b="1" dirty="0">
              <a:solidFill>
                <a:schemeClr val="bg1"/>
              </a:solidFill>
            </a:endParaRPr>
          </a:p>
        </p:txBody>
      </p:sp>
    </p:spTree>
    <p:extLst>
      <p:ext uri="{BB962C8B-B14F-4D97-AF65-F5344CB8AC3E}">
        <p14:creationId xmlns:p14="http://schemas.microsoft.com/office/powerpoint/2010/main" val="32755083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5622" y="51540"/>
            <a:ext cx="8579172" cy="857250"/>
          </a:xfrm>
        </p:spPr>
        <p:txBody>
          <a:bodyPr/>
          <a:lstStyle/>
          <a:p>
            <a:r>
              <a:rPr lang="en-US" dirty="0" smtClean="0"/>
              <a:t>Thermal Effect to Tweezers Measure</a:t>
            </a:r>
            <a:endParaRPr lang="en-US"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7875" t="15482" r="12591" b="11804"/>
          <a:stretch/>
        </p:blipFill>
        <p:spPr>
          <a:xfrm>
            <a:off x="107628" y="1131630"/>
            <a:ext cx="5592401" cy="2875981"/>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3226" r="23226"/>
          <a:stretch/>
        </p:blipFill>
        <p:spPr>
          <a:xfrm>
            <a:off x="5652090" y="738625"/>
            <a:ext cx="3458734" cy="3633275"/>
          </a:xfrm>
          <a:prstGeom prst="rect">
            <a:avLst/>
          </a:prstGeom>
        </p:spPr>
      </p:pic>
      <p:sp>
        <p:nvSpPr>
          <p:cNvPr id="6" name="Rectangle 5"/>
          <p:cNvSpPr/>
          <p:nvPr/>
        </p:nvSpPr>
        <p:spPr>
          <a:xfrm>
            <a:off x="0" y="4832116"/>
            <a:ext cx="5256438" cy="307777"/>
          </a:xfrm>
          <a:prstGeom prst="rect">
            <a:avLst/>
          </a:prstGeom>
        </p:spPr>
        <p:txBody>
          <a:bodyPr wrap="square">
            <a:spAutoFit/>
          </a:bodyPr>
          <a:lstStyle/>
          <a:p>
            <a:r>
              <a:rPr lang="en-US" sz="1400" dirty="0" smtClean="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D. </a:t>
            </a:r>
            <a:r>
              <a:rPr lang="en-US" sz="1400" dirty="0" err="1">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Mondal</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 and </a:t>
            </a:r>
            <a:r>
              <a:rPr lang="en-US" sz="1400" dirty="0" smtClean="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D. Goswami, </a:t>
            </a:r>
            <a:r>
              <a:rPr lang="en-US" sz="1400" i="1"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Biomedical Express</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 </a:t>
            </a:r>
            <a:r>
              <a:rPr lang="en-US" sz="1400" b="1"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6</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(9), 3190-3196 (2015)</a:t>
            </a:r>
            <a:endParaRPr lang="en-US" sz="1400" dirty="0">
              <a:solidFill>
                <a:schemeClr val="bg1">
                  <a:lumMod val="50000"/>
                </a:schemeClr>
              </a:solidFill>
            </a:endParaRPr>
          </a:p>
        </p:txBody>
      </p:sp>
      <p:sp>
        <p:nvSpPr>
          <p:cNvPr id="7"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 name="Slide Number Placeholder 1"/>
          <p:cNvSpPr>
            <a:spLocks noGrp="1"/>
          </p:cNvSpPr>
          <p:nvPr>
            <p:ph type="sldNum" sz="quarter" idx="12"/>
          </p:nvPr>
        </p:nvSpPr>
        <p:spPr>
          <a:xfrm>
            <a:off x="6883067" y="155605"/>
            <a:ext cx="2133600" cy="274637"/>
          </a:xfrm>
        </p:spPr>
        <p:txBody>
          <a:bodyPr/>
          <a:lstStyle/>
          <a:p>
            <a:fld id="{003D9D32-5F0F-440F-9F89-7309B1A47E03}" type="slidenum">
              <a:rPr lang="en-US" altLang="en-US" b="1" smtClean="0">
                <a:solidFill>
                  <a:schemeClr val="bg1"/>
                </a:solidFill>
              </a:rPr>
              <a:pPr/>
              <a:t>58</a:t>
            </a:fld>
            <a:endParaRPr lang="en-US" altLang="en-US" sz="1800" b="1" dirty="0">
              <a:solidFill>
                <a:schemeClr val="bg1"/>
              </a:solidFill>
            </a:endParaRPr>
          </a:p>
        </p:txBody>
      </p:sp>
    </p:spTree>
    <p:extLst>
      <p:ext uri="{BB962C8B-B14F-4D97-AF65-F5344CB8AC3E}">
        <p14:creationId xmlns:p14="http://schemas.microsoft.com/office/powerpoint/2010/main" val="7742271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20403" y="589360"/>
            <a:ext cx="3024188" cy="2332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099" name="Group 6"/>
          <p:cNvGrpSpPr>
            <a:grpSpLocks/>
          </p:cNvGrpSpPr>
          <p:nvPr/>
        </p:nvGrpSpPr>
        <p:grpSpPr bwMode="auto">
          <a:xfrm>
            <a:off x="4344591" y="589360"/>
            <a:ext cx="3375422" cy="2332434"/>
            <a:chOff x="10334752" y="27440982"/>
            <a:chExt cx="8711352" cy="6219362"/>
          </a:xfrm>
        </p:grpSpPr>
        <p:pic>
          <p:nvPicPr>
            <p:cNvPr id="412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34752" y="27440982"/>
              <a:ext cx="8711352" cy="6219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9" name="Straight Connector 8"/>
            <p:cNvCxnSpPr/>
            <p:nvPr/>
          </p:nvCxnSpPr>
          <p:spPr>
            <a:xfrm flipH="1">
              <a:off x="12842147" y="31504680"/>
              <a:ext cx="5715385" cy="0"/>
            </a:xfrm>
            <a:prstGeom prst="line">
              <a:avLst/>
            </a:prstGeom>
            <a:ln w="508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12860583" y="30383987"/>
              <a:ext cx="0" cy="1149265"/>
            </a:xfrm>
            <a:prstGeom prst="straightConnector1">
              <a:avLst/>
            </a:prstGeom>
            <a:ln w="50800">
              <a:solidFill>
                <a:srgbClr val="FF0000"/>
              </a:solidFill>
              <a:tailEnd type="stealth" w="med" len="lg"/>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42147" y="28701362"/>
              <a:ext cx="9217" cy="1584208"/>
            </a:xfrm>
            <a:prstGeom prst="straightConnector1">
              <a:avLst/>
            </a:prstGeom>
            <a:ln w="50800">
              <a:solidFill>
                <a:srgbClr val="FF0000"/>
              </a:solidFill>
              <a:tailEnd type="stealth" w="med" len="lg"/>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2842147" y="28729936"/>
              <a:ext cx="2704053" cy="0"/>
            </a:xfrm>
            <a:prstGeom prst="straightConnector1">
              <a:avLst/>
            </a:prstGeom>
            <a:ln w="50800">
              <a:solidFill>
                <a:srgbClr val="FF0000"/>
              </a:solidFill>
              <a:tailEnd type="stealth" w="med" len="lg"/>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567708" y="31495155"/>
              <a:ext cx="307279" cy="276205"/>
            </a:xfrm>
            <a:prstGeom prst="line">
              <a:avLst/>
            </a:prstGeom>
            <a:ln w="50800">
              <a:solidFill>
                <a:srgbClr val="72EC04"/>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15856550" y="31771360"/>
              <a:ext cx="2126369" cy="0"/>
            </a:xfrm>
            <a:prstGeom prst="straightConnector1">
              <a:avLst/>
            </a:prstGeom>
            <a:ln w="50800">
              <a:solidFill>
                <a:srgbClr val="72EC04"/>
              </a:solidFill>
              <a:tailEnd type="stealth" w="med" len="lg"/>
            </a:ln>
          </p:spPr>
          <p:style>
            <a:lnRef idx="1">
              <a:schemeClr val="accent1"/>
            </a:lnRef>
            <a:fillRef idx="0">
              <a:schemeClr val="accent1"/>
            </a:fillRef>
            <a:effectRef idx="0">
              <a:schemeClr val="accent1"/>
            </a:effectRef>
            <a:fontRef idx="minor">
              <a:schemeClr val="tx1"/>
            </a:fontRef>
          </p:style>
        </p:cxnSp>
      </p:grpSp>
      <p:sp>
        <p:nvSpPr>
          <p:cNvPr id="4100" name="Rectangle 14"/>
          <p:cNvSpPr>
            <a:spLocks noChangeArrowheads="1"/>
          </p:cNvSpPr>
          <p:nvPr/>
        </p:nvSpPr>
        <p:spPr bwMode="auto">
          <a:xfrm>
            <a:off x="1143000" y="0"/>
            <a:ext cx="6858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2400" b="1">
                <a:solidFill>
                  <a:srgbClr val="000090"/>
                </a:solidFill>
                <a:latin typeface="Times New Roman" panose="02020603050405020304" pitchFamily="18" charset="0"/>
                <a:cs typeface="Times New Roman" panose="02020603050405020304" pitchFamily="18" charset="0"/>
              </a:rPr>
              <a:t>Instrumentation</a:t>
            </a:r>
          </a:p>
        </p:txBody>
      </p:sp>
      <p:pic>
        <p:nvPicPr>
          <p:cNvPr id="4101" name="Picture 4" descr="27.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64920" y="2927747"/>
            <a:ext cx="2651522" cy="186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102" name="Group 2"/>
          <p:cNvGrpSpPr>
            <a:grpSpLocks/>
          </p:cNvGrpSpPr>
          <p:nvPr/>
        </p:nvGrpSpPr>
        <p:grpSpPr bwMode="auto">
          <a:xfrm>
            <a:off x="3045620" y="3273028"/>
            <a:ext cx="1269206" cy="1127522"/>
            <a:chOff x="5643563" y="3128964"/>
            <a:chExt cx="2898775" cy="2524125"/>
          </a:xfrm>
        </p:grpSpPr>
        <p:sp>
          <p:nvSpPr>
            <p:cNvPr id="20" name="Rectangle 19"/>
            <p:cNvSpPr/>
            <p:nvPr/>
          </p:nvSpPr>
          <p:spPr>
            <a:xfrm>
              <a:off x="5643563" y="3128964"/>
              <a:ext cx="2898775" cy="2524125"/>
            </a:xfrm>
            <a:prstGeom prst="rect">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1" dirty="0"/>
            </a:p>
          </p:txBody>
        </p:sp>
        <p:sp>
          <p:nvSpPr>
            <p:cNvPr id="21" name="Rectangle 20"/>
            <p:cNvSpPr/>
            <p:nvPr/>
          </p:nvSpPr>
          <p:spPr>
            <a:xfrm>
              <a:off x="5866546" y="3280890"/>
              <a:ext cx="1161142" cy="1015515"/>
            </a:xfrm>
            <a:prstGeom prst="rect">
              <a:avLst/>
            </a:prstGeom>
            <a:solidFill>
              <a:schemeClr val="tx2">
                <a:lumMod val="40000"/>
                <a:lumOff val="60000"/>
              </a:scheme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b="1" dirty="0">
                  <a:solidFill>
                    <a:schemeClr val="tx1"/>
                  </a:solidFill>
                  <a:latin typeface="Times New Roman"/>
                  <a:cs typeface="Times New Roman"/>
                </a:rPr>
                <a:t>Y</a:t>
              </a:r>
            </a:p>
          </p:txBody>
        </p:sp>
        <p:sp>
          <p:nvSpPr>
            <p:cNvPr id="22" name="Rectangle 21"/>
            <p:cNvSpPr/>
            <p:nvPr/>
          </p:nvSpPr>
          <p:spPr>
            <a:xfrm>
              <a:off x="7209880" y="3280890"/>
              <a:ext cx="1144827" cy="1015515"/>
            </a:xfrm>
            <a:prstGeom prst="rect">
              <a:avLst/>
            </a:prstGeom>
            <a:solidFill>
              <a:schemeClr val="tx2">
                <a:lumMod val="40000"/>
                <a:lumOff val="60000"/>
              </a:scheme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1" dirty="0"/>
            </a:p>
          </p:txBody>
        </p:sp>
        <p:sp>
          <p:nvSpPr>
            <p:cNvPr id="23" name="Rectangle 22"/>
            <p:cNvSpPr/>
            <p:nvPr/>
          </p:nvSpPr>
          <p:spPr>
            <a:xfrm>
              <a:off x="5866546" y="4429675"/>
              <a:ext cx="1161142" cy="1015513"/>
            </a:xfrm>
            <a:prstGeom prst="rect">
              <a:avLst/>
            </a:prstGeom>
            <a:solidFill>
              <a:schemeClr val="tx2">
                <a:lumMod val="40000"/>
                <a:lumOff val="60000"/>
              </a:scheme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1" dirty="0"/>
            </a:p>
          </p:txBody>
        </p:sp>
        <p:sp>
          <p:nvSpPr>
            <p:cNvPr id="24" name="Rectangle 23"/>
            <p:cNvSpPr/>
            <p:nvPr/>
          </p:nvSpPr>
          <p:spPr>
            <a:xfrm>
              <a:off x="7209880" y="4429675"/>
              <a:ext cx="1144827" cy="1015513"/>
            </a:xfrm>
            <a:prstGeom prst="rect">
              <a:avLst/>
            </a:prstGeom>
            <a:solidFill>
              <a:schemeClr val="tx2">
                <a:lumMod val="40000"/>
                <a:lumOff val="60000"/>
              </a:scheme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b="1" dirty="0">
                  <a:solidFill>
                    <a:srgbClr val="000000"/>
                  </a:solidFill>
                  <a:latin typeface="Times New Roman"/>
                  <a:cs typeface="Times New Roman"/>
                </a:rPr>
                <a:t>X</a:t>
              </a:r>
            </a:p>
          </p:txBody>
        </p:sp>
        <p:sp>
          <p:nvSpPr>
            <p:cNvPr id="25" name="Oval 24"/>
            <p:cNvSpPr/>
            <p:nvPr/>
          </p:nvSpPr>
          <p:spPr>
            <a:xfrm>
              <a:off x="6793828" y="3829961"/>
              <a:ext cx="916404" cy="914230"/>
            </a:xfrm>
            <a:prstGeom prst="ellipse">
              <a:avLst/>
            </a:prstGeom>
            <a:solidFill>
              <a:srgbClr val="FF0000">
                <a:alpha val="67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1" dirty="0"/>
            </a:p>
          </p:txBody>
        </p:sp>
        <p:cxnSp>
          <p:nvCxnSpPr>
            <p:cNvPr id="26" name="Straight Arrow Connector 25"/>
            <p:cNvCxnSpPr/>
            <p:nvPr/>
          </p:nvCxnSpPr>
          <p:spPr>
            <a:xfrm rot="10800000" flipH="1">
              <a:off x="6228214" y="3981889"/>
              <a:ext cx="19034" cy="1052829"/>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p:nvPr/>
          </p:nvCxnSpPr>
          <p:spPr>
            <a:xfrm rot="16200000" flipH="1">
              <a:off x="6736857" y="4501872"/>
              <a:ext cx="13326" cy="1052369"/>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grpSp>
      <p:grpSp>
        <p:nvGrpSpPr>
          <p:cNvPr id="4103" name="Group 37"/>
          <p:cNvGrpSpPr>
            <a:grpSpLocks/>
          </p:cNvGrpSpPr>
          <p:nvPr/>
        </p:nvGrpSpPr>
        <p:grpSpPr bwMode="auto">
          <a:xfrm>
            <a:off x="1425179" y="3290887"/>
            <a:ext cx="1247775" cy="1072754"/>
            <a:chOff x="947975" y="859199"/>
            <a:chExt cx="2090405" cy="1738130"/>
          </a:xfrm>
        </p:grpSpPr>
        <p:sp>
          <p:nvSpPr>
            <p:cNvPr id="29" name="Rectangle 28"/>
            <p:cNvSpPr/>
            <p:nvPr/>
          </p:nvSpPr>
          <p:spPr bwMode="auto">
            <a:xfrm>
              <a:off x="947975" y="859199"/>
              <a:ext cx="2090405" cy="1738130"/>
            </a:xfrm>
            <a:prstGeom prst="rect">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latin typeface="Times New Roman"/>
                <a:cs typeface="Times New Roman"/>
              </a:endParaRPr>
            </a:p>
          </p:txBody>
        </p:sp>
        <p:sp>
          <p:nvSpPr>
            <p:cNvPr id="30" name="Rectangle 29"/>
            <p:cNvSpPr/>
            <p:nvPr/>
          </p:nvSpPr>
          <p:spPr bwMode="auto">
            <a:xfrm>
              <a:off x="1099569" y="998095"/>
              <a:ext cx="1787216" cy="1431401"/>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latin typeface="Times New Roman"/>
                <a:cs typeface="Times New Roman"/>
              </a:endParaRPr>
            </a:p>
          </p:txBody>
        </p:sp>
        <p:cxnSp>
          <p:nvCxnSpPr>
            <p:cNvPr id="31" name="Straight Arrow Connector 30"/>
            <p:cNvCxnSpPr/>
            <p:nvPr/>
          </p:nvCxnSpPr>
          <p:spPr bwMode="auto">
            <a:xfrm rot="60000" flipV="1">
              <a:off x="1410736" y="1229588"/>
              <a:ext cx="0" cy="802510"/>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32" name="Straight Arrow Connector 31"/>
            <p:cNvCxnSpPr/>
            <p:nvPr/>
          </p:nvCxnSpPr>
          <p:spPr bwMode="auto">
            <a:xfrm rot="5400000" flipV="1">
              <a:off x="1822634" y="1604506"/>
              <a:ext cx="0" cy="839752"/>
            </a:xfrm>
            <a:prstGeom prst="straightConnector1">
              <a:avLst/>
            </a:prstGeom>
            <a:ln>
              <a:solidFill>
                <a:schemeClr val="tx1"/>
              </a:solidFill>
              <a:tailEnd type="arrow"/>
            </a:ln>
            <a:effectLst/>
          </p:spPr>
          <p:style>
            <a:lnRef idx="2">
              <a:schemeClr val="accent1"/>
            </a:lnRef>
            <a:fillRef idx="0">
              <a:schemeClr val="accent1"/>
            </a:fillRef>
            <a:effectRef idx="1">
              <a:schemeClr val="accent1"/>
            </a:effectRef>
            <a:fontRef idx="minor">
              <a:schemeClr val="tx1"/>
            </a:fontRef>
          </p:style>
        </p:cxnSp>
        <p:sp>
          <p:nvSpPr>
            <p:cNvPr id="33" name="Oval 32"/>
            <p:cNvSpPr/>
            <p:nvPr/>
          </p:nvSpPr>
          <p:spPr bwMode="auto">
            <a:xfrm>
              <a:off x="1823631" y="1140849"/>
              <a:ext cx="658238" cy="628890"/>
            </a:xfrm>
            <a:prstGeom prst="ellipse">
              <a:avLst/>
            </a:prstGeom>
            <a:solidFill>
              <a:srgbClr val="FF0000">
                <a:alpha val="72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latin typeface="Times New Roman"/>
                <a:cs typeface="Times New Roman"/>
              </a:endParaRPr>
            </a:p>
          </p:txBody>
        </p:sp>
        <p:cxnSp>
          <p:nvCxnSpPr>
            <p:cNvPr id="34" name="Straight Connector 33"/>
            <p:cNvCxnSpPr/>
            <p:nvPr/>
          </p:nvCxnSpPr>
          <p:spPr bwMode="auto">
            <a:xfrm>
              <a:off x="1175366" y="922860"/>
              <a:ext cx="1619665" cy="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bwMode="auto">
            <a:xfrm>
              <a:off x="1175366" y="2498944"/>
              <a:ext cx="1619665" cy="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bwMode="auto">
            <a:xfrm flipV="1">
              <a:off x="1033745" y="1106125"/>
              <a:ext cx="0" cy="1246206"/>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bwMode="auto">
            <a:xfrm flipV="1">
              <a:off x="2976545" y="1104197"/>
              <a:ext cx="0" cy="1246206"/>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4115" name="TextBox 47"/>
            <p:cNvSpPr txBox="1">
              <a:spLocks noChangeArrowheads="1"/>
            </p:cNvSpPr>
            <p:nvPr/>
          </p:nvSpPr>
          <p:spPr bwMode="auto">
            <a:xfrm>
              <a:off x="2272988" y="1828564"/>
              <a:ext cx="518842" cy="48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1350" b="1">
                  <a:latin typeface="Times New Roman" panose="02020603050405020304" pitchFamily="18" charset="0"/>
                </a:rPr>
                <a:t>X</a:t>
              </a:r>
            </a:p>
          </p:txBody>
        </p:sp>
        <p:sp>
          <p:nvSpPr>
            <p:cNvPr id="4116" name="TextBox 48"/>
            <p:cNvSpPr txBox="1">
              <a:spLocks noChangeArrowheads="1"/>
            </p:cNvSpPr>
            <p:nvPr/>
          </p:nvSpPr>
          <p:spPr bwMode="auto">
            <a:xfrm>
              <a:off x="1418929" y="1019199"/>
              <a:ext cx="518842" cy="48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1350" b="1">
                  <a:latin typeface="Times New Roman" panose="02020603050405020304" pitchFamily="18" charset="0"/>
                </a:rPr>
                <a:t>Y</a:t>
              </a:r>
            </a:p>
          </p:txBody>
        </p:sp>
      </p:grpSp>
      <p:sp>
        <p:nvSpPr>
          <p:cNvPr id="4104" name="TextBox 39"/>
          <p:cNvSpPr txBox="1">
            <a:spLocks noChangeArrowheads="1"/>
          </p:cNvSpPr>
          <p:nvPr/>
        </p:nvSpPr>
        <p:spPr bwMode="auto">
          <a:xfrm>
            <a:off x="1525192" y="4364833"/>
            <a:ext cx="2935419"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1350" b="1" i="1">
                <a:latin typeface="Times New Roman" panose="02020603050405020304" pitchFamily="18" charset="0"/>
              </a:rPr>
              <a:t>X = [(V</a:t>
            </a:r>
            <a:r>
              <a:rPr lang="en-US" altLang="en-US" sz="1350" b="1" i="1" baseline="-25000">
                <a:latin typeface="Times New Roman" panose="02020603050405020304" pitchFamily="18" charset="0"/>
              </a:rPr>
              <a:t>2</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3</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1</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4</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1</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2</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3</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4</a:t>
            </a:r>
            <a:r>
              <a:rPr lang="en-US" altLang="en-US" sz="1350" b="1" i="1">
                <a:latin typeface="Times New Roman" panose="02020603050405020304" pitchFamily="18" charset="0"/>
              </a:rPr>
              <a:t>]</a:t>
            </a:r>
          </a:p>
          <a:p>
            <a:pPr eaLnBrk="1" hangingPunct="1">
              <a:spcBef>
                <a:spcPct val="0"/>
              </a:spcBef>
              <a:buFontTx/>
              <a:buNone/>
            </a:pPr>
            <a:r>
              <a:rPr lang="en-US" altLang="en-US" sz="1350" b="1" i="1">
                <a:latin typeface="Times New Roman" panose="02020603050405020304" pitchFamily="18" charset="0"/>
              </a:rPr>
              <a:t>Y = [(V</a:t>
            </a:r>
            <a:r>
              <a:rPr lang="en-US" altLang="en-US" sz="1350" b="1" i="1" baseline="-25000">
                <a:latin typeface="Times New Roman" panose="02020603050405020304" pitchFamily="18" charset="0"/>
              </a:rPr>
              <a:t>1</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2</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3</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4</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1</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2</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3</a:t>
            </a:r>
            <a:r>
              <a:rPr lang="en-US" altLang="en-US" sz="1350" b="1" i="1">
                <a:latin typeface="Times New Roman" panose="02020603050405020304" pitchFamily="18" charset="0"/>
              </a:rPr>
              <a:t>+V</a:t>
            </a:r>
            <a:r>
              <a:rPr lang="en-US" altLang="en-US" sz="1350" b="1" i="1" baseline="-25000">
                <a:latin typeface="Times New Roman" panose="02020603050405020304" pitchFamily="18" charset="0"/>
              </a:rPr>
              <a:t>4</a:t>
            </a:r>
            <a:r>
              <a:rPr lang="en-US" altLang="en-US" sz="1350" b="1" i="1">
                <a:latin typeface="Times New Roman" panose="02020603050405020304" pitchFamily="18" charset="0"/>
              </a:rPr>
              <a:t>]</a:t>
            </a:r>
          </a:p>
        </p:txBody>
      </p:sp>
      <p:sp>
        <p:nvSpPr>
          <p:cNvPr id="39" name="Flowchart: Off-page Connector 38"/>
          <p:cNvSpPr>
            <a:spLocks noChangeArrowheads="1"/>
          </p:cNvSpPr>
          <p:nvPr/>
        </p:nvSpPr>
        <p:spPr bwMode="auto">
          <a:xfrm>
            <a:off x="8676342" y="104282"/>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40" name="Slide Number Placeholder 1"/>
          <p:cNvSpPr>
            <a:spLocks noGrp="1"/>
          </p:cNvSpPr>
          <p:nvPr>
            <p:ph type="sldNum" sz="quarter" idx="12"/>
          </p:nvPr>
        </p:nvSpPr>
        <p:spPr>
          <a:xfrm>
            <a:off x="6895897" y="97702"/>
            <a:ext cx="2133600" cy="274637"/>
          </a:xfrm>
        </p:spPr>
        <p:txBody>
          <a:bodyPr/>
          <a:lstStyle/>
          <a:p>
            <a:fld id="{003D9D32-5F0F-440F-9F89-7309B1A47E03}" type="slidenum">
              <a:rPr lang="en-US" altLang="en-US" b="1" smtClean="0">
                <a:solidFill>
                  <a:schemeClr val="bg1"/>
                </a:solidFill>
              </a:rPr>
              <a:pPr/>
              <a:t>59</a:t>
            </a:fld>
            <a:endParaRPr lang="en-US" altLang="en-US" sz="1800" b="1" dirty="0">
              <a:solidFill>
                <a:schemeClr val="bg1"/>
              </a:solidFill>
            </a:endParaRPr>
          </a:p>
        </p:txBody>
      </p:sp>
    </p:spTree>
    <p:extLst>
      <p:ext uri="{BB962C8B-B14F-4D97-AF65-F5344CB8AC3E}">
        <p14:creationId xmlns:p14="http://schemas.microsoft.com/office/powerpoint/2010/main" val="40207657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New-Microsoft-PowerPoint-Presentation"/>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712" y="304231"/>
            <a:ext cx="6120510" cy="4427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 name="Slide Number Placeholder 1"/>
          <p:cNvSpPr>
            <a:spLocks noGrp="1"/>
          </p:cNvSpPr>
          <p:nvPr>
            <p:ph type="sldNum" sz="quarter" idx="12"/>
          </p:nvPr>
        </p:nvSpPr>
        <p:spPr>
          <a:xfrm>
            <a:off x="6882147" y="156064"/>
            <a:ext cx="2133600" cy="274637"/>
          </a:xfrm>
        </p:spPr>
        <p:txBody>
          <a:bodyPr/>
          <a:lstStyle/>
          <a:p>
            <a:fld id="{003D9D32-5F0F-440F-9F89-7309B1A47E03}" type="slidenum">
              <a:rPr lang="en-US" altLang="en-US" b="1" smtClean="0">
                <a:solidFill>
                  <a:schemeClr val="bg1"/>
                </a:solidFill>
              </a:rPr>
              <a:pPr/>
              <a:t>60</a:t>
            </a:fld>
            <a:endParaRPr lang="en-US" altLang="en-US" sz="1800" b="1">
              <a:solidFill>
                <a:schemeClr val="bg1"/>
              </a:solidFill>
            </a:endParaRPr>
          </a:p>
        </p:txBody>
      </p:sp>
    </p:spTree>
    <p:extLst>
      <p:ext uri="{BB962C8B-B14F-4D97-AF65-F5344CB8AC3E}">
        <p14:creationId xmlns:p14="http://schemas.microsoft.com/office/powerpoint/2010/main" val="32303839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1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1378" y="451486"/>
            <a:ext cx="6187202" cy="4549655"/>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4" name="Rectangle 4"/>
          <p:cNvSpPr>
            <a:spLocks noChangeArrowheads="1"/>
          </p:cNvSpPr>
          <p:nvPr/>
        </p:nvSpPr>
        <p:spPr bwMode="auto">
          <a:xfrm>
            <a:off x="1143000" y="0"/>
            <a:ext cx="6858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2400" b="1">
                <a:solidFill>
                  <a:srgbClr val="000090"/>
                </a:solidFill>
                <a:latin typeface="Times New Roman" panose="02020603050405020304" pitchFamily="18" charset="0"/>
                <a:cs typeface="Times New Roman" panose="02020603050405020304" pitchFamily="18" charset="0"/>
              </a:rPr>
              <a:t>Results &amp; Discussions</a:t>
            </a:r>
          </a:p>
        </p:txBody>
      </p:sp>
      <p:sp>
        <p:nvSpPr>
          <p:cNvPr id="5" name="Flowchart: Off-page Connector 4"/>
          <p:cNvSpPr>
            <a:spLocks noChangeArrowheads="1"/>
          </p:cNvSpPr>
          <p:nvPr/>
        </p:nvSpPr>
        <p:spPr bwMode="auto">
          <a:xfrm>
            <a:off x="8669467" y="102921"/>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6" name="Slide Number Placeholder 1"/>
          <p:cNvSpPr>
            <a:spLocks noGrp="1"/>
          </p:cNvSpPr>
          <p:nvPr>
            <p:ph type="sldNum" sz="quarter" idx="12"/>
          </p:nvPr>
        </p:nvSpPr>
        <p:spPr>
          <a:xfrm>
            <a:off x="6883067" y="92790"/>
            <a:ext cx="2133600" cy="274637"/>
          </a:xfrm>
        </p:spPr>
        <p:txBody>
          <a:bodyPr/>
          <a:lstStyle/>
          <a:p>
            <a:fld id="{003D9D32-5F0F-440F-9F89-7309B1A47E03}" type="slidenum">
              <a:rPr lang="en-US" altLang="en-US" b="1" smtClean="0">
                <a:solidFill>
                  <a:schemeClr val="bg1"/>
                </a:solidFill>
              </a:rPr>
              <a:pPr/>
              <a:t>61</a:t>
            </a:fld>
            <a:endParaRPr lang="en-US" altLang="en-US" sz="1800" b="1" dirty="0">
              <a:solidFill>
                <a:schemeClr val="bg1"/>
              </a:solidFill>
            </a:endParaRPr>
          </a:p>
        </p:txBody>
      </p:sp>
    </p:spTree>
    <p:extLst>
      <p:ext uri="{BB962C8B-B14F-4D97-AF65-F5344CB8AC3E}">
        <p14:creationId xmlns:p14="http://schemas.microsoft.com/office/powerpoint/2010/main" val="18055288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3"/>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5421" y="327661"/>
            <a:ext cx="6596777" cy="4739639"/>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lowchart: Off-page Connector 3"/>
          <p:cNvSpPr>
            <a:spLocks noChangeArrowheads="1"/>
          </p:cNvSpPr>
          <p:nvPr/>
        </p:nvSpPr>
        <p:spPr bwMode="auto">
          <a:xfrm>
            <a:off x="8669467" y="102921"/>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5" name="Slide Number Placeholder 2"/>
          <p:cNvSpPr>
            <a:spLocks noGrp="1"/>
          </p:cNvSpPr>
          <p:nvPr>
            <p:ph type="sldNum" sz="quarter" idx="12"/>
          </p:nvPr>
        </p:nvSpPr>
        <p:spPr>
          <a:xfrm>
            <a:off x="6876192" y="85580"/>
            <a:ext cx="2133600" cy="274637"/>
          </a:xfrm>
        </p:spPr>
        <p:txBody>
          <a:bodyPr/>
          <a:lstStyle/>
          <a:p>
            <a:fld id="{003D9D32-5F0F-440F-9F89-7309B1A47E03}" type="slidenum">
              <a:rPr lang="en-US" altLang="en-US" b="1" smtClean="0">
                <a:solidFill>
                  <a:schemeClr val="bg1"/>
                </a:solidFill>
              </a:rPr>
              <a:pPr/>
              <a:t>62</a:t>
            </a:fld>
            <a:endParaRPr lang="en-US" altLang="en-US" sz="1800" b="1" dirty="0">
              <a:solidFill>
                <a:schemeClr val="bg1"/>
              </a:solidFill>
            </a:endParaRPr>
          </a:p>
        </p:txBody>
      </p:sp>
    </p:spTree>
    <p:extLst>
      <p:ext uri="{BB962C8B-B14F-4D97-AF65-F5344CB8AC3E}">
        <p14:creationId xmlns:p14="http://schemas.microsoft.com/office/powerpoint/2010/main" val="733981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power-vs-corner"/>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6" y="699594"/>
            <a:ext cx="4320360" cy="390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ChangeArrowheads="1"/>
          </p:cNvSpPr>
          <p:nvPr/>
        </p:nvSpPr>
        <p:spPr bwMode="auto">
          <a:xfrm>
            <a:off x="5292060" y="843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Rectangle 6"/>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5783" name="Picture 7" descr="power-vs-theo-and-exp"/>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46" y="483576"/>
            <a:ext cx="5220054" cy="4104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Flowchart: Off-page Connector 9"/>
          <p:cNvSpPr>
            <a:spLocks noChangeArrowheads="1"/>
          </p:cNvSpPr>
          <p:nvPr/>
        </p:nvSpPr>
        <p:spPr bwMode="auto">
          <a:xfrm>
            <a:off x="8637588" y="152621"/>
            <a:ext cx="398784"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8" name="Slide Number Placeholder 2"/>
          <p:cNvSpPr>
            <a:spLocks noGrp="1"/>
          </p:cNvSpPr>
          <p:nvPr>
            <p:ph type="sldNum" sz="quarter" idx="12"/>
          </p:nvPr>
        </p:nvSpPr>
        <p:spPr>
          <a:xfrm>
            <a:off x="6876192" y="147455"/>
            <a:ext cx="2133600" cy="274637"/>
          </a:xfrm>
        </p:spPr>
        <p:txBody>
          <a:bodyPr/>
          <a:lstStyle/>
          <a:p>
            <a:r>
              <a:rPr lang="en-US" altLang="en-US" b="1" dirty="0" smtClean="0">
                <a:solidFill>
                  <a:schemeClr val="bg1"/>
                </a:solidFill>
              </a:rPr>
              <a:t>55</a:t>
            </a:r>
            <a:endParaRPr lang="en-US" altLang="en-US" sz="1800" b="1" dirty="0">
              <a:solidFill>
                <a:schemeClr val="bg1"/>
              </a:solidFill>
            </a:endParaRPr>
          </a:p>
        </p:txBody>
      </p:sp>
    </p:spTree>
    <p:extLst>
      <p:ext uri="{BB962C8B-B14F-4D97-AF65-F5344CB8AC3E}">
        <p14:creationId xmlns:p14="http://schemas.microsoft.com/office/powerpoint/2010/main" val="14347897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133615688"/>
              </p:ext>
            </p:extLst>
          </p:nvPr>
        </p:nvGraphicFramePr>
        <p:xfrm>
          <a:off x="1475743" y="699594"/>
          <a:ext cx="6841684" cy="3667266"/>
        </p:xfrm>
        <a:graphic>
          <a:graphicData uri="http://schemas.openxmlformats.org/drawingml/2006/table">
            <a:tbl>
              <a:tblPr/>
              <a:tblGrid>
                <a:gridCol w="1800149">
                  <a:extLst>
                    <a:ext uri="{9D8B030D-6E8A-4147-A177-3AD203B41FA5}">
                      <a16:colId xmlns:a16="http://schemas.microsoft.com/office/drawing/2014/main" val="20000"/>
                    </a:ext>
                  </a:extLst>
                </a:gridCol>
                <a:gridCol w="1469730">
                  <a:extLst>
                    <a:ext uri="{9D8B030D-6E8A-4147-A177-3AD203B41FA5}">
                      <a16:colId xmlns:a16="http://schemas.microsoft.com/office/drawing/2014/main" val="20001"/>
                    </a:ext>
                  </a:extLst>
                </a:gridCol>
                <a:gridCol w="2074243">
                  <a:extLst>
                    <a:ext uri="{9D8B030D-6E8A-4147-A177-3AD203B41FA5}">
                      <a16:colId xmlns:a16="http://schemas.microsoft.com/office/drawing/2014/main" val="20002"/>
                    </a:ext>
                  </a:extLst>
                </a:gridCol>
                <a:gridCol w="1497562">
                  <a:extLst>
                    <a:ext uri="{9D8B030D-6E8A-4147-A177-3AD203B41FA5}">
                      <a16:colId xmlns:a16="http://schemas.microsoft.com/office/drawing/2014/main" val="20003"/>
                    </a:ext>
                  </a:extLst>
                </a:gridCol>
              </a:tblGrid>
              <a:tr h="89515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1560 nm Power (</a:t>
                      </a:r>
                      <a:r>
                        <a:rPr kumimoji="0" lang="el-GR"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μ</a:t>
                      </a: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W)</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Corner Frequency (Hz)</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Trap Stiffness</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a:t>
                      </a:r>
                      <a:r>
                        <a:rPr kumimoji="0" lang="en-US" altLang="en-US" sz="1800" b="1" i="0" u="none" strike="noStrike" cap="none" normalizeH="0" baseline="0" dirty="0" err="1"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pN</a:t>
                      </a: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/nm)</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Temperature Rise (°C)</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131(±4)</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0.0069(±.00021)</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100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142(±4)</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0.0075(±.00023)</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0.05</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210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149(±4)</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0.0078(±.00024)</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0.10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350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157(±7)</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0.0082(±.00025)</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0.16</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420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165(±12)</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0.0087(±.00026)</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0.19</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540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173(±15)</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0.0091(±.00027)</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0.25</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680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181(±15)</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0.0095(±.00028)</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0.31</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46514">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800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195(± 16)</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0.0102(±.00030)</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3760788" eaLnBrk="0" hangingPunct="0">
                        <a:spcBef>
                          <a:spcPct val="20000"/>
                        </a:spcBef>
                        <a:buFont typeface="Arial" panose="020B0604020202020204" pitchFamily="34" charset="0"/>
                        <a:defRPr sz="2800">
                          <a:solidFill>
                            <a:schemeClr val="tx1"/>
                          </a:solidFill>
                          <a:latin typeface="Calibri" panose="020F0502020204030204" pitchFamily="34" charset="0"/>
                          <a:ea typeface="MS PGothic" panose="020B0600070205080204" pitchFamily="34" charset="-128"/>
                        </a:defRPr>
                      </a:lvl1pPr>
                      <a:lvl2pPr marL="742950" indent="-285750" defTabSz="3760788" eaLnBrk="0" hangingPunct="0">
                        <a:spcBef>
                          <a:spcPct val="20000"/>
                        </a:spcBef>
                        <a:buFont typeface="Arial" panose="020B0604020202020204" pitchFamily="34" charset="0"/>
                        <a:defRPr sz="2400">
                          <a:solidFill>
                            <a:schemeClr val="tx1"/>
                          </a:solidFill>
                          <a:latin typeface="Calibri" panose="020F0502020204030204" pitchFamily="34" charset="0"/>
                          <a:ea typeface="MS PGothic" panose="020B0600070205080204" pitchFamily="34" charset="-128"/>
                        </a:defRPr>
                      </a:lvl2pPr>
                      <a:lvl3pPr marL="1143000" indent="-228600" defTabSz="3760788" eaLnBrk="0" hangingPunct="0">
                        <a:spcBef>
                          <a:spcPct val="20000"/>
                        </a:spcBef>
                        <a:buFont typeface="Arial" panose="020B0604020202020204" pitchFamily="34" charset="0"/>
                        <a:defRPr sz="2000">
                          <a:solidFill>
                            <a:schemeClr val="tx1"/>
                          </a:solidFill>
                          <a:latin typeface="Calibri" panose="020F0502020204030204" pitchFamily="34" charset="0"/>
                          <a:ea typeface="MS PGothic" panose="020B0600070205080204" pitchFamily="34" charset="-128"/>
                        </a:defRPr>
                      </a:lvl3pPr>
                      <a:lvl4pPr marL="16002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4pPr>
                      <a:lvl5pPr marL="2057400" indent="-228600" defTabSz="3760788" eaLnBrk="0" hangingPunct="0">
                        <a:spcBef>
                          <a:spcPct val="20000"/>
                        </a:spcBef>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5pPr>
                      <a:lvl6pPr marL="25146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6pPr>
                      <a:lvl7pPr marL="29718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7pPr>
                      <a:lvl8pPr marL="34290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8pPr>
                      <a:lvl9pPr marL="3886200" indent="-228600" defTabSz="3760788"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MS PGothic" panose="020B0600070205080204" pitchFamily="34" charset="-128"/>
                        </a:defRPr>
                      </a:lvl9pPr>
                    </a:lstStyle>
                    <a:p>
                      <a:pPr marL="0" marR="0" lvl="0" indent="0" algn="ctr" defTabSz="3760788"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cs typeface="Times New Roman" panose="02020603050405020304" pitchFamily="18" charset="0"/>
                        </a:rPr>
                        <a:t>0.37</a:t>
                      </a:r>
                    </a:p>
                  </a:txBody>
                  <a:tcPr marL="68558" marR="68558" marT="36097" marB="360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4" name="Flowchart: Off-page Connector 3"/>
          <p:cNvSpPr>
            <a:spLocks noChangeArrowheads="1"/>
          </p:cNvSpPr>
          <p:nvPr/>
        </p:nvSpPr>
        <p:spPr bwMode="auto">
          <a:xfrm>
            <a:off x="8669467" y="102921"/>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 name="Slide Number Placeholder 2"/>
          <p:cNvSpPr>
            <a:spLocks noGrp="1"/>
          </p:cNvSpPr>
          <p:nvPr>
            <p:ph type="sldNum" sz="quarter" idx="12"/>
          </p:nvPr>
        </p:nvSpPr>
        <p:spPr>
          <a:xfrm>
            <a:off x="6869767" y="95683"/>
            <a:ext cx="2133600" cy="274637"/>
          </a:xfrm>
        </p:spPr>
        <p:txBody>
          <a:bodyPr/>
          <a:lstStyle/>
          <a:p>
            <a:fld id="{003D9D32-5F0F-440F-9F89-7309B1A47E03}" type="slidenum">
              <a:rPr lang="en-US" altLang="en-US" b="1" smtClean="0">
                <a:solidFill>
                  <a:schemeClr val="bg1"/>
                </a:solidFill>
              </a:rPr>
              <a:pPr/>
              <a:t>64</a:t>
            </a:fld>
            <a:endParaRPr lang="en-US" altLang="en-US" sz="1800" b="1" dirty="0">
              <a:solidFill>
                <a:schemeClr val="bg1"/>
              </a:solidFill>
            </a:endParaRPr>
          </a:p>
        </p:txBody>
      </p:sp>
    </p:spTree>
    <p:extLst>
      <p:ext uri="{BB962C8B-B14F-4D97-AF65-F5344CB8AC3E}">
        <p14:creationId xmlns:p14="http://schemas.microsoft.com/office/powerpoint/2010/main" val="385867664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extLst>
              <a:ext uri="{28A0092B-C50C-407E-A947-70E740481C1C}">
                <a14:useLocalDpi xmlns:a14="http://schemas.microsoft.com/office/drawing/2010/main" val="0"/>
              </a:ext>
            </a:extLst>
          </a:blip>
          <a:srcRect t="5836" b="2990"/>
          <a:stretch/>
        </p:blipFill>
        <p:spPr bwMode="auto">
          <a:xfrm>
            <a:off x="1979784" y="-20466"/>
            <a:ext cx="4896408" cy="4032336"/>
          </a:xfrm>
          <a:prstGeom prst="rect">
            <a:avLst/>
          </a:prstGeom>
          <a:noFill/>
          <a:ln>
            <a:noFill/>
          </a:ln>
          <a:extLst>
            <a:ext uri="{53640926-AAD7-44D8-BBD7-CCE9431645EC}">
              <a14:shadowObscured xmlns:a14="http://schemas.microsoft.com/office/drawing/2010/main"/>
            </a:ext>
          </a:extLst>
        </p:spPr>
      </p:pic>
      <p:sp>
        <p:nvSpPr>
          <p:cNvPr id="4" name="Rectangle 3"/>
          <p:cNvSpPr/>
          <p:nvPr/>
        </p:nvSpPr>
        <p:spPr>
          <a:xfrm>
            <a:off x="395652" y="4096624"/>
            <a:ext cx="8352696" cy="923330"/>
          </a:xfrm>
          <a:prstGeom prst="rect">
            <a:avLst/>
          </a:prstGeom>
        </p:spPr>
        <p:txBody>
          <a:bodyPr wrap="square">
            <a:spAutoFit/>
          </a:bodyPr>
          <a:lstStyle/>
          <a:p>
            <a:pPr algn="ctr"/>
            <a:r>
              <a:rPr lang="en-US" i="1" dirty="0">
                <a:latin typeface="Times New Roman" panose="02020603050405020304" pitchFamily="18" charset="0"/>
                <a:ea typeface="Times New Roman" panose="02020603050405020304" pitchFamily="18" charset="0"/>
              </a:rPr>
              <a:t>Plot of Inverse corner frequency (blue square), as well as viscosity for experimental (red circle) and simulated case (black circle) and their respective linear fits; all plotted with respect to 1560 nm femtosecond laser power.</a:t>
            </a:r>
            <a:endParaRPr lang="en-US" dirty="0"/>
          </a:p>
        </p:txBody>
      </p:sp>
      <p:sp>
        <p:nvSpPr>
          <p:cNvPr id="5" name="Flowchart: Off-page Connector 4"/>
          <p:cNvSpPr>
            <a:spLocks noChangeArrowheads="1"/>
          </p:cNvSpPr>
          <p:nvPr/>
        </p:nvSpPr>
        <p:spPr bwMode="auto">
          <a:xfrm>
            <a:off x="8669467" y="102921"/>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2" name="Slide Number Placeholder 1"/>
          <p:cNvSpPr>
            <a:spLocks noGrp="1"/>
          </p:cNvSpPr>
          <p:nvPr>
            <p:ph type="sldNum" sz="quarter" idx="12"/>
          </p:nvPr>
        </p:nvSpPr>
        <p:spPr>
          <a:xfrm>
            <a:off x="6876496" y="99665"/>
            <a:ext cx="2133600" cy="274637"/>
          </a:xfrm>
        </p:spPr>
        <p:txBody>
          <a:bodyPr/>
          <a:lstStyle/>
          <a:p>
            <a:fld id="{003D9D32-5F0F-440F-9F89-7309B1A47E03}" type="slidenum">
              <a:rPr lang="en-US" altLang="en-US" b="1" smtClean="0">
                <a:solidFill>
                  <a:schemeClr val="bg1"/>
                </a:solidFill>
              </a:rPr>
              <a:pPr/>
              <a:t>65</a:t>
            </a:fld>
            <a:endParaRPr lang="en-US" altLang="en-US" sz="1800" b="1">
              <a:solidFill>
                <a:schemeClr val="bg1"/>
              </a:solidFill>
            </a:endParaRPr>
          </a:p>
        </p:txBody>
      </p:sp>
    </p:spTree>
    <p:extLst>
      <p:ext uri="{BB962C8B-B14F-4D97-AF65-F5344CB8AC3E}">
        <p14:creationId xmlns:p14="http://schemas.microsoft.com/office/powerpoint/2010/main" val="18337589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ower vs temp.tif"/>
          <p:cNvPicPr>
            <a:picLocks noChangeAspect="1"/>
          </p:cNvPicPr>
          <p:nvPr/>
        </p:nvPicPr>
        <p:blipFill>
          <a:blip r:embed="rId3">
            <a:extLst>
              <a:ext uri="{28A0092B-C50C-407E-A947-70E740481C1C}">
                <a14:useLocalDpi xmlns:a14="http://schemas.microsoft.com/office/drawing/2010/main" val="0"/>
              </a:ext>
            </a:extLst>
          </a:blip>
          <a:srcRect l="7085" t="5396" r="7722" b="3172"/>
          <a:stretch>
            <a:fillRect/>
          </a:stretch>
        </p:blipFill>
        <p:spPr bwMode="auto">
          <a:xfrm>
            <a:off x="707424" y="123546"/>
            <a:ext cx="6912576" cy="4582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Object 4"/>
          <p:cNvGraphicFramePr>
            <a:graphicFrameLocks noChangeAspect="1"/>
          </p:cNvGraphicFramePr>
          <p:nvPr>
            <p:extLst>
              <p:ext uri="{D42A27DB-BD31-4B8C-83A1-F6EECF244321}">
                <p14:modId xmlns:p14="http://schemas.microsoft.com/office/powerpoint/2010/main" val="690682874"/>
              </p:ext>
            </p:extLst>
          </p:nvPr>
        </p:nvGraphicFramePr>
        <p:xfrm>
          <a:off x="1902473" y="987618"/>
          <a:ext cx="2261239" cy="1024624"/>
        </p:xfrm>
        <a:graphic>
          <a:graphicData uri="http://schemas.openxmlformats.org/presentationml/2006/ole">
            <mc:AlternateContent xmlns:mc="http://schemas.openxmlformats.org/markup-compatibility/2006">
              <mc:Choice xmlns:v="urn:schemas-microsoft-com:vml" Requires="v">
                <p:oleObj spid="_x0000_s76898" r:id="rId4" imgW="1625600" imgH="749300" progId="Equation.DSMT4">
                  <p:embed/>
                </p:oleObj>
              </mc:Choice>
              <mc:Fallback>
                <p:oleObj r:id="rId4" imgW="1625600" imgH="749300" progId="Equation.DSMT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2473" y="987618"/>
                        <a:ext cx="2261239" cy="1024624"/>
                      </a:xfrm>
                      <a:prstGeom prst="rect">
                        <a:avLst/>
                      </a:prstGeom>
                      <a:noFill/>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783117949"/>
              </p:ext>
            </p:extLst>
          </p:nvPr>
        </p:nvGraphicFramePr>
        <p:xfrm>
          <a:off x="4644006" y="3219804"/>
          <a:ext cx="2212828" cy="431314"/>
        </p:xfrm>
        <a:graphic>
          <a:graphicData uri="http://schemas.openxmlformats.org/presentationml/2006/ole">
            <mc:AlternateContent xmlns:mc="http://schemas.openxmlformats.org/markup-compatibility/2006">
              <mc:Choice xmlns:v="urn:schemas-microsoft-com:vml" Requires="v">
                <p:oleObj spid="_x0000_s76899" r:id="rId6" imgW="1497950" imgH="291973" progId="Equation.DSMT4">
                  <p:embed/>
                </p:oleObj>
              </mc:Choice>
              <mc:Fallback>
                <p:oleObj r:id="rId6" imgW="1497950" imgH="291973" progId="Equation.DSMT4">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4006" y="3219804"/>
                        <a:ext cx="2212828" cy="431314"/>
                      </a:xfrm>
                      <a:prstGeom prst="rect">
                        <a:avLst/>
                      </a:prstGeom>
                      <a:noFill/>
                    </p:spPr>
                  </p:pic>
                </p:oleObj>
              </mc:Fallback>
            </mc:AlternateContent>
          </a:graphicData>
        </a:graphic>
      </p:graphicFrame>
      <p:sp>
        <p:nvSpPr>
          <p:cNvPr id="7" name="Flowchart: Off-page Connector 6"/>
          <p:cNvSpPr>
            <a:spLocks noChangeArrowheads="1"/>
          </p:cNvSpPr>
          <p:nvPr/>
        </p:nvSpPr>
        <p:spPr bwMode="auto">
          <a:xfrm>
            <a:off x="8669467" y="102921"/>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3" name="Slide Number Placeholder 2"/>
          <p:cNvSpPr>
            <a:spLocks noGrp="1"/>
          </p:cNvSpPr>
          <p:nvPr>
            <p:ph type="sldNum" sz="quarter" idx="12"/>
          </p:nvPr>
        </p:nvSpPr>
        <p:spPr>
          <a:xfrm>
            <a:off x="6880485" y="99489"/>
            <a:ext cx="2133600" cy="274637"/>
          </a:xfrm>
        </p:spPr>
        <p:txBody>
          <a:bodyPr/>
          <a:lstStyle/>
          <a:p>
            <a:fld id="{003D9D32-5F0F-440F-9F89-7309B1A47E03}" type="slidenum">
              <a:rPr lang="en-US" altLang="en-US" b="1" smtClean="0">
                <a:solidFill>
                  <a:schemeClr val="bg1"/>
                </a:solidFill>
              </a:rPr>
              <a:pPr/>
              <a:t>66</a:t>
            </a:fld>
            <a:endParaRPr lang="en-US" altLang="en-US" sz="1800" b="1" dirty="0">
              <a:solidFill>
                <a:schemeClr val="bg1"/>
              </a:solidFill>
            </a:endParaRPr>
          </a:p>
        </p:txBody>
      </p:sp>
      <p:sp>
        <p:nvSpPr>
          <p:cNvPr id="8" name="Rectangle 7"/>
          <p:cNvSpPr/>
          <p:nvPr/>
        </p:nvSpPr>
        <p:spPr>
          <a:xfrm>
            <a:off x="0" y="4832116"/>
            <a:ext cx="5256438" cy="307777"/>
          </a:xfrm>
          <a:prstGeom prst="rect">
            <a:avLst/>
          </a:prstGeom>
        </p:spPr>
        <p:txBody>
          <a:bodyPr wrap="square">
            <a:spAutoFit/>
          </a:bodyPr>
          <a:lstStyle/>
          <a:p>
            <a:r>
              <a:rPr lang="en-US" sz="1400" dirty="0" smtClean="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D. </a:t>
            </a:r>
            <a:r>
              <a:rPr lang="en-US" sz="1400" dirty="0" err="1">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Mondal</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 and </a:t>
            </a:r>
            <a:r>
              <a:rPr lang="en-US" sz="1400" dirty="0" smtClean="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D. Goswami, </a:t>
            </a:r>
            <a:r>
              <a:rPr lang="en-US" sz="1400" i="1"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Biomedical Express</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 </a:t>
            </a:r>
            <a:r>
              <a:rPr lang="en-US" sz="1400" b="1"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6</a:t>
            </a:r>
            <a:r>
              <a:rPr lang="en-US" sz="1400" dirty="0">
                <a:solidFill>
                  <a:schemeClr val="bg1">
                    <a:lumMod val="50000"/>
                  </a:schemeClr>
                </a:solidFill>
                <a:latin typeface="Garamond" panose="02020404030301010803" pitchFamily="18" charset="0"/>
                <a:ea typeface="Calibri" panose="020F0502020204030204" pitchFamily="34" charset="0"/>
                <a:cs typeface="Times New Roman" panose="02020603050405020304" pitchFamily="18" charset="0"/>
              </a:rPr>
              <a:t>(9), 3190-3196 (2015)</a:t>
            </a:r>
            <a:endParaRPr lang="en-US" sz="1400" dirty="0">
              <a:solidFill>
                <a:schemeClr val="bg1">
                  <a:lumMod val="50000"/>
                </a:schemeClr>
              </a:solidFill>
            </a:endParaRPr>
          </a:p>
        </p:txBody>
      </p:sp>
    </p:spTree>
    <p:extLst>
      <p:ext uri="{BB962C8B-B14F-4D97-AF65-F5344CB8AC3E}">
        <p14:creationId xmlns:p14="http://schemas.microsoft.com/office/powerpoint/2010/main" val="38063726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a:lum bright="18000" contrast="54000"/>
          </a:blip>
          <a:srcRect l="3573" b="2438"/>
          <a:stretch>
            <a:fillRect/>
          </a:stretch>
        </p:blipFill>
        <p:spPr bwMode="auto">
          <a:xfrm>
            <a:off x="7747166" y="1115607"/>
            <a:ext cx="1287066" cy="1908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5779" name="Text Box 17"/>
          <p:cNvSpPr txBox="1">
            <a:spLocks noChangeArrowheads="1"/>
          </p:cNvSpPr>
          <p:nvPr/>
        </p:nvSpPr>
        <p:spPr bwMode="auto">
          <a:xfrm>
            <a:off x="214380" y="1832641"/>
            <a:ext cx="1156086" cy="438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US" sz="1125">
                <a:latin typeface="Calibri" pitchFamily="34" charset="0"/>
              </a:rPr>
              <a:t>Measurement </a:t>
            </a:r>
          </a:p>
          <a:p>
            <a:pPr eaLnBrk="1" hangingPunct="1"/>
            <a:r>
              <a:rPr lang="en-US" sz="1125">
                <a:latin typeface="Calibri" pitchFamily="34" charset="0"/>
              </a:rPr>
              <a:t>of Nonlinearities</a:t>
            </a:r>
          </a:p>
        </p:txBody>
      </p:sp>
      <p:sp>
        <p:nvSpPr>
          <p:cNvPr id="75780" name="Text Box 18"/>
          <p:cNvSpPr txBox="1">
            <a:spLocks noChangeArrowheads="1"/>
          </p:cNvSpPr>
          <p:nvPr/>
        </p:nvSpPr>
        <p:spPr bwMode="auto">
          <a:xfrm>
            <a:off x="2447571" y="247920"/>
            <a:ext cx="2196435" cy="957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buFontTx/>
              <a:buChar char="•"/>
            </a:pPr>
            <a:r>
              <a:rPr lang="en-US" sz="1125">
                <a:latin typeface="Calibri" pitchFamily="34" charset="0"/>
              </a:rPr>
              <a:t>  Coherent Control</a:t>
            </a:r>
          </a:p>
          <a:p>
            <a:pPr eaLnBrk="1" hangingPunct="1">
              <a:buFontTx/>
              <a:buChar char="•"/>
            </a:pPr>
            <a:r>
              <a:rPr lang="en-US" sz="1125">
                <a:latin typeface="Calibri" pitchFamily="34" charset="0"/>
              </a:rPr>
              <a:t>  Bioimaging </a:t>
            </a:r>
          </a:p>
          <a:p>
            <a:pPr lvl="1" eaLnBrk="1" hangingPunct="1">
              <a:buFontTx/>
              <a:buChar char="•"/>
            </a:pPr>
            <a:r>
              <a:rPr lang="en-US" sz="1125" b="1">
                <a:latin typeface="BodoniPS"/>
              </a:rPr>
              <a:t>  Multiphoton Imaging</a:t>
            </a:r>
          </a:p>
          <a:p>
            <a:pPr lvl="1" eaLnBrk="1" hangingPunct="1">
              <a:buFontTx/>
              <a:buChar char="•"/>
            </a:pPr>
            <a:r>
              <a:rPr lang="en-US" sz="1125" b="1">
                <a:latin typeface="BodoniPS"/>
              </a:rPr>
              <a:t>  Optical Tweezers</a:t>
            </a:r>
          </a:p>
          <a:p>
            <a:pPr eaLnBrk="1" hangingPunct="1">
              <a:buFontTx/>
              <a:buChar char="•"/>
            </a:pPr>
            <a:r>
              <a:rPr lang="en-US" sz="1125">
                <a:latin typeface="Calibri" pitchFamily="34" charset="0"/>
              </a:rPr>
              <a:t>  2-D IR Spectroscopy</a:t>
            </a:r>
          </a:p>
        </p:txBody>
      </p:sp>
      <p:pic>
        <p:nvPicPr>
          <p:cNvPr id="75781" name="Picture 39" descr="100-0098_IMG"/>
          <p:cNvPicPr>
            <a:picLocks noChangeAspect="1" noChangeArrowheads="1"/>
          </p:cNvPicPr>
          <p:nvPr/>
        </p:nvPicPr>
        <p:blipFill>
          <a:blip r:embed="rId4" cstate="print">
            <a:extLst>
              <a:ext uri="{28A0092B-C50C-407E-A947-70E740481C1C}">
                <a14:useLocalDpi xmlns:a14="http://schemas.microsoft.com/office/drawing/2010/main" val="0"/>
              </a:ext>
            </a:extLst>
          </a:blip>
          <a:srcRect l="31944"/>
          <a:stretch>
            <a:fillRect/>
          </a:stretch>
        </p:blipFill>
        <p:spPr bwMode="auto">
          <a:xfrm>
            <a:off x="157229" y="2305319"/>
            <a:ext cx="12192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2" name="Picture 2" descr="C:\Documents and Settings\Dr. D. Goswami\Desktop\nanocomputin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48159" y="2024270"/>
            <a:ext cx="1190625" cy="193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5783" name="Group 29"/>
          <p:cNvGrpSpPr>
            <a:grpSpLocks/>
          </p:cNvGrpSpPr>
          <p:nvPr/>
        </p:nvGrpSpPr>
        <p:grpSpPr bwMode="auto">
          <a:xfrm>
            <a:off x="2670714" y="2564713"/>
            <a:ext cx="2078831" cy="1828800"/>
            <a:chOff x="581204" y="4610100"/>
            <a:chExt cx="1552396" cy="1562100"/>
          </a:xfrm>
        </p:grpSpPr>
        <p:pic>
          <p:nvPicPr>
            <p:cNvPr id="75816" name="Picture 4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0438" y="4610100"/>
              <a:ext cx="1173162"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817" name="Picture 44" descr="DSC02526"/>
            <p:cNvPicPr>
              <a:picLocks noChangeAspect="1" noChangeArrowheads="1"/>
            </p:cNvPicPr>
            <p:nvPr/>
          </p:nvPicPr>
          <p:blipFill>
            <a:blip r:embed="rId7">
              <a:extLst>
                <a:ext uri="{28A0092B-C50C-407E-A947-70E740481C1C}">
                  <a14:useLocalDpi xmlns:a14="http://schemas.microsoft.com/office/drawing/2010/main" val="0"/>
                </a:ext>
              </a:extLst>
            </a:blip>
            <a:srcRect l="23068" t="4933" r="41780" b="18602"/>
            <a:stretch>
              <a:fillRect/>
            </a:stretch>
          </p:blipFill>
          <p:spPr bwMode="auto">
            <a:xfrm>
              <a:off x="674688" y="5181600"/>
              <a:ext cx="6064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Curved Left Arrow 13"/>
            <p:cNvSpPr/>
            <p:nvPr/>
          </p:nvSpPr>
          <p:spPr>
            <a:xfrm>
              <a:off x="1482725" y="5334000"/>
              <a:ext cx="304800" cy="685800"/>
            </a:xfrm>
            <a:prstGeom prst="curvedLeftArrow">
              <a:avLst/>
            </a:prstGeom>
            <a:scene3d>
              <a:camera prst="orthographicFront">
                <a:rot lat="0" lon="0" rev="19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5" name="Curved Right Arrow 14"/>
            <p:cNvSpPr/>
            <p:nvPr/>
          </p:nvSpPr>
          <p:spPr>
            <a:xfrm>
              <a:off x="581204" y="4800600"/>
              <a:ext cx="228600" cy="533400"/>
            </a:xfrm>
            <a:prstGeom prst="curvedRightArrow">
              <a:avLst/>
            </a:prstGeom>
            <a:scene3d>
              <a:camera prst="orthographicFront">
                <a:rot lat="10800000" lon="193124" rev="19193541"/>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grpSp>
      <p:grpSp>
        <p:nvGrpSpPr>
          <p:cNvPr id="75784" name="Group 13"/>
          <p:cNvGrpSpPr>
            <a:grpSpLocks/>
          </p:cNvGrpSpPr>
          <p:nvPr/>
        </p:nvGrpSpPr>
        <p:grpSpPr bwMode="auto">
          <a:xfrm>
            <a:off x="1890779" y="70516"/>
            <a:ext cx="5114925" cy="2656283"/>
            <a:chOff x="914400" y="990599"/>
            <a:chExt cx="6819900" cy="3541711"/>
          </a:xfrm>
        </p:grpSpPr>
        <p:grpSp>
          <p:nvGrpSpPr>
            <p:cNvPr id="75806" name="Group 10"/>
            <p:cNvGrpSpPr>
              <a:grpSpLocks/>
            </p:cNvGrpSpPr>
            <p:nvPr/>
          </p:nvGrpSpPr>
          <p:grpSpPr bwMode="auto">
            <a:xfrm>
              <a:off x="914400" y="990599"/>
              <a:ext cx="6229350" cy="3541711"/>
              <a:chOff x="914400" y="268916"/>
              <a:chExt cx="6229350" cy="3541084"/>
            </a:xfrm>
          </p:grpSpPr>
          <p:cxnSp>
            <p:nvCxnSpPr>
              <p:cNvPr id="25" name="Straight Connector 24"/>
              <p:cNvCxnSpPr/>
              <p:nvPr/>
            </p:nvCxnSpPr>
            <p:spPr>
              <a:xfrm flipV="1">
                <a:off x="1295400" y="762542"/>
                <a:ext cx="5486400" cy="3047460"/>
              </a:xfrm>
              <a:prstGeom prst="line">
                <a:avLst/>
              </a:prstGeom>
            </p:spPr>
            <p:style>
              <a:lnRef idx="1">
                <a:schemeClr val="accent1"/>
              </a:lnRef>
              <a:fillRef idx="0">
                <a:schemeClr val="accent1"/>
              </a:fillRef>
              <a:effectRef idx="0">
                <a:schemeClr val="accent1"/>
              </a:effectRef>
              <a:fontRef idx="minor">
                <a:schemeClr val="tx1"/>
              </a:fontRef>
            </p:style>
          </p:cxnSp>
          <p:sp>
            <p:nvSpPr>
              <p:cNvPr id="26" name="Freeform 116"/>
              <p:cNvSpPr>
                <a:spLocks noChangeAspect="1"/>
              </p:cNvSpPr>
              <p:nvPr/>
            </p:nvSpPr>
            <p:spPr bwMode="auto">
              <a:xfrm>
                <a:off x="914400" y="2303728"/>
                <a:ext cx="2541393" cy="1143192"/>
              </a:xfrm>
              <a:custGeom>
                <a:avLst/>
                <a:gdLst>
                  <a:gd name="T0" fmla="*/ 0 w 898"/>
                  <a:gd name="T1" fmla="*/ 2147483647 h 540"/>
                  <a:gd name="T2" fmla="*/ 2147483647 w 898"/>
                  <a:gd name="T3" fmla="*/ 2147483647 h 540"/>
                  <a:gd name="T4" fmla="*/ 2147483647 w 898"/>
                  <a:gd name="T5" fmla="*/ 0 h 540"/>
                  <a:gd name="T6" fmla="*/ 2147483647 w 898"/>
                  <a:gd name="T7" fmla="*/ 2147483647 h 540"/>
                  <a:gd name="T8" fmla="*/ 2147483647 w 898"/>
                  <a:gd name="T9" fmla="*/ 2147483647 h 540"/>
                  <a:gd name="T10" fmla="*/ 0 60000 65536"/>
                  <a:gd name="T11" fmla="*/ 0 60000 65536"/>
                  <a:gd name="T12" fmla="*/ 0 60000 65536"/>
                  <a:gd name="T13" fmla="*/ 0 60000 65536"/>
                  <a:gd name="T14" fmla="*/ 0 60000 65536"/>
                  <a:gd name="T15" fmla="*/ 0 w 898"/>
                  <a:gd name="T16" fmla="*/ 0 h 540"/>
                  <a:gd name="T17" fmla="*/ 898 w 898"/>
                  <a:gd name="T18" fmla="*/ 540 h 540"/>
                </a:gdLst>
                <a:ahLst/>
                <a:cxnLst>
                  <a:cxn ang="T10">
                    <a:pos x="T0" y="T1"/>
                  </a:cxn>
                  <a:cxn ang="T11">
                    <a:pos x="T2" y="T3"/>
                  </a:cxn>
                  <a:cxn ang="T12">
                    <a:pos x="T4" y="T5"/>
                  </a:cxn>
                  <a:cxn ang="T13">
                    <a:pos x="T6" y="T7"/>
                  </a:cxn>
                  <a:cxn ang="T14">
                    <a:pos x="T8" y="T9"/>
                  </a:cxn>
                </a:cxnLst>
                <a:rect l="T15" t="T16" r="T17" b="T18"/>
                <a:pathLst>
                  <a:path w="898" h="540">
                    <a:moveTo>
                      <a:pt x="0" y="540"/>
                    </a:moveTo>
                    <a:cubicBezTo>
                      <a:pt x="81" y="495"/>
                      <a:pt x="163" y="450"/>
                      <a:pt x="238" y="360"/>
                    </a:cubicBezTo>
                    <a:cubicBezTo>
                      <a:pt x="313" y="270"/>
                      <a:pt x="377" y="0"/>
                      <a:pt x="451" y="0"/>
                    </a:cubicBezTo>
                    <a:cubicBezTo>
                      <a:pt x="525" y="0"/>
                      <a:pt x="606" y="270"/>
                      <a:pt x="680" y="360"/>
                    </a:cubicBezTo>
                    <a:cubicBezTo>
                      <a:pt x="754" y="450"/>
                      <a:pt x="862" y="510"/>
                      <a:pt x="898" y="540"/>
                    </a:cubicBezTo>
                  </a:path>
                </a:pathLst>
              </a:custGeom>
              <a:gradFill rotWithShape="1">
                <a:gsLst>
                  <a:gs pos="0">
                    <a:srgbClr val="3366FF"/>
                  </a:gs>
                  <a:gs pos="25000">
                    <a:srgbClr val="01A78F"/>
                  </a:gs>
                  <a:gs pos="50000">
                    <a:srgbClr val="FFFF00"/>
                  </a:gs>
                  <a:gs pos="75000">
                    <a:srgbClr val="FF6633"/>
                  </a:gs>
                  <a:gs pos="100000">
                    <a:srgbClr val="FF3399"/>
                  </a:gs>
                </a:gsLst>
                <a:lin ang="0" scaled="1"/>
              </a:gradFill>
              <a:ln w="9525">
                <a:noFill/>
                <a:round/>
                <a:headEnd/>
                <a:tailEnd/>
              </a:ln>
              <a:scene3d>
                <a:camera prst="isometricRightUp"/>
                <a:lightRig rig="threePt" dir="t"/>
              </a:scene3d>
            </p:spPr>
            <p:txBody>
              <a:bodyPr/>
              <a:lstStyle/>
              <a:p>
                <a:pPr>
                  <a:defRPr/>
                </a:pPr>
                <a:endParaRPr lang="en-US">
                  <a:latin typeface="Arial" charset="0"/>
                  <a:cs typeface="Arial" charset="0"/>
                </a:endParaRPr>
              </a:p>
            </p:txBody>
          </p:sp>
          <p:sp>
            <p:nvSpPr>
              <p:cNvPr id="27" name="Freeform 116"/>
              <p:cNvSpPr>
                <a:spLocks noChangeAspect="1"/>
              </p:cNvSpPr>
              <p:nvPr/>
            </p:nvSpPr>
            <p:spPr bwMode="auto">
              <a:xfrm rot="60000">
                <a:off x="4602357" y="268916"/>
                <a:ext cx="2541393" cy="1143192"/>
              </a:xfrm>
              <a:custGeom>
                <a:avLst/>
                <a:gdLst>
                  <a:gd name="T0" fmla="*/ 0 w 898"/>
                  <a:gd name="T1" fmla="*/ 2147483647 h 540"/>
                  <a:gd name="T2" fmla="*/ 2147483647 w 898"/>
                  <a:gd name="T3" fmla="*/ 2147483647 h 540"/>
                  <a:gd name="T4" fmla="*/ 2147483647 w 898"/>
                  <a:gd name="T5" fmla="*/ 0 h 540"/>
                  <a:gd name="T6" fmla="*/ 2147483647 w 898"/>
                  <a:gd name="T7" fmla="*/ 2147483647 h 540"/>
                  <a:gd name="T8" fmla="*/ 2147483647 w 898"/>
                  <a:gd name="T9" fmla="*/ 2147483647 h 540"/>
                  <a:gd name="T10" fmla="*/ 0 60000 65536"/>
                  <a:gd name="T11" fmla="*/ 0 60000 65536"/>
                  <a:gd name="T12" fmla="*/ 0 60000 65536"/>
                  <a:gd name="T13" fmla="*/ 0 60000 65536"/>
                  <a:gd name="T14" fmla="*/ 0 60000 65536"/>
                  <a:gd name="T15" fmla="*/ 0 w 898"/>
                  <a:gd name="T16" fmla="*/ 0 h 540"/>
                  <a:gd name="T17" fmla="*/ 898 w 898"/>
                  <a:gd name="T18" fmla="*/ 540 h 540"/>
                </a:gdLst>
                <a:ahLst/>
                <a:cxnLst>
                  <a:cxn ang="T10">
                    <a:pos x="T0" y="T1"/>
                  </a:cxn>
                  <a:cxn ang="T11">
                    <a:pos x="T2" y="T3"/>
                  </a:cxn>
                  <a:cxn ang="T12">
                    <a:pos x="T4" y="T5"/>
                  </a:cxn>
                  <a:cxn ang="T13">
                    <a:pos x="T6" y="T7"/>
                  </a:cxn>
                  <a:cxn ang="T14">
                    <a:pos x="T8" y="T9"/>
                  </a:cxn>
                </a:cxnLst>
                <a:rect l="T15" t="T16" r="T17" b="T18"/>
                <a:pathLst>
                  <a:path w="898" h="540">
                    <a:moveTo>
                      <a:pt x="0" y="540"/>
                    </a:moveTo>
                    <a:cubicBezTo>
                      <a:pt x="81" y="495"/>
                      <a:pt x="163" y="450"/>
                      <a:pt x="238" y="360"/>
                    </a:cubicBezTo>
                    <a:cubicBezTo>
                      <a:pt x="313" y="270"/>
                      <a:pt x="377" y="0"/>
                      <a:pt x="451" y="0"/>
                    </a:cubicBezTo>
                    <a:cubicBezTo>
                      <a:pt x="525" y="0"/>
                      <a:pt x="606" y="270"/>
                      <a:pt x="680" y="360"/>
                    </a:cubicBezTo>
                    <a:cubicBezTo>
                      <a:pt x="754" y="450"/>
                      <a:pt x="862" y="510"/>
                      <a:pt x="898" y="540"/>
                    </a:cubicBezTo>
                  </a:path>
                </a:pathLst>
              </a:custGeom>
              <a:gradFill rotWithShape="1">
                <a:gsLst>
                  <a:gs pos="0">
                    <a:srgbClr val="3366FF"/>
                  </a:gs>
                  <a:gs pos="25000">
                    <a:srgbClr val="01A78F"/>
                  </a:gs>
                  <a:gs pos="50000">
                    <a:srgbClr val="FFFF00"/>
                  </a:gs>
                  <a:gs pos="75000">
                    <a:srgbClr val="FF6633"/>
                  </a:gs>
                  <a:gs pos="100000">
                    <a:srgbClr val="FF3399"/>
                  </a:gs>
                </a:gsLst>
                <a:lin ang="0" scaled="1"/>
              </a:gradFill>
              <a:ln w="9525">
                <a:noFill/>
                <a:round/>
                <a:headEnd/>
                <a:tailEnd/>
              </a:ln>
              <a:scene3d>
                <a:camera prst="isometricRightUp"/>
                <a:lightRig rig="threePt" dir="t"/>
              </a:scene3d>
            </p:spPr>
            <p:txBody>
              <a:bodyPr/>
              <a:lstStyle/>
              <a:p>
                <a:pPr>
                  <a:defRPr/>
                </a:pPr>
                <a:endParaRPr lang="en-US">
                  <a:latin typeface="Arial" charset="0"/>
                  <a:cs typeface="Arial" charset="0"/>
                </a:endParaRPr>
              </a:p>
            </p:txBody>
          </p:sp>
          <p:sp>
            <p:nvSpPr>
              <p:cNvPr id="28" name="Freeform 116"/>
              <p:cNvSpPr>
                <a:spLocks noChangeAspect="1"/>
              </p:cNvSpPr>
              <p:nvPr/>
            </p:nvSpPr>
            <p:spPr bwMode="auto">
              <a:xfrm flipV="1">
                <a:off x="2781300" y="2190750"/>
                <a:ext cx="2541393" cy="1219008"/>
              </a:xfrm>
              <a:custGeom>
                <a:avLst/>
                <a:gdLst>
                  <a:gd name="T0" fmla="*/ 0 w 898"/>
                  <a:gd name="T1" fmla="*/ 2147483647 h 540"/>
                  <a:gd name="T2" fmla="*/ 2147483647 w 898"/>
                  <a:gd name="T3" fmla="*/ 2147483647 h 540"/>
                  <a:gd name="T4" fmla="*/ 2147483647 w 898"/>
                  <a:gd name="T5" fmla="*/ 0 h 540"/>
                  <a:gd name="T6" fmla="*/ 2147483647 w 898"/>
                  <a:gd name="T7" fmla="*/ 2147483647 h 540"/>
                  <a:gd name="T8" fmla="*/ 2147483647 w 898"/>
                  <a:gd name="T9" fmla="*/ 2147483647 h 540"/>
                  <a:gd name="T10" fmla="*/ 0 60000 65536"/>
                  <a:gd name="T11" fmla="*/ 0 60000 65536"/>
                  <a:gd name="T12" fmla="*/ 0 60000 65536"/>
                  <a:gd name="T13" fmla="*/ 0 60000 65536"/>
                  <a:gd name="T14" fmla="*/ 0 60000 65536"/>
                  <a:gd name="T15" fmla="*/ 0 w 898"/>
                  <a:gd name="T16" fmla="*/ 0 h 540"/>
                  <a:gd name="T17" fmla="*/ 898 w 898"/>
                  <a:gd name="T18" fmla="*/ 540 h 540"/>
                </a:gdLst>
                <a:ahLst/>
                <a:cxnLst>
                  <a:cxn ang="T10">
                    <a:pos x="T0" y="T1"/>
                  </a:cxn>
                  <a:cxn ang="T11">
                    <a:pos x="T2" y="T3"/>
                  </a:cxn>
                  <a:cxn ang="T12">
                    <a:pos x="T4" y="T5"/>
                  </a:cxn>
                  <a:cxn ang="T13">
                    <a:pos x="T6" y="T7"/>
                  </a:cxn>
                  <a:cxn ang="T14">
                    <a:pos x="T8" y="T9"/>
                  </a:cxn>
                </a:cxnLst>
                <a:rect l="T15" t="T16" r="T17" b="T18"/>
                <a:pathLst>
                  <a:path w="898" h="540">
                    <a:moveTo>
                      <a:pt x="0" y="540"/>
                    </a:moveTo>
                    <a:cubicBezTo>
                      <a:pt x="81" y="495"/>
                      <a:pt x="163" y="450"/>
                      <a:pt x="238" y="360"/>
                    </a:cubicBezTo>
                    <a:cubicBezTo>
                      <a:pt x="313" y="270"/>
                      <a:pt x="377" y="0"/>
                      <a:pt x="451" y="0"/>
                    </a:cubicBezTo>
                    <a:cubicBezTo>
                      <a:pt x="525" y="0"/>
                      <a:pt x="606" y="270"/>
                      <a:pt x="680" y="360"/>
                    </a:cubicBezTo>
                    <a:cubicBezTo>
                      <a:pt x="754" y="450"/>
                      <a:pt x="862" y="510"/>
                      <a:pt x="898" y="540"/>
                    </a:cubicBezTo>
                  </a:path>
                </a:pathLst>
              </a:custGeom>
              <a:gradFill rotWithShape="1">
                <a:gsLst>
                  <a:gs pos="0">
                    <a:srgbClr val="3366FF"/>
                  </a:gs>
                  <a:gs pos="25000">
                    <a:srgbClr val="01A78F"/>
                  </a:gs>
                  <a:gs pos="50000">
                    <a:srgbClr val="FFFF00"/>
                  </a:gs>
                  <a:gs pos="75000">
                    <a:srgbClr val="FF6633"/>
                  </a:gs>
                  <a:gs pos="100000">
                    <a:srgbClr val="FF3399"/>
                  </a:gs>
                </a:gsLst>
                <a:lin ang="0" scaled="1"/>
              </a:gradFill>
              <a:ln w="9525">
                <a:noFill/>
                <a:round/>
                <a:headEnd/>
                <a:tailEnd/>
              </a:ln>
              <a:scene3d>
                <a:camera prst="isometricRightUp"/>
                <a:lightRig rig="threePt" dir="t"/>
              </a:scene3d>
            </p:spPr>
            <p:txBody>
              <a:bodyPr/>
              <a:lstStyle/>
              <a:p>
                <a:pPr>
                  <a:defRPr/>
                </a:pPr>
                <a:endParaRPr lang="en-US">
                  <a:latin typeface="Arial" charset="0"/>
                  <a:cs typeface="Arial" charset="0"/>
                </a:endParaRPr>
              </a:p>
            </p:txBody>
          </p:sp>
        </p:grpSp>
        <p:sp>
          <p:nvSpPr>
            <p:cNvPr id="20" name="Right Arrow 19"/>
            <p:cNvSpPr/>
            <p:nvPr/>
          </p:nvSpPr>
          <p:spPr bwMode="auto">
            <a:xfrm rot="19897693">
              <a:off x="6743700" y="1065212"/>
              <a:ext cx="990600" cy="381000"/>
            </a:xfrm>
            <a:prstGeom prst="rightArrow">
              <a:avLst/>
            </a:prstGeom>
            <a:solidFill>
              <a:srgbClr val="FD9FF6"/>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21" name="Straight Arrow Connector 20"/>
            <p:cNvCxnSpPr/>
            <p:nvPr/>
          </p:nvCxnSpPr>
          <p:spPr bwMode="auto">
            <a:xfrm rot="5400000" flipH="1" flipV="1">
              <a:off x="1752601" y="3541712"/>
              <a:ext cx="914400" cy="31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bwMode="auto">
            <a:xfrm rot="5400000">
              <a:off x="3543301" y="3503612"/>
              <a:ext cx="990600" cy="31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5810" name="TextBox 1"/>
            <p:cNvSpPr txBox="1">
              <a:spLocks noChangeArrowheads="1"/>
            </p:cNvSpPr>
            <p:nvPr/>
          </p:nvSpPr>
          <p:spPr bwMode="auto">
            <a:xfrm rot="19731156">
              <a:off x="2359401" y="2255762"/>
              <a:ext cx="3366733"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US" sz="3300" dirty="0">
                  <a:latin typeface="Stencil" panose="040409050D0802020404" pitchFamily="82" charset="0"/>
                  <a:cs typeface="Times New Roman" pitchFamily="18" charset="0"/>
                </a:rPr>
                <a:t>Thank You</a:t>
              </a:r>
            </a:p>
          </p:txBody>
        </p:sp>
        <p:cxnSp>
          <p:nvCxnSpPr>
            <p:cNvPr id="24" name="Straight Arrow Connector 23"/>
            <p:cNvCxnSpPr/>
            <p:nvPr/>
          </p:nvCxnSpPr>
          <p:spPr bwMode="auto">
            <a:xfrm rot="5400000" flipH="1" flipV="1">
              <a:off x="5411788" y="1522412"/>
              <a:ext cx="914400" cy="31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
        <p:nvSpPr>
          <p:cNvPr id="29" name="Rectangle 28"/>
          <p:cNvSpPr/>
          <p:nvPr/>
        </p:nvSpPr>
        <p:spPr>
          <a:xfrm rot="19805743">
            <a:off x="4432281" y="681278"/>
            <a:ext cx="3429000" cy="584775"/>
          </a:xfrm>
          <a:prstGeom prst="rect">
            <a:avLst/>
          </a:prstGeom>
        </p:spPr>
        <p:txBody>
          <a:bodyPr>
            <a:spAutoFit/>
          </a:bodyPr>
          <a:lstStyle/>
          <a:p>
            <a:pPr>
              <a:defRPr/>
            </a:pPr>
            <a:r>
              <a:rPr lang="en-US" sz="1600" kern="10" dirty="0">
                <a:ln w="9525">
                  <a:solidFill>
                    <a:srgbClr val="CC99FF"/>
                  </a:solidFill>
                  <a:round/>
                  <a:headEnd/>
                  <a:tailEnd/>
                </a:ln>
                <a:solidFill>
                  <a:schemeClr val="accent1">
                    <a:lumMod val="50000"/>
                  </a:schemeClr>
                </a:solidFill>
                <a:effectLst>
                  <a:outerShdw dist="53882" dir="2700000" algn="ctr" rotWithShape="0">
                    <a:srgbClr val="9999FF">
                      <a:alpha val="79999"/>
                    </a:srgbClr>
                  </a:outerShdw>
                </a:effectLst>
                <a:latin typeface="Franklin Gothic Book"/>
                <a:cs typeface="Arial" charset="0"/>
              </a:rPr>
              <a:t>For more info please visit</a:t>
            </a:r>
          </a:p>
          <a:p>
            <a:pPr algn="ctr">
              <a:defRPr/>
            </a:pPr>
            <a:r>
              <a:rPr lang="en-US" sz="1600" kern="10" dirty="0">
                <a:ln w="9525">
                  <a:solidFill>
                    <a:srgbClr val="CC99FF"/>
                  </a:solidFill>
                  <a:round/>
                  <a:headEnd/>
                  <a:tailEnd/>
                </a:ln>
                <a:solidFill>
                  <a:schemeClr val="accent1">
                    <a:lumMod val="50000"/>
                  </a:schemeClr>
                </a:solidFill>
                <a:effectLst>
                  <a:outerShdw dist="53882" dir="2700000" algn="ctr" rotWithShape="0">
                    <a:srgbClr val="9999FF">
                      <a:alpha val="79999"/>
                    </a:srgbClr>
                  </a:outerShdw>
                </a:effectLst>
                <a:latin typeface="Franklin Gothic Book"/>
                <a:cs typeface="Arial" charset="0"/>
                <a:hlinkClick r:id="rId8" action="ppaction://hlinkfile"/>
              </a:rPr>
              <a:t>http://home.iitk.ac.in/~dgoswami</a:t>
            </a:r>
            <a:endParaRPr lang="en-US" sz="1600" kern="10" dirty="0">
              <a:ln w="9525">
                <a:solidFill>
                  <a:srgbClr val="CC99FF"/>
                </a:solidFill>
                <a:round/>
                <a:headEnd/>
                <a:tailEnd/>
              </a:ln>
              <a:solidFill>
                <a:schemeClr val="accent1">
                  <a:lumMod val="50000"/>
                </a:schemeClr>
              </a:solidFill>
              <a:effectLst>
                <a:outerShdw dist="53882" dir="2700000" algn="ctr" rotWithShape="0">
                  <a:srgbClr val="9999FF">
                    <a:alpha val="79999"/>
                  </a:srgbClr>
                </a:outerShdw>
              </a:effectLst>
              <a:latin typeface="Franklin Gothic Book"/>
              <a:cs typeface="Arial" charset="0"/>
            </a:endParaRPr>
          </a:p>
        </p:txBody>
      </p:sp>
      <p:pic>
        <p:nvPicPr>
          <p:cNvPr id="75787" name="Picture 174"/>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356591" y="1158665"/>
            <a:ext cx="1278731" cy="185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8" name="Picture 2" descr="5_re"/>
          <p:cNvPicPr>
            <a:picLocks noChangeAspect="1" noChangeArrowheads="1"/>
          </p:cNvPicPr>
          <p:nvPr/>
        </p:nvPicPr>
        <p:blipFill>
          <a:blip r:embed="rId10" cstate="print">
            <a:extLst>
              <a:ext uri="{28A0092B-C50C-407E-A947-70E740481C1C}">
                <a14:useLocalDpi xmlns:a14="http://schemas.microsoft.com/office/drawing/2010/main" val="0"/>
              </a:ext>
            </a:extLst>
          </a:blip>
          <a:srcRect l="28828" r="18919" b="55556"/>
          <a:stretch>
            <a:fillRect/>
          </a:stretch>
        </p:blipFill>
        <p:spPr bwMode="auto">
          <a:xfrm>
            <a:off x="3607970" y="4408033"/>
            <a:ext cx="1525366" cy="736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75789" name="Picture 2" descr="International Reviews in Physical Chemistry"/>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433579" y="2697830"/>
            <a:ext cx="1000125"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12"/>
          <a:stretch>
            <a:fillRect/>
          </a:stretch>
        </p:blipFill>
        <p:spPr>
          <a:xfrm>
            <a:off x="55140" y="3354590"/>
            <a:ext cx="1342522" cy="1721006"/>
          </a:xfrm>
          <a:prstGeom prst="rect">
            <a:avLst/>
          </a:prstGeom>
        </p:spPr>
      </p:pic>
      <p:pic>
        <p:nvPicPr>
          <p:cNvPr id="3" name="Picture 2"/>
          <p:cNvPicPr>
            <a:picLocks noChangeAspect="1"/>
          </p:cNvPicPr>
          <p:nvPr/>
        </p:nvPicPr>
        <p:blipFill>
          <a:blip r:embed="rId13"/>
          <a:stretch>
            <a:fillRect/>
          </a:stretch>
        </p:blipFill>
        <p:spPr>
          <a:xfrm>
            <a:off x="6912776" y="3170994"/>
            <a:ext cx="1492830" cy="1911172"/>
          </a:xfrm>
          <a:prstGeom prst="rect">
            <a:avLst/>
          </a:prstGeom>
        </p:spPr>
      </p:pic>
      <p:sp>
        <p:nvSpPr>
          <p:cNvPr id="46" name="AutoShape 3"/>
          <p:cNvSpPr>
            <a:spLocks noChangeArrowheads="1"/>
          </p:cNvSpPr>
          <p:nvPr/>
        </p:nvSpPr>
        <p:spPr bwMode="auto">
          <a:xfrm>
            <a:off x="180975" y="183099"/>
            <a:ext cx="2303463" cy="1368425"/>
          </a:xfrm>
          <a:prstGeom prst="cube">
            <a:avLst>
              <a:gd name="adj" fmla="val 25000"/>
            </a:avLst>
          </a:prstGeom>
          <a:solidFill>
            <a:srgbClr val="D1493B"/>
          </a:solidFill>
          <a:ln>
            <a:noFill/>
          </a:ln>
          <a:effectLst/>
          <a:extLst>
            <a:ext uri="{91240B29-F687-4F45-9708-019B960494DF}">
              <a14:hiddenLine xmlns:a14="http://schemas.microsoft.com/office/drawing/2010/main" w="6350" cap="flat" cmpd="sng">
                <a:solidFill>
                  <a:srgbClr val="395E8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ctr"/>
            <a:r>
              <a:rPr lang="en-US" altLang="en-US" sz="2500" b="1">
                <a:solidFill>
                  <a:srgbClr val="FFFFFF"/>
                </a:solidFill>
                <a:effectLst>
                  <a:outerShdw blurRad="38100" dist="38100" dir="2700000" algn="tl">
                    <a:srgbClr val="000000"/>
                  </a:outerShdw>
                </a:effectLst>
                <a:latin typeface="Signika Negative" pitchFamily="2" charset="0"/>
                <a:ea typeface="Calibri" panose="020F0502020204030204" pitchFamily="34" charset="0"/>
                <a:cs typeface="Calibri" panose="020F0502020204030204" pitchFamily="34" charset="0"/>
                <a:sym typeface="Calibri" panose="020F0502020204030204" pitchFamily="34" charset="0"/>
              </a:rPr>
              <a:t>Questions?</a:t>
            </a:r>
          </a:p>
        </p:txBody>
      </p:sp>
      <p:sp>
        <p:nvSpPr>
          <p:cNvPr id="47" name="Flowchart: Off-page Connector 84"/>
          <p:cNvSpPr>
            <a:spLocks noChangeArrowheads="1"/>
          </p:cNvSpPr>
          <p:nvPr/>
        </p:nvSpPr>
        <p:spPr bwMode="auto">
          <a:xfrm>
            <a:off x="8534400" y="131151"/>
            <a:ext cx="430213" cy="352425"/>
          </a:xfrm>
          <a:prstGeom prst="flowChartOffpageConnector">
            <a:avLst/>
          </a:prstGeom>
          <a:solidFill>
            <a:srgbClr val="D1493B"/>
          </a:solidFill>
          <a:ln>
            <a:noFill/>
          </a:ln>
          <a:effectLst/>
          <a:extLst>
            <a:ext uri="{91240B29-F687-4F45-9708-019B960494DF}">
              <a14:hiddenLine xmlns:a14="http://schemas.microsoft.com/office/drawing/2010/main" w="6350" cap="flat" cmpd="sng">
                <a:solidFill>
                  <a:srgbClr val="395E8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ctr"/>
            <a:r>
              <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rPr>
              <a:t>Fin</a:t>
            </a:r>
          </a:p>
        </p:txBody>
      </p:sp>
      <p:sp>
        <p:nvSpPr>
          <p:cNvPr id="4" name="Slide Number Placeholder 3"/>
          <p:cNvSpPr>
            <a:spLocks noGrp="1"/>
          </p:cNvSpPr>
          <p:nvPr>
            <p:ph type="sldNum" sz="quarter" idx="12"/>
          </p:nvPr>
        </p:nvSpPr>
        <p:spPr/>
        <p:txBody>
          <a:bodyPr/>
          <a:lstStyle/>
          <a:p>
            <a:fld id="{003D9D32-5F0F-440F-9F89-7309B1A47E03}" type="slidenum">
              <a:rPr lang="en-US" altLang="en-US" smtClean="0"/>
              <a:pPr/>
              <a:t>67</a:t>
            </a:fld>
            <a:endParaRPr lang="en-US" altLang="en-US" sz="1800">
              <a:solidFill>
                <a:schemeClr val="tx1"/>
              </a:solidFill>
            </a:endParaRPr>
          </a:p>
        </p:txBody>
      </p:sp>
    </p:spTree>
    <p:extLst>
      <p:ext uri="{BB962C8B-B14F-4D97-AF65-F5344CB8AC3E}">
        <p14:creationId xmlns:p14="http://schemas.microsoft.com/office/powerpoint/2010/main" val="2344814056"/>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5"/>
          <p:cNvSpPr>
            <a:spLocks noGrp="1"/>
          </p:cNvSpPr>
          <p:nvPr>
            <p:ph idx="1"/>
          </p:nvPr>
        </p:nvSpPr>
        <p:spPr>
          <a:xfrm>
            <a:off x="1392383" y="1561414"/>
            <a:ext cx="6572250" cy="3688308"/>
          </a:xfrm>
        </p:spPr>
        <p:txBody>
          <a:bodyPr rtlCol="0">
            <a:noAutofit/>
          </a:bodyPr>
          <a:lstStyle/>
          <a:p>
            <a:pPr fontAlgn="auto">
              <a:spcAft>
                <a:spcPts val="0"/>
              </a:spcAft>
              <a:defRPr/>
            </a:pPr>
            <a:r>
              <a:rPr lang="en-US" sz="1575" dirty="0" err="1">
                <a:solidFill>
                  <a:schemeClr val="tx1">
                    <a:lumMod val="75000"/>
                    <a:lumOff val="25000"/>
                  </a:schemeClr>
                </a:solidFill>
              </a:rPr>
              <a:t>Nanophotonics</a:t>
            </a:r>
            <a:endParaRPr lang="en-US" sz="1575" dirty="0">
              <a:solidFill>
                <a:schemeClr val="tx1">
                  <a:lumMod val="75000"/>
                  <a:lumOff val="25000"/>
                </a:schemeClr>
              </a:solidFill>
            </a:endParaRPr>
          </a:p>
          <a:p>
            <a:pPr fontAlgn="auto">
              <a:spcAft>
                <a:spcPts val="0"/>
              </a:spcAft>
              <a:defRPr/>
            </a:pPr>
            <a:r>
              <a:rPr lang="en-US" sz="1575" dirty="0">
                <a:solidFill>
                  <a:schemeClr val="tx1">
                    <a:lumMod val="75000"/>
                    <a:lumOff val="25000"/>
                  </a:schemeClr>
                </a:solidFill>
              </a:rPr>
              <a:t>Coherent Control</a:t>
            </a:r>
          </a:p>
          <a:p>
            <a:pPr fontAlgn="auto">
              <a:spcAft>
                <a:spcPts val="0"/>
              </a:spcAft>
              <a:defRPr/>
            </a:pPr>
            <a:r>
              <a:rPr lang="en-US" sz="1575" dirty="0">
                <a:solidFill>
                  <a:schemeClr val="tx1">
                    <a:lumMod val="75000"/>
                    <a:lumOff val="25000"/>
                  </a:schemeClr>
                </a:solidFill>
              </a:rPr>
              <a:t>Quantum Computing</a:t>
            </a:r>
          </a:p>
          <a:p>
            <a:pPr fontAlgn="auto">
              <a:spcAft>
                <a:spcPts val="0"/>
              </a:spcAft>
              <a:defRPr/>
            </a:pPr>
            <a:r>
              <a:rPr lang="en-US" sz="1575" dirty="0">
                <a:solidFill>
                  <a:schemeClr val="tx1">
                    <a:lumMod val="75000"/>
                    <a:lumOff val="25000"/>
                  </a:schemeClr>
                </a:solidFill>
              </a:rPr>
              <a:t>Nonlinear Spectroscopy</a:t>
            </a:r>
          </a:p>
          <a:p>
            <a:pPr fontAlgn="auto">
              <a:spcAft>
                <a:spcPts val="0"/>
              </a:spcAft>
              <a:defRPr/>
            </a:pPr>
            <a:r>
              <a:rPr lang="en-GB" sz="1575" dirty="0">
                <a:solidFill>
                  <a:schemeClr val="tx1">
                    <a:lumMod val="75000"/>
                    <a:lumOff val="25000"/>
                  </a:schemeClr>
                </a:solidFill>
              </a:rPr>
              <a:t>Thermal Lens Microscopy</a:t>
            </a:r>
            <a:endParaRPr lang="en-US" sz="1575" dirty="0">
              <a:solidFill>
                <a:schemeClr val="tx1">
                  <a:lumMod val="75000"/>
                  <a:lumOff val="25000"/>
                </a:schemeClr>
              </a:solidFill>
            </a:endParaRPr>
          </a:p>
          <a:p>
            <a:pPr fontAlgn="auto">
              <a:spcAft>
                <a:spcPts val="0"/>
              </a:spcAft>
              <a:defRPr/>
            </a:pPr>
            <a:r>
              <a:rPr lang="en-US" sz="1575" dirty="0">
                <a:solidFill>
                  <a:schemeClr val="tx1">
                    <a:lumMod val="75000"/>
                    <a:lumOff val="25000"/>
                  </a:schemeClr>
                </a:solidFill>
              </a:rPr>
              <a:t>Femtosecond Pulse Shaping</a:t>
            </a:r>
          </a:p>
          <a:p>
            <a:pPr fontAlgn="auto">
              <a:spcAft>
                <a:spcPts val="0"/>
              </a:spcAft>
              <a:defRPr/>
            </a:pPr>
            <a:r>
              <a:rPr lang="en-GB" sz="1575" dirty="0">
                <a:solidFill>
                  <a:schemeClr val="tx1">
                    <a:lumMod val="75000"/>
                    <a:lumOff val="25000"/>
                  </a:schemeClr>
                </a:solidFill>
              </a:rPr>
              <a:t>Optical approaches in biology</a:t>
            </a:r>
            <a:endParaRPr lang="en-US" sz="1575" dirty="0">
              <a:solidFill>
                <a:schemeClr val="tx1">
                  <a:lumMod val="75000"/>
                  <a:lumOff val="25000"/>
                </a:schemeClr>
              </a:solidFill>
            </a:endParaRPr>
          </a:p>
          <a:p>
            <a:pPr fontAlgn="auto">
              <a:spcAft>
                <a:spcPts val="0"/>
              </a:spcAft>
              <a:defRPr/>
            </a:pPr>
            <a:r>
              <a:rPr lang="en-US" sz="1575" dirty="0">
                <a:solidFill>
                  <a:schemeClr val="tx1">
                    <a:lumMod val="75000"/>
                    <a:lumOff val="25000"/>
                  </a:schemeClr>
                </a:solidFill>
              </a:rPr>
              <a:t>Optical coding and transmission </a:t>
            </a:r>
          </a:p>
          <a:p>
            <a:pPr fontAlgn="auto">
              <a:spcAft>
                <a:spcPts val="0"/>
              </a:spcAft>
              <a:defRPr/>
            </a:pPr>
            <a:r>
              <a:rPr lang="en-US" sz="1575" dirty="0">
                <a:solidFill>
                  <a:schemeClr val="tx1">
                    <a:lumMod val="75000"/>
                    <a:lumOff val="25000"/>
                  </a:schemeClr>
                </a:solidFill>
              </a:rPr>
              <a:t>High-finesse sensitive spectroscopy</a:t>
            </a:r>
          </a:p>
          <a:p>
            <a:pPr fontAlgn="auto">
              <a:spcAft>
                <a:spcPts val="0"/>
              </a:spcAft>
              <a:defRPr/>
            </a:pPr>
            <a:r>
              <a:rPr lang="en-GB" sz="1575" dirty="0">
                <a:solidFill>
                  <a:schemeClr val="tx1">
                    <a:lumMod val="75000"/>
                    <a:lumOff val="25000"/>
                  </a:schemeClr>
                </a:solidFill>
              </a:rPr>
              <a:t>Spatiotemporal control through laser-matter interaction</a:t>
            </a:r>
            <a:endParaRPr lang="en-US" sz="1575" dirty="0">
              <a:solidFill>
                <a:schemeClr val="tx1">
                  <a:lumMod val="75000"/>
                  <a:lumOff val="25000"/>
                </a:schemeClr>
              </a:solidFill>
            </a:endParaRPr>
          </a:p>
          <a:p>
            <a:pPr fontAlgn="auto">
              <a:spcAft>
                <a:spcPts val="0"/>
              </a:spcAft>
              <a:defRPr/>
            </a:pPr>
            <a:r>
              <a:rPr lang="en-US" sz="1575" dirty="0">
                <a:solidFill>
                  <a:schemeClr val="tx1">
                    <a:lumMod val="75000"/>
                    <a:lumOff val="25000"/>
                  </a:schemeClr>
                </a:solidFill>
              </a:rPr>
              <a:t>Femtosecond Laser </a:t>
            </a:r>
            <a:r>
              <a:rPr lang="en-US" sz="1575" dirty="0" err="1">
                <a:solidFill>
                  <a:schemeClr val="tx1">
                    <a:lumMod val="75000"/>
                    <a:lumOff val="25000"/>
                  </a:schemeClr>
                </a:solidFill>
              </a:rPr>
              <a:t>Multiphoton</a:t>
            </a:r>
            <a:r>
              <a:rPr lang="en-US" sz="1575" dirty="0">
                <a:solidFill>
                  <a:schemeClr val="tx1">
                    <a:lumMod val="75000"/>
                    <a:lumOff val="25000"/>
                  </a:schemeClr>
                </a:solidFill>
              </a:rPr>
              <a:t> Imaging &amp; Optical Tweezers </a:t>
            </a:r>
          </a:p>
          <a:p>
            <a:pPr fontAlgn="auto">
              <a:spcAft>
                <a:spcPts val="0"/>
              </a:spcAft>
              <a:defRPr/>
            </a:pPr>
            <a:r>
              <a:rPr lang="en-GB" sz="1575" dirty="0">
                <a:solidFill>
                  <a:schemeClr val="tx1">
                    <a:lumMod val="75000"/>
                    <a:lumOff val="25000"/>
                  </a:schemeClr>
                </a:solidFill>
              </a:rPr>
              <a:t>Selective photo-fragmentation in supersonic molecular beams</a:t>
            </a:r>
            <a:endParaRPr lang="en-US" sz="1575" dirty="0">
              <a:solidFill>
                <a:schemeClr val="tx1">
                  <a:lumMod val="75000"/>
                  <a:lumOff val="25000"/>
                </a:schemeClr>
              </a:solidFill>
            </a:endParaRPr>
          </a:p>
        </p:txBody>
      </p:sp>
      <p:sp>
        <p:nvSpPr>
          <p:cNvPr id="19" name="Text Box 4"/>
          <p:cNvSpPr txBox="1">
            <a:spLocks noChangeArrowheads="1"/>
          </p:cNvSpPr>
          <p:nvPr/>
        </p:nvSpPr>
        <p:spPr bwMode="auto">
          <a:xfrm>
            <a:off x="1594248" y="25508"/>
            <a:ext cx="1431867" cy="323165"/>
          </a:xfrm>
          <a:prstGeom prst="rect">
            <a:avLst/>
          </a:prstGeom>
          <a:noFill/>
          <a:ln w="9525">
            <a:noFill/>
            <a:miter lim="800000"/>
            <a:headEnd/>
            <a:tailEnd/>
          </a:ln>
        </p:spPr>
        <p:txBody>
          <a:bodyPr wrap="none">
            <a:spAutoFit/>
          </a:bodyPr>
          <a:lstStyle/>
          <a:p>
            <a:pPr eaLnBrk="0" hangingPunct="0"/>
            <a:r>
              <a:rPr lang="en-US" sz="1500">
                <a:latin typeface="Calibri" pitchFamily="34" charset="0"/>
              </a:rPr>
              <a:t>Excite one bond</a:t>
            </a:r>
          </a:p>
        </p:txBody>
      </p:sp>
      <p:sp>
        <p:nvSpPr>
          <p:cNvPr id="21" name="Line 6"/>
          <p:cNvSpPr>
            <a:spLocks noChangeShapeType="1"/>
          </p:cNvSpPr>
          <p:nvPr/>
        </p:nvSpPr>
        <p:spPr bwMode="auto">
          <a:xfrm>
            <a:off x="2780110" y="1338768"/>
            <a:ext cx="314325" cy="95250"/>
          </a:xfrm>
          <a:prstGeom prst="line">
            <a:avLst/>
          </a:prstGeom>
          <a:noFill/>
          <a:ln w="9525">
            <a:solidFill>
              <a:schemeClr val="tx1"/>
            </a:solidFill>
            <a:round/>
            <a:headEnd/>
            <a:tailEnd/>
          </a:ln>
        </p:spPr>
        <p:txBody>
          <a:bodyPr/>
          <a:lstStyle/>
          <a:p>
            <a:endParaRPr lang="en-US"/>
          </a:p>
        </p:txBody>
      </p:sp>
      <p:sp>
        <p:nvSpPr>
          <p:cNvPr id="22" name="Line 7"/>
          <p:cNvSpPr>
            <a:spLocks noChangeShapeType="1"/>
          </p:cNvSpPr>
          <p:nvPr/>
        </p:nvSpPr>
        <p:spPr bwMode="auto">
          <a:xfrm>
            <a:off x="2351485" y="1100643"/>
            <a:ext cx="352425" cy="190500"/>
          </a:xfrm>
          <a:prstGeom prst="line">
            <a:avLst/>
          </a:prstGeom>
          <a:noFill/>
          <a:ln w="9525">
            <a:solidFill>
              <a:schemeClr val="tx1"/>
            </a:solidFill>
            <a:round/>
            <a:headEnd/>
            <a:tailEnd/>
          </a:ln>
        </p:spPr>
        <p:txBody>
          <a:bodyPr/>
          <a:lstStyle/>
          <a:p>
            <a:endParaRPr lang="en-US"/>
          </a:p>
        </p:txBody>
      </p:sp>
      <p:sp>
        <p:nvSpPr>
          <p:cNvPr id="23" name="Line 8"/>
          <p:cNvSpPr>
            <a:spLocks noChangeShapeType="1"/>
          </p:cNvSpPr>
          <p:nvPr/>
        </p:nvSpPr>
        <p:spPr bwMode="auto">
          <a:xfrm flipV="1">
            <a:off x="2663429" y="719643"/>
            <a:ext cx="402431" cy="47625"/>
          </a:xfrm>
          <a:prstGeom prst="line">
            <a:avLst/>
          </a:prstGeom>
          <a:noFill/>
          <a:ln w="9525">
            <a:solidFill>
              <a:schemeClr val="tx1"/>
            </a:solidFill>
            <a:round/>
            <a:headEnd/>
            <a:tailEnd/>
          </a:ln>
        </p:spPr>
        <p:txBody>
          <a:bodyPr/>
          <a:lstStyle/>
          <a:p>
            <a:endParaRPr lang="en-US"/>
          </a:p>
        </p:txBody>
      </p:sp>
      <p:sp>
        <p:nvSpPr>
          <p:cNvPr id="24" name="Line 9"/>
          <p:cNvSpPr>
            <a:spLocks noChangeShapeType="1"/>
          </p:cNvSpPr>
          <p:nvPr/>
        </p:nvSpPr>
        <p:spPr bwMode="auto">
          <a:xfrm flipV="1">
            <a:off x="2663429" y="436274"/>
            <a:ext cx="54769" cy="338138"/>
          </a:xfrm>
          <a:prstGeom prst="line">
            <a:avLst/>
          </a:prstGeom>
          <a:noFill/>
          <a:ln w="9525">
            <a:solidFill>
              <a:schemeClr val="tx1"/>
            </a:solidFill>
            <a:round/>
            <a:headEnd/>
            <a:tailEnd/>
          </a:ln>
        </p:spPr>
        <p:txBody>
          <a:bodyPr/>
          <a:lstStyle/>
          <a:p>
            <a:endParaRPr lang="en-US"/>
          </a:p>
        </p:txBody>
      </p:sp>
      <p:sp>
        <p:nvSpPr>
          <p:cNvPr id="25" name="Line 10"/>
          <p:cNvSpPr>
            <a:spLocks noChangeShapeType="1"/>
          </p:cNvSpPr>
          <p:nvPr/>
        </p:nvSpPr>
        <p:spPr bwMode="auto">
          <a:xfrm flipV="1">
            <a:off x="2303860" y="767268"/>
            <a:ext cx="364331" cy="285750"/>
          </a:xfrm>
          <a:prstGeom prst="line">
            <a:avLst/>
          </a:prstGeom>
          <a:noFill/>
          <a:ln w="9525">
            <a:solidFill>
              <a:schemeClr val="tx1"/>
            </a:solidFill>
            <a:round/>
            <a:headEnd/>
            <a:tailEnd/>
          </a:ln>
        </p:spPr>
        <p:txBody>
          <a:bodyPr/>
          <a:lstStyle/>
          <a:p>
            <a:endParaRPr lang="en-US"/>
          </a:p>
        </p:txBody>
      </p:sp>
      <p:sp>
        <p:nvSpPr>
          <p:cNvPr id="26" name="Line 11"/>
          <p:cNvSpPr>
            <a:spLocks noChangeShapeType="1"/>
          </p:cNvSpPr>
          <p:nvPr/>
        </p:nvSpPr>
        <p:spPr bwMode="auto">
          <a:xfrm flipV="1">
            <a:off x="1751410" y="1053018"/>
            <a:ext cx="552450" cy="104775"/>
          </a:xfrm>
          <a:prstGeom prst="line">
            <a:avLst/>
          </a:prstGeom>
          <a:noFill/>
          <a:ln w="9525">
            <a:solidFill>
              <a:schemeClr val="tx1"/>
            </a:solidFill>
            <a:round/>
            <a:headEnd/>
            <a:tailEnd/>
          </a:ln>
        </p:spPr>
        <p:txBody>
          <a:bodyPr/>
          <a:lstStyle/>
          <a:p>
            <a:endParaRPr lang="en-US"/>
          </a:p>
        </p:txBody>
      </p:sp>
      <p:sp>
        <p:nvSpPr>
          <p:cNvPr id="27" name="Line 12"/>
          <p:cNvSpPr>
            <a:spLocks noChangeShapeType="1"/>
          </p:cNvSpPr>
          <p:nvPr/>
        </p:nvSpPr>
        <p:spPr bwMode="auto">
          <a:xfrm flipH="1">
            <a:off x="1631156" y="1164937"/>
            <a:ext cx="120254" cy="315515"/>
          </a:xfrm>
          <a:prstGeom prst="line">
            <a:avLst/>
          </a:prstGeom>
          <a:noFill/>
          <a:ln w="9525">
            <a:solidFill>
              <a:schemeClr val="tx1"/>
            </a:solidFill>
            <a:round/>
            <a:headEnd/>
            <a:tailEnd/>
          </a:ln>
        </p:spPr>
        <p:txBody>
          <a:bodyPr/>
          <a:lstStyle/>
          <a:p>
            <a:endParaRPr lang="en-US"/>
          </a:p>
        </p:txBody>
      </p:sp>
      <p:sp>
        <p:nvSpPr>
          <p:cNvPr id="28" name="Line 13"/>
          <p:cNvSpPr>
            <a:spLocks noChangeShapeType="1"/>
          </p:cNvSpPr>
          <p:nvPr/>
        </p:nvSpPr>
        <p:spPr bwMode="auto">
          <a:xfrm>
            <a:off x="1490662" y="913714"/>
            <a:ext cx="271463" cy="261938"/>
          </a:xfrm>
          <a:prstGeom prst="line">
            <a:avLst/>
          </a:prstGeom>
          <a:noFill/>
          <a:ln w="9525">
            <a:solidFill>
              <a:schemeClr val="tx1"/>
            </a:solidFill>
            <a:round/>
            <a:headEnd/>
            <a:tailEnd/>
          </a:ln>
        </p:spPr>
        <p:txBody>
          <a:bodyPr/>
          <a:lstStyle/>
          <a:p>
            <a:endParaRPr lang="en-US"/>
          </a:p>
        </p:txBody>
      </p:sp>
      <p:sp>
        <p:nvSpPr>
          <p:cNvPr id="29" name="Line 14"/>
          <p:cNvSpPr>
            <a:spLocks noChangeShapeType="1"/>
          </p:cNvSpPr>
          <p:nvPr/>
        </p:nvSpPr>
        <p:spPr bwMode="auto">
          <a:xfrm flipH="1">
            <a:off x="1485901" y="602961"/>
            <a:ext cx="78581" cy="319088"/>
          </a:xfrm>
          <a:prstGeom prst="line">
            <a:avLst/>
          </a:prstGeom>
          <a:noFill/>
          <a:ln w="9525">
            <a:solidFill>
              <a:schemeClr val="tx1"/>
            </a:solidFill>
            <a:round/>
            <a:headEnd/>
            <a:tailEnd/>
          </a:ln>
        </p:spPr>
        <p:txBody>
          <a:bodyPr/>
          <a:lstStyle/>
          <a:p>
            <a:endParaRPr lang="en-US"/>
          </a:p>
        </p:txBody>
      </p:sp>
      <p:sp>
        <p:nvSpPr>
          <p:cNvPr id="30" name="Line 15"/>
          <p:cNvSpPr>
            <a:spLocks noChangeShapeType="1"/>
          </p:cNvSpPr>
          <p:nvPr/>
        </p:nvSpPr>
        <p:spPr bwMode="auto">
          <a:xfrm flipV="1">
            <a:off x="1569244" y="586293"/>
            <a:ext cx="214313" cy="21431"/>
          </a:xfrm>
          <a:prstGeom prst="line">
            <a:avLst/>
          </a:prstGeom>
          <a:noFill/>
          <a:ln w="12700">
            <a:solidFill>
              <a:schemeClr val="tx1"/>
            </a:solidFill>
            <a:round/>
            <a:headEnd/>
            <a:tailEnd/>
          </a:ln>
        </p:spPr>
        <p:txBody>
          <a:bodyPr/>
          <a:lstStyle/>
          <a:p>
            <a:endParaRPr lang="en-US"/>
          </a:p>
        </p:txBody>
      </p:sp>
      <p:sp>
        <p:nvSpPr>
          <p:cNvPr id="31" name="Line 16"/>
          <p:cNvSpPr>
            <a:spLocks noChangeShapeType="1"/>
          </p:cNvSpPr>
          <p:nvPr/>
        </p:nvSpPr>
        <p:spPr bwMode="auto">
          <a:xfrm>
            <a:off x="1359694" y="566052"/>
            <a:ext cx="197644" cy="38100"/>
          </a:xfrm>
          <a:prstGeom prst="line">
            <a:avLst/>
          </a:prstGeom>
          <a:noFill/>
          <a:ln w="12700">
            <a:solidFill>
              <a:schemeClr val="tx1"/>
            </a:solidFill>
            <a:round/>
            <a:headEnd/>
            <a:tailEnd/>
          </a:ln>
        </p:spPr>
        <p:txBody>
          <a:bodyPr/>
          <a:lstStyle/>
          <a:p>
            <a:endParaRPr lang="en-US"/>
          </a:p>
        </p:txBody>
      </p:sp>
      <p:sp>
        <p:nvSpPr>
          <p:cNvPr id="32" name="Line 17"/>
          <p:cNvSpPr>
            <a:spLocks noChangeShapeType="1"/>
          </p:cNvSpPr>
          <p:nvPr/>
        </p:nvSpPr>
        <p:spPr bwMode="auto">
          <a:xfrm flipH="1">
            <a:off x="1562101" y="348167"/>
            <a:ext cx="2381" cy="261938"/>
          </a:xfrm>
          <a:prstGeom prst="line">
            <a:avLst/>
          </a:prstGeom>
          <a:noFill/>
          <a:ln w="9525">
            <a:solidFill>
              <a:schemeClr val="tx1"/>
            </a:solidFill>
            <a:round/>
            <a:headEnd/>
            <a:tailEnd/>
          </a:ln>
        </p:spPr>
        <p:txBody>
          <a:bodyPr/>
          <a:lstStyle/>
          <a:p>
            <a:endParaRPr lang="en-US"/>
          </a:p>
        </p:txBody>
      </p:sp>
      <p:sp>
        <p:nvSpPr>
          <p:cNvPr id="33" name="Oval 18"/>
          <p:cNvSpPr>
            <a:spLocks noChangeArrowheads="1"/>
          </p:cNvSpPr>
          <p:nvPr/>
        </p:nvSpPr>
        <p:spPr bwMode="auto">
          <a:xfrm>
            <a:off x="1610916" y="1033967"/>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34" name="Oval 19"/>
          <p:cNvSpPr>
            <a:spLocks noChangeArrowheads="1"/>
          </p:cNvSpPr>
          <p:nvPr/>
        </p:nvSpPr>
        <p:spPr bwMode="auto">
          <a:xfrm>
            <a:off x="2150269" y="908952"/>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35" name="Oval 20"/>
          <p:cNvSpPr>
            <a:spLocks noChangeArrowheads="1"/>
          </p:cNvSpPr>
          <p:nvPr/>
        </p:nvSpPr>
        <p:spPr bwMode="auto">
          <a:xfrm>
            <a:off x="2547938" y="1131599"/>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36" name="Oval 21"/>
          <p:cNvSpPr>
            <a:spLocks noChangeArrowheads="1"/>
          </p:cNvSpPr>
          <p:nvPr/>
        </p:nvSpPr>
        <p:spPr bwMode="auto">
          <a:xfrm>
            <a:off x="2509838" y="614868"/>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37" name="Oval 22"/>
          <p:cNvSpPr>
            <a:spLocks noChangeArrowheads="1"/>
          </p:cNvSpPr>
          <p:nvPr/>
        </p:nvSpPr>
        <p:spPr bwMode="auto">
          <a:xfrm>
            <a:off x="2634854" y="36007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38" name="Oval 23"/>
          <p:cNvSpPr>
            <a:spLocks noChangeArrowheads="1"/>
          </p:cNvSpPr>
          <p:nvPr/>
        </p:nvSpPr>
        <p:spPr bwMode="auto">
          <a:xfrm>
            <a:off x="2993231" y="643443"/>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0" name="Oval 25"/>
          <p:cNvSpPr>
            <a:spLocks noChangeArrowheads="1"/>
          </p:cNvSpPr>
          <p:nvPr/>
        </p:nvSpPr>
        <p:spPr bwMode="auto">
          <a:xfrm>
            <a:off x="2971800" y="1329243"/>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1" name="Oval 26"/>
          <p:cNvSpPr>
            <a:spLocks noChangeArrowheads="1"/>
          </p:cNvSpPr>
          <p:nvPr/>
        </p:nvSpPr>
        <p:spPr bwMode="auto">
          <a:xfrm>
            <a:off x="1375172" y="810130"/>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2" name="Oval 27"/>
          <p:cNvSpPr>
            <a:spLocks noChangeArrowheads="1"/>
          </p:cNvSpPr>
          <p:nvPr/>
        </p:nvSpPr>
        <p:spPr bwMode="auto">
          <a:xfrm>
            <a:off x="1468041" y="510092"/>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3" name="Oval 28"/>
          <p:cNvSpPr>
            <a:spLocks noChangeArrowheads="1"/>
          </p:cNvSpPr>
          <p:nvPr/>
        </p:nvSpPr>
        <p:spPr bwMode="auto">
          <a:xfrm>
            <a:off x="1504950" y="286255"/>
            <a:ext cx="122635"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4" name="Oval 29"/>
          <p:cNvSpPr>
            <a:spLocks noChangeArrowheads="1"/>
          </p:cNvSpPr>
          <p:nvPr/>
        </p:nvSpPr>
        <p:spPr bwMode="auto">
          <a:xfrm>
            <a:off x="1303735" y="510093"/>
            <a:ext cx="122634"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45" name="Oval 30"/>
          <p:cNvSpPr>
            <a:spLocks noChangeArrowheads="1"/>
          </p:cNvSpPr>
          <p:nvPr/>
        </p:nvSpPr>
        <p:spPr bwMode="auto">
          <a:xfrm>
            <a:off x="1722835" y="525571"/>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96" name="Freeform 81"/>
          <p:cNvSpPr>
            <a:spLocks/>
          </p:cNvSpPr>
          <p:nvPr/>
        </p:nvSpPr>
        <p:spPr bwMode="auto">
          <a:xfrm rot="-4424222">
            <a:off x="1706166" y="354120"/>
            <a:ext cx="889397" cy="529829"/>
          </a:xfrm>
          <a:custGeom>
            <a:avLst/>
            <a:gdLst>
              <a:gd name="T0" fmla="*/ 2147483647 w 2598"/>
              <a:gd name="T1" fmla="*/ 2147483647 h 1998"/>
              <a:gd name="T2" fmla="*/ 2147483647 w 2598"/>
              <a:gd name="T3" fmla="*/ 2147483647 h 1998"/>
              <a:gd name="T4" fmla="*/ 2147483647 w 2598"/>
              <a:gd name="T5" fmla="*/ 2147483647 h 1998"/>
              <a:gd name="T6" fmla="*/ 2147483647 w 2598"/>
              <a:gd name="T7" fmla="*/ 2147483647 h 1998"/>
              <a:gd name="T8" fmla="*/ 2147483647 w 2598"/>
              <a:gd name="T9" fmla="*/ 2147483647 h 1998"/>
              <a:gd name="T10" fmla="*/ 2147483647 w 2598"/>
              <a:gd name="T11" fmla="*/ 2147483647 h 1998"/>
              <a:gd name="T12" fmla="*/ 2147483647 w 2598"/>
              <a:gd name="T13" fmla="*/ 2147483647 h 1998"/>
              <a:gd name="T14" fmla="*/ 2147483647 w 2598"/>
              <a:gd name="T15" fmla="*/ 2147483647 h 1998"/>
              <a:gd name="T16" fmla="*/ 2147483647 w 2598"/>
              <a:gd name="T17" fmla="*/ 2147483647 h 1998"/>
              <a:gd name="T18" fmla="*/ 2147483647 w 2598"/>
              <a:gd name="T19" fmla="*/ 2147483647 h 1998"/>
              <a:gd name="T20" fmla="*/ 2147483647 w 2598"/>
              <a:gd name="T21" fmla="*/ 2147483647 h 1998"/>
              <a:gd name="T22" fmla="*/ 2147483647 w 2598"/>
              <a:gd name="T23" fmla="*/ 2147483647 h 1998"/>
              <a:gd name="T24" fmla="*/ 2147483647 w 2598"/>
              <a:gd name="T25" fmla="*/ 2147483647 h 1998"/>
              <a:gd name="T26" fmla="*/ 2147483647 w 2598"/>
              <a:gd name="T27" fmla="*/ 2147483647 h 1998"/>
              <a:gd name="T28" fmla="*/ 2147483647 w 2598"/>
              <a:gd name="T29" fmla="*/ 2147483647 h 1998"/>
              <a:gd name="T30" fmla="*/ 2147483647 w 2598"/>
              <a:gd name="T31" fmla="*/ 2147483647 h 1998"/>
              <a:gd name="T32" fmla="*/ 2147483647 w 2598"/>
              <a:gd name="T33" fmla="*/ 2147483647 h 1998"/>
              <a:gd name="T34" fmla="*/ 2147483647 w 2598"/>
              <a:gd name="T35" fmla="*/ 2147483647 h 1998"/>
              <a:gd name="T36" fmla="*/ 2147483647 w 2598"/>
              <a:gd name="T37" fmla="*/ 2147483647 h 1998"/>
              <a:gd name="T38" fmla="*/ 2147483647 w 2598"/>
              <a:gd name="T39" fmla="*/ 2147483647 h 1998"/>
              <a:gd name="T40" fmla="*/ 2147483647 w 2598"/>
              <a:gd name="T41" fmla="*/ 2147483647 h 1998"/>
              <a:gd name="T42" fmla="*/ 2147483647 w 2598"/>
              <a:gd name="T43" fmla="*/ 2147483647 h 1998"/>
              <a:gd name="T44" fmla="*/ 2147483647 w 2598"/>
              <a:gd name="T45" fmla="*/ 2147483647 h 1998"/>
              <a:gd name="T46" fmla="*/ 2147483647 w 2598"/>
              <a:gd name="T47" fmla="*/ 2147483647 h 1998"/>
              <a:gd name="T48" fmla="*/ 2147483647 w 2598"/>
              <a:gd name="T49" fmla="*/ 2147483647 h 1998"/>
              <a:gd name="T50" fmla="*/ 2147483647 w 2598"/>
              <a:gd name="T51" fmla="*/ 2147483647 h 1998"/>
              <a:gd name="T52" fmla="*/ 2147483647 w 2598"/>
              <a:gd name="T53" fmla="*/ 2147483647 h 1998"/>
              <a:gd name="T54" fmla="*/ 2147483647 w 2598"/>
              <a:gd name="T55" fmla="*/ 2147483647 h 1998"/>
              <a:gd name="T56" fmla="*/ 2147483647 w 2598"/>
              <a:gd name="T57" fmla="*/ 2147483647 h 1998"/>
              <a:gd name="T58" fmla="*/ 2147483647 w 2598"/>
              <a:gd name="T59" fmla="*/ 2147483647 h 1998"/>
              <a:gd name="T60" fmla="*/ 2147483647 w 2598"/>
              <a:gd name="T61" fmla="*/ 2147483647 h 1998"/>
              <a:gd name="T62" fmla="*/ 2147483647 w 2598"/>
              <a:gd name="T63" fmla="*/ 2147483647 h 1998"/>
              <a:gd name="T64" fmla="*/ 2147483647 w 2598"/>
              <a:gd name="T65" fmla="*/ 2147483647 h 1998"/>
              <a:gd name="T66" fmla="*/ 2147483647 w 2598"/>
              <a:gd name="T67" fmla="*/ 2147483647 h 1998"/>
              <a:gd name="T68" fmla="*/ 2147483647 w 2598"/>
              <a:gd name="T69" fmla="*/ 2147483647 h 1998"/>
              <a:gd name="T70" fmla="*/ 2147483647 w 2598"/>
              <a:gd name="T71" fmla="*/ 2147483647 h 1998"/>
              <a:gd name="T72" fmla="*/ 2147483647 w 2598"/>
              <a:gd name="T73" fmla="*/ 2147483647 h 1998"/>
              <a:gd name="T74" fmla="*/ 2147483647 w 2598"/>
              <a:gd name="T75" fmla="*/ 2147483647 h 1998"/>
              <a:gd name="T76" fmla="*/ 2147483647 w 2598"/>
              <a:gd name="T77" fmla="*/ 2147483647 h 1998"/>
              <a:gd name="T78" fmla="*/ 2147483647 w 2598"/>
              <a:gd name="T79" fmla="*/ 2147483647 h 1998"/>
              <a:gd name="T80" fmla="*/ 2147483647 w 2598"/>
              <a:gd name="T81" fmla="*/ 2147483647 h 1998"/>
              <a:gd name="T82" fmla="*/ 2147483647 w 2598"/>
              <a:gd name="T83" fmla="*/ 2147483647 h 1998"/>
              <a:gd name="T84" fmla="*/ 2147483647 w 2598"/>
              <a:gd name="T85" fmla="*/ 2147483647 h 1998"/>
              <a:gd name="T86" fmla="*/ 2147483647 w 2598"/>
              <a:gd name="T87" fmla="*/ 2147483647 h 1998"/>
              <a:gd name="T88" fmla="*/ 2147483647 w 2598"/>
              <a:gd name="T89" fmla="*/ 2147483647 h 1998"/>
              <a:gd name="T90" fmla="*/ 2147483647 w 2598"/>
              <a:gd name="T91" fmla="*/ 2147483647 h 1998"/>
              <a:gd name="T92" fmla="*/ 2147483647 w 2598"/>
              <a:gd name="T93" fmla="*/ 2147483647 h 1998"/>
              <a:gd name="T94" fmla="*/ 2147483647 w 2598"/>
              <a:gd name="T95" fmla="*/ 2147483647 h 1998"/>
              <a:gd name="T96" fmla="*/ 2147483647 w 2598"/>
              <a:gd name="T97" fmla="*/ 2147483647 h 1998"/>
              <a:gd name="T98" fmla="*/ 2147483647 w 2598"/>
              <a:gd name="T99" fmla="*/ 2147483647 h 1998"/>
              <a:gd name="T100" fmla="*/ 2147483647 w 2598"/>
              <a:gd name="T101" fmla="*/ 2147483647 h 1998"/>
              <a:gd name="T102" fmla="*/ 2147483647 w 2598"/>
              <a:gd name="T103" fmla="*/ 2147483647 h 1998"/>
              <a:gd name="T104" fmla="*/ 2147483647 w 2598"/>
              <a:gd name="T105" fmla="*/ 2147483647 h 1998"/>
              <a:gd name="T106" fmla="*/ 2147483647 w 2598"/>
              <a:gd name="T107" fmla="*/ 2147483647 h 1998"/>
              <a:gd name="T108" fmla="*/ 2147483647 w 2598"/>
              <a:gd name="T109" fmla="*/ 2147483647 h 1998"/>
              <a:gd name="T110" fmla="*/ 2147483647 w 2598"/>
              <a:gd name="T111" fmla="*/ 2147483647 h 1998"/>
              <a:gd name="T112" fmla="*/ 2147483647 w 2598"/>
              <a:gd name="T113" fmla="*/ 2147483647 h 19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598"/>
              <a:gd name="T172" fmla="*/ 0 h 1998"/>
              <a:gd name="T173" fmla="*/ 2598 w 2598"/>
              <a:gd name="T174" fmla="*/ 1998 h 199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598" h="1998">
                <a:moveTo>
                  <a:pt x="0" y="1026"/>
                </a:moveTo>
                <a:lnTo>
                  <a:pt x="6" y="1026"/>
                </a:lnTo>
                <a:lnTo>
                  <a:pt x="12" y="1026"/>
                </a:lnTo>
                <a:lnTo>
                  <a:pt x="18" y="1026"/>
                </a:lnTo>
                <a:lnTo>
                  <a:pt x="24" y="1026"/>
                </a:lnTo>
                <a:lnTo>
                  <a:pt x="30" y="1026"/>
                </a:lnTo>
                <a:lnTo>
                  <a:pt x="36" y="1026"/>
                </a:lnTo>
                <a:lnTo>
                  <a:pt x="48" y="1020"/>
                </a:lnTo>
                <a:lnTo>
                  <a:pt x="54" y="1020"/>
                </a:lnTo>
                <a:lnTo>
                  <a:pt x="60" y="1020"/>
                </a:lnTo>
                <a:lnTo>
                  <a:pt x="66" y="1020"/>
                </a:lnTo>
                <a:lnTo>
                  <a:pt x="72" y="1020"/>
                </a:lnTo>
                <a:lnTo>
                  <a:pt x="78" y="1020"/>
                </a:lnTo>
                <a:lnTo>
                  <a:pt x="84" y="1020"/>
                </a:lnTo>
                <a:lnTo>
                  <a:pt x="90" y="1020"/>
                </a:lnTo>
                <a:lnTo>
                  <a:pt x="96" y="1020"/>
                </a:lnTo>
                <a:lnTo>
                  <a:pt x="102" y="1020"/>
                </a:lnTo>
                <a:lnTo>
                  <a:pt x="108" y="1020"/>
                </a:lnTo>
                <a:lnTo>
                  <a:pt x="114" y="1020"/>
                </a:lnTo>
                <a:lnTo>
                  <a:pt x="126" y="1020"/>
                </a:lnTo>
                <a:lnTo>
                  <a:pt x="132" y="1026"/>
                </a:lnTo>
                <a:lnTo>
                  <a:pt x="138" y="1026"/>
                </a:lnTo>
                <a:lnTo>
                  <a:pt x="144" y="1026"/>
                </a:lnTo>
                <a:lnTo>
                  <a:pt x="150" y="1026"/>
                </a:lnTo>
                <a:lnTo>
                  <a:pt x="156" y="1026"/>
                </a:lnTo>
                <a:lnTo>
                  <a:pt x="162" y="1026"/>
                </a:lnTo>
                <a:lnTo>
                  <a:pt x="168" y="1026"/>
                </a:lnTo>
                <a:lnTo>
                  <a:pt x="174" y="1026"/>
                </a:lnTo>
                <a:lnTo>
                  <a:pt x="180" y="1026"/>
                </a:lnTo>
                <a:lnTo>
                  <a:pt x="186" y="1026"/>
                </a:lnTo>
                <a:lnTo>
                  <a:pt x="192" y="1026"/>
                </a:lnTo>
                <a:lnTo>
                  <a:pt x="204" y="1026"/>
                </a:lnTo>
                <a:lnTo>
                  <a:pt x="210" y="1026"/>
                </a:lnTo>
                <a:lnTo>
                  <a:pt x="216" y="1026"/>
                </a:lnTo>
                <a:lnTo>
                  <a:pt x="222" y="1020"/>
                </a:lnTo>
                <a:lnTo>
                  <a:pt x="228" y="1020"/>
                </a:lnTo>
                <a:lnTo>
                  <a:pt x="234" y="1020"/>
                </a:lnTo>
                <a:lnTo>
                  <a:pt x="240" y="1020"/>
                </a:lnTo>
                <a:lnTo>
                  <a:pt x="246" y="1020"/>
                </a:lnTo>
                <a:lnTo>
                  <a:pt x="252" y="1020"/>
                </a:lnTo>
                <a:lnTo>
                  <a:pt x="258" y="1020"/>
                </a:lnTo>
                <a:lnTo>
                  <a:pt x="264" y="1020"/>
                </a:lnTo>
                <a:lnTo>
                  <a:pt x="270" y="1020"/>
                </a:lnTo>
                <a:lnTo>
                  <a:pt x="282" y="1020"/>
                </a:lnTo>
                <a:lnTo>
                  <a:pt x="288" y="1020"/>
                </a:lnTo>
                <a:lnTo>
                  <a:pt x="294" y="1020"/>
                </a:lnTo>
                <a:lnTo>
                  <a:pt x="300" y="1020"/>
                </a:lnTo>
                <a:lnTo>
                  <a:pt x="306" y="1026"/>
                </a:lnTo>
                <a:lnTo>
                  <a:pt x="312" y="1026"/>
                </a:lnTo>
                <a:lnTo>
                  <a:pt x="318" y="1026"/>
                </a:lnTo>
                <a:lnTo>
                  <a:pt x="324" y="1026"/>
                </a:lnTo>
                <a:lnTo>
                  <a:pt x="330" y="1026"/>
                </a:lnTo>
                <a:lnTo>
                  <a:pt x="336" y="1026"/>
                </a:lnTo>
                <a:lnTo>
                  <a:pt x="342" y="1026"/>
                </a:lnTo>
                <a:lnTo>
                  <a:pt x="348" y="1026"/>
                </a:lnTo>
                <a:lnTo>
                  <a:pt x="360" y="1026"/>
                </a:lnTo>
                <a:lnTo>
                  <a:pt x="366" y="1026"/>
                </a:lnTo>
                <a:lnTo>
                  <a:pt x="372" y="1026"/>
                </a:lnTo>
                <a:lnTo>
                  <a:pt x="378" y="1026"/>
                </a:lnTo>
                <a:lnTo>
                  <a:pt x="384" y="1026"/>
                </a:lnTo>
                <a:lnTo>
                  <a:pt x="390" y="1020"/>
                </a:lnTo>
                <a:lnTo>
                  <a:pt x="396" y="1020"/>
                </a:lnTo>
                <a:lnTo>
                  <a:pt x="402" y="1020"/>
                </a:lnTo>
                <a:lnTo>
                  <a:pt x="408" y="1020"/>
                </a:lnTo>
                <a:lnTo>
                  <a:pt x="414" y="1020"/>
                </a:lnTo>
                <a:lnTo>
                  <a:pt x="420" y="1014"/>
                </a:lnTo>
                <a:lnTo>
                  <a:pt x="426" y="1014"/>
                </a:lnTo>
                <a:lnTo>
                  <a:pt x="438" y="1014"/>
                </a:lnTo>
                <a:lnTo>
                  <a:pt x="444" y="1014"/>
                </a:lnTo>
                <a:lnTo>
                  <a:pt x="450" y="1014"/>
                </a:lnTo>
                <a:lnTo>
                  <a:pt x="456" y="1014"/>
                </a:lnTo>
                <a:lnTo>
                  <a:pt x="462" y="1020"/>
                </a:lnTo>
                <a:lnTo>
                  <a:pt x="468" y="1020"/>
                </a:lnTo>
                <a:lnTo>
                  <a:pt x="474" y="1020"/>
                </a:lnTo>
                <a:lnTo>
                  <a:pt x="480" y="1026"/>
                </a:lnTo>
                <a:lnTo>
                  <a:pt x="486" y="1026"/>
                </a:lnTo>
                <a:lnTo>
                  <a:pt x="492" y="1032"/>
                </a:lnTo>
                <a:lnTo>
                  <a:pt x="498" y="1032"/>
                </a:lnTo>
                <a:lnTo>
                  <a:pt x="504" y="1038"/>
                </a:lnTo>
                <a:lnTo>
                  <a:pt x="516" y="1038"/>
                </a:lnTo>
                <a:lnTo>
                  <a:pt x="522" y="1044"/>
                </a:lnTo>
                <a:lnTo>
                  <a:pt x="528" y="1044"/>
                </a:lnTo>
                <a:lnTo>
                  <a:pt x="534" y="1044"/>
                </a:lnTo>
                <a:lnTo>
                  <a:pt x="540" y="1038"/>
                </a:lnTo>
                <a:lnTo>
                  <a:pt x="546" y="1038"/>
                </a:lnTo>
                <a:lnTo>
                  <a:pt x="552" y="1032"/>
                </a:lnTo>
                <a:lnTo>
                  <a:pt x="558" y="1026"/>
                </a:lnTo>
                <a:lnTo>
                  <a:pt x="564" y="1020"/>
                </a:lnTo>
                <a:lnTo>
                  <a:pt x="570" y="1014"/>
                </a:lnTo>
                <a:lnTo>
                  <a:pt x="576" y="1008"/>
                </a:lnTo>
                <a:lnTo>
                  <a:pt x="582" y="996"/>
                </a:lnTo>
                <a:lnTo>
                  <a:pt x="594" y="990"/>
                </a:lnTo>
                <a:lnTo>
                  <a:pt x="600" y="984"/>
                </a:lnTo>
                <a:lnTo>
                  <a:pt x="606" y="978"/>
                </a:lnTo>
                <a:lnTo>
                  <a:pt x="612" y="978"/>
                </a:lnTo>
                <a:lnTo>
                  <a:pt x="618" y="978"/>
                </a:lnTo>
                <a:lnTo>
                  <a:pt x="624" y="984"/>
                </a:lnTo>
                <a:lnTo>
                  <a:pt x="630" y="990"/>
                </a:lnTo>
                <a:lnTo>
                  <a:pt x="636" y="996"/>
                </a:lnTo>
                <a:lnTo>
                  <a:pt x="642" y="1008"/>
                </a:lnTo>
                <a:lnTo>
                  <a:pt x="648" y="1026"/>
                </a:lnTo>
                <a:lnTo>
                  <a:pt x="654" y="1038"/>
                </a:lnTo>
                <a:lnTo>
                  <a:pt x="660" y="1056"/>
                </a:lnTo>
                <a:lnTo>
                  <a:pt x="666" y="1074"/>
                </a:lnTo>
                <a:lnTo>
                  <a:pt x="678" y="1086"/>
                </a:lnTo>
                <a:lnTo>
                  <a:pt x="684" y="1098"/>
                </a:lnTo>
                <a:lnTo>
                  <a:pt x="690" y="1110"/>
                </a:lnTo>
                <a:lnTo>
                  <a:pt x="696" y="1116"/>
                </a:lnTo>
                <a:lnTo>
                  <a:pt x="702" y="1116"/>
                </a:lnTo>
                <a:lnTo>
                  <a:pt x="708" y="1110"/>
                </a:lnTo>
                <a:lnTo>
                  <a:pt x="714" y="1098"/>
                </a:lnTo>
                <a:lnTo>
                  <a:pt x="720" y="1080"/>
                </a:lnTo>
                <a:lnTo>
                  <a:pt x="726" y="1056"/>
                </a:lnTo>
                <a:lnTo>
                  <a:pt x="732" y="1032"/>
                </a:lnTo>
                <a:lnTo>
                  <a:pt x="738" y="1002"/>
                </a:lnTo>
                <a:lnTo>
                  <a:pt x="744" y="966"/>
                </a:lnTo>
                <a:lnTo>
                  <a:pt x="756" y="936"/>
                </a:lnTo>
                <a:lnTo>
                  <a:pt x="762" y="906"/>
                </a:lnTo>
                <a:lnTo>
                  <a:pt x="768" y="882"/>
                </a:lnTo>
                <a:lnTo>
                  <a:pt x="774" y="864"/>
                </a:lnTo>
                <a:lnTo>
                  <a:pt x="780" y="852"/>
                </a:lnTo>
                <a:lnTo>
                  <a:pt x="786" y="846"/>
                </a:lnTo>
                <a:lnTo>
                  <a:pt x="792" y="858"/>
                </a:lnTo>
                <a:lnTo>
                  <a:pt x="798" y="876"/>
                </a:lnTo>
                <a:lnTo>
                  <a:pt x="804" y="906"/>
                </a:lnTo>
                <a:lnTo>
                  <a:pt x="810" y="942"/>
                </a:lnTo>
                <a:lnTo>
                  <a:pt x="816" y="990"/>
                </a:lnTo>
                <a:lnTo>
                  <a:pt x="822" y="1044"/>
                </a:lnTo>
                <a:lnTo>
                  <a:pt x="834" y="1098"/>
                </a:lnTo>
                <a:lnTo>
                  <a:pt x="840" y="1158"/>
                </a:lnTo>
                <a:lnTo>
                  <a:pt x="846" y="1212"/>
                </a:lnTo>
                <a:lnTo>
                  <a:pt x="852" y="1260"/>
                </a:lnTo>
                <a:lnTo>
                  <a:pt x="858" y="1296"/>
                </a:lnTo>
                <a:lnTo>
                  <a:pt x="864" y="1314"/>
                </a:lnTo>
                <a:lnTo>
                  <a:pt x="870" y="1326"/>
                </a:lnTo>
                <a:lnTo>
                  <a:pt x="876" y="1314"/>
                </a:lnTo>
                <a:lnTo>
                  <a:pt x="882" y="1284"/>
                </a:lnTo>
                <a:lnTo>
                  <a:pt x="888" y="1242"/>
                </a:lnTo>
                <a:lnTo>
                  <a:pt x="894" y="1182"/>
                </a:lnTo>
                <a:lnTo>
                  <a:pt x="900" y="1104"/>
                </a:lnTo>
                <a:lnTo>
                  <a:pt x="912" y="1020"/>
                </a:lnTo>
                <a:lnTo>
                  <a:pt x="918" y="930"/>
                </a:lnTo>
                <a:lnTo>
                  <a:pt x="924" y="840"/>
                </a:lnTo>
                <a:lnTo>
                  <a:pt x="930" y="750"/>
                </a:lnTo>
                <a:lnTo>
                  <a:pt x="936" y="672"/>
                </a:lnTo>
                <a:lnTo>
                  <a:pt x="942" y="612"/>
                </a:lnTo>
                <a:lnTo>
                  <a:pt x="948" y="570"/>
                </a:lnTo>
                <a:lnTo>
                  <a:pt x="954" y="558"/>
                </a:lnTo>
                <a:lnTo>
                  <a:pt x="960" y="564"/>
                </a:lnTo>
                <a:lnTo>
                  <a:pt x="966" y="600"/>
                </a:lnTo>
                <a:lnTo>
                  <a:pt x="972" y="666"/>
                </a:lnTo>
                <a:lnTo>
                  <a:pt x="978" y="750"/>
                </a:lnTo>
                <a:lnTo>
                  <a:pt x="990" y="858"/>
                </a:lnTo>
                <a:lnTo>
                  <a:pt x="996" y="984"/>
                </a:lnTo>
                <a:lnTo>
                  <a:pt x="1002" y="1116"/>
                </a:lnTo>
                <a:lnTo>
                  <a:pt x="1008" y="1248"/>
                </a:lnTo>
                <a:lnTo>
                  <a:pt x="1014" y="1380"/>
                </a:lnTo>
                <a:lnTo>
                  <a:pt x="1020" y="1494"/>
                </a:lnTo>
                <a:lnTo>
                  <a:pt x="1026" y="1584"/>
                </a:lnTo>
                <a:lnTo>
                  <a:pt x="1032" y="1650"/>
                </a:lnTo>
                <a:lnTo>
                  <a:pt x="1038" y="1680"/>
                </a:lnTo>
                <a:lnTo>
                  <a:pt x="1044" y="1674"/>
                </a:lnTo>
                <a:lnTo>
                  <a:pt x="1050" y="1632"/>
                </a:lnTo>
                <a:lnTo>
                  <a:pt x="1056" y="1554"/>
                </a:lnTo>
                <a:lnTo>
                  <a:pt x="1068" y="1440"/>
                </a:lnTo>
                <a:lnTo>
                  <a:pt x="1074" y="1296"/>
                </a:lnTo>
                <a:lnTo>
                  <a:pt x="1080" y="1134"/>
                </a:lnTo>
                <a:lnTo>
                  <a:pt x="1086" y="960"/>
                </a:lnTo>
                <a:lnTo>
                  <a:pt x="1092" y="780"/>
                </a:lnTo>
                <a:lnTo>
                  <a:pt x="1098" y="612"/>
                </a:lnTo>
                <a:lnTo>
                  <a:pt x="1104" y="456"/>
                </a:lnTo>
                <a:lnTo>
                  <a:pt x="1110" y="330"/>
                </a:lnTo>
                <a:lnTo>
                  <a:pt x="1116" y="240"/>
                </a:lnTo>
                <a:lnTo>
                  <a:pt x="1122" y="192"/>
                </a:lnTo>
                <a:lnTo>
                  <a:pt x="1128" y="186"/>
                </a:lnTo>
                <a:lnTo>
                  <a:pt x="1134" y="228"/>
                </a:lnTo>
                <a:lnTo>
                  <a:pt x="1146" y="318"/>
                </a:lnTo>
                <a:lnTo>
                  <a:pt x="1152" y="450"/>
                </a:lnTo>
                <a:lnTo>
                  <a:pt x="1158" y="618"/>
                </a:lnTo>
                <a:lnTo>
                  <a:pt x="1164" y="816"/>
                </a:lnTo>
                <a:lnTo>
                  <a:pt x="1170" y="1026"/>
                </a:lnTo>
                <a:lnTo>
                  <a:pt x="1176" y="1242"/>
                </a:lnTo>
                <a:lnTo>
                  <a:pt x="1182" y="1452"/>
                </a:lnTo>
                <a:lnTo>
                  <a:pt x="1188" y="1638"/>
                </a:lnTo>
                <a:lnTo>
                  <a:pt x="1194" y="1794"/>
                </a:lnTo>
                <a:lnTo>
                  <a:pt x="1200" y="1914"/>
                </a:lnTo>
                <a:lnTo>
                  <a:pt x="1206" y="1980"/>
                </a:lnTo>
                <a:lnTo>
                  <a:pt x="1212" y="1998"/>
                </a:lnTo>
                <a:lnTo>
                  <a:pt x="1224" y="1956"/>
                </a:lnTo>
                <a:lnTo>
                  <a:pt x="1230" y="1866"/>
                </a:lnTo>
                <a:lnTo>
                  <a:pt x="1236" y="1728"/>
                </a:lnTo>
                <a:lnTo>
                  <a:pt x="1242" y="1542"/>
                </a:lnTo>
                <a:lnTo>
                  <a:pt x="1248" y="1332"/>
                </a:lnTo>
                <a:lnTo>
                  <a:pt x="1254" y="1104"/>
                </a:lnTo>
                <a:lnTo>
                  <a:pt x="1260" y="864"/>
                </a:lnTo>
                <a:lnTo>
                  <a:pt x="1266" y="636"/>
                </a:lnTo>
                <a:lnTo>
                  <a:pt x="1272" y="426"/>
                </a:lnTo>
                <a:lnTo>
                  <a:pt x="1278" y="246"/>
                </a:lnTo>
                <a:lnTo>
                  <a:pt x="1284" y="114"/>
                </a:lnTo>
                <a:lnTo>
                  <a:pt x="1290" y="30"/>
                </a:lnTo>
                <a:lnTo>
                  <a:pt x="1302" y="0"/>
                </a:lnTo>
                <a:lnTo>
                  <a:pt x="1308" y="30"/>
                </a:lnTo>
                <a:lnTo>
                  <a:pt x="1314" y="114"/>
                </a:lnTo>
                <a:lnTo>
                  <a:pt x="1320" y="246"/>
                </a:lnTo>
                <a:lnTo>
                  <a:pt x="1326" y="426"/>
                </a:lnTo>
                <a:lnTo>
                  <a:pt x="1332" y="636"/>
                </a:lnTo>
                <a:lnTo>
                  <a:pt x="1338" y="864"/>
                </a:lnTo>
                <a:lnTo>
                  <a:pt x="1344" y="1104"/>
                </a:lnTo>
                <a:lnTo>
                  <a:pt x="1350" y="1332"/>
                </a:lnTo>
                <a:lnTo>
                  <a:pt x="1356" y="1542"/>
                </a:lnTo>
                <a:lnTo>
                  <a:pt x="1362" y="1728"/>
                </a:lnTo>
                <a:lnTo>
                  <a:pt x="1368" y="1866"/>
                </a:lnTo>
                <a:lnTo>
                  <a:pt x="1374" y="1956"/>
                </a:lnTo>
                <a:lnTo>
                  <a:pt x="1386" y="1998"/>
                </a:lnTo>
                <a:lnTo>
                  <a:pt x="1392" y="1980"/>
                </a:lnTo>
                <a:lnTo>
                  <a:pt x="1398" y="1914"/>
                </a:lnTo>
                <a:lnTo>
                  <a:pt x="1404" y="1794"/>
                </a:lnTo>
                <a:lnTo>
                  <a:pt x="1410" y="1638"/>
                </a:lnTo>
                <a:lnTo>
                  <a:pt x="1416" y="1452"/>
                </a:lnTo>
                <a:lnTo>
                  <a:pt x="1422" y="1242"/>
                </a:lnTo>
                <a:lnTo>
                  <a:pt x="1428" y="1026"/>
                </a:lnTo>
                <a:lnTo>
                  <a:pt x="1434" y="816"/>
                </a:lnTo>
                <a:lnTo>
                  <a:pt x="1440" y="618"/>
                </a:lnTo>
                <a:lnTo>
                  <a:pt x="1446" y="450"/>
                </a:lnTo>
                <a:lnTo>
                  <a:pt x="1452" y="318"/>
                </a:lnTo>
                <a:lnTo>
                  <a:pt x="1464" y="228"/>
                </a:lnTo>
                <a:lnTo>
                  <a:pt x="1470" y="186"/>
                </a:lnTo>
                <a:lnTo>
                  <a:pt x="1476" y="192"/>
                </a:lnTo>
                <a:lnTo>
                  <a:pt x="1482" y="240"/>
                </a:lnTo>
                <a:lnTo>
                  <a:pt x="1488" y="330"/>
                </a:lnTo>
                <a:lnTo>
                  <a:pt x="1494" y="456"/>
                </a:lnTo>
                <a:lnTo>
                  <a:pt x="1500" y="612"/>
                </a:lnTo>
                <a:lnTo>
                  <a:pt x="1506" y="780"/>
                </a:lnTo>
                <a:lnTo>
                  <a:pt x="1512" y="960"/>
                </a:lnTo>
                <a:lnTo>
                  <a:pt x="1518" y="1134"/>
                </a:lnTo>
                <a:lnTo>
                  <a:pt x="1524" y="1296"/>
                </a:lnTo>
                <a:lnTo>
                  <a:pt x="1530" y="1440"/>
                </a:lnTo>
                <a:lnTo>
                  <a:pt x="1542" y="1554"/>
                </a:lnTo>
                <a:lnTo>
                  <a:pt x="1548" y="1632"/>
                </a:lnTo>
                <a:lnTo>
                  <a:pt x="1554" y="1674"/>
                </a:lnTo>
                <a:lnTo>
                  <a:pt x="1560" y="1680"/>
                </a:lnTo>
                <a:lnTo>
                  <a:pt x="1566" y="1650"/>
                </a:lnTo>
                <a:lnTo>
                  <a:pt x="1572" y="1584"/>
                </a:lnTo>
                <a:lnTo>
                  <a:pt x="1578" y="1494"/>
                </a:lnTo>
                <a:lnTo>
                  <a:pt x="1584" y="1380"/>
                </a:lnTo>
                <a:lnTo>
                  <a:pt x="1590" y="1248"/>
                </a:lnTo>
                <a:lnTo>
                  <a:pt x="1596" y="1116"/>
                </a:lnTo>
                <a:lnTo>
                  <a:pt x="1602" y="984"/>
                </a:lnTo>
                <a:lnTo>
                  <a:pt x="1608" y="858"/>
                </a:lnTo>
                <a:lnTo>
                  <a:pt x="1620" y="750"/>
                </a:lnTo>
                <a:lnTo>
                  <a:pt x="1626" y="666"/>
                </a:lnTo>
                <a:lnTo>
                  <a:pt x="1632" y="600"/>
                </a:lnTo>
                <a:lnTo>
                  <a:pt x="1638" y="564"/>
                </a:lnTo>
                <a:lnTo>
                  <a:pt x="1644" y="558"/>
                </a:lnTo>
                <a:lnTo>
                  <a:pt x="1650" y="570"/>
                </a:lnTo>
                <a:lnTo>
                  <a:pt x="1656" y="612"/>
                </a:lnTo>
                <a:lnTo>
                  <a:pt x="1662" y="672"/>
                </a:lnTo>
                <a:lnTo>
                  <a:pt x="1668" y="750"/>
                </a:lnTo>
                <a:lnTo>
                  <a:pt x="1674" y="840"/>
                </a:lnTo>
                <a:lnTo>
                  <a:pt x="1680" y="930"/>
                </a:lnTo>
                <a:lnTo>
                  <a:pt x="1686" y="1020"/>
                </a:lnTo>
                <a:lnTo>
                  <a:pt x="1698" y="1104"/>
                </a:lnTo>
                <a:lnTo>
                  <a:pt x="1704" y="1182"/>
                </a:lnTo>
                <a:lnTo>
                  <a:pt x="1710" y="1242"/>
                </a:lnTo>
                <a:lnTo>
                  <a:pt x="1716" y="1284"/>
                </a:lnTo>
                <a:lnTo>
                  <a:pt x="1722" y="1314"/>
                </a:lnTo>
                <a:lnTo>
                  <a:pt x="1728" y="1326"/>
                </a:lnTo>
                <a:lnTo>
                  <a:pt x="1734" y="1314"/>
                </a:lnTo>
                <a:lnTo>
                  <a:pt x="1740" y="1296"/>
                </a:lnTo>
                <a:lnTo>
                  <a:pt x="1746" y="1260"/>
                </a:lnTo>
                <a:lnTo>
                  <a:pt x="1752" y="1212"/>
                </a:lnTo>
                <a:lnTo>
                  <a:pt x="1758" y="1158"/>
                </a:lnTo>
                <a:lnTo>
                  <a:pt x="1764" y="1098"/>
                </a:lnTo>
                <a:lnTo>
                  <a:pt x="1776" y="1044"/>
                </a:lnTo>
                <a:lnTo>
                  <a:pt x="1782" y="990"/>
                </a:lnTo>
                <a:lnTo>
                  <a:pt x="1788" y="942"/>
                </a:lnTo>
                <a:lnTo>
                  <a:pt x="1794" y="906"/>
                </a:lnTo>
                <a:lnTo>
                  <a:pt x="1800" y="876"/>
                </a:lnTo>
                <a:lnTo>
                  <a:pt x="1806" y="858"/>
                </a:lnTo>
                <a:lnTo>
                  <a:pt x="1812" y="846"/>
                </a:lnTo>
                <a:lnTo>
                  <a:pt x="1818" y="852"/>
                </a:lnTo>
                <a:lnTo>
                  <a:pt x="1824" y="864"/>
                </a:lnTo>
                <a:lnTo>
                  <a:pt x="1830" y="882"/>
                </a:lnTo>
                <a:lnTo>
                  <a:pt x="1836" y="906"/>
                </a:lnTo>
                <a:lnTo>
                  <a:pt x="1842" y="936"/>
                </a:lnTo>
                <a:lnTo>
                  <a:pt x="1854" y="966"/>
                </a:lnTo>
                <a:lnTo>
                  <a:pt x="1860" y="1002"/>
                </a:lnTo>
                <a:lnTo>
                  <a:pt x="1866" y="1032"/>
                </a:lnTo>
                <a:lnTo>
                  <a:pt x="1872" y="1056"/>
                </a:lnTo>
                <a:lnTo>
                  <a:pt x="1878" y="1080"/>
                </a:lnTo>
                <a:lnTo>
                  <a:pt x="1884" y="1098"/>
                </a:lnTo>
                <a:lnTo>
                  <a:pt x="1890" y="1110"/>
                </a:lnTo>
                <a:lnTo>
                  <a:pt x="1896" y="1116"/>
                </a:lnTo>
                <a:lnTo>
                  <a:pt x="1902" y="1116"/>
                </a:lnTo>
                <a:lnTo>
                  <a:pt x="1908" y="1110"/>
                </a:lnTo>
                <a:lnTo>
                  <a:pt x="1914" y="1098"/>
                </a:lnTo>
                <a:lnTo>
                  <a:pt x="1920" y="1086"/>
                </a:lnTo>
                <a:lnTo>
                  <a:pt x="1932" y="1074"/>
                </a:lnTo>
                <a:lnTo>
                  <a:pt x="1938" y="1056"/>
                </a:lnTo>
                <a:lnTo>
                  <a:pt x="1944" y="1038"/>
                </a:lnTo>
                <a:lnTo>
                  <a:pt x="1950" y="1026"/>
                </a:lnTo>
                <a:lnTo>
                  <a:pt x="1956" y="1008"/>
                </a:lnTo>
                <a:lnTo>
                  <a:pt x="1962" y="996"/>
                </a:lnTo>
                <a:lnTo>
                  <a:pt x="1968" y="990"/>
                </a:lnTo>
                <a:lnTo>
                  <a:pt x="1974" y="984"/>
                </a:lnTo>
                <a:lnTo>
                  <a:pt x="1980" y="978"/>
                </a:lnTo>
                <a:lnTo>
                  <a:pt x="1986" y="978"/>
                </a:lnTo>
                <a:lnTo>
                  <a:pt x="1992" y="978"/>
                </a:lnTo>
                <a:lnTo>
                  <a:pt x="1998" y="984"/>
                </a:lnTo>
                <a:lnTo>
                  <a:pt x="2004" y="990"/>
                </a:lnTo>
                <a:lnTo>
                  <a:pt x="2016" y="996"/>
                </a:lnTo>
                <a:lnTo>
                  <a:pt x="2022" y="1008"/>
                </a:lnTo>
                <a:lnTo>
                  <a:pt x="2028" y="1014"/>
                </a:lnTo>
                <a:lnTo>
                  <a:pt x="2034" y="1020"/>
                </a:lnTo>
                <a:lnTo>
                  <a:pt x="2040" y="1026"/>
                </a:lnTo>
                <a:lnTo>
                  <a:pt x="2046" y="1032"/>
                </a:lnTo>
                <a:lnTo>
                  <a:pt x="2052" y="1038"/>
                </a:lnTo>
                <a:lnTo>
                  <a:pt x="2058" y="1038"/>
                </a:lnTo>
                <a:lnTo>
                  <a:pt x="2064" y="1044"/>
                </a:lnTo>
                <a:lnTo>
                  <a:pt x="2070" y="1044"/>
                </a:lnTo>
                <a:lnTo>
                  <a:pt x="2076" y="1044"/>
                </a:lnTo>
                <a:lnTo>
                  <a:pt x="2082" y="1038"/>
                </a:lnTo>
                <a:lnTo>
                  <a:pt x="2094" y="1038"/>
                </a:lnTo>
                <a:lnTo>
                  <a:pt x="2100" y="1032"/>
                </a:lnTo>
                <a:lnTo>
                  <a:pt x="2106" y="1032"/>
                </a:lnTo>
                <a:lnTo>
                  <a:pt x="2112" y="1026"/>
                </a:lnTo>
                <a:lnTo>
                  <a:pt x="2118" y="1026"/>
                </a:lnTo>
                <a:lnTo>
                  <a:pt x="2124" y="1020"/>
                </a:lnTo>
                <a:lnTo>
                  <a:pt x="2130" y="1020"/>
                </a:lnTo>
                <a:lnTo>
                  <a:pt x="2136" y="1020"/>
                </a:lnTo>
                <a:lnTo>
                  <a:pt x="2142" y="1014"/>
                </a:lnTo>
                <a:lnTo>
                  <a:pt x="2148" y="1014"/>
                </a:lnTo>
                <a:lnTo>
                  <a:pt x="2154" y="1014"/>
                </a:lnTo>
                <a:lnTo>
                  <a:pt x="2160" y="1014"/>
                </a:lnTo>
                <a:lnTo>
                  <a:pt x="2172" y="1014"/>
                </a:lnTo>
                <a:lnTo>
                  <a:pt x="2178" y="1014"/>
                </a:lnTo>
                <a:lnTo>
                  <a:pt x="2184" y="1020"/>
                </a:lnTo>
                <a:lnTo>
                  <a:pt x="2190" y="1020"/>
                </a:lnTo>
                <a:lnTo>
                  <a:pt x="2196" y="1020"/>
                </a:lnTo>
                <a:lnTo>
                  <a:pt x="2202" y="1020"/>
                </a:lnTo>
                <a:lnTo>
                  <a:pt x="2208" y="1020"/>
                </a:lnTo>
                <a:lnTo>
                  <a:pt x="2214" y="1026"/>
                </a:lnTo>
                <a:lnTo>
                  <a:pt x="2220" y="1026"/>
                </a:lnTo>
                <a:lnTo>
                  <a:pt x="2226" y="1026"/>
                </a:lnTo>
                <a:lnTo>
                  <a:pt x="2232" y="1026"/>
                </a:lnTo>
                <a:lnTo>
                  <a:pt x="2238" y="1026"/>
                </a:lnTo>
                <a:lnTo>
                  <a:pt x="2250" y="1026"/>
                </a:lnTo>
                <a:lnTo>
                  <a:pt x="2256" y="1026"/>
                </a:lnTo>
                <a:lnTo>
                  <a:pt x="2262" y="1026"/>
                </a:lnTo>
                <a:lnTo>
                  <a:pt x="2268" y="1026"/>
                </a:lnTo>
                <a:lnTo>
                  <a:pt x="2274" y="1026"/>
                </a:lnTo>
                <a:lnTo>
                  <a:pt x="2280" y="1026"/>
                </a:lnTo>
                <a:lnTo>
                  <a:pt x="2286" y="1026"/>
                </a:lnTo>
                <a:lnTo>
                  <a:pt x="2292" y="1026"/>
                </a:lnTo>
                <a:lnTo>
                  <a:pt x="2298" y="1020"/>
                </a:lnTo>
                <a:lnTo>
                  <a:pt x="2304" y="1020"/>
                </a:lnTo>
                <a:lnTo>
                  <a:pt x="2310" y="1020"/>
                </a:lnTo>
                <a:lnTo>
                  <a:pt x="2316" y="1020"/>
                </a:lnTo>
                <a:lnTo>
                  <a:pt x="2328" y="1020"/>
                </a:lnTo>
                <a:lnTo>
                  <a:pt x="2334" y="1020"/>
                </a:lnTo>
                <a:lnTo>
                  <a:pt x="2340" y="1020"/>
                </a:lnTo>
                <a:lnTo>
                  <a:pt x="2346" y="1020"/>
                </a:lnTo>
                <a:lnTo>
                  <a:pt x="2352" y="1020"/>
                </a:lnTo>
                <a:lnTo>
                  <a:pt x="2358" y="1020"/>
                </a:lnTo>
                <a:lnTo>
                  <a:pt x="2364" y="1020"/>
                </a:lnTo>
                <a:lnTo>
                  <a:pt x="2370" y="1020"/>
                </a:lnTo>
                <a:lnTo>
                  <a:pt x="2376" y="1020"/>
                </a:lnTo>
                <a:lnTo>
                  <a:pt x="2382" y="1026"/>
                </a:lnTo>
                <a:lnTo>
                  <a:pt x="2388" y="1026"/>
                </a:lnTo>
                <a:lnTo>
                  <a:pt x="2394" y="1026"/>
                </a:lnTo>
                <a:lnTo>
                  <a:pt x="2406" y="1026"/>
                </a:lnTo>
                <a:lnTo>
                  <a:pt x="2412" y="1026"/>
                </a:lnTo>
                <a:lnTo>
                  <a:pt x="2418" y="1026"/>
                </a:lnTo>
                <a:lnTo>
                  <a:pt x="2424" y="1026"/>
                </a:lnTo>
                <a:lnTo>
                  <a:pt x="2430" y="1026"/>
                </a:lnTo>
                <a:lnTo>
                  <a:pt x="2436" y="1026"/>
                </a:lnTo>
                <a:lnTo>
                  <a:pt x="2442" y="1026"/>
                </a:lnTo>
                <a:lnTo>
                  <a:pt x="2448" y="1026"/>
                </a:lnTo>
                <a:lnTo>
                  <a:pt x="2454" y="1026"/>
                </a:lnTo>
                <a:lnTo>
                  <a:pt x="2460" y="1026"/>
                </a:lnTo>
                <a:lnTo>
                  <a:pt x="2466" y="1026"/>
                </a:lnTo>
                <a:lnTo>
                  <a:pt x="2472" y="1020"/>
                </a:lnTo>
                <a:lnTo>
                  <a:pt x="2484" y="1020"/>
                </a:lnTo>
                <a:lnTo>
                  <a:pt x="2490" y="1020"/>
                </a:lnTo>
                <a:lnTo>
                  <a:pt x="2496" y="1020"/>
                </a:lnTo>
                <a:lnTo>
                  <a:pt x="2502" y="1020"/>
                </a:lnTo>
                <a:lnTo>
                  <a:pt x="2508" y="1020"/>
                </a:lnTo>
                <a:lnTo>
                  <a:pt x="2514" y="1020"/>
                </a:lnTo>
                <a:lnTo>
                  <a:pt x="2520" y="1020"/>
                </a:lnTo>
                <a:lnTo>
                  <a:pt x="2526" y="1020"/>
                </a:lnTo>
                <a:lnTo>
                  <a:pt x="2532" y="1020"/>
                </a:lnTo>
                <a:lnTo>
                  <a:pt x="2538" y="1020"/>
                </a:lnTo>
                <a:lnTo>
                  <a:pt x="2544" y="1020"/>
                </a:lnTo>
                <a:lnTo>
                  <a:pt x="2550" y="1020"/>
                </a:lnTo>
                <a:lnTo>
                  <a:pt x="2562" y="1026"/>
                </a:lnTo>
                <a:lnTo>
                  <a:pt x="2568" y="1026"/>
                </a:lnTo>
                <a:lnTo>
                  <a:pt x="2574" y="1026"/>
                </a:lnTo>
                <a:lnTo>
                  <a:pt x="2580" y="1026"/>
                </a:lnTo>
                <a:lnTo>
                  <a:pt x="2586" y="1026"/>
                </a:lnTo>
                <a:lnTo>
                  <a:pt x="2592" y="1026"/>
                </a:lnTo>
                <a:lnTo>
                  <a:pt x="2598" y="1026"/>
                </a:lnTo>
              </a:path>
            </a:pathLst>
          </a:custGeom>
          <a:noFill/>
          <a:ln w="19050">
            <a:solidFill>
              <a:srgbClr val="339966"/>
            </a:solidFill>
            <a:round/>
            <a:headEnd type="triangle" w="med" len="med"/>
            <a:tailEnd/>
          </a:ln>
        </p:spPr>
        <p:txBody>
          <a:bodyPr/>
          <a:lstStyle/>
          <a:p>
            <a:endParaRPr lang="en-US"/>
          </a:p>
        </p:txBody>
      </p:sp>
      <p:sp>
        <p:nvSpPr>
          <p:cNvPr id="97" name="Text Box 83"/>
          <p:cNvSpPr txBox="1">
            <a:spLocks noChangeArrowheads="1"/>
          </p:cNvSpPr>
          <p:nvPr/>
        </p:nvSpPr>
        <p:spPr bwMode="auto">
          <a:xfrm>
            <a:off x="4021931" y="75514"/>
            <a:ext cx="1295400" cy="553998"/>
          </a:xfrm>
          <a:prstGeom prst="rect">
            <a:avLst/>
          </a:prstGeom>
          <a:noFill/>
          <a:ln w="9525">
            <a:noFill/>
            <a:miter lim="800000"/>
            <a:headEnd/>
            <a:tailEnd/>
          </a:ln>
        </p:spPr>
        <p:txBody>
          <a:bodyPr>
            <a:spAutoFit/>
          </a:bodyPr>
          <a:lstStyle/>
          <a:p>
            <a:pPr eaLnBrk="0" hangingPunct="0">
              <a:spcBef>
                <a:spcPct val="50000"/>
              </a:spcBef>
            </a:pPr>
            <a:r>
              <a:rPr lang="en-US" sz="1500">
                <a:latin typeface="Calibri" pitchFamily="34" charset="0"/>
              </a:rPr>
              <a:t>The bond vibrates</a:t>
            </a:r>
          </a:p>
        </p:txBody>
      </p:sp>
      <p:sp>
        <p:nvSpPr>
          <p:cNvPr id="99" name="Rectangle 98"/>
          <p:cNvSpPr>
            <a:spLocks noChangeArrowheads="1"/>
          </p:cNvSpPr>
          <p:nvPr/>
        </p:nvSpPr>
        <p:spPr bwMode="auto">
          <a:xfrm>
            <a:off x="3829050" y="1561414"/>
            <a:ext cx="2457450" cy="646331"/>
          </a:xfrm>
          <a:prstGeom prst="rect">
            <a:avLst/>
          </a:prstGeom>
          <a:noFill/>
          <a:ln w="9525">
            <a:noFill/>
            <a:miter lim="800000"/>
            <a:headEnd/>
            <a:tailEnd/>
          </a:ln>
        </p:spPr>
        <p:txBody>
          <a:bodyPr wrap="square">
            <a:spAutoFit/>
          </a:bodyPr>
          <a:lstStyle/>
          <a:p>
            <a:r>
              <a:rPr lang="en-US" sz="1200" dirty="0" smtClean="0">
                <a:latin typeface="Comic Sans MS" pitchFamily="66" charset="0"/>
              </a:rPr>
              <a:t>Experiments in the World of </a:t>
            </a:r>
            <a:r>
              <a:rPr lang="en-US" sz="1200" dirty="0">
                <a:solidFill>
                  <a:srgbClr val="CC3300"/>
                </a:solidFill>
                <a:latin typeface="Comic Sans MS" pitchFamily="66" charset="0"/>
              </a:rPr>
              <a:t>Femtoseconds</a:t>
            </a:r>
          </a:p>
          <a:p>
            <a:r>
              <a:rPr lang="en-US" sz="1200" dirty="0">
                <a:latin typeface="Comic Sans MS" pitchFamily="66" charset="0"/>
              </a:rPr>
              <a:t> </a:t>
            </a:r>
            <a:r>
              <a:rPr lang="en-US" sz="600" dirty="0">
                <a:latin typeface="Comic Sans MS" pitchFamily="66" charset="0"/>
              </a:rPr>
              <a:t> </a:t>
            </a:r>
            <a:r>
              <a:rPr lang="en-US" sz="1200" dirty="0">
                <a:latin typeface="Comic Sans MS" pitchFamily="66" charset="0"/>
              </a:rPr>
              <a:t>(</a:t>
            </a:r>
            <a:r>
              <a:rPr lang="en-US" sz="1200" dirty="0">
                <a:solidFill>
                  <a:srgbClr val="CC3300"/>
                </a:solidFill>
                <a:latin typeface="Comic Sans MS" pitchFamily="66" charset="0"/>
              </a:rPr>
              <a:t>1 </a:t>
            </a:r>
            <a:r>
              <a:rPr lang="en-US" sz="1200" dirty="0" err="1">
                <a:solidFill>
                  <a:srgbClr val="CC3300"/>
                </a:solidFill>
                <a:latin typeface="Comic Sans MS" pitchFamily="66" charset="0"/>
              </a:rPr>
              <a:t>fs</a:t>
            </a:r>
            <a:r>
              <a:rPr lang="en-US" sz="1200" dirty="0">
                <a:solidFill>
                  <a:srgbClr val="CC3300"/>
                </a:solidFill>
                <a:latin typeface="Comic Sans MS" pitchFamily="66" charset="0"/>
              </a:rPr>
              <a:t> = 10</a:t>
            </a:r>
            <a:r>
              <a:rPr lang="en-US" sz="1200" baseline="30000" dirty="0">
                <a:solidFill>
                  <a:srgbClr val="CC3300"/>
                </a:solidFill>
                <a:latin typeface="Comic Sans MS" pitchFamily="66" charset="0"/>
              </a:rPr>
              <a:t>-15</a:t>
            </a:r>
            <a:r>
              <a:rPr lang="en-US" sz="1200" dirty="0">
                <a:solidFill>
                  <a:srgbClr val="CC3300"/>
                </a:solidFill>
                <a:latin typeface="Comic Sans MS" pitchFamily="66" charset="0"/>
              </a:rPr>
              <a:t> s</a:t>
            </a:r>
            <a:r>
              <a:rPr lang="en-US" sz="1200" dirty="0">
                <a:latin typeface="Comic Sans MS" pitchFamily="66" charset="0"/>
              </a:rPr>
              <a:t>)</a:t>
            </a:r>
          </a:p>
        </p:txBody>
      </p:sp>
      <p:grpSp>
        <p:nvGrpSpPr>
          <p:cNvPr id="2" name="Group 187"/>
          <p:cNvGrpSpPr>
            <a:grpSpLocks/>
          </p:cNvGrpSpPr>
          <p:nvPr/>
        </p:nvGrpSpPr>
        <p:grpSpPr bwMode="auto">
          <a:xfrm>
            <a:off x="3751660" y="1561414"/>
            <a:ext cx="4249340" cy="2800350"/>
            <a:chOff x="3477904" y="1981200"/>
            <a:chExt cx="5666096" cy="3733800"/>
          </a:xfrm>
        </p:grpSpPr>
        <p:pic>
          <p:nvPicPr>
            <p:cNvPr id="5" name="Picture 2" descr="100-0098_IMG"/>
            <p:cNvPicPr>
              <a:picLocks noChangeAspect="1" noChangeArrowheads="1"/>
            </p:cNvPicPr>
            <p:nvPr/>
          </p:nvPicPr>
          <p:blipFill>
            <a:blip r:embed="rId2" cstate="print"/>
            <a:srcRect l="31944"/>
            <a:stretch>
              <a:fillRect/>
            </a:stretch>
          </p:blipFill>
          <p:spPr bwMode="auto">
            <a:xfrm>
              <a:off x="4592925" y="2222751"/>
              <a:ext cx="4551075" cy="3492249"/>
            </a:xfrm>
            <a:prstGeom prst="ellipse">
              <a:avLst/>
            </a:prstGeom>
            <a:ln>
              <a:noFill/>
            </a:ln>
            <a:effectLst>
              <a:softEdge rad="112500"/>
            </a:effectLst>
          </p:spPr>
        </p:pic>
        <p:sp>
          <p:nvSpPr>
            <p:cNvPr id="101" name="Freeform 100"/>
            <p:cNvSpPr/>
            <p:nvPr/>
          </p:nvSpPr>
          <p:spPr>
            <a:xfrm>
              <a:off x="3477904" y="1981200"/>
              <a:ext cx="1447800" cy="2667000"/>
            </a:xfrm>
            <a:custGeom>
              <a:avLst/>
              <a:gdLst>
                <a:gd name="connsiteX0" fmla="*/ 126206 w 1054894"/>
                <a:gd name="connsiteY0" fmla="*/ 0 h 2414587"/>
                <a:gd name="connsiteX1" fmla="*/ 154781 w 1054894"/>
                <a:gd name="connsiteY1" fmla="*/ 728662 h 2414587"/>
                <a:gd name="connsiteX2" fmla="*/ 1054894 w 1054894"/>
                <a:gd name="connsiteY2" fmla="*/ 2414587 h 2414587"/>
              </a:gdLst>
              <a:ahLst/>
              <a:cxnLst>
                <a:cxn ang="0">
                  <a:pos x="connsiteX0" y="connsiteY0"/>
                </a:cxn>
                <a:cxn ang="0">
                  <a:pos x="connsiteX1" y="connsiteY1"/>
                </a:cxn>
                <a:cxn ang="0">
                  <a:pos x="connsiteX2" y="connsiteY2"/>
                </a:cxn>
              </a:cxnLst>
              <a:rect l="l" t="t" r="r" b="b"/>
              <a:pathLst>
                <a:path w="1054894" h="2414587">
                  <a:moveTo>
                    <a:pt x="126206" y="0"/>
                  </a:moveTo>
                  <a:cubicBezTo>
                    <a:pt x="63103" y="163115"/>
                    <a:pt x="0" y="326231"/>
                    <a:pt x="154781" y="728662"/>
                  </a:cubicBezTo>
                  <a:cubicBezTo>
                    <a:pt x="309562" y="1131093"/>
                    <a:pt x="682228" y="1772840"/>
                    <a:pt x="1054894" y="2414587"/>
                  </a:cubicBezTo>
                </a:path>
              </a:pathLst>
            </a:custGeom>
            <a:ln w="15875"/>
            <a:effectLst>
              <a:innerShdw blurRad="63500" dist="50800" dir="13500000">
                <a:prstClr val="black">
                  <a:alpha val="50000"/>
                </a:prstClr>
              </a:innerShdw>
            </a:effectLst>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US"/>
            </a:p>
          </p:txBody>
        </p:sp>
      </p:grpSp>
      <p:sp>
        <p:nvSpPr>
          <p:cNvPr id="102" name="TextBox 101"/>
          <p:cNvSpPr txBox="1"/>
          <p:nvPr/>
        </p:nvSpPr>
        <p:spPr>
          <a:xfrm>
            <a:off x="971700" y="1563859"/>
            <a:ext cx="468846" cy="3498586"/>
          </a:xfrm>
          <a:prstGeom prst="rect">
            <a:avLst/>
          </a:prstGeom>
          <a:noFill/>
        </p:spPr>
        <p:txBody>
          <a:bodyPr vert="wordArtVert" wrap="none">
            <a:spAutoFit/>
          </a:bodyPr>
          <a:lstStyle/>
          <a:p>
            <a:pPr fontAlgn="auto">
              <a:spcBef>
                <a:spcPts val="0"/>
              </a:spcBef>
              <a:spcAft>
                <a:spcPts val="0"/>
              </a:spcAft>
              <a:defRPr/>
            </a:pPr>
            <a:r>
              <a:rPr lang="en-US" sz="1700" dirty="0">
                <a:solidFill>
                  <a:schemeClr val="accent2">
                    <a:lumMod val="75000"/>
                  </a:schemeClr>
                </a:solidFill>
                <a:effectLst>
                  <a:outerShdw blurRad="38100" dist="38100" dir="2700000" algn="tl">
                    <a:srgbClr val="000000">
                      <a:alpha val="43137"/>
                    </a:srgbClr>
                  </a:outerShdw>
                </a:effectLst>
              </a:rPr>
              <a:t>FEMTOSCIENCE</a:t>
            </a:r>
          </a:p>
        </p:txBody>
      </p:sp>
      <p:sp>
        <p:nvSpPr>
          <p:cNvPr id="128" name="Line 56"/>
          <p:cNvSpPr>
            <a:spLocks noChangeShapeType="1"/>
          </p:cNvSpPr>
          <p:nvPr/>
        </p:nvSpPr>
        <p:spPr bwMode="auto">
          <a:xfrm>
            <a:off x="4887516" y="1187558"/>
            <a:ext cx="359569" cy="126206"/>
          </a:xfrm>
          <a:prstGeom prst="line">
            <a:avLst/>
          </a:prstGeom>
          <a:noFill/>
          <a:ln w="9525">
            <a:solidFill>
              <a:schemeClr val="tx1"/>
            </a:solidFill>
            <a:round/>
            <a:headEnd/>
            <a:tailEnd/>
          </a:ln>
        </p:spPr>
        <p:txBody>
          <a:bodyPr/>
          <a:lstStyle/>
          <a:p>
            <a:endParaRPr lang="en-US"/>
          </a:p>
        </p:txBody>
      </p:sp>
      <p:sp>
        <p:nvSpPr>
          <p:cNvPr id="129" name="Line 57"/>
          <p:cNvSpPr>
            <a:spLocks noChangeShapeType="1"/>
          </p:cNvSpPr>
          <p:nvPr/>
        </p:nvSpPr>
        <p:spPr bwMode="auto">
          <a:xfrm>
            <a:off x="4492229" y="956577"/>
            <a:ext cx="402431" cy="221456"/>
          </a:xfrm>
          <a:prstGeom prst="line">
            <a:avLst/>
          </a:prstGeom>
          <a:noFill/>
          <a:ln w="9525">
            <a:solidFill>
              <a:schemeClr val="tx1"/>
            </a:solidFill>
            <a:round/>
            <a:headEnd/>
            <a:tailEnd/>
          </a:ln>
        </p:spPr>
        <p:txBody>
          <a:bodyPr/>
          <a:lstStyle/>
          <a:p>
            <a:endParaRPr lang="en-US"/>
          </a:p>
        </p:txBody>
      </p:sp>
      <p:sp>
        <p:nvSpPr>
          <p:cNvPr id="130" name="Line 58"/>
          <p:cNvSpPr>
            <a:spLocks noChangeShapeType="1"/>
          </p:cNvSpPr>
          <p:nvPr/>
        </p:nvSpPr>
        <p:spPr bwMode="auto">
          <a:xfrm flipV="1">
            <a:off x="4856560" y="627965"/>
            <a:ext cx="414338" cy="40481"/>
          </a:xfrm>
          <a:prstGeom prst="line">
            <a:avLst/>
          </a:prstGeom>
          <a:noFill/>
          <a:ln w="9525">
            <a:solidFill>
              <a:schemeClr val="tx1"/>
            </a:solidFill>
            <a:round/>
            <a:headEnd/>
            <a:tailEnd/>
          </a:ln>
        </p:spPr>
        <p:txBody>
          <a:bodyPr/>
          <a:lstStyle/>
          <a:p>
            <a:endParaRPr lang="en-US"/>
          </a:p>
        </p:txBody>
      </p:sp>
      <p:sp>
        <p:nvSpPr>
          <p:cNvPr id="131" name="Line 59"/>
          <p:cNvSpPr>
            <a:spLocks noChangeShapeType="1"/>
          </p:cNvSpPr>
          <p:nvPr/>
        </p:nvSpPr>
        <p:spPr bwMode="auto">
          <a:xfrm flipV="1">
            <a:off x="4856560" y="342214"/>
            <a:ext cx="54769" cy="328613"/>
          </a:xfrm>
          <a:prstGeom prst="line">
            <a:avLst/>
          </a:prstGeom>
          <a:noFill/>
          <a:ln w="9525">
            <a:solidFill>
              <a:schemeClr val="tx1"/>
            </a:solidFill>
            <a:round/>
            <a:headEnd/>
            <a:tailEnd/>
          </a:ln>
        </p:spPr>
        <p:txBody>
          <a:bodyPr/>
          <a:lstStyle/>
          <a:p>
            <a:endParaRPr lang="en-US"/>
          </a:p>
        </p:txBody>
      </p:sp>
      <p:sp>
        <p:nvSpPr>
          <p:cNvPr id="132" name="Line 60"/>
          <p:cNvSpPr>
            <a:spLocks noChangeShapeType="1"/>
          </p:cNvSpPr>
          <p:nvPr/>
        </p:nvSpPr>
        <p:spPr bwMode="auto">
          <a:xfrm flipV="1">
            <a:off x="4494610" y="661302"/>
            <a:ext cx="369094" cy="302419"/>
          </a:xfrm>
          <a:prstGeom prst="line">
            <a:avLst/>
          </a:prstGeom>
          <a:noFill/>
          <a:ln w="9525">
            <a:solidFill>
              <a:schemeClr val="tx1"/>
            </a:solidFill>
            <a:round/>
            <a:headEnd/>
            <a:tailEnd/>
          </a:ln>
        </p:spPr>
        <p:txBody>
          <a:bodyPr/>
          <a:lstStyle/>
          <a:p>
            <a:endParaRPr lang="en-US"/>
          </a:p>
        </p:txBody>
      </p:sp>
      <p:sp>
        <p:nvSpPr>
          <p:cNvPr id="133" name="Line 61"/>
          <p:cNvSpPr>
            <a:spLocks noChangeShapeType="1"/>
          </p:cNvSpPr>
          <p:nvPr/>
        </p:nvSpPr>
        <p:spPr bwMode="auto">
          <a:xfrm flipV="1">
            <a:off x="3944541" y="942289"/>
            <a:ext cx="552450" cy="104775"/>
          </a:xfrm>
          <a:prstGeom prst="line">
            <a:avLst/>
          </a:prstGeom>
          <a:noFill/>
          <a:ln w="9525">
            <a:solidFill>
              <a:schemeClr val="tx1"/>
            </a:solidFill>
            <a:round/>
            <a:headEnd/>
            <a:tailEnd/>
          </a:ln>
        </p:spPr>
        <p:txBody>
          <a:bodyPr/>
          <a:lstStyle/>
          <a:p>
            <a:endParaRPr lang="en-US"/>
          </a:p>
        </p:txBody>
      </p:sp>
      <p:sp>
        <p:nvSpPr>
          <p:cNvPr id="134" name="Line 62"/>
          <p:cNvSpPr>
            <a:spLocks noChangeShapeType="1"/>
          </p:cNvSpPr>
          <p:nvPr/>
        </p:nvSpPr>
        <p:spPr bwMode="auto">
          <a:xfrm flipH="1">
            <a:off x="3824287" y="1068495"/>
            <a:ext cx="120254" cy="315516"/>
          </a:xfrm>
          <a:prstGeom prst="line">
            <a:avLst/>
          </a:prstGeom>
          <a:noFill/>
          <a:ln w="9525">
            <a:solidFill>
              <a:schemeClr val="tx1"/>
            </a:solidFill>
            <a:round/>
            <a:headEnd/>
            <a:tailEnd/>
          </a:ln>
        </p:spPr>
        <p:txBody>
          <a:bodyPr/>
          <a:lstStyle/>
          <a:p>
            <a:endParaRPr lang="en-US"/>
          </a:p>
        </p:txBody>
      </p:sp>
      <p:sp>
        <p:nvSpPr>
          <p:cNvPr id="135" name="Line 63"/>
          <p:cNvSpPr>
            <a:spLocks noChangeShapeType="1"/>
          </p:cNvSpPr>
          <p:nvPr/>
        </p:nvSpPr>
        <p:spPr bwMode="auto">
          <a:xfrm>
            <a:off x="3676651" y="822036"/>
            <a:ext cx="269081" cy="252413"/>
          </a:xfrm>
          <a:prstGeom prst="line">
            <a:avLst/>
          </a:prstGeom>
          <a:noFill/>
          <a:ln w="9525">
            <a:solidFill>
              <a:schemeClr val="tx1"/>
            </a:solidFill>
            <a:round/>
            <a:headEnd/>
            <a:tailEnd/>
          </a:ln>
        </p:spPr>
        <p:txBody>
          <a:bodyPr/>
          <a:lstStyle/>
          <a:p>
            <a:endParaRPr lang="en-US"/>
          </a:p>
        </p:txBody>
      </p:sp>
      <p:sp>
        <p:nvSpPr>
          <p:cNvPr id="136" name="Line 64"/>
          <p:cNvSpPr>
            <a:spLocks noChangeShapeType="1"/>
          </p:cNvSpPr>
          <p:nvPr/>
        </p:nvSpPr>
        <p:spPr bwMode="auto">
          <a:xfrm flipH="1">
            <a:off x="3676650" y="506520"/>
            <a:ext cx="80963" cy="319088"/>
          </a:xfrm>
          <a:prstGeom prst="line">
            <a:avLst/>
          </a:prstGeom>
          <a:noFill/>
          <a:ln w="9525">
            <a:solidFill>
              <a:schemeClr val="tx1"/>
            </a:solidFill>
            <a:round/>
            <a:headEnd/>
            <a:tailEnd/>
          </a:ln>
        </p:spPr>
        <p:txBody>
          <a:bodyPr/>
          <a:lstStyle/>
          <a:p>
            <a:endParaRPr lang="en-US"/>
          </a:p>
        </p:txBody>
      </p:sp>
      <p:sp>
        <p:nvSpPr>
          <p:cNvPr id="137" name="Line 65"/>
          <p:cNvSpPr>
            <a:spLocks noChangeShapeType="1"/>
          </p:cNvSpPr>
          <p:nvPr/>
        </p:nvSpPr>
        <p:spPr bwMode="auto">
          <a:xfrm flipV="1">
            <a:off x="3755231" y="489852"/>
            <a:ext cx="219075" cy="16669"/>
          </a:xfrm>
          <a:prstGeom prst="line">
            <a:avLst/>
          </a:prstGeom>
          <a:noFill/>
          <a:ln w="12700">
            <a:solidFill>
              <a:schemeClr val="tx1"/>
            </a:solidFill>
            <a:round/>
            <a:headEnd/>
            <a:tailEnd/>
          </a:ln>
        </p:spPr>
        <p:txBody>
          <a:bodyPr/>
          <a:lstStyle/>
          <a:p>
            <a:endParaRPr lang="en-US"/>
          </a:p>
        </p:txBody>
      </p:sp>
      <p:sp>
        <p:nvSpPr>
          <p:cNvPr id="138" name="Line 66"/>
          <p:cNvSpPr>
            <a:spLocks noChangeShapeType="1"/>
          </p:cNvSpPr>
          <p:nvPr/>
        </p:nvSpPr>
        <p:spPr bwMode="auto">
          <a:xfrm>
            <a:off x="3555206" y="469611"/>
            <a:ext cx="200025" cy="33338"/>
          </a:xfrm>
          <a:prstGeom prst="line">
            <a:avLst/>
          </a:prstGeom>
          <a:noFill/>
          <a:ln w="12700">
            <a:solidFill>
              <a:schemeClr val="tx1"/>
            </a:solidFill>
            <a:round/>
            <a:headEnd/>
            <a:tailEnd/>
          </a:ln>
        </p:spPr>
        <p:txBody>
          <a:bodyPr/>
          <a:lstStyle/>
          <a:p>
            <a:endParaRPr lang="en-US"/>
          </a:p>
        </p:txBody>
      </p:sp>
      <p:sp>
        <p:nvSpPr>
          <p:cNvPr id="139" name="Line 67"/>
          <p:cNvSpPr>
            <a:spLocks noChangeShapeType="1"/>
          </p:cNvSpPr>
          <p:nvPr/>
        </p:nvSpPr>
        <p:spPr bwMode="auto">
          <a:xfrm>
            <a:off x="3755231" y="249345"/>
            <a:ext cx="4763" cy="261938"/>
          </a:xfrm>
          <a:prstGeom prst="line">
            <a:avLst/>
          </a:prstGeom>
          <a:noFill/>
          <a:ln w="9525">
            <a:solidFill>
              <a:schemeClr val="tx1"/>
            </a:solidFill>
            <a:round/>
            <a:headEnd/>
            <a:tailEnd/>
          </a:ln>
        </p:spPr>
        <p:txBody>
          <a:bodyPr/>
          <a:lstStyle/>
          <a:p>
            <a:endParaRPr lang="en-US"/>
          </a:p>
        </p:txBody>
      </p:sp>
      <p:sp>
        <p:nvSpPr>
          <p:cNvPr id="140" name="Oval 68"/>
          <p:cNvSpPr>
            <a:spLocks noChangeArrowheads="1"/>
          </p:cNvSpPr>
          <p:nvPr/>
        </p:nvSpPr>
        <p:spPr bwMode="auto">
          <a:xfrm rot="3630303">
            <a:off x="3804047" y="937526"/>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1" name="Oval 69"/>
          <p:cNvSpPr>
            <a:spLocks noChangeArrowheads="1"/>
          </p:cNvSpPr>
          <p:nvPr/>
        </p:nvSpPr>
        <p:spPr bwMode="auto">
          <a:xfrm>
            <a:off x="4343400" y="812511"/>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2" name="Oval 70"/>
          <p:cNvSpPr>
            <a:spLocks noChangeArrowheads="1"/>
          </p:cNvSpPr>
          <p:nvPr/>
        </p:nvSpPr>
        <p:spPr bwMode="auto">
          <a:xfrm>
            <a:off x="4741069" y="1035158"/>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3" name="Oval 71"/>
          <p:cNvSpPr>
            <a:spLocks noChangeArrowheads="1"/>
          </p:cNvSpPr>
          <p:nvPr/>
        </p:nvSpPr>
        <p:spPr bwMode="auto">
          <a:xfrm>
            <a:off x="4702969" y="518427"/>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4" name="Oval 72"/>
          <p:cNvSpPr>
            <a:spLocks noChangeArrowheads="1"/>
          </p:cNvSpPr>
          <p:nvPr/>
        </p:nvSpPr>
        <p:spPr bwMode="auto">
          <a:xfrm>
            <a:off x="4827985" y="263633"/>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5" name="Oval 73"/>
          <p:cNvSpPr>
            <a:spLocks noChangeArrowheads="1"/>
          </p:cNvSpPr>
          <p:nvPr/>
        </p:nvSpPr>
        <p:spPr bwMode="auto">
          <a:xfrm>
            <a:off x="5186363" y="547002"/>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6" name="Oval 74"/>
          <p:cNvSpPr>
            <a:spLocks noChangeArrowheads="1"/>
          </p:cNvSpPr>
          <p:nvPr/>
        </p:nvSpPr>
        <p:spPr bwMode="auto">
          <a:xfrm>
            <a:off x="3744516" y="1303049"/>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7" name="Oval 75"/>
          <p:cNvSpPr>
            <a:spLocks noChangeArrowheads="1"/>
          </p:cNvSpPr>
          <p:nvPr/>
        </p:nvSpPr>
        <p:spPr bwMode="auto">
          <a:xfrm>
            <a:off x="5164931" y="1232802"/>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8" name="Oval 76"/>
          <p:cNvSpPr>
            <a:spLocks noChangeArrowheads="1"/>
          </p:cNvSpPr>
          <p:nvPr/>
        </p:nvSpPr>
        <p:spPr bwMode="auto">
          <a:xfrm>
            <a:off x="3568304" y="713689"/>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49" name="Oval 77"/>
          <p:cNvSpPr>
            <a:spLocks noChangeArrowheads="1"/>
          </p:cNvSpPr>
          <p:nvPr/>
        </p:nvSpPr>
        <p:spPr bwMode="auto">
          <a:xfrm>
            <a:off x="3661172" y="413651"/>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50" name="Oval 78"/>
          <p:cNvSpPr>
            <a:spLocks noChangeArrowheads="1"/>
          </p:cNvSpPr>
          <p:nvPr/>
        </p:nvSpPr>
        <p:spPr bwMode="auto">
          <a:xfrm>
            <a:off x="3698082" y="189814"/>
            <a:ext cx="122635"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51" name="Oval 79"/>
          <p:cNvSpPr>
            <a:spLocks noChangeArrowheads="1"/>
          </p:cNvSpPr>
          <p:nvPr/>
        </p:nvSpPr>
        <p:spPr bwMode="auto">
          <a:xfrm>
            <a:off x="3496866" y="413652"/>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52" name="Oval 80"/>
          <p:cNvSpPr>
            <a:spLocks noChangeArrowheads="1"/>
          </p:cNvSpPr>
          <p:nvPr/>
        </p:nvSpPr>
        <p:spPr bwMode="auto">
          <a:xfrm>
            <a:off x="3915966" y="429130"/>
            <a:ext cx="122634"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53" name="Text Box 5"/>
          <p:cNvSpPr txBox="1">
            <a:spLocks noChangeArrowheads="1"/>
          </p:cNvSpPr>
          <p:nvPr/>
        </p:nvSpPr>
        <p:spPr bwMode="auto">
          <a:xfrm>
            <a:off x="5968604" y="1310193"/>
            <a:ext cx="2069306" cy="323165"/>
          </a:xfrm>
          <a:prstGeom prst="rect">
            <a:avLst/>
          </a:prstGeom>
          <a:noFill/>
          <a:ln w="9525">
            <a:noFill/>
            <a:miter lim="800000"/>
            <a:headEnd/>
            <a:tailEnd/>
          </a:ln>
        </p:spPr>
        <p:txBody>
          <a:bodyPr>
            <a:spAutoFit/>
          </a:bodyPr>
          <a:lstStyle/>
          <a:p>
            <a:pPr algn="ctr" eaLnBrk="0" hangingPunct="0"/>
            <a:r>
              <a:rPr lang="en-US" sz="1500">
                <a:latin typeface="Calibri" pitchFamily="34" charset="0"/>
              </a:rPr>
              <a:t>Entire molecule vibrates</a:t>
            </a:r>
          </a:p>
        </p:txBody>
      </p:sp>
      <p:sp>
        <p:nvSpPr>
          <p:cNvPr id="154" name="Rectangle 153"/>
          <p:cNvSpPr>
            <a:spLocks noChangeArrowheads="1"/>
          </p:cNvSpPr>
          <p:nvPr/>
        </p:nvSpPr>
        <p:spPr bwMode="auto">
          <a:xfrm>
            <a:off x="6293628" y="4518"/>
            <a:ext cx="1086606" cy="584775"/>
          </a:xfrm>
          <a:prstGeom prst="rect">
            <a:avLst/>
          </a:prstGeom>
          <a:noFill/>
          <a:ln w="9525">
            <a:noFill/>
            <a:miter lim="800000"/>
            <a:headEnd/>
            <a:tailEnd/>
          </a:ln>
        </p:spPr>
        <p:txBody>
          <a:bodyPr wrap="square">
            <a:spAutoFit/>
          </a:bodyPr>
          <a:lstStyle/>
          <a:p>
            <a:pPr algn="ctr"/>
            <a:r>
              <a:rPr lang="en-US" sz="1600" dirty="0">
                <a:latin typeface="Calibri" pitchFamily="34" charset="0"/>
              </a:rPr>
              <a:t>A few fs later </a:t>
            </a:r>
          </a:p>
        </p:txBody>
      </p:sp>
      <p:sp>
        <p:nvSpPr>
          <p:cNvPr id="155" name="Line 31"/>
          <p:cNvSpPr>
            <a:spLocks noChangeShapeType="1"/>
          </p:cNvSpPr>
          <p:nvPr/>
        </p:nvSpPr>
        <p:spPr bwMode="auto">
          <a:xfrm>
            <a:off x="7323535" y="1086355"/>
            <a:ext cx="363140" cy="129778"/>
          </a:xfrm>
          <a:prstGeom prst="line">
            <a:avLst/>
          </a:prstGeom>
          <a:noFill/>
          <a:ln w="9525">
            <a:solidFill>
              <a:schemeClr val="tx1"/>
            </a:solidFill>
            <a:round/>
            <a:headEnd/>
            <a:tailEnd/>
          </a:ln>
        </p:spPr>
        <p:txBody>
          <a:bodyPr/>
          <a:lstStyle/>
          <a:p>
            <a:endParaRPr lang="en-US"/>
          </a:p>
        </p:txBody>
      </p:sp>
      <p:sp>
        <p:nvSpPr>
          <p:cNvPr id="156" name="Line 32"/>
          <p:cNvSpPr>
            <a:spLocks noChangeShapeType="1"/>
          </p:cNvSpPr>
          <p:nvPr/>
        </p:nvSpPr>
        <p:spPr bwMode="auto">
          <a:xfrm>
            <a:off x="6924676" y="860136"/>
            <a:ext cx="413147" cy="228600"/>
          </a:xfrm>
          <a:prstGeom prst="line">
            <a:avLst/>
          </a:prstGeom>
          <a:noFill/>
          <a:ln w="9525">
            <a:solidFill>
              <a:schemeClr val="tx1"/>
            </a:solidFill>
            <a:round/>
            <a:headEnd/>
            <a:tailEnd/>
          </a:ln>
        </p:spPr>
        <p:txBody>
          <a:bodyPr/>
          <a:lstStyle/>
          <a:p>
            <a:endParaRPr lang="en-US"/>
          </a:p>
        </p:txBody>
      </p:sp>
      <p:sp>
        <p:nvSpPr>
          <p:cNvPr id="157" name="Line 33"/>
          <p:cNvSpPr>
            <a:spLocks noChangeShapeType="1"/>
          </p:cNvSpPr>
          <p:nvPr/>
        </p:nvSpPr>
        <p:spPr bwMode="auto">
          <a:xfrm flipV="1">
            <a:off x="7291388" y="531524"/>
            <a:ext cx="417910" cy="35719"/>
          </a:xfrm>
          <a:prstGeom prst="line">
            <a:avLst/>
          </a:prstGeom>
          <a:noFill/>
          <a:ln w="9525">
            <a:solidFill>
              <a:schemeClr val="tx1"/>
            </a:solidFill>
            <a:round/>
            <a:headEnd/>
            <a:tailEnd/>
          </a:ln>
        </p:spPr>
        <p:txBody>
          <a:bodyPr/>
          <a:lstStyle/>
          <a:p>
            <a:endParaRPr lang="en-US"/>
          </a:p>
        </p:txBody>
      </p:sp>
      <p:sp>
        <p:nvSpPr>
          <p:cNvPr id="158" name="Line 34"/>
          <p:cNvSpPr>
            <a:spLocks noChangeShapeType="1"/>
          </p:cNvSpPr>
          <p:nvPr/>
        </p:nvSpPr>
        <p:spPr bwMode="auto">
          <a:xfrm flipV="1">
            <a:off x="7292578" y="245774"/>
            <a:ext cx="52388" cy="325040"/>
          </a:xfrm>
          <a:prstGeom prst="line">
            <a:avLst/>
          </a:prstGeom>
          <a:noFill/>
          <a:ln w="9525">
            <a:solidFill>
              <a:schemeClr val="tx1"/>
            </a:solidFill>
            <a:round/>
            <a:headEnd/>
            <a:tailEnd/>
          </a:ln>
        </p:spPr>
        <p:txBody>
          <a:bodyPr/>
          <a:lstStyle/>
          <a:p>
            <a:endParaRPr lang="en-US"/>
          </a:p>
        </p:txBody>
      </p:sp>
      <p:sp>
        <p:nvSpPr>
          <p:cNvPr id="159" name="Line 35"/>
          <p:cNvSpPr>
            <a:spLocks noChangeShapeType="1"/>
          </p:cNvSpPr>
          <p:nvPr/>
        </p:nvSpPr>
        <p:spPr bwMode="auto">
          <a:xfrm flipV="1">
            <a:off x="6925866" y="572005"/>
            <a:ext cx="371475" cy="295275"/>
          </a:xfrm>
          <a:prstGeom prst="line">
            <a:avLst/>
          </a:prstGeom>
          <a:noFill/>
          <a:ln w="9525">
            <a:solidFill>
              <a:schemeClr val="tx1"/>
            </a:solidFill>
            <a:round/>
            <a:headEnd/>
            <a:tailEnd/>
          </a:ln>
        </p:spPr>
        <p:txBody>
          <a:bodyPr/>
          <a:lstStyle/>
          <a:p>
            <a:endParaRPr lang="en-US"/>
          </a:p>
        </p:txBody>
      </p:sp>
      <p:sp>
        <p:nvSpPr>
          <p:cNvPr id="160" name="Line 36"/>
          <p:cNvSpPr>
            <a:spLocks noChangeShapeType="1"/>
          </p:cNvSpPr>
          <p:nvPr/>
        </p:nvSpPr>
        <p:spPr bwMode="auto">
          <a:xfrm flipV="1">
            <a:off x="6375797" y="862517"/>
            <a:ext cx="557213" cy="109538"/>
          </a:xfrm>
          <a:prstGeom prst="line">
            <a:avLst/>
          </a:prstGeom>
          <a:noFill/>
          <a:ln w="9525">
            <a:solidFill>
              <a:schemeClr val="tx1"/>
            </a:solidFill>
            <a:round/>
            <a:headEnd/>
            <a:tailEnd/>
          </a:ln>
        </p:spPr>
        <p:txBody>
          <a:bodyPr/>
          <a:lstStyle/>
          <a:p>
            <a:endParaRPr lang="en-US"/>
          </a:p>
        </p:txBody>
      </p:sp>
      <p:sp>
        <p:nvSpPr>
          <p:cNvPr id="161" name="Line 37"/>
          <p:cNvSpPr>
            <a:spLocks noChangeShapeType="1"/>
          </p:cNvSpPr>
          <p:nvPr/>
        </p:nvSpPr>
        <p:spPr bwMode="auto">
          <a:xfrm flipH="1">
            <a:off x="6260307" y="976818"/>
            <a:ext cx="117872" cy="313134"/>
          </a:xfrm>
          <a:prstGeom prst="line">
            <a:avLst/>
          </a:prstGeom>
          <a:noFill/>
          <a:ln w="9525">
            <a:solidFill>
              <a:schemeClr val="tx1"/>
            </a:solidFill>
            <a:round/>
            <a:headEnd/>
            <a:tailEnd/>
          </a:ln>
        </p:spPr>
        <p:txBody>
          <a:bodyPr/>
          <a:lstStyle/>
          <a:p>
            <a:endParaRPr lang="en-US"/>
          </a:p>
        </p:txBody>
      </p:sp>
      <p:sp>
        <p:nvSpPr>
          <p:cNvPr id="162" name="Line 38"/>
          <p:cNvSpPr>
            <a:spLocks noChangeShapeType="1"/>
          </p:cNvSpPr>
          <p:nvPr/>
        </p:nvSpPr>
        <p:spPr bwMode="auto">
          <a:xfrm>
            <a:off x="6112669" y="723214"/>
            <a:ext cx="257175" cy="252413"/>
          </a:xfrm>
          <a:prstGeom prst="line">
            <a:avLst/>
          </a:prstGeom>
          <a:noFill/>
          <a:ln w="9525">
            <a:solidFill>
              <a:schemeClr val="tx1"/>
            </a:solidFill>
            <a:round/>
            <a:headEnd/>
            <a:tailEnd/>
          </a:ln>
        </p:spPr>
        <p:txBody>
          <a:bodyPr/>
          <a:lstStyle/>
          <a:p>
            <a:endParaRPr lang="en-US"/>
          </a:p>
        </p:txBody>
      </p:sp>
      <p:sp>
        <p:nvSpPr>
          <p:cNvPr id="163" name="Line 39"/>
          <p:cNvSpPr>
            <a:spLocks noChangeShapeType="1"/>
          </p:cNvSpPr>
          <p:nvPr/>
        </p:nvSpPr>
        <p:spPr bwMode="auto">
          <a:xfrm flipH="1">
            <a:off x="6117431" y="414842"/>
            <a:ext cx="76200" cy="309563"/>
          </a:xfrm>
          <a:prstGeom prst="line">
            <a:avLst/>
          </a:prstGeom>
          <a:noFill/>
          <a:ln w="9525">
            <a:solidFill>
              <a:schemeClr val="tx1"/>
            </a:solidFill>
            <a:round/>
            <a:headEnd/>
            <a:tailEnd/>
          </a:ln>
        </p:spPr>
        <p:txBody>
          <a:bodyPr/>
          <a:lstStyle/>
          <a:p>
            <a:endParaRPr lang="en-US"/>
          </a:p>
        </p:txBody>
      </p:sp>
      <p:sp>
        <p:nvSpPr>
          <p:cNvPr id="164" name="Line 40"/>
          <p:cNvSpPr>
            <a:spLocks noChangeShapeType="1"/>
          </p:cNvSpPr>
          <p:nvPr/>
        </p:nvSpPr>
        <p:spPr bwMode="auto">
          <a:xfrm flipV="1">
            <a:off x="6191250" y="393412"/>
            <a:ext cx="226219" cy="21431"/>
          </a:xfrm>
          <a:prstGeom prst="line">
            <a:avLst/>
          </a:prstGeom>
          <a:noFill/>
          <a:ln w="9525">
            <a:solidFill>
              <a:schemeClr val="tx1"/>
            </a:solidFill>
            <a:round/>
            <a:headEnd/>
            <a:tailEnd/>
          </a:ln>
        </p:spPr>
        <p:txBody>
          <a:bodyPr/>
          <a:lstStyle/>
          <a:p>
            <a:endParaRPr lang="en-US"/>
          </a:p>
        </p:txBody>
      </p:sp>
      <p:sp>
        <p:nvSpPr>
          <p:cNvPr id="165" name="Line 41"/>
          <p:cNvSpPr>
            <a:spLocks noChangeShapeType="1"/>
          </p:cNvSpPr>
          <p:nvPr/>
        </p:nvSpPr>
        <p:spPr bwMode="auto">
          <a:xfrm>
            <a:off x="5995988" y="377933"/>
            <a:ext cx="197644" cy="33338"/>
          </a:xfrm>
          <a:prstGeom prst="line">
            <a:avLst/>
          </a:prstGeom>
          <a:noFill/>
          <a:ln w="12700">
            <a:solidFill>
              <a:schemeClr val="tx1"/>
            </a:solidFill>
            <a:round/>
            <a:headEnd/>
            <a:tailEnd/>
          </a:ln>
        </p:spPr>
        <p:txBody>
          <a:bodyPr/>
          <a:lstStyle/>
          <a:p>
            <a:endParaRPr lang="en-US"/>
          </a:p>
        </p:txBody>
      </p:sp>
      <p:sp>
        <p:nvSpPr>
          <p:cNvPr id="166" name="Line 42"/>
          <p:cNvSpPr>
            <a:spLocks noChangeShapeType="1"/>
          </p:cNvSpPr>
          <p:nvPr/>
        </p:nvSpPr>
        <p:spPr bwMode="auto">
          <a:xfrm flipH="1">
            <a:off x="6193631" y="157667"/>
            <a:ext cx="0" cy="252413"/>
          </a:xfrm>
          <a:prstGeom prst="line">
            <a:avLst/>
          </a:prstGeom>
          <a:noFill/>
          <a:ln w="9525">
            <a:solidFill>
              <a:schemeClr val="tx1"/>
            </a:solidFill>
            <a:round/>
            <a:headEnd/>
            <a:tailEnd/>
          </a:ln>
        </p:spPr>
        <p:txBody>
          <a:bodyPr/>
          <a:lstStyle/>
          <a:p>
            <a:endParaRPr lang="en-US"/>
          </a:p>
        </p:txBody>
      </p:sp>
      <p:sp>
        <p:nvSpPr>
          <p:cNvPr id="167" name="Oval 43"/>
          <p:cNvSpPr>
            <a:spLocks noChangeArrowheads="1"/>
          </p:cNvSpPr>
          <p:nvPr/>
        </p:nvSpPr>
        <p:spPr bwMode="auto">
          <a:xfrm>
            <a:off x="6240066" y="843467"/>
            <a:ext cx="271463" cy="271463"/>
          </a:xfrm>
          <a:prstGeom prst="ellipse">
            <a:avLst/>
          </a:prstGeom>
          <a:gradFill rotWithShape="1">
            <a:gsLst>
              <a:gs pos="0">
                <a:srgbClr val="FFFFFF"/>
              </a:gs>
              <a:gs pos="100000">
                <a:srgbClr val="00FFFF"/>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68" name="Oval 44"/>
          <p:cNvSpPr>
            <a:spLocks noChangeArrowheads="1"/>
          </p:cNvSpPr>
          <p:nvPr/>
        </p:nvSpPr>
        <p:spPr bwMode="auto">
          <a:xfrm>
            <a:off x="6779419" y="718452"/>
            <a:ext cx="304800" cy="304800"/>
          </a:xfrm>
          <a:prstGeom prst="ellipse">
            <a:avLst/>
          </a:prstGeom>
          <a:gradFill rotWithShape="1">
            <a:gsLst>
              <a:gs pos="0">
                <a:srgbClr val="FFFFFF"/>
              </a:gs>
              <a:gs pos="100000">
                <a:srgbClr val="00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69" name="Oval 45"/>
          <p:cNvSpPr>
            <a:spLocks noChangeArrowheads="1"/>
          </p:cNvSpPr>
          <p:nvPr/>
        </p:nvSpPr>
        <p:spPr bwMode="auto">
          <a:xfrm>
            <a:off x="7177088" y="941099"/>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0" name="Oval 46"/>
          <p:cNvSpPr>
            <a:spLocks noChangeArrowheads="1"/>
          </p:cNvSpPr>
          <p:nvPr/>
        </p:nvSpPr>
        <p:spPr bwMode="auto">
          <a:xfrm>
            <a:off x="7138988" y="424368"/>
            <a:ext cx="304800" cy="304800"/>
          </a:xfrm>
          <a:prstGeom prst="ellipse">
            <a:avLst/>
          </a:prstGeom>
          <a:gradFill rotWithShape="1">
            <a:gsLst>
              <a:gs pos="0">
                <a:srgbClr val="FFFFFF"/>
              </a:gs>
              <a:gs pos="100000">
                <a:srgbClr val="80008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1" name="Oval 47"/>
          <p:cNvSpPr>
            <a:spLocks noChangeArrowheads="1"/>
          </p:cNvSpPr>
          <p:nvPr/>
        </p:nvSpPr>
        <p:spPr bwMode="auto">
          <a:xfrm>
            <a:off x="7264004" y="169574"/>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2" name="Oval 48"/>
          <p:cNvSpPr>
            <a:spLocks noChangeArrowheads="1"/>
          </p:cNvSpPr>
          <p:nvPr/>
        </p:nvSpPr>
        <p:spPr bwMode="auto">
          <a:xfrm>
            <a:off x="7622381" y="452943"/>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3" name="Oval 49"/>
          <p:cNvSpPr>
            <a:spLocks noChangeArrowheads="1"/>
          </p:cNvSpPr>
          <p:nvPr/>
        </p:nvSpPr>
        <p:spPr bwMode="auto">
          <a:xfrm>
            <a:off x="6180535" y="1208989"/>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4" name="Oval 50"/>
          <p:cNvSpPr>
            <a:spLocks noChangeArrowheads="1"/>
          </p:cNvSpPr>
          <p:nvPr/>
        </p:nvSpPr>
        <p:spPr bwMode="auto">
          <a:xfrm>
            <a:off x="7600950" y="1138743"/>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5" name="Oval 51"/>
          <p:cNvSpPr>
            <a:spLocks noChangeArrowheads="1"/>
          </p:cNvSpPr>
          <p:nvPr/>
        </p:nvSpPr>
        <p:spPr bwMode="auto">
          <a:xfrm>
            <a:off x="6004322" y="619630"/>
            <a:ext cx="219075" cy="219075"/>
          </a:xfrm>
          <a:prstGeom prst="ellipse">
            <a:avLst/>
          </a:prstGeom>
          <a:gradFill rotWithShape="1">
            <a:gsLst>
              <a:gs pos="0">
                <a:srgbClr val="FFFFFF"/>
              </a:gs>
              <a:gs pos="100000">
                <a:srgbClr val="FFF337"/>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6" name="Oval 52"/>
          <p:cNvSpPr>
            <a:spLocks noChangeArrowheads="1"/>
          </p:cNvSpPr>
          <p:nvPr/>
        </p:nvSpPr>
        <p:spPr bwMode="auto">
          <a:xfrm>
            <a:off x="6097191" y="319592"/>
            <a:ext cx="195263" cy="195263"/>
          </a:xfrm>
          <a:prstGeom prst="ellipse">
            <a:avLst/>
          </a:prstGeom>
          <a:gradFill rotWithShape="1">
            <a:gsLst>
              <a:gs pos="0">
                <a:srgbClr val="FFFFFF"/>
              </a:gs>
              <a:gs pos="100000">
                <a:srgbClr val="FF99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7" name="Oval 53"/>
          <p:cNvSpPr>
            <a:spLocks noChangeArrowheads="1"/>
          </p:cNvSpPr>
          <p:nvPr/>
        </p:nvSpPr>
        <p:spPr bwMode="auto">
          <a:xfrm>
            <a:off x="6134100" y="95755"/>
            <a:ext cx="122635"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8" name="Oval 54"/>
          <p:cNvSpPr>
            <a:spLocks noChangeArrowheads="1"/>
          </p:cNvSpPr>
          <p:nvPr/>
        </p:nvSpPr>
        <p:spPr bwMode="auto">
          <a:xfrm>
            <a:off x="5932885" y="319593"/>
            <a:ext cx="122634" cy="122634"/>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79" name="Oval 55"/>
          <p:cNvSpPr>
            <a:spLocks noChangeArrowheads="1"/>
          </p:cNvSpPr>
          <p:nvPr/>
        </p:nvSpPr>
        <p:spPr bwMode="auto">
          <a:xfrm>
            <a:off x="6351985" y="335071"/>
            <a:ext cx="122634" cy="12263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189" name="TextBox 188"/>
          <p:cNvSpPr txBox="1"/>
          <p:nvPr/>
        </p:nvSpPr>
        <p:spPr>
          <a:xfrm>
            <a:off x="3854053" y="1363770"/>
            <a:ext cx="2070182" cy="338554"/>
          </a:xfrm>
          <a:prstGeom prst="rect">
            <a:avLst/>
          </a:prstGeom>
          <a:noFill/>
        </p:spPr>
        <p:txBody>
          <a:bodyPr wrap="none">
            <a:spAutoFit/>
          </a:bodyPr>
          <a:lstStyle/>
          <a:p>
            <a:pPr fontAlgn="auto">
              <a:spcBef>
                <a:spcPts val="0"/>
              </a:spcBef>
              <a:spcAft>
                <a:spcPts val="0"/>
              </a:spcAft>
              <a:defRPr/>
            </a:pPr>
            <a:r>
              <a:rPr lang="en-US" sz="1600" b="1" dirty="0">
                <a:solidFill>
                  <a:schemeClr val="accent2">
                    <a:lumMod val="75000"/>
                  </a:schemeClr>
                </a:solidFill>
              </a:rPr>
              <a:t>Research Activities</a:t>
            </a:r>
          </a:p>
        </p:txBody>
      </p:sp>
      <p:sp>
        <p:nvSpPr>
          <p:cNvPr id="88" name="Oval 74"/>
          <p:cNvSpPr>
            <a:spLocks noChangeArrowheads="1"/>
          </p:cNvSpPr>
          <p:nvPr/>
        </p:nvSpPr>
        <p:spPr bwMode="auto">
          <a:xfrm>
            <a:off x="1551493" y="1417349"/>
            <a:ext cx="161925" cy="161925"/>
          </a:xfrm>
          <a:prstGeom prst="ellipse">
            <a:avLst/>
          </a:prstGeom>
          <a:gradFill rotWithShape="1">
            <a:gsLst>
              <a:gs pos="0">
                <a:srgbClr val="FFFFFF"/>
              </a:gs>
              <a:gs pos="100000">
                <a:srgbClr val="FF0000"/>
              </a:gs>
            </a:gsLst>
            <a:path path="shape">
              <a:fillToRect l="50000" t="50000" r="50000" b="50000"/>
            </a:path>
          </a:gradFill>
          <a:ln w="9525">
            <a:solidFill>
              <a:schemeClr val="tx1"/>
            </a:solidFill>
            <a:round/>
            <a:headEnd/>
            <a:tailEnd/>
          </a:ln>
        </p:spPr>
        <p:txBody>
          <a:bodyPr wrap="none" anchor="ctr"/>
          <a:lstStyle/>
          <a:p>
            <a:endParaRPr lang="en-US">
              <a:latin typeface="Calibri" pitchFamily="34" charset="0"/>
            </a:endParaRPr>
          </a:p>
        </p:txBody>
      </p:sp>
      <p:sp>
        <p:nvSpPr>
          <p:cNvPr id="93" name="Flowchart: Off-page Connector 9"/>
          <p:cNvSpPr>
            <a:spLocks noChangeArrowheads="1"/>
          </p:cNvSpPr>
          <p:nvPr/>
        </p:nvSpPr>
        <p:spPr bwMode="auto">
          <a:xfrm>
            <a:off x="8637588" y="221047"/>
            <a:ext cx="327025" cy="295275"/>
          </a:xfrm>
          <a:prstGeom prst="flowChartOffpageConnector">
            <a:avLst/>
          </a:prstGeom>
          <a:solidFill>
            <a:schemeClr val="tx1"/>
          </a:solidFill>
          <a:ln>
            <a:noFill/>
          </a:ln>
        </p:spPr>
        <p:txBody>
          <a:bodyPr anchor="ctr"/>
          <a:lstStyle/>
          <a:p>
            <a:pPr algn="ctr"/>
            <a:endParaRPr lang="en-US" alt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p:txBody>
      </p:sp>
      <p:sp>
        <p:nvSpPr>
          <p:cNvPr id="94" name="Slide Number Placeholder 2"/>
          <p:cNvSpPr>
            <a:spLocks noGrp="1"/>
          </p:cNvSpPr>
          <p:nvPr>
            <p:ph type="sldNum" sz="quarter" idx="12"/>
          </p:nvPr>
        </p:nvSpPr>
        <p:spPr>
          <a:xfrm>
            <a:off x="6811061" y="215599"/>
            <a:ext cx="2133600" cy="274637"/>
          </a:xfrm>
        </p:spPr>
        <p:txBody>
          <a:bodyPr/>
          <a:lstStyle/>
          <a:p>
            <a:fld id="{90AE224C-1152-4E36-AC9D-9CB0A01FDA4F}" type="slidenum">
              <a:rPr lang="en-US" altLang="en-US" sz="1100" b="1" smtClean="0">
                <a:solidFill>
                  <a:schemeClr val="bg1"/>
                </a:solidFill>
              </a:rPr>
              <a:pPr/>
              <a:t>68</a:t>
            </a:fld>
            <a:endParaRPr lang="en-US" altLang="en-US" sz="1600" b="1" dirty="0">
              <a:solidFill>
                <a:schemeClr val="bg1"/>
              </a:solidFill>
            </a:endParaRPr>
          </a:p>
        </p:txBody>
      </p:sp>
    </p:spTree>
    <p:extLst>
      <p:ext uri="{BB962C8B-B14F-4D97-AF65-F5344CB8AC3E}">
        <p14:creationId xmlns:p14="http://schemas.microsoft.com/office/powerpoint/2010/main" val="283249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9"/>
                                        </p:tgtEl>
                                        <p:attrNameLst>
                                          <p:attrName>style.visibility</p:attrName>
                                        </p:attrNameLst>
                                      </p:cBhvr>
                                      <p:to>
                                        <p:strVal val="visible"/>
                                      </p:to>
                                    </p:set>
                                    <p:animEffect transition="in" filter="dissolve">
                                      <p:cBhvr>
                                        <p:cTn id="7" dur="500"/>
                                        <p:tgtEl>
                                          <p:spTgt spid="9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9"/>
                                        </p:tgtEl>
                                        <p:attrNameLst>
                                          <p:attrName>style.visibility</p:attrName>
                                        </p:attrNameLst>
                                      </p:cBhvr>
                                      <p:to>
                                        <p:strVal val="hidden"/>
                                      </p:to>
                                    </p:set>
                                  </p:childTnLst>
                                </p:cTn>
                              </p:par>
                              <p:par>
                                <p:cTn id="12" presetID="9" presetClass="entr" presetSubtype="0" fill="hold" grpId="0" nodeType="with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dissolve">
                                      <p:cBhvr>
                                        <p:cTn id="14" dur="500"/>
                                        <p:tgtEl>
                                          <p:spTgt spid="19"/>
                                        </p:tgtEl>
                                      </p:cBhvr>
                                    </p:animEffect>
                                  </p:childTnLst>
                                </p:cTn>
                              </p:par>
                              <p:par>
                                <p:cTn id="15" presetID="9"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dissolve">
                                      <p:cBhvr>
                                        <p:cTn id="17" dur="500"/>
                                        <p:tgtEl>
                                          <p:spTgt spid="21"/>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dissolve">
                                      <p:cBhvr>
                                        <p:cTn id="20" dur="500"/>
                                        <p:tgtEl>
                                          <p:spTgt spid="22"/>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dissolve">
                                      <p:cBhvr>
                                        <p:cTn id="23" dur="500"/>
                                        <p:tgtEl>
                                          <p:spTgt spid="23"/>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dissolve">
                                      <p:cBhvr>
                                        <p:cTn id="26" dur="500"/>
                                        <p:tgtEl>
                                          <p:spTgt spid="24"/>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dissolve">
                                      <p:cBhvr>
                                        <p:cTn id="29" dur="500"/>
                                        <p:tgtEl>
                                          <p:spTgt spid="25"/>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dissolve">
                                      <p:cBhvr>
                                        <p:cTn id="32" dur="500"/>
                                        <p:tgtEl>
                                          <p:spTgt spid="26"/>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dissolve">
                                      <p:cBhvr>
                                        <p:cTn id="35" dur="500"/>
                                        <p:tgtEl>
                                          <p:spTgt spid="27"/>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dissolve">
                                      <p:cBhvr>
                                        <p:cTn id="38" dur="500"/>
                                        <p:tgtEl>
                                          <p:spTgt spid="28"/>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dissolve">
                                      <p:cBhvr>
                                        <p:cTn id="41" dur="500"/>
                                        <p:tgtEl>
                                          <p:spTgt spid="29"/>
                                        </p:tgtEl>
                                      </p:cBhvr>
                                    </p:animEffect>
                                  </p:childTnLst>
                                </p:cTn>
                              </p:par>
                              <p:par>
                                <p:cTn id="42" presetID="9" presetClass="entr" presetSubtype="0" fill="hold" grpId="0" nodeType="with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dissolve">
                                      <p:cBhvr>
                                        <p:cTn id="44" dur="500"/>
                                        <p:tgtEl>
                                          <p:spTgt spid="30"/>
                                        </p:tgtEl>
                                      </p:cBhvr>
                                    </p:animEffect>
                                  </p:childTnLst>
                                </p:cTn>
                              </p:par>
                              <p:par>
                                <p:cTn id="45" presetID="9" presetClass="entr" presetSubtype="0" fill="hold" grpId="0" nodeType="with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dissolve">
                                      <p:cBhvr>
                                        <p:cTn id="47" dur="500"/>
                                        <p:tgtEl>
                                          <p:spTgt spid="31"/>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32"/>
                                        </p:tgtEl>
                                        <p:attrNameLst>
                                          <p:attrName>style.visibility</p:attrName>
                                        </p:attrNameLst>
                                      </p:cBhvr>
                                      <p:to>
                                        <p:strVal val="visible"/>
                                      </p:to>
                                    </p:set>
                                    <p:animEffect transition="in" filter="dissolve">
                                      <p:cBhvr>
                                        <p:cTn id="50" dur="500"/>
                                        <p:tgtEl>
                                          <p:spTgt spid="32"/>
                                        </p:tgtEl>
                                      </p:cBhvr>
                                    </p:animEffect>
                                  </p:childTnLst>
                                </p:cTn>
                              </p:par>
                              <p:par>
                                <p:cTn id="51" presetID="9"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animEffect transition="in" filter="dissolve">
                                      <p:cBhvr>
                                        <p:cTn id="53" dur="500"/>
                                        <p:tgtEl>
                                          <p:spTgt spid="33"/>
                                        </p:tgtEl>
                                      </p:cBhvr>
                                    </p:animEffect>
                                  </p:childTnLst>
                                </p:cTn>
                              </p:par>
                              <p:par>
                                <p:cTn id="54" presetID="9" presetClass="entr" presetSubtype="0" fill="hold" grpId="0" nodeType="withEffect">
                                  <p:stCondLst>
                                    <p:cond delay="0"/>
                                  </p:stCondLst>
                                  <p:childTnLst>
                                    <p:set>
                                      <p:cBhvr>
                                        <p:cTn id="55" dur="1" fill="hold">
                                          <p:stCondLst>
                                            <p:cond delay="0"/>
                                          </p:stCondLst>
                                        </p:cTn>
                                        <p:tgtEl>
                                          <p:spTgt spid="34"/>
                                        </p:tgtEl>
                                        <p:attrNameLst>
                                          <p:attrName>style.visibility</p:attrName>
                                        </p:attrNameLst>
                                      </p:cBhvr>
                                      <p:to>
                                        <p:strVal val="visible"/>
                                      </p:to>
                                    </p:set>
                                    <p:animEffect transition="in" filter="dissolve">
                                      <p:cBhvr>
                                        <p:cTn id="56" dur="500"/>
                                        <p:tgtEl>
                                          <p:spTgt spid="34"/>
                                        </p:tgtEl>
                                      </p:cBhvr>
                                    </p:animEffect>
                                  </p:childTnLst>
                                </p:cTn>
                              </p:par>
                              <p:par>
                                <p:cTn id="57" presetID="9" presetClass="entr" presetSubtype="0" fill="hold" grpId="0" nodeType="withEffect">
                                  <p:stCondLst>
                                    <p:cond delay="0"/>
                                  </p:stCondLst>
                                  <p:childTnLst>
                                    <p:set>
                                      <p:cBhvr>
                                        <p:cTn id="58" dur="1" fill="hold">
                                          <p:stCondLst>
                                            <p:cond delay="0"/>
                                          </p:stCondLst>
                                        </p:cTn>
                                        <p:tgtEl>
                                          <p:spTgt spid="35"/>
                                        </p:tgtEl>
                                        <p:attrNameLst>
                                          <p:attrName>style.visibility</p:attrName>
                                        </p:attrNameLst>
                                      </p:cBhvr>
                                      <p:to>
                                        <p:strVal val="visible"/>
                                      </p:to>
                                    </p:set>
                                    <p:animEffect transition="in" filter="dissolve">
                                      <p:cBhvr>
                                        <p:cTn id="59" dur="500"/>
                                        <p:tgtEl>
                                          <p:spTgt spid="35"/>
                                        </p:tgtEl>
                                      </p:cBhvr>
                                    </p:animEffect>
                                  </p:childTnLst>
                                </p:cTn>
                              </p:par>
                              <p:par>
                                <p:cTn id="60" presetID="9" presetClass="entr" presetSubtype="0" fill="hold" grpId="0" nodeType="withEffect">
                                  <p:stCondLst>
                                    <p:cond delay="0"/>
                                  </p:stCondLst>
                                  <p:childTnLst>
                                    <p:set>
                                      <p:cBhvr>
                                        <p:cTn id="61" dur="1" fill="hold">
                                          <p:stCondLst>
                                            <p:cond delay="0"/>
                                          </p:stCondLst>
                                        </p:cTn>
                                        <p:tgtEl>
                                          <p:spTgt spid="36"/>
                                        </p:tgtEl>
                                        <p:attrNameLst>
                                          <p:attrName>style.visibility</p:attrName>
                                        </p:attrNameLst>
                                      </p:cBhvr>
                                      <p:to>
                                        <p:strVal val="visible"/>
                                      </p:to>
                                    </p:set>
                                    <p:animEffect transition="in" filter="dissolve">
                                      <p:cBhvr>
                                        <p:cTn id="62" dur="500"/>
                                        <p:tgtEl>
                                          <p:spTgt spid="36"/>
                                        </p:tgtEl>
                                      </p:cBhvr>
                                    </p:animEffect>
                                  </p:childTnLst>
                                </p:cTn>
                              </p:par>
                              <p:par>
                                <p:cTn id="63" presetID="9" presetClass="entr" presetSubtype="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animEffect transition="in" filter="dissolve">
                                      <p:cBhvr>
                                        <p:cTn id="65" dur="500"/>
                                        <p:tgtEl>
                                          <p:spTgt spid="37"/>
                                        </p:tgtEl>
                                      </p:cBhvr>
                                    </p:animEffect>
                                  </p:childTnLst>
                                </p:cTn>
                              </p:par>
                              <p:par>
                                <p:cTn id="66" presetID="9" presetClass="entr" presetSubtype="0" fill="hold" grpId="0" nodeType="withEffect">
                                  <p:stCondLst>
                                    <p:cond delay="0"/>
                                  </p:stCondLst>
                                  <p:childTnLst>
                                    <p:set>
                                      <p:cBhvr>
                                        <p:cTn id="67" dur="1" fill="hold">
                                          <p:stCondLst>
                                            <p:cond delay="0"/>
                                          </p:stCondLst>
                                        </p:cTn>
                                        <p:tgtEl>
                                          <p:spTgt spid="38"/>
                                        </p:tgtEl>
                                        <p:attrNameLst>
                                          <p:attrName>style.visibility</p:attrName>
                                        </p:attrNameLst>
                                      </p:cBhvr>
                                      <p:to>
                                        <p:strVal val="visible"/>
                                      </p:to>
                                    </p:set>
                                    <p:animEffect transition="in" filter="dissolve">
                                      <p:cBhvr>
                                        <p:cTn id="68" dur="500"/>
                                        <p:tgtEl>
                                          <p:spTgt spid="38"/>
                                        </p:tgtEl>
                                      </p:cBhvr>
                                    </p:animEffect>
                                  </p:childTnLst>
                                </p:cTn>
                              </p:par>
                              <p:par>
                                <p:cTn id="69" presetID="9" presetClass="entr" presetSubtype="0" fill="hold" grpId="0" nodeType="withEffect">
                                  <p:stCondLst>
                                    <p:cond delay="0"/>
                                  </p:stCondLst>
                                  <p:childTnLst>
                                    <p:set>
                                      <p:cBhvr>
                                        <p:cTn id="70" dur="1" fill="hold">
                                          <p:stCondLst>
                                            <p:cond delay="0"/>
                                          </p:stCondLst>
                                        </p:cTn>
                                        <p:tgtEl>
                                          <p:spTgt spid="40"/>
                                        </p:tgtEl>
                                        <p:attrNameLst>
                                          <p:attrName>style.visibility</p:attrName>
                                        </p:attrNameLst>
                                      </p:cBhvr>
                                      <p:to>
                                        <p:strVal val="visible"/>
                                      </p:to>
                                    </p:set>
                                    <p:animEffect transition="in" filter="dissolve">
                                      <p:cBhvr>
                                        <p:cTn id="71" dur="500"/>
                                        <p:tgtEl>
                                          <p:spTgt spid="40"/>
                                        </p:tgtEl>
                                      </p:cBhvr>
                                    </p:animEffect>
                                  </p:childTnLst>
                                </p:cTn>
                              </p:par>
                              <p:par>
                                <p:cTn id="72" presetID="9" presetClass="entr" presetSubtype="0" fill="hold" grpId="0" nodeType="withEffect">
                                  <p:stCondLst>
                                    <p:cond delay="0"/>
                                  </p:stCondLst>
                                  <p:childTnLst>
                                    <p:set>
                                      <p:cBhvr>
                                        <p:cTn id="73" dur="1" fill="hold">
                                          <p:stCondLst>
                                            <p:cond delay="0"/>
                                          </p:stCondLst>
                                        </p:cTn>
                                        <p:tgtEl>
                                          <p:spTgt spid="41"/>
                                        </p:tgtEl>
                                        <p:attrNameLst>
                                          <p:attrName>style.visibility</p:attrName>
                                        </p:attrNameLst>
                                      </p:cBhvr>
                                      <p:to>
                                        <p:strVal val="visible"/>
                                      </p:to>
                                    </p:set>
                                    <p:animEffect transition="in" filter="dissolve">
                                      <p:cBhvr>
                                        <p:cTn id="74" dur="500"/>
                                        <p:tgtEl>
                                          <p:spTgt spid="41"/>
                                        </p:tgtEl>
                                      </p:cBhvr>
                                    </p:animEffect>
                                  </p:childTnLst>
                                </p:cTn>
                              </p:par>
                              <p:par>
                                <p:cTn id="75" presetID="9" presetClass="entr" presetSubtype="0" fill="hold" grpId="0" nodeType="with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dissolve">
                                      <p:cBhvr>
                                        <p:cTn id="77" dur="500"/>
                                        <p:tgtEl>
                                          <p:spTgt spid="42"/>
                                        </p:tgtEl>
                                      </p:cBhvr>
                                    </p:animEffect>
                                  </p:childTnLst>
                                </p:cTn>
                              </p:par>
                              <p:par>
                                <p:cTn id="78" presetID="9" presetClass="entr" presetSubtype="0" fill="hold" grpId="0" nodeType="withEffect">
                                  <p:stCondLst>
                                    <p:cond delay="0"/>
                                  </p:stCondLst>
                                  <p:childTnLst>
                                    <p:set>
                                      <p:cBhvr>
                                        <p:cTn id="79" dur="1" fill="hold">
                                          <p:stCondLst>
                                            <p:cond delay="0"/>
                                          </p:stCondLst>
                                        </p:cTn>
                                        <p:tgtEl>
                                          <p:spTgt spid="43"/>
                                        </p:tgtEl>
                                        <p:attrNameLst>
                                          <p:attrName>style.visibility</p:attrName>
                                        </p:attrNameLst>
                                      </p:cBhvr>
                                      <p:to>
                                        <p:strVal val="visible"/>
                                      </p:to>
                                    </p:set>
                                    <p:animEffect transition="in" filter="dissolve">
                                      <p:cBhvr>
                                        <p:cTn id="80" dur="500"/>
                                        <p:tgtEl>
                                          <p:spTgt spid="43"/>
                                        </p:tgtEl>
                                      </p:cBhvr>
                                    </p:animEffect>
                                  </p:childTnLst>
                                </p:cTn>
                              </p:par>
                              <p:par>
                                <p:cTn id="81" presetID="9" presetClass="entr" presetSubtype="0" fill="hold" grpId="0" nodeType="withEffect">
                                  <p:stCondLst>
                                    <p:cond delay="0"/>
                                  </p:stCondLst>
                                  <p:childTnLst>
                                    <p:set>
                                      <p:cBhvr>
                                        <p:cTn id="82" dur="1" fill="hold">
                                          <p:stCondLst>
                                            <p:cond delay="0"/>
                                          </p:stCondLst>
                                        </p:cTn>
                                        <p:tgtEl>
                                          <p:spTgt spid="44"/>
                                        </p:tgtEl>
                                        <p:attrNameLst>
                                          <p:attrName>style.visibility</p:attrName>
                                        </p:attrNameLst>
                                      </p:cBhvr>
                                      <p:to>
                                        <p:strVal val="visible"/>
                                      </p:to>
                                    </p:set>
                                    <p:animEffect transition="in" filter="dissolve">
                                      <p:cBhvr>
                                        <p:cTn id="83" dur="500"/>
                                        <p:tgtEl>
                                          <p:spTgt spid="44"/>
                                        </p:tgtEl>
                                      </p:cBhvr>
                                    </p:animEffect>
                                  </p:childTnLst>
                                </p:cTn>
                              </p:par>
                              <p:par>
                                <p:cTn id="84" presetID="9" presetClass="entr" presetSubtype="0" fill="hold" grpId="0" nodeType="withEffect">
                                  <p:stCondLst>
                                    <p:cond delay="0"/>
                                  </p:stCondLst>
                                  <p:childTnLst>
                                    <p:set>
                                      <p:cBhvr>
                                        <p:cTn id="85" dur="1" fill="hold">
                                          <p:stCondLst>
                                            <p:cond delay="0"/>
                                          </p:stCondLst>
                                        </p:cTn>
                                        <p:tgtEl>
                                          <p:spTgt spid="45"/>
                                        </p:tgtEl>
                                        <p:attrNameLst>
                                          <p:attrName>style.visibility</p:attrName>
                                        </p:attrNameLst>
                                      </p:cBhvr>
                                      <p:to>
                                        <p:strVal val="visible"/>
                                      </p:to>
                                    </p:set>
                                    <p:animEffect transition="in" filter="dissolve">
                                      <p:cBhvr>
                                        <p:cTn id="86" dur="500"/>
                                        <p:tgtEl>
                                          <p:spTgt spid="45"/>
                                        </p:tgtEl>
                                      </p:cBhvr>
                                    </p:animEffect>
                                  </p:childTnLst>
                                </p:cTn>
                              </p:par>
                              <p:par>
                                <p:cTn id="87" presetID="9" presetClass="entr" presetSubtype="0" fill="hold" grpId="0" nodeType="withEffect">
                                  <p:stCondLst>
                                    <p:cond delay="0"/>
                                  </p:stCondLst>
                                  <p:childTnLst>
                                    <p:set>
                                      <p:cBhvr>
                                        <p:cTn id="88" dur="1" fill="hold">
                                          <p:stCondLst>
                                            <p:cond delay="0"/>
                                          </p:stCondLst>
                                        </p:cTn>
                                        <p:tgtEl>
                                          <p:spTgt spid="88"/>
                                        </p:tgtEl>
                                        <p:attrNameLst>
                                          <p:attrName>style.visibility</p:attrName>
                                        </p:attrNameLst>
                                      </p:cBhvr>
                                      <p:to>
                                        <p:strVal val="visible"/>
                                      </p:to>
                                    </p:set>
                                    <p:animEffect transition="in" filter="dissolve">
                                      <p:cBhvr>
                                        <p:cTn id="89" dur="500"/>
                                        <p:tgtEl>
                                          <p:spTgt spid="88"/>
                                        </p:tgtEl>
                                      </p:cBhvr>
                                    </p:animEffect>
                                  </p:childTnLst>
                                </p:cTn>
                              </p:par>
                              <p:par>
                                <p:cTn id="90" presetID="9" presetClass="entr" presetSubtype="0" fill="hold" grpId="0" nodeType="withEffect">
                                  <p:stCondLst>
                                    <p:cond delay="0"/>
                                  </p:stCondLst>
                                  <p:childTnLst>
                                    <p:set>
                                      <p:cBhvr>
                                        <p:cTn id="91" dur="1" fill="hold">
                                          <p:stCondLst>
                                            <p:cond delay="0"/>
                                          </p:stCondLst>
                                        </p:cTn>
                                        <p:tgtEl>
                                          <p:spTgt spid="96"/>
                                        </p:tgtEl>
                                        <p:attrNameLst>
                                          <p:attrName>style.visibility</p:attrName>
                                        </p:attrNameLst>
                                      </p:cBhvr>
                                      <p:to>
                                        <p:strVal val="visible"/>
                                      </p:to>
                                    </p:set>
                                    <p:animEffect transition="in" filter="dissolve">
                                      <p:cBhvr>
                                        <p:cTn id="92" dur="500"/>
                                        <p:tgtEl>
                                          <p:spTgt spid="96"/>
                                        </p:tgtEl>
                                      </p:cBhvr>
                                    </p:animEffect>
                                  </p:childTnLst>
                                </p:cTn>
                              </p:par>
                            </p:childTnLst>
                          </p:cTn>
                        </p:par>
                      </p:childTnLst>
                    </p:cTn>
                  </p:par>
                  <p:par>
                    <p:cTn id="93" fill="hold">
                      <p:stCondLst>
                        <p:cond delay="indefinite"/>
                      </p:stCondLst>
                      <p:childTnLst>
                        <p:par>
                          <p:cTn id="94" fill="hold">
                            <p:stCondLst>
                              <p:cond delay="0"/>
                            </p:stCondLst>
                            <p:childTnLst>
                              <p:par>
                                <p:cTn id="95" presetID="9" presetClass="entr" presetSubtype="0" fill="hold" grpId="0" nodeType="clickEffect">
                                  <p:stCondLst>
                                    <p:cond delay="0"/>
                                  </p:stCondLst>
                                  <p:childTnLst>
                                    <p:set>
                                      <p:cBhvr>
                                        <p:cTn id="96" dur="1" fill="hold">
                                          <p:stCondLst>
                                            <p:cond delay="0"/>
                                          </p:stCondLst>
                                        </p:cTn>
                                        <p:tgtEl>
                                          <p:spTgt spid="97"/>
                                        </p:tgtEl>
                                        <p:attrNameLst>
                                          <p:attrName>style.visibility</p:attrName>
                                        </p:attrNameLst>
                                      </p:cBhvr>
                                      <p:to>
                                        <p:strVal val="visible"/>
                                      </p:to>
                                    </p:set>
                                    <p:animEffect transition="in" filter="dissolve">
                                      <p:cBhvr>
                                        <p:cTn id="97" dur="500"/>
                                        <p:tgtEl>
                                          <p:spTgt spid="97"/>
                                        </p:tgtEl>
                                      </p:cBhvr>
                                    </p:animEffect>
                                  </p:childTnLst>
                                </p:cTn>
                              </p:par>
                            </p:childTnLst>
                          </p:cTn>
                        </p:par>
                        <p:par>
                          <p:cTn id="98" fill="hold">
                            <p:stCondLst>
                              <p:cond delay="500"/>
                            </p:stCondLst>
                            <p:childTnLst>
                              <p:par>
                                <p:cTn id="99" presetID="9" presetClass="entr" presetSubtype="0" fill="hold" grpId="0" nodeType="afterEffect">
                                  <p:stCondLst>
                                    <p:cond delay="0"/>
                                  </p:stCondLst>
                                  <p:childTnLst>
                                    <p:set>
                                      <p:cBhvr>
                                        <p:cTn id="100" dur="1" fill="hold">
                                          <p:stCondLst>
                                            <p:cond delay="0"/>
                                          </p:stCondLst>
                                        </p:cTn>
                                        <p:tgtEl>
                                          <p:spTgt spid="150"/>
                                        </p:tgtEl>
                                        <p:attrNameLst>
                                          <p:attrName>style.visibility</p:attrName>
                                        </p:attrNameLst>
                                      </p:cBhvr>
                                      <p:to>
                                        <p:strVal val="visible"/>
                                      </p:to>
                                    </p:set>
                                    <p:animEffect transition="in" filter="dissolve">
                                      <p:cBhvr>
                                        <p:cTn id="101" dur="500"/>
                                        <p:tgtEl>
                                          <p:spTgt spid="150"/>
                                        </p:tgtEl>
                                      </p:cBhvr>
                                    </p:animEffect>
                                  </p:childTnLst>
                                </p:cTn>
                              </p:par>
                              <p:par>
                                <p:cTn id="102" presetID="9" presetClass="entr" presetSubtype="0" fill="hold" grpId="0" nodeType="withEffect">
                                  <p:stCondLst>
                                    <p:cond delay="0"/>
                                  </p:stCondLst>
                                  <p:childTnLst>
                                    <p:set>
                                      <p:cBhvr>
                                        <p:cTn id="103" dur="1" fill="hold">
                                          <p:stCondLst>
                                            <p:cond delay="0"/>
                                          </p:stCondLst>
                                        </p:cTn>
                                        <p:tgtEl>
                                          <p:spTgt spid="139"/>
                                        </p:tgtEl>
                                        <p:attrNameLst>
                                          <p:attrName>style.visibility</p:attrName>
                                        </p:attrNameLst>
                                      </p:cBhvr>
                                      <p:to>
                                        <p:strVal val="visible"/>
                                      </p:to>
                                    </p:set>
                                    <p:animEffect transition="in" filter="dissolve">
                                      <p:cBhvr>
                                        <p:cTn id="104" dur="500"/>
                                        <p:tgtEl>
                                          <p:spTgt spid="139"/>
                                        </p:tgtEl>
                                      </p:cBhvr>
                                    </p:animEffect>
                                  </p:childTnLst>
                                </p:cTn>
                              </p:par>
                              <p:par>
                                <p:cTn id="105" presetID="9" presetClass="entr" presetSubtype="0" fill="hold" grpId="0" nodeType="withEffect">
                                  <p:stCondLst>
                                    <p:cond delay="0"/>
                                  </p:stCondLst>
                                  <p:childTnLst>
                                    <p:set>
                                      <p:cBhvr>
                                        <p:cTn id="106" dur="1" fill="hold">
                                          <p:stCondLst>
                                            <p:cond delay="0"/>
                                          </p:stCondLst>
                                        </p:cTn>
                                        <p:tgtEl>
                                          <p:spTgt spid="151"/>
                                        </p:tgtEl>
                                        <p:attrNameLst>
                                          <p:attrName>style.visibility</p:attrName>
                                        </p:attrNameLst>
                                      </p:cBhvr>
                                      <p:to>
                                        <p:strVal val="visible"/>
                                      </p:to>
                                    </p:set>
                                    <p:animEffect transition="in" filter="dissolve">
                                      <p:cBhvr>
                                        <p:cTn id="107" dur="500"/>
                                        <p:tgtEl>
                                          <p:spTgt spid="151"/>
                                        </p:tgtEl>
                                      </p:cBhvr>
                                    </p:animEffect>
                                  </p:childTnLst>
                                </p:cTn>
                              </p:par>
                              <p:par>
                                <p:cTn id="108" presetID="9" presetClass="entr" presetSubtype="0" fill="hold" grpId="0" nodeType="withEffect">
                                  <p:stCondLst>
                                    <p:cond delay="0"/>
                                  </p:stCondLst>
                                  <p:childTnLst>
                                    <p:set>
                                      <p:cBhvr>
                                        <p:cTn id="109" dur="1" fill="hold">
                                          <p:stCondLst>
                                            <p:cond delay="0"/>
                                          </p:stCondLst>
                                        </p:cTn>
                                        <p:tgtEl>
                                          <p:spTgt spid="152"/>
                                        </p:tgtEl>
                                        <p:attrNameLst>
                                          <p:attrName>style.visibility</p:attrName>
                                        </p:attrNameLst>
                                      </p:cBhvr>
                                      <p:to>
                                        <p:strVal val="visible"/>
                                      </p:to>
                                    </p:set>
                                    <p:animEffect transition="in" filter="dissolve">
                                      <p:cBhvr>
                                        <p:cTn id="110" dur="500"/>
                                        <p:tgtEl>
                                          <p:spTgt spid="152"/>
                                        </p:tgtEl>
                                      </p:cBhvr>
                                    </p:animEffect>
                                  </p:childTnLst>
                                </p:cTn>
                              </p:par>
                              <p:par>
                                <p:cTn id="111" presetID="9" presetClass="entr" presetSubtype="0" fill="hold" grpId="0" nodeType="withEffect">
                                  <p:stCondLst>
                                    <p:cond delay="0"/>
                                  </p:stCondLst>
                                  <p:childTnLst>
                                    <p:set>
                                      <p:cBhvr>
                                        <p:cTn id="112" dur="1" fill="hold">
                                          <p:stCondLst>
                                            <p:cond delay="0"/>
                                          </p:stCondLst>
                                        </p:cTn>
                                        <p:tgtEl>
                                          <p:spTgt spid="149"/>
                                        </p:tgtEl>
                                        <p:attrNameLst>
                                          <p:attrName>style.visibility</p:attrName>
                                        </p:attrNameLst>
                                      </p:cBhvr>
                                      <p:to>
                                        <p:strVal val="visible"/>
                                      </p:to>
                                    </p:set>
                                    <p:animEffect transition="in" filter="dissolve">
                                      <p:cBhvr>
                                        <p:cTn id="113" dur="500"/>
                                        <p:tgtEl>
                                          <p:spTgt spid="149"/>
                                        </p:tgtEl>
                                      </p:cBhvr>
                                    </p:animEffect>
                                  </p:childTnLst>
                                </p:cTn>
                              </p:par>
                              <p:par>
                                <p:cTn id="114" presetID="9" presetClass="entr" presetSubtype="0" fill="hold" grpId="0" nodeType="withEffect">
                                  <p:stCondLst>
                                    <p:cond delay="0"/>
                                  </p:stCondLst>
                                  <p:childTnLst>
                                    <p:set>
                                      <p:cBhvr>
                                        <p:cTn id="115" dur="1" fill="hold">
                                          <p:stCondLst>
                                            <p:cond delay="0"/>
                                          </p:stCondLst>
                                        </p:cTn>
                                        <p:tgtEl>
                                          <p:spTgt spid="137"/>
                                        </p:tgtEl>
                                        <p:attrNameLst>
                                          <p:attrName>style.visibility</p:attrName>
                                        </p:attrNameLst>
                                      </p:cBhvr>
                                      <p:to>
                                        <p:strVal val="visible"/>
                                      </p:to>
                                    </p:set>
                                    <p:animEffect transition="in" filter="dissolve">
                                      <p:cBhvr>
                                        <p:cTn id="116" dur="500"/>
                                        <p:tgtEl>
                                          <p:spTgt spid="137"/>
                                        </p:tgtEl>
                                      </p:cBhvr>
                                    </p:animEffect>
                                  </p:childTnLst>
                                </p:cTn>
                              </p:par>
                              <p:par>
                                <p:cTn id="117" presetID="9" presetClass="entr" presetSubtype="0" fill="hold" grpId="0" nodeType="withEffect">
                                  <p:stCondLst>
                                    <p:cond delay="0"/>
                                  </p:stCondLst>
                                  <p:childTnLst>
                                    <p:set>
                                      <p:cBhvr>
                                        <p:cTn id="118" dur="1" fill="hold">
                                          <p:stCondLst>
                                            <p:cond delay="0"/>
                                          </p:stCondLst>
                                        </p:cTn>
                                        <p:tgtEl>
                                          <p:spTgt spid="138"/>
                                        </p:tgtEl>
                                        <p:attrNameLst>
                                          <p:attrName>style.visibility</p:attrName>
                                        </p:attrNameLst>
                                      </p:cBhvr>
                                      <p:to>
                                        <p:strVal val="visible"/>
                                      </p:to>
                                    </p:set>
                                    <p:animEffect transition="in" filter="dissolve">
                                      <p:cBhvr>
                                        <p:cTn id="119" dur="500"/>
                                        <p:tgtEl>
                                          <p:spTgt spid="138"/>
                                        </p:tgtEl>
                                      </p:cBhvr>
                                    </p:animEffect>
                                  </p:childTnLst>
                                </p:cTn>
                              </p:par>
                              <p:par>
                                <p:cTn id="120" presetID="9" presetClass="entr" presetSubtype="0" fill="hold" grpId="0" nodeType="withEffect">
                                  <p:stCondLst>
                                    <p:cond delay="0"/>
                                  </p:stCondLst>
                                  <p:childTnLst>
                                    <p:set>
                                      <p:cBhvr>
                                        <p:cTn id="121" dur="1" fill="hold">
                                          <p:stCondLst>
                                            <p:cond delay="0"/>
                                          </p:stCondLst>
                                        </p:cTn>
                                        <p:tgtEl>
                                          <p:spTgt spid="136"/>
                                        </p:tgtEl>
                                        <p:attrNameLst>
                                          <p:attrName>style.visibility</p:attrName>
                                        </p:attrNameLst>
                                      </p:cBhvr>
                                      <p:to>
                                        <p:strVal val="visible"/>
                                      </p:to>
                                    </p:set>
                                    <p:animEffect transition="in" filter="dissolve">
                                      <p:cBhvr>
                                        <p:cTn id="122" dur="500"/>
                                        <p:tgtEl>
                                          <p:spTgt spid="136"/>
                                        </p:tgtEl>
                                      </p:cBhvr>
                                    </p:animEffect>
                                  </p:childTnLst>
                                </p:cTn>
                              </p:par>
                              <p:par>
                                <p:cTn id="123" presetID="9" presetClass="entr" presetSubtype="0" fill="hold" grpId="0" nodeType="withEffect">
                                  <p:stCondLst>
                                    <p:cond delay="0"/>
                                  </p:stCondLst>
                                  <p:childTnLst>
                                    <p:set>
                                      <p:cBhvr>
                                        <p:cTn id="124" dur="1" fill="hold">
                                          <p:stCondLst>
                                            <p:cond delay="0"/>
                                          </p:stCondLst>
                                        </p:cTn>
                                        <p:tgtEl>
                                          <p:spTgt spid="148"/>
                                        </p:tgtEl>
                                        <p:attrNameLst>
                                          <p:attrName>style.visibility</p:attrName>
                                        </p:attrNameLst>
                                      </p:cBhvr>
                                      <p:to>
                                        <p:strVal val="visible"/>
                                      </p:to>
                                    </p:set>
                                    <p:animEffect transition="in" filter="dissolve">
                                      <p:cBhvr>
                                        <p:cTn id="125" dur="500"/>
                                        <p:tgtEl>
                                          <p:spTgt spid="148"/>
                                        </p:tgtEl>
                                      </p:cBhvr>
                                    </p:animEffect>
                                  </p:childTnLst>
                                </p:cTn>
                              </p:par>
                              <p:par>
                                <p:cTn id="126" presetID="9" presetClass="entr" presetSubtype="0" fill="hold" grpId="0" nodeType="withEffect">
                                  <p:stCondLst>
                                    <p:cond delay="0"/>
                                  </p:stCondLst>
                                  <p:childTnLst>
                                    <p:set>
                                      <p:cBhvr>
                                        <p:cTn id="127" dur="1" fill="hold">
                                          <p:stCondLst>
                                            <p:cond delay="0"/>
                                          </p:stCondLst>
                                        </p:cTn>
                                        <p:tgtEl>
                                          <p:spTgt spid="135"/>
                                        </p:tgtEl>
                                        <p:attrNameLst>
                                          <p:attrName>style.visibility</p:attrName>
                                        </p:attrNameLst>
                                      </p:cBhvr>
                                      <p:to>
                                        <p:strVal val="visible"/>
                                      </p:to>
                                    </p:set>
                                    <p:animEffect transition="in" filter="dissolve">
                                      <p:cBhvr>
                                        <p:cTn id="128" dur="500"/>
                                        <p:tgtEl>
                                          <p:spTgt spid="135"/>
                                        </p:tgtEl>
                                      </p:cBhvr>
                                    </p:animEffect>
                                  </p:childTnLst>
                                </p:cTn>
                              </p:par>
                              <p:par>
                                <p:cTn id="129" presetID="9" presetClass="entr" presetSubtype="0" fill="hold" grpId="1" nodeType="withEffect">
                                  <p:stCondLst>
                                    <p:cond delay="0"/>
                                  </p:stCondLst>
                                  <p:childTnLst>
                                    <p:set>
                                      <p:cBhvr>
                                        <p:cTn id="130" dur="1" fill="hold">
                                          <p:stCondLst>
                                            <p:cond delay="0"/>
                                          </p:stCondLst>
                                        </p:cTn>
                                        <p:tgtEl>
                                          <p:spTgt spid="140"/>
                                        </p:tgtEl>
                                        <p:attrNameLst>
                                          <p:attrName>style.visibility</p:attrName>
                                        </p:attrNameLst>
                                      </p:cBhvr>
                                      <p:to>
                                        <p:strVal val="visible"/>
                                      </p:to>
                                    </p:set>
                                    <p:animEffect transition="in" filter="dissolve">
                                      <p:cBhvr>
                                        <p:cTn id="131" dur="500"/>
                                        <p:tgtEl>
                                          <p:spTgt spid="140"/>
                                        </p:tgtEl>
                                      </p:cBhvr>
                                    </p:animEffect>
                                  </p:childTnLst>
                                </p:cTn>
                              </p:par>
                              <p:par>
                                <p:cTn id="132" presetID="9" presetClass="entr" presetSubtype="0" fill="hold" grpId="0" nodeType="withEffect">
                                  <p:stCondLst>
                                    <p:cond delay="0"/>
                                  </p:stCondLst>
                                  <p:childTnLst>
                                    <p:set>
                                      <p:cBhvr>
                                        <p:cTn id="133" dur="1" fill="hold">
                                          <p:stCondLst>
                                            <p:cond delay="0"/>
                                          </p:stCondLst>
                                        </p:cTn>
                                        <p:tgtEl>
                                          <p:spTgt spid="146"/>
                                        </p:tgtEl>
                                        <p:attrNameLst>
                                          <p:attrName>style.visibility</p:attrName>
                                        </p:attrNameLst>
                                      </p:cBhvr>
                                      <p:to>
                                        <p:strVal val="visible"/>
                                      </p:to>
                                    </p:set>
                                    <p:animEffect transition="in" filter="dissolve">
                                      <p:cBhvr>
                                        <p:cTn id="134" dur="500"/>
                                        <p:tgtEl>
                                          <p:spTgt spid="146"/>
                                        </p:tgtEl>
                                      </p:cBhvr>
                                    </p:animEffect>
                                  </p:childTnLst>
                                </p:cTn>
                              </p:par>
                              <p:par>
                                <p:cTn id="135" presetID="9" presetClass="entr" presetSubtype="0" fill="hold" grpId="0" nodeType="withEffect">
                                  <p:stCondLst>
                                    <p:cond delay="0"/>
                                  </p:stCondLst>
                                  <p:childTnLst>
                                    <p:set>
                                      <p:cBhvr>
                                        <p:cTn id="136" dur="1" fill="hold">
                                          <p:stCondLst>
                                            <p:cond delay="0"/>
                                          </p:stCondLst>
                                        </p:cTn>
                                        <p:tgtEl>
                                          <p:spTgt spid="134"/>
                                        </p:tgtEl>
                                        <p:attrNameLst>
                                          <p:attrName>style.visibility</p:attrName>
                                        </p:attrNameLst>
                                      </p:cBhvr>
                                      <p:to>
                                        <p:strVal val="visible"/>
                                      </p:to>
                                    </p:set>
                                    <p:animEffect transition="in" filter="dissolve">
                                      <p:cBhvr>
                                        <p:cTn id="137" dur="500"/>
                                        <p:tgtEl>
                                          <p:spTgt spid="134"/>
                                        </p:tgtEl>
                                      </p:cBhvr>
                                    </p:animEffect>
                                  </p:childTnLst>
                                </p:cTn>
                              </p:par>
                              <p:par>
                                <p:cTn id="138" presetID="9" presetClass="entr" presetSubtype="0" fill="hold" grpId="1" nodeType="withEffect">
                                  <p:stCondLst>
                                    <p:cond delay="0"/>
                                  </p:stCondLst>
                                  <p:childTnLst>
                                    <p:set>
                                      <p:cBhvr>
                                        <p:cTn id="139" dur="1" fill="hold">
                                          <p:stCondLst>
                                            <p:cond delay="0"/>
                                          </p:stCondLst>
                                        </p:cTn>
                                        <p:tgtEl>
                                          <p:spTgt spid="141"/>
                                        </p:tgtEl>
                                        <p:attrNameLst>
                                          <p:attrName>style.visibility</p:attrName>
                                        </p:attrNameLst>
                                      </p:cBhvr>
                                      <p:to>
                                        <p:strVal val="visible"/>
                                      </p:to>
                                    </p:set>
                                    <p:animEffect transition="in" filter="dissolve">
                                      <p:cBhvr>
                                        <p:cTn id="140" dur="500"/>
                                        <p:tgtEl>
                                          <p:spTgt spid="141"/>
                                        </p:tgtEl>
                                      </p:cBhvr>
                                    </p:animEffect>
                                  </p:childTnLst>
                                </p:cTn>
                              </p:par>
                              <p:par>
                                <p:cTn id="141" presetID="9" presetClass="entr" presetSubtype="0" fill="hold" grpId="0" nodeType="withEffect">
                                  <p:stCondLst>
                                    <p:cond delay="0"/>
                                  </p:stCondLst>
                                  <p:childTnLst>
                                    <p:set>
                                      <p:cBhvr>
                                        <p:cTn id="142" dur="1" fill="hold">
                                          <p:stCondLst>
                                            <p:cond delay="0"/>
                                          </p:stCondLst>
                                        </p:cTn>
                                        <p:tgtEl>
                                          <p:spTgt spid="129"/>
                                        </p:tgtEl>
                                        <p:attrNameLst>
                                          <p:attrName>style.visibility</p:attrName>
                                        </p:attrNameLst>
                                      </p:cBhvr>
                                      <p:to>
                                        <p:strVal val="visible"/>
                                      </p:to>
                                    </p:set>
                                    <p:animEffect transition="in" filter="dissolve">
                                      <p:cBhvr>
                                        <p:cTn id="143" dur="500"/>
                                        <p:tgtEl>
                                          <p:spTgt spid="129"/>
                                        </p:tgtEl>
                                      </p:cBhvr>
                                    </p:animEffect>
                                  </p:childTnLst>
                                </p:cTn>
                              </p:par>
                              <p:par>
                                <p:cTn id="144" presetID="9" presetClass="entr" presetSubtype="0" fill="hold" grpId="0" nodeType="withEffect">
                                  <p:stCondLst>
                                    <p:cond delay="0"/>
                                  </p:stCondLst>
                                  <p:childTnLst>
                                    <p:set>
                                      <p:cBhvr>
                                        <p:cTn id="145" dur="1" fill="hold">
                                          <p:stCondLst>
                                            <p:cond delay="0"/>
                                          </p:stCondLst>
                                        </p:cTn>
                                        <p:tgtEl>
                                          <p:spTgt spid="142"/>
                                        </p:tgtEl>
                                        <p:attrNameLst>
                                          <p:attrName>style.visibility</p:attrName>
                                        </p:attrNameLst>
                                      </p:cBhvr>
                                      <p:to>
                                        <p:strVal val="visible"/>
                                      </p:to>
                                    </p:set>
                                    <p:animEffect transition="in" filter="dissolve">
                                      <p:cBhvr>
                                        <p:cTn id="146" dur="500"/>
                                        <p:tgtEl>
                                          <p:spTgt spid="142"/>
                                        </p:tgtEl>
                                      </p:cBhvr>
                                    </p:animEffect>
                                  </p:childTnLst>
                                </p:cTn>
                              </p:par>
                              <p:par>
                                <p:cTn id="147" presetID="9" presetClass="entr" presetSubtype="0" fill="hold" grpId="0" nodeType="withEffect">
                                  <p:stCondLst>
                                    <p:cond delay="0"/>
                                  </p:stCondLst>
                                  <p:childTnLst>
                                    <p:set>
                                      <p:cBhvr>
                                        <p:cTn id="148" dur="1" fill="hold">
                                          <p:stCondLst>
                                            <p:cond delay="0"/>
                                          </p:stCondLst>
                                        </p:cTn>
                                        <p:tgtEl>
                                          <p:spTgt spid="128"/>
                                        </p:tgtEl>
                                        <p:attrNameLst>
                                          <p:attrName>style.visibility</p:attrName>
                                        </p:attrNameLst>
                                      </p:cBhvr>
                                      <p:to>
                                        <p:strVal val="visible"/>
                                      </p:to>
                                    </p:set>
                                    <p:animEffect transition="in" filter="dissolve">
                                      <p:cBhvr>
                                        <p:cTn id="149" dur="500"/>
                                        <p:tgtEl>
                                          <p:spTgt spid="128"/>
                                        </p:tgtEl>
                                      </p:cBhvr>
                                    </p:animEffect>
                                  </p:childTnLst>
                                </p:cTn>
                              </p:par>
                              <p:par>
                                <p:cTn id="150" presetID="9" presetClass="entr" presetSubtype="0" fill="hold" grpId="0" nodeType="withEffect">
                                  <p:stCondLst>
                                    <p:cond delay="0"/>
                                  </p:stCondLst>
                                  <p:childTnLst>
                                    <p:set>
                                      <p:cBhvr>
                                        <p:cTn id="151" dur="1" fill="hold">
                                          <p:stCondLst>
                                            <p:cond delay="0"/>
                                          </p:stCondLst>
                                        </p:cTn>
                                        <p:tgtEl>
                                          <p:spTgt spid="147"/>
                                        </p:tgtEl>
                                        <p:attrNameLst>
                                          <p:attrName>style.visibility</p:attrName>
                                        </p:attrNameLst>
                                      </p:cBhvr>
                                      <p:to>
                                        <p:strVal val="visible"/>
                                      </p:to>
                                    </p:set>
                                    <p:animEffect transition="in" filter="dissolve">
                                      <p:cBhvr>
                                        <p:cTn id="152" dur="500"/>
                                        <p:tgtEl>
                                          <p:spTgt spid="147"/>
                                        </p:tgtEl>
                                      </p:cBhvr>
                                    </p:animEffect>
                                  </p:childTnLst>
                                </p:cTn>
                              </p:par>
                              <p:par>
                                <p:cTn id="153" presetID="9" presetClass="entr" presetSubtype="0" fill="hold" grpId="0" nodeType="withEffect">
                                  <p:stCondLst>
                                    <p:cond delay="0"/>
                                  </p:stCondLst>
                                  <p:childTnLst>
                                    <p:set>
                                      <p:cBhvr>
                                        <p:cTn id="154" dur="1" fill="hold">
                                          <p:stCondLst>
                                            <p:cond delay="0"/>
                                          </p:stCondLst>
                                        </p:cTn>
                                        <p:tgtEl>
                                          <p:spTgt spid="132"/>
                                        </p:tgtEl>
                                        <p:attrNameLst>
                                          <p:attrName>style.visibility</p:attrName>
                                        </p:attrNameLst>
                                      </p:cBhvr>
                                      <p:to>
                                        <p:strVal val="visible"/>
                                      </p:to>
                                    </p:set>
                                    <p:animEffect transition="in" filter="dissolve">
                                      <p:cBhvr>
                                        <p:cTn id="155" dur="500"/>
                                        <p:tgtEl>
                                          <p:spTgt spid="132"/>
                                        </p:tgtEl>
                                      </p:cBhvr>
                                    </p:animEffect>
                                  </p:childTnLst>
                                </p:cTn>
                              </p:par>
                              <p:par>
                                <p:cTn id="156" presetID="9" presetClass="entr" presetSubtype="0" fill="hold" grpId="0" nodeType="withEffect">
                                  <p:stCondLst>
                                    <p:cond delay="0"/>
                                  </p:stCondLst>
                                  <p:childTnLst>
                                    <p:set>
                                      <p:cBhvr>
                                        <p:cTn id="157" dur="1" fill="hold">
                                          <p:stCondLst>
                                            <p:cond delay="0"/>
                                          </p:stCondLst>
                                        </p:cTn>
                                        <p:tgtEl>
                                          <p:spTgt spid="143"/>
                                        </p:tgtEl>
                                        <p:attrNameLst>
                                          <p:attrName>style.visibility</p:attrName>
                                        </p:attrNameLst>
                                      </p:cBhvr>
                                      <p:to>
                                        <p:strVal val="visible"/>
                                      </p:to>
                                    </p:set>
                                    <p:animEffect transition="in" filter="dissolve">
                                      <p:cBhvr>
                                        <p:cTn id="158" dur="500"/>
                                        <p:tgtEl>
                                          <p:spTgt spid="143"/>
                                        </p:tgtEl>
                                      </p:cBhvr>
                                    </p:animEffect>
                                  </p:childTnLst>
                                </p:cTn>
                              </p:par>
                              <p:par>
                                <p:cTn id="159" presetID="9" presetClass="entr" presetSubtype="0" fill="hold" grpId="0" nodeType="withEffect">
                                  <p:stCondLst>
                                    <p:cond delay="0"/>
                                  </p:stCondLst>
                                  <p:childTnLst>
                                    <p:set>
                                      <p:cBhvr>
                                        <p:cTn id="160" dur="1" fill="hold">
                                          <p:stCondLst>
                                            <p:cond delay="0"/>
                                          </p:stCondLst>
                                        </p:cTn>
                                        <p:tgtEl>
                                          <p:spTgt spid="130"/>
                                        </p:tgtEl>
                                        <p:attrNameLst>
                                          <p:attrName>style.visibility</p:attrName>
                                        </p:attrNameLst>
                                      </p:cBhvr>
                                      <p:to>
                                        <p:strVal val="visible"/>
                                      </p:to>
                                    </p:set>
                                    <p:animEffect transition="in" filter="dissolve">
                                      <p:cBhvr>
                                        <p:cTn id="161" dur="500"/>
                                        <p:tgtEl>
                                          <p:spTgt spid="130"/>
                                        </p:tgtEl>
                                      </p:cBhvr>
                                    </p:animEffect>
                                  </p:childTnLst>
                                </p:cTn>
                              </p:par>
                              <p:par>
                                <p:cTn id="162" presetID="9" presetClass="entr" presetSubtype="0" fill="hold" grpId="0" nodeType="withEffect">
                                  <p:stCondLst>
                                    <p:cond delay="0"/>
                                  </p:stCondLst>
                                  <p:childTnLst>
                                    <p:set>
                                      <p:cBhvr>
                                        <p:cTn id="163" dur="1" fill="hold">
                                          <p:stCondLst>
                                            <p:cond delay="0"/>
                                          </p:stCondLst>
                                        </p:cTn>
                                        <p:tgtEl>
                                          <p:spTgt spid="131"/>
                                        </p:tgtEl>
                                        <p:attrNameLst>
                                          <p:attrName>style.visibility</p:attrName>
                                        </p:attrNameLst>
                                      </p:cBhvr>
                                      <p:to>
                                        <p:strVal val="visible"/>
                                      </p:to>
                                    </p:set>
                                    <p:animEffect transition="in" filter="dissolve">
                                      <p:cBhvr>
                                        <p:cTn id="164" dur="500"/>
                                        <p:tgtEl>
                                          <p:spTgt spid="131"/>
                                        </p:tgtEl>
                                      </p:cBhvr>
                                    </p:animEffect>
                                  </p:childTnLst>
                                </p:cTn>
                              </p:par>
                              <p:par>
                                <p:cTn id="165" presetID="9" presetClass="entr" presetSubtype="0" fill="hold" grpId="0" nodeType="withEffect">
                                  <p:stCondLst>
                                    <p:cond delay="0"/>
                                  </p:stCondLst>
                                  <p:childTnLst>
                                    <p:set>
                                      <p:cBhvr>
                                        <p:cTn id="166" dur="1" fill="hold">
                                          <p:stCondLst>
                                            <p:cond delay="0"/>
                                          </p:stCondLst>
                                        </p:cTn>
                                        <p:tgtEl>
                                          <p:spTgt spid="144"/>
                                        </p:tgtEl>
                                        <p:attrNameLst>
                                          <p:attrName>style.visibility</p:attrName>
                                        </p:attrNameLst>
                                      </p:cBhvr>
                                      <p:to>
                                        <p:strVal val="visible"/>
                                      </p:to>
                                    </p:set>
                                    <p:animEffect transition="in" filter="dissolve">
                                      <p:cBhvr>
                                        <p:cTn id="167" dur="500"/>
                                        <p:tgtEl>
                                          <p:spTgt spid="144"/>
                                        </p:tgtEl>
                                      </p:cBhvr>
                                    </p:animEffect>
                                  </p:childTnLst>
                                </p:cTn>
                              </p:par>
                              <p:par>
                                <p:cTn id="168" presetID="9" presetClass="entr" presetSubtype="0" fill="hold" grpId="0" nodeType="withEffect">
                                  <p:stCondLst>
                                    <p:cond delay="0"/>
                                  </p:stCondLst>
                                  <p:childTnLst>
                                    <p:set>
                                      <p:cBhvr>
                                        <p:cTn id="169" dur="1" fill="hold">
                                          <p:stCondLst>
                                            <p:cond delay="0"/>
                                          </p:stCondLst>
                                        </p:cTn>
                                        <p:tgtEl>
                                          <p:spTgt spid="145"/>
                                        </p:tgtEl>
                                        <p:attrNameLst>
                                          <p:attrName>style.visibility</p:attrName>
                                        </p:attrNameLst>
                                      </p:cBhvr>
                                      <p:to>
                                        <p:strVal val="visible"/>
                                      </p:to>
                                    </p:set>
                                    <p:animEffect transition="in" filter="dissolve">
                                      <p:cBhvr>
                                        <p:cTn id="170" dur="500"/>
                                        <p:tgtEl>
                                          <p:spTgt spid="145"/>
                                        </p:tgtEl>
                                      </p:cBhvr>
                                    </p:animEffect>
                                  </p:childTnLst>
                                </p:cTn>
                              </p:par>
                              <p:par>
                                <p:cTn id="171" presetID="9" presetClass="entr" presetSubtype="0" fill="hold" grpId="0" nodeType="withEffect">
                                  <p:stCondLst>
                                    <p:cond delay="0"/>
                                  </p:stCondLst>
                                  <p:childTnLst>
                                    <p:set>
                                      <p:cBhvr>
                                        <p:cTn id="172" dur="1" fill="hold">
                                          <p:stCondLst>
                                            <p:cond delay="0"/>
                                          </p:stCondLst>
                                        </p:cTn>
                                        <p:tgtEl>
                                          <p:spTgt spid="133"/>
                                        </p:tgtEl>
                                        <p:attrNameLst>
                                          <p:attrName>style.visibility</p:attrName>
                                        </p:attrNameLst>
                                      </p:cBhvr>
                                      <p:to>
                                        <p:strVal val="visible"/>
                                      </p:to>
                                    </p:set>
                                    <p:animEffect transition="in" filter="dissolve">
                                      <p:cBhvr>
                                        <p:cTn id="173" dur="500"/>
                                        <p:tgtEl>
                                          <p:spTgt spid="133"/>
                                        </p:tgtEl>
                                      </p:cBhvr>
                                    </p:animEffect>
                                  </p:childTnLst>
                                </p:cTn>
                              </p:par>
                              <p:par>
                                <p:cTn id="174" presetID="38" presetClass="path" presetSubtype="0" repeatCount="indefinite" fill="hold" grpId="0" nodeType="withEffect">
                                  <p:stCondLst>
                                    <p:cond delay="0"/>
                                  </p:stCondLst>
                                  <p:childTnLst>
                                    <p:animMotion origin="layout" path="M 0.0434 -0.00625 L -0.03507 0.01389 L 0.04305 -0.0081 L -0.03525 0.0125 L 0.04236 -0.00925 L -0.03542 0.01158 L 0.04305 -0.00995 L -0.03542 0.01158 L 0.04271 -0.01157 L -0.03577 0.00926 L 0.04219 -0.0125 L -0.03577 0.00903 L 0.04271 -0.01296 L -0.03611 0.00718 L 0.04219 -0.01458 L -0.03611 0.00672 L 0.04219 -0.01481 " pathEditMode="relative" rAng="4702656" ptsTypes="FFFFFFFFFFFFFFFFF">
                                      <p:cBhvr>
                                        <p:cTn id="175" dur="2000" fill="hold"/>
                                        <p:tgtEl>
                                          <p:spTgt spid="140"/>
                                        </p:tgtEl>
                                        <p:attrNameLst>
                                          <p:attrName>ppt_x</p:attrName>
                                          <p:attrName>ppt_y</p:attrName>
                                        </p:attrNameLst>
                                      </p:cBhvr>
                                      <p:rCtr x="-4000" y="600"/>
                                    </p:animMotion>
                                  </p:childTnLst>
                                </p:cTn>
                              </p:par>
                              <p:par>
                                <p:cTn id="176" presetID="38" presetClass="path" presetSubtype="0" repeatCount="indefinite" fill="hold" grpId="0" nodeType="withEffect">
                                  <p:stCondLst>
                                    <p:cond delay="100"/>
                                  </p:stCondLst>
                                  <p:childTnLst>
                                    <p:animMotion origin="layout" path="M 0.03716 -0.00903 L -0.03854 0.01481 L 0.03681 -0.01065 L -0.03854 0.01458 L 0.03698 -0.01157 L -0.03888 0.01319 L 0.03664 -0.01296 L -0.03906 0.01204 L 0.03664 -0.01319 L -0.03923 0.01111 L 0.03612 -0.01412 L -0.03941 0.01019 L 0.03594 -0.01458 L -0.03958 0.00949 L 0.03577 -0.01574 L -0.03958 0.00926 L 0.03577 -0.01528 " pathEditMode="relative" rAng="4567478" ptsTypes="FFFFFFFFFFFFFFFFF">
                                      <p:cBhvr>
                                        <p:cTn id="177" dur="2000" fill="hold"/>
                                        <p:tgtEl>
                                          <p:spTgt spid="141"/>
                                        </p:tgtEl>
                                        <p:attrNameLst>
                                          <p:attrName>ppt_x</p:attrName>
                                          <p:attrName>ppt_y</p:attrName>
                                        </p:attrNameLst>
                                      </p:cBhvr>
                                      <p:rCtr x="-3800" y="900"/>
                                    </p:animMotion>
                                  </p:childTnLst>
                                </p:cTn>
                              </p:par>
                            </p:childTnLst>
                          </p:cTn>
                        </p:par>
                      </p:childTnLst>
                    </p:cTn>
                  </p:par>
                  <p:par>
                    <p:cTn id="178" fill="hold">
                      <p:stCondLst>
                        <p:cond delay="indefinite"/>
                      </p:stCondLst>
                      <p:childTnLst>
                        <p:par>
                          <p:cTn id="179" fill="hold">
                            <p:stCondLst>
                              <p:cond delay="0"/>
                            </p:stCondLst>
                            <p:childTnLst>
                              <p:par>
                                <p:cTn id="180" presetID="9" presetClass="entr" presetSubtype="0" fill="hold" grpId="0" nodeType="clickEffect">
                                  <p:stCondLst>
                                    <p:cond delay="0"/>
                                  </p:stCondLst>
                                  <p:childTnLst>
                                    <p:set>
                                      <p:cBhvr>
                                        <p:cTn id="181" dur="1" fill="hold">
                                          <p:stCondLst>
                                            <p:cond delay="0"/>
                                          </p:stCondLst>
                                        </p:cTn>
                                        <p:tgtEl>
                                          <p:spTgt spid="154"/>
                                        </p:tgtEl>
                                        <p:attrNameLst>
                                          <p:attrName>style.visibility</p:attrName>
                                        </p:attrNameLst>
                                      </p:cBhvr>
                                      <p:to>
                                        <p:strVal val="visible"/>
                                      </p:to>
                                    </p:set>
                                    <p:animEffect transition="in" filter="dissolve">
                                      <p:cBhvr>
                                        <p:cTn id="182" dur="500"/>
                                        <p:tgtEl>
                                          <p:spTgt spid="154"/>
                                        </p:tgtEl>
                                      </p:cBhvr>
                                    </p:animEffect>
                                  </p:childTnLst>
                                </p:cTn>
                              </p:par>
                            </p:childTnLst>
                          </p:cTn>
                        </p:par>
                        <p:par>
                          <p:cTn id="183" fill="hold">
                            <p:stCondLst>
                              <p:cond delay="500"/>
                            </p:stCondLst>
                            <p:childTnLst>
                              <p:par>
                                <p:cTn id="184" presetID="9" presetClass="entr" presetSubtype="0" fill="hold" grpId="0" nodeType="afterEffect">
                                  <p:stCondLst>
                                    <p:cond delay="0"/>
                                  </p:stCondLst>
                                  <p:childTnLst>
                                    <p:set>
                                      <p:cBhvr>
                                        <p:cTn id="185" dur="1" fill="hold">
                                          <p:stCondLst>
                                            <p:cond delay="0"/>
                                          </p:stCondLst>
                                        </p:cTn>
                                        <p:tgtEl>
                                          <p:spTgt spid="153"/>
                                        </p:tgtEl>
                                        <p:attrNameLst>
                                          <p:attrName>style.visibility</p:attrName>
                                        </p:attrNameLst>
                                      </p:cBhvr>
                                      <p:to>
                                        <p:strVal val="visible"/>
                                      </p:to>
                                    </p:set>
                                    <p:animEffect transition="in" filter="dissolve">
                                      <p:cBhvr>
                                        <p:cTn id="186" dur="500"/>
                                        <p:tgtEl>
                                          <p:spTgt spid="153"/>
                                        </p:tgtEl>
                                      </p:cBhvr>
                                    </p:animEffect>
                                  </p:childTnLst>
                                </p:cTn>
                              </p:par>
                              <p:par>
                                <p:cTn id="187" presetID="9" presetClass="entr" presetSubtype="0" fill="hold" grpId="0" nodeType="withEffect">
                                  <p:stCondLst>
                                    <p:cond delay="0"/>
                                  </p:stCondLst>
                                  <p:childTnLst>
                                    <p:set>
                                      <p:cBhvr>
                                        <p:cTn id="188" dur="1" fill="hold">
                                          <p:stCondLst>
                                            <p:cond delay="0"/>
                                          </p:stCondLst>
                                        </p:cTn>
                                        <p:tgtEl>
                                          <p:spTgt spid="155"/>
                                        </p:tgtEl>
                                        <p:attrNameLst>
                                          <p:attrName>style.visibility</p:attrName>
                                        </p:attrNameLst>
                                      </p:cBhvr>
                                      <p:to>
                                        <p:strVal val="visible"/>
                                      </p:to>
                                    </p:set>
                                    <p:animEffect transition="in" filter="dissolve">
                                      <p:cBhvr>
                                        <p:cTn id="189" dur="500"/>
                                        <p:tgtEl>
                                          <p:spTgt spid="155"/>
                                        </p:tgtEl>
                                      </p:cBhvr>
                                    </p:animEffect>
                                  </p:childTnLst>
                                </p:cTn>
                              </p:par>
                              <p:par>
                                <p:cTn id="190" presetID="9" presetClass="entr" presetSubtype="0" fill="hold" grpId="0" nodeType="withEffect">
                                  <p:stCondLst>
                                    <p:cond delay="0"/>
                                  </p:stCondLst>
                                  <p:childTnLst>
                                    <p:set>
                                      <p:cBhvr>
                                        <p:cTn id="191" dur="1" fill="hold">
                                          <p:stCondLst>
                                            <p:cond delay="0"/>
                                          </p:stCondLst>
                                        </p:cTn>
                                        <p:tgtEl>
                                          <p:spTgt spid="156"/>
                                        </p:tgtEl>
                                        <p:attrNameLst>
                                          <p:attrName>style.visibility</p:attrName>
                                        </p:attrNameLst>
                                      </p:cBhvr>
                                      <p:to>
                                        <p:strVal val="visible"/>
                                      </p:to>
                                    </p:set>
                                    <p:animEffect transition="in" filter="dissolve">
                                      <p:cBhvr>
                                        <p:cTn id="192" dur="500"/>
                                        <p:tgtEl>
                                          <p:spTgt spid="156"/>
                                        </p:tgtEl>
                                      </p:cBhvr>
                                    </p:animEffect>
                                  </p:childTnLst>
                                </p:cTn>
                              </p:par>
                              <p:par>
                                <p:cTn id="193" presetID="9" presetClass="entr" presetSubtype="0" fill="hold" grpId="0" nodeType="withEffect">
                                  <p:stCondLst>
                                    <p:cond delay="0"/>
                                  </p:stCondLst>
                                  <p:childTnLst>
                                    <p:set>
                                      <p:cBhvr>
                                        <p:cTn id="194" dur="1" fill="hold">
                                          <p:stCondLst>
                                            <p:cond delay="0"/>
                                          </p:stCondLst>
                                        </p:cTn>
                                        <p:tgtEl>
                                          <p:spTgt spid="157"/>
                                        </p:tgtEl>
                                        <p:attrNameLst>
                                          <p:attrName>style.visibility</p:attrName>
                                        </p:attrNameLst>
                                      </p:cBhvr>
                                      <p:to>
                                        <p:strVal val="visible"/>
                                      </p:to>
                                    </p:set>
                                    <p:animEffect transition="in" filter="dissolve">
                                      <p:cBhvr>
                                        <p:cTn id="195" dur="500"/>
                                        <p:tgtEl>
                                          <p:spTgt spid="157"/>
                                        </p:tgtEl>
                                      </p:cBhvr>
                                    </p:animEffect>
                                  </p:childTnLst>
                                </p:cTn>
                              </p:par>
                              <p:par>
                                <p:cTn id="196" presetID="9" presetClass="entr" presetSubtype="0" fill="hold" grpId="0" nodeType="withEffect">
                                  <p:stCondLst>
                                    <p:cond delay="0"/>
                                  </p:stCondLst>
                                  <p:childTnLst>
                                    <p:set>
                                      <p:cBhvr>
                                        <p:cTn id="197" dur="1" fill="hold">
                                          <p:stCondLst>
                                            <p:cond delay="0"/>
                                          </p:stCondLst>
                                        </p:cTn>
                                        <p:tgtEl>
                                          <p:spTgt spid="158"/>
                                        </p:tgtEl>
                                        <p:attrNameLst>
                                          <p:attrName>style.visibility</p:attrName>
                                        </p:attrNameLst>
                                      </p:cBhvr>
                                      <p:to>
                                        <p:strVal val="visible"/>
                                      </p:to>
                                    </p:set>
                                    <p:animEffect transition="in" filter="dissolve">
                                      <p:cBhvr>
                                        <p:cTn id="198" dur="500"/>
                                        <p:tgtEl>
                                          <p:spTgt spid="158"/>
                                        </p:tgtEl>
                                      </p:cBhvr>
                                    </p:animEffect>
                                  </p:childTnLst>
                                </p:cTn>
                              </p:par>
                              <p:par>
                                <p:cTn id="199" presetID="9" presetClass="entr" presetSubtype="0" fill="hold" grpId="0" nodeType="withEffect">
                                  <p:stCondLst>
                                    <p:cond delay="0"/>
                                  </p:stCondLst>
                                  <p:childTnLst>
                                    <p:set>
                                      <p:cBhvr>
                                        <p:cTn id="200" dur="1" fill="hold">
                                          <p:stCondLst>
                                            <p:cond delay="0"/>
                                          </p:stCondLst>
                                        </p:cTn>
                                        <p:tgtEl>
                                          <p:spTgt spid="159"/>
                                        </p:tgtEl>
                                        <p:attrNameLst>
                                          <p:attrName>style.visibility</p:attrName>
                                        </p:attrNameLst>
                                      </p:cBhvr>
                                      <p:to>
                                        <p:strVal val="visible"/>
                                      </p:to>
                                    </p:set>
                                    <p:animEffect transition="in" filter="dissolve">
                                      <p:cBhvr>
                                        <p:cTn id="201" dur="500"/>
                                        <p:tgtEl>
                                          <p:spTgt spid="159"/>
                                        </p:tgtEl>
                                      </p:cBhvr>
                                    </p:animEffect>
                                  </p:childTnLst>
                                </p:cTn>
                              </p:par>
                              <p:par>
                                <p:cTn id="202" presetID="9" presetClass="entr" presetSubtype="0" fill="hold" grpId="0" nodeType="withEffect">
                                  <p:stCondLst>
                                    <p:cond delay="0"/>
                                  </p:stCondLst>
                                  <p:childTnLst>
                                    <p:set>
                                      <p:cBhvr>
                                        <p:cTn id="203" dur="1" fill="hold">
                                          <p:stCondLst>
                                            <p:cond delay="0"/>
                                          </p:stCondLst>
                                        </p:cTn>
                                        <p:tgtEl>
                                          <p:spTgt spid="160"/>
                                        </p:tgtEl>
                                        <p:attrNameLst>
                                          <p:attrName>style.visibility</p:attrName>
                                        </p:attrNameLst>
                                      </p:cBhvr>
                                      <p:to>
                                        <p:strVal val="visible"/>
                                      </p:to>
                                    </p:set>
                                    <p:animEffect transition="in" filter="dissolve">
                                      <p:cBhvr>
                                        <p:cTn id="204" dur="500"/>
                                        <p:tgtEl>
                                          <p:spTgt spid="160"/>
                                        </p:tgtEl>
                                      </p:cBhvr>
                                    </p:animEffect>
                                  </p:childTnLst>
                                </p:cTn>
                              </p:par>
                              <p:par>
                                <p:cTn id="205" presetID="9" presetClass="entr" presetSubtype="0" fill="hold" grpId="0" nodeType="withEffect">
                                  <p:stCondLst>
                                    <p:cond delay="0"/>
                                  </p:stCondLst>
                                  <p:childTnLst>
                                    <p:set>
                                      <p:cBhvr>
                                        <p:cTn id="206" dur="1" fill="hold">
                                          <p:stCondLst>
                                            <p:cond delay="0"/>
                                          </p:stCondLst>
                                        </p:cTn>
                                        <p:tgtEl>
                                          <p:spTgt spid="161"/>
                                        </p:tgtEl>
                                        <p:attrNameLst>
                                          <p:attrName>style.visibility</p:attrName>
                                        </p:attrNameLst>
                                      </p:cBhvr>
                                      <p:to>
                                        <p:strVal val="visible"/>
                                      </p:to>
                                    </p:set>
                                    <p:animEffect transition="in" filter="dissolve">
                                      <p:cBhvr>
                                        <p:cTn id="207" dur="500"/>
                                        <p:tgtEl>
                                          <p:spTgt spid="161"/>
                                        </p:tgtEl>
                                      </p:cBhvr>
                                    </p:animEffect>
                                  </p:childTnLst>
                                </p:cTn>
                              </p:par>
                              <p:par>
                                <p:cTn id="208" presetID="9" presetClass="entr" presetSubtype="0" fill="hold" grpId="0" nodeType="withEffect">
                                  <p:stCondLst>
                                    <p:cond delay="0"/>
                                  </p:stCondLst>
                                  <p:childTnLst>
                                    <p:set>
                                      <p:cBhvr>
                                        <p:cTn id="209" dur="1" fill="hold">
                                          <p:stCondLst>
                                            <p:cond delay="0"/>
                                          </p:stCondLst>
                                        </p:cTn>
                                        <p:tgtEl>
                                          <p:spTgt spid="162"/>
                                        </p:tgtEl>
                                        <p:attrNameLst>
                                          <p:attrName>style.visibility</p:attrName>
                                        </p:attrNameLst>
                                      </p:cBhvr>
                                      <p:to>
                                        <p:strVal val="visible"/>
                                      </p:to>
                                    </p:set>
                                    <p:animEffect transition="in" filter="dissolve">
                                      <p:cBhvr>
                                        <p:cTn id="210" dur="500"/>
                                        <p:tgtEl>
                                          <p:spTgt spid="162"/>
                                        </p:tgtEl>
                                      </p:cBhvr>
                                    </p:animEffect>
                                  </p:childTnLst>
                                </p:cTn>
                              </p:par>
                              <p:par>
                                <p:cTn id="211" presetID="9" presetClass="entr" presetSubtype="0" fill="hold" grpId="0" nodeType="withEffect">
                                  <p:stCondLst>
                                    <p:cond delay="0"/>
                                  </p:stCondLst>
                                  <p:childTnLst>
                                    <p:set>
                                      <p:cBhvr>
                                        <p:cTn id="212" dur="1" fill="hold">
                                          <p:stCondLst>
                                            <p:cond delay="0"/>
                                          </p:stCondLst>
                                        </p:cTn>
                                        <p:tgtEl>
                                          <p:spTgt spid="163"/>
                                        </p:tgtEl>
                                        <p:attrNameLst>
                                          <p:attrName>style.visibility</p:attrName>
                                        </p:attrNameLst>
                                      </p:cBhvr>
                                      <p:to>
                                        <p:strVal val="visible"/>
                                      </p:to>
                                    </p:set>
                                    <p:animEffect transition="in" filter="dissolve">
                                      <p:cBhvr>
                                        <p:cTn id="213" dur="500"/>
                                        <p:tgtEl>
                                          <p:spTgt spid="163"/>
                                        </p:tgtEl>
                                      </p:cBhvr>
                                    </p:animEffect>
                                  </p:childTnLst>
                                </p:cTn>
                              </p:par>
                              <p:par>
                                <p:cTn id="214" presetID="9" presetClass="entr" presetSubtype="0" fill="hold" grpId="0" nodeType="withEffect">
                                  <p:stCondLst>
                                    <p:cond delay="0"/>
                                  </p:stCondLst>
                                  <p:childTnLst>
                                    <p:set>
                                      <p:cBhvr>
                                        <p:cTn id="215" dur="1" fill="hold">
                                          <p:stCondLst>
                                            <p:cond delay="0"/>
                                          </p:stCondLst>
                                        </p:cTn>
                                        <p:tgtEl>
                                          <p:spTgt spid="164"/>
                                        </p:tgtEl>
                                        <p:attrNameLst>
                                          <p:attrName>style.visibility</p:attrName>
                                        </p:attrNameLst>
                                      </p:cBhvr>
                                      <p:to>
                                        <p:strVal val="visible"/>
                                      </p:to>
                                    </p:set>
                                    <p:animEffect transition="in" filter="dissolve">
                                      <p:cBhvr>
                                        <p:cTn id="216" dur="500"/>
                                        <p:tgtEl>
                                          <p:spTgt spid="164"/>
                                        </p:tgtEl>
                                      </p:cBhvr>
                                    </p:animEffect>
                                  </p:childTnLst>
                                </p:cTn>
                              </p:par>
                              <p:par>
                                <p:cTn id="217" presetID="9" presetClass="entr" presetSubtype="0" fill="hold" grpId="0" nodeType="withEffect">
                                  <p:stCondLst>
                                    <p:cond delay="0"/>
                                  </p:stCondLst>
                                  <p:childTnLst>
                                    <p:set>
                                      <p:cBhvr>
                                        <p:cTn id="218" dur="1" fill="hold">
                                          <p:stCondLst>
                                            <p:cond delay="0"/>
                                          </p:stCondLst>
                                        </p:cTn>
                                        <p:tgtEl>
                                          <p:spTgt spid="165"/>
                                        </p:tgtEl>
                                        <p:attrNameLst>
                                          <p:attrName>style.visibility</p:attrName>
                                        </p:attrNameLst>
                                      </p:cBhvr>
                                      <p:to>
                                        <p:strVal val="visible"/>
                                      </p:to>
                                    </p:set>
                                    <p:animEffect transition="in" filter="dissolve">
                                      <p:cBhvr>
                                        <p:cTn id="219" dur="500"/>
                                        <p:tgtEl>
                                          <p:spTgt spid="165"/>
                                        </p:tgtEl>
                                      </p:cBhvr>
                                    </p:animEffect>
                                  </p:childTnLst>
                                </p:cTn>
                              </p:par>
                              <p:par>
                                <p:cTn id="220" presetID="9" presetClass="entr" presetSubtype="0" fill="hold" grpId="0" nodeType="withEffect">
                                  <p:stCondLst>
                                    <p:cond delay="0"/>
                                  </p:stCondLst>
                                  <p:childTnLst>
                                    <p:set>
                                      <p:cBhvr>
                                        <p:cTn id="221" dur="1" fill="hold">
                                          <p:stCondLst>
                                            <p:cond delay="0"/>
                                          </p:stCondLst>
                                        </p:cTn>
                                        <p:tgtEl>
                                          <p:spTgt spid="166"/>
                                        </p:tgtEl>
                                        <p:attrNameLst>
                                          <p:attrName>style.visibility</p:attrName>
                                        </p:attrNameLst>
                                      </p:cBhvr>
                                      <p:to>
                                        <p:strVal val="visible"/>
                                      </p:to>
                                    </p:set>
                                    <p:animEffect transition="in" filter="dissolve">
                                      <p:cBhvr>
                                        <p:cTn id="222" dur="500"/>
                                        <p:tgtEl>
                                          <p:spTgt spid="166"/>
                                        </p:tgtEl>
                                      </p:cBhvr>
                                    </p:animEffect>
                                  </p:childTnLst>
                                </p:cTn>
                              </p:par>
                              <p:par>
                                <p:cTn id="223" presetID="9" presetClass="entr" presetSubtype="0" fill="hold" grpId="1" nodeType="withEffect">
                                  <p:stCondLst>
                                    <p:cond delay="0"/>
                                  </p:stCondLst>
                                  <p:childTnLst>
                                    <p:set>
                                      <p:cBhvr>
                                        <p:cTn id="224" dur="1" fill="hold">
                                          <p:stCondLst>
                                            <p:cond delay="0"/>
                                          </p:stCondLst>
                                        </p:cTn>
                                        <p:tgtEl>
                                          <p:spTgt spid="167"/>
                                        </p:tgtEl>
                                        <p:attrNameLst>
                                          <p:attrName>style.visibility</p:attrName>
                                        </p:attrNameLst>
                                      </p:cBhvr>
                                      <p:to>
                                        <p:strVal val="visible"/>
                                      </p:to>
                                    </p:set>
                                    <p:animEffect transition="in" filter="dissolve">
                                      <p:cBhvr>
                                        <p:cTn id="225" dur="500"/>
                                        <p:tgtEl>
                                          <p:spTgt spid="167"/>
                                        </p:tgtEl>
                                      </p:cBhvr>
                                    </p:animEffect>
                                  </p:childTnLst>
                                </p:cTn>
                              </p:par>
                              <p:par>
                                <p:cTn id="226" presetID="9" presetClass="entr" presetSubtype="0" fill="hold" grpId="1" nodeType="withEffect">
                                  <p:stCondLst>
                                    <p:cond delay="0"/>
                                  </p:stCondLst>
                                  <p:childTnLst>
                                    <p:set>
                                      <p:cBhvr>
                                        <p:cTn id="227" dur="1" fill="hold">
                                          <p:stCondLst>
                                            <p:cond delay="0"/>
                                          </p:stCondLst>
                                        </p:cTn>
                                        <p:tgtEl>
                                          <p:spTgt spid="168"/>
                                        </p:tgtEl>
                                        <p:attrNameLst>
                                          <p:attrName>style.visibility</p:attrName>
                                        </p:attrNameLst>
                                      </p:cBhvr>
                                      <p:to>
                                        <p:strVal val="visible"/>
                                      </p:to>
                                    </p:set>
                                    <p:animEffect transition="in" filter="dissolve">
                                      <p:cBhvr>
                                        <p:cTn id="228" dur="500"/>
                                        <p:tgtEl>
                                          <p:spTgt spid="168"/>
                                        </p:tgtEl>
                                      </p:cBhvr>
                                    </p:animEffect>
                                  </p:childTnLst>
                                </p:cTn>
                              </p:par>
                              <p:par>
                                <p:cTn id="229" presetID="9" presetClass="entr" presetSubtype="0" fill="hold" grpId="1" nodeType="withEffect">
                                  <p:stCondLst>
                                    <p:cond delay="0"/>
                                  </p:stCondLst>
                                  <p:childTnLst>
                                    <p:set>
                                      <p:cBhvr>
                                        <p:cTn id="230" dur="1" fill="hold">
                                          <p:stCondLst>
                                            <p:cond delay="0"/>
                                          </p:stCondLst>
                                        </p:cTn>
                                        <p:tgtEl>
                                          <p:spTgt spid="169"/>
                                        </p:tgtEl>
                                        <p:attrNameLst>
                                          <p:attrName>style.visibility</p:attrName>
                                        </p:attrNameLst>
                                      </p:cBhvr>
                                      <p:to>
                                        <p:strVal val="visible"/>
                                      </p:to>
                                    </p:set>
                                    <p:animEffect transition="in" filter="dissolve">
                                      <p:cBhvr>
                                        <p:cTn id="231" dur="500"/>
                                        <p:tgtEl>
                                          <p:spTgt spid="169"/>
                                        </p:tgtEl>
                                      </p:cBhvr>
                                    </p:animEffect>
                                  </p:childTnLst>
                                </p:cTn>
                              </p:par>
                              <p:par>
                                <p:cTn id="232" presetID="9" presetClass="entr" presetSubtype="0" fill="hold" grpId="1" nodeType="withEffect">
                                  <p:stCondLst>
                                    <p:cond delay="0"/>
                                  </p:stCondLst>
                                  <p:childTnLst>
                                    <p:set>
                                      <p:cBhvr>
                                        <p:cTn id="233" dur="1" fill="hold">
                                          <p:stCondLst>
                                            <p:cond delay="0"/>
                                          </p:stCondLst>
                                        </p:cTn>
                                        <p:tgtEl>
                                          <p:spTgt spid="170"/>
                                        </p:tgtEl>
                                        <p:attrNameLst>
                                          <p:attrName>style.visibility</p:attrName>
                                        </p:attrNameLst>
                                      </p:cBhvr>
                                      <p:to>
                                        <p:strVal val="visible"/>
                                      </p:to>
                                    </p:set>
                                    <p:animEffect transition="in" filter="dissolve">
                                      <p:cBhvr>
                                        <p:cTn id="234" dur="500"/>
                                        <p:tgtEl>
                                          <p:spTgt spid="170"/>
                                        </p:tgtEl>
                                      </p:cBhvr>
                                    </p:animEffect>
                                  </p:childTnLst>
                                </p:cTn>
                              </p:par>
                              <p:par>
                                <p:cTn id="235" presetID="9" presetClass="entr" presetSubtype="0" fill="hold" grpId="1" nodeType="withEffect">
                                  <p:stCondLst>
                                    <p:cond delay="0"/>
                                  </p:stCondLst>
                                  <p:childTnLst>
                                    <p:set>
                                      <p:cBhvr>
                                        <p:cTn id="236" dur="1" fill="hold">
                                          <p:stCondLst>
                                            <p:cond delay="0"/>
                                          </p:stCondLst>
                                        </p:cTn>
                                        <p:tgtEl>
                                          <p:spTgt spid="171"/>
                                        </p:tgtEl>
                                        <p:attrNameLst>
                                          <p:attrName>style.visibility</p:attrName>
                                        </p:attrNameLst>
                                      </p:cBhvr>
                                      <p:to>
                                        <p:strVal val="visible"/>
                                      </p:to>
                                    </p:set>
                                    <p:animEffect transition="in" filter="dissolve">
                                      <p:cBhvr>
                                        <p:cTn id="237" dur="500"/>
                                        <p:tgtEl>
                                          <p:spTgt spid="171"/>
                                        </p:tgtEl>
                                      </p:cBhvr>
                                    </p:animEffect>
                                  </p:childTnLst>
                                </p:cTn>
                              </p:par>
                              <p:par>
                                <p:cTn id="238" presetID="9" presetClass="entr" presetSubtype="0" fill="hold" grpId="1" nodeType="withEffect">
                                  <p:stCondLst>
                                    <p:cond delay="0"/>
                                  </p:stCondLst>
                                  <p:childTnLst>
                                    <p:set>
                                      <p:cBhvr>
                                        <p:cTn id="239" dur="1" fill="hold">
                                          <p:stCondLst>
                                            <p:cond delay="0"/>
                                          </p:stCondLst>
                                        </p:cTn>
                                        <p:tgtEl>
                                          <p:spTgt spid="172"/>
                                        </p:tgtEl>
                                        <p:attrNameLst>
                                          <p:attrName>style.visibility</p:attrName>
                                        </p:attrNameLst>
                                      </p:cBhvr>
                                      <p:to>
                                        <p:strVal val="visible"/>
                                      </p:to>
                                    </p:set>
                                    <p:animEffect transition="in" filter="dissolve">
                                      <p:cBhvr>
                                        <p:cTn id="240" dur="500"/>
                                        <p:tgtEl>
                                          <p:spTgt spid="172"/>
                                        </p:tgtEl>
                                      </p:cBhvr>
                                    </p:animEffect>
                                  </p:childTnLst>
                                </p:cTn>
                              </p:par>
                              <p:par>
                                <p:cTn id="241" presetID="9" presetClass="entr" presetSubtype="0" fill="hold" grpId="1" nodeType="withEffect">
                                  <p:stCondLst>
                                    <p:cond delay="0"/>
                                  </p:stCondLst>
                                  <p:childTnLst>
                                    <p:set>
                                      <p:cBhvr>
                                        <p:cTn id="242" dur="1" fill="hold">
                                          <p:stCondLst>
                                            <p:cond delay="0"/>
                                          </p:stCondLst>
                                        </p:cTn>
                                        <p:tgtEl>
                                          <p:spTgt spid="173"/>
                                        </p:tgtEl>
                                        <p:attrNameLst>
                                          <p:attrName>style.visibility</p:attrName>
                                        </p:attrNameLst>
                                      </p:cBhvr>
                                      <p:to>
                                        <p:strVal val="visible"/>
                                      </p:to>
                                    </p:set>
                                    <p:animEffect transition="in" filter="dissolve">
                                      <p:cBhvr>
                                        <p:cTn id="243" dur="500"/>
                                        <p:tgtEl>
                                          <p:spTgt spid="173"/>
                                        </p:tgtEl>
                                      </p:cBhvr>
                                    </p:animEffect>
                                  </p:childTnLst>
                                </p:cTn>
                              </p:par>
                              <p:par>
                                <p:cTn id="244" presetID="9" presetClass="entr" presetSubtype="0" fill="hold" grpId="1" nodeType="withEffect">
                                  <p:stCondLst>
                                    <p:cond delay="0"/>
                                  </p:stCondLst>
                                  <p:childTnLst>
                                    <p:set>
                                      <p:cBhvr>
                                        <p:cTn id="245" dur="1" fill="hold">
                                          <p:stCondLst>
                                            <p:cond delay="0"/>
                                          </p:stCondLst>
                                        </p:cTn>
                                        <p:tgtEl>
                                          <p:spTgt spid="174"/>
                                        </p:tgtEl>
                                        <p:attrNameLst>
                                          <p:attrName>style.visibility</p:attrName>
                                        </p:attrNameLst>
                                      </p:cBhvr>
                                      <p:to>
                                        <p:strVal val="visible"/>
                                      </p:to>
                                    </p:set>
                                    <p:animEffect transition="in" filter="dissolve">
                                      <p:cBhvr>
                                        <p:cTn id="246" dur="500"/>
                                        <p:tgtEl>
                                          <p:spTgt spid="174"/>
                                        </p:tgtEl>
                                      </p:cBhvr>
                                    </p:animEffect>
                                  </p:childTnLst>
                                </p:cTn>
                              </p:par>
                              <p:par>
                                <p:cTn id="247" presetID="9" presetClass="entr" presetSubtype="0" fill="hold" grpId="1" nodeType="withEffect">
                                  <p:stCondLst>
                                    <p:cond delay="0"/>
                                  </p:stCondLst>
                                  <p:childTnLst>
                                    <p:set>
                                      <p:cBhvr>
                                        <p:cTn id="248" dur="1" fill="hold">
                                          <p:stCondLst>
                                            <p:cond delay="0"/>
                                          </p:stCondLst>
                                        </p:cTn>
                                        <p:tgtEl>
                                          <p:spTgt spid="175"/>
                                        </p:tgtEl>
                                        <p:attrNameLst>
                                          <p:attrName>style.visibility</p:attrName>
                                        </p:attrNameLst>
                                      </p:cBhvr>
                                      <p:to>
                                        <p:strVal val="visible"/>
                                      </p:to>
                                    </p:set>
                                    <p:animEffect transition="in" filter="dissolve">
                                      <p:cBhvr>
                                        <p:cTn id="249" dur="500"/>
                                        <p:tgtEl>
                                          <p:spTgt spid="175"/>
                                        </p:tgtEl>
                                      </p:cBhvr>
                                    </p:animEffect>
                                  </p:childTnLst>
                                </p:cTn>
                              </p:par>
                              <p:par>
                                <p:cTn id="250" presetID="9" presetClass="entr" presetSubtype="0" fill="hold" grpId="1" nodeType="withEffect">
                                  <p:stCondLst>
                                    <p:cond delay="0"/>
                                  </p:stCondLst>
                                  <p:childTnLst>
                                    <p:set>
                                      <p:cBhvr>
                                        <p:cTn id="251" dur="1" fill="hold">
                                          <p:stCondLst>
                                            <p:cond delay="0"/>
                                          </p:stCondLst>
                                        </p:cTn>
                                        <p:tgtEl>
                                          <p:spTgt spid="176"/>
                                        </p:tgtEl>
                                        <p:attrNameLst>
                                          <p:attrName>style.visibility</p:attrName>
                                        </p:attrNameLst>
                                      </p:cBhvr>
                                      <p:to>
                                        <p:strVal val="visible"/>
                                      </p:to>
                                    </p:set>
                                    <p:animEffect transition="in" filter="dissolve">
                                      <p:cBhvr>
                                        <p:cTn id="252" dur="500"/>
                                        <p:tgtEl>
                                          <p:spTgt spid="176"/>
                                        </p:tgtEl>
                                      </p:cBhvr>
                                    </p:animEffect>
                                  </p:childTnLst>
                                </p:cTn>
                              </p:par>
                              <p:par>
                                <p:cTn id="253" presetID="9" presetClass="entr" presetSubtype="0" fill="hold" grpId="1" nodeType="withEffect">
                                  <p:stCondLst>
                                    <p:cond delay="0"/>
                                  </p:stCondLst>
                                  <p:childTnLst>
                                    <p:set>
                                      <p:cBhvr>
                                        <p:cTn id="254" dur="1" fill="hold">
                                          <p:stCondLst>
                                            <p:cond delay="0"/>
                                          </p:stCondLst>
                                        </p:cTn>
                                        <p:tgtEl>
                                          <p:spTgt spid="177"/>
                                        </p:tgtEl>
                                        <p:attrNameLst>
                                          <p:attrName>style.visibility</p:attrName>
                                        </p:attrNameLst>
                                      </p:cBhvr>
                                      <p:to>
                                        <p:strVal val="visible"/>
                                      </p:to>
                                    </p:set>
                                    <p:animEffect transition="in" filter="dissolve">
                                      <p:cBhvr>
                                        <p:cTn id="255" dur="500"/>
                                        <p:tgtEl>
                                          <p:spTgt spid="177"/>
                                        </p:tgtEl>
                                      </p:cBhvr>
                                    </p:animEffect>
                                  </p:childTnLst>
                                </p:cTn>
                              </p:par>
                              <p:par>
                                <p:cTn id="256" presetID="9" presetClass="entr" presetSubtype="0" fill="hold" grpId="1" nodeType="withEffect">
                                  <p:stCondLst>
                                    <p:cond delay="0"/>
                                  </p:stCondLst>
                                  <p:childTnLst>
                                    <p:set>
                                      <p:cBhvr>
                                        <p:cTn id="257" dur="1" fill="hold">
                                          <p:stCondLst>
                                            <p:cond delay="0"/>
                                          </p:stCondLst>
                                        </p:cTn>
                                        <p:tgtEl>
                                          <p:spTgt spid="178"/>
                                        </p:tgtEl>
                                        <p:attrNameLst>
                                          <p:attrName>style.visibility</p:attrName>
                                        </p:attrNameLst>
                                      </p:cBhvr>
                                      <p:to>
                                        <p:strVal val="visible"/>
                                      </p:to>
                                    </p:set>
                                    <p:animEffect transition="in" filter="dissolve">
                                      <p:cBhvr>
                                        <p:cTn id="258" dur="500"/>
                                        <p:tgtEl>
                                          <p:spTgt spid="178"/>
                                        </p:tgtEl>
                                      </p:cBhvr>
                                    </p:animEffect>
                                  </p:childTnLst>
                                </p:cTn>
                              </p:par>
                              <p:par>
                                <p:cTn id="259" presetID="9" presetClass="entr" presetSubtype="0" fill="hold" grpId="1" nodeType="withEffect">
                                  <p:stCondLst>
                                    <p:cond delay="0"/>
                                  </p:stCondLst>
                                  <p:childTnLst>
                                    <p:set>
                                      <p:cBhvr>
                                        <p:cTn id="260" dur="1" fill="hold">
                                          <p:stCondLst>
                                            <p:cond delay="0"/>
                                          </p:stCondLst>
                                        </p:cTn>
                                        <p:tgtEl>
                                          <p:spTgt spid="179"/>
                                        </p:tgtEl>
                                        <p:attrNameLst>
                                          <p:attrName>style.visibility</p:attrName>
                                        </p:attrNameLst>
                                      </p:cBhvr>
                                      <p:to>
                                        <p:strVal val="visible"/>
                                      </p:to>
                                    </p:set>
                                    <p:animEffect transition="in" filter="dissolve">
                                      <p:cBhvr>
                                        <p:cTn id="261" dur="500"/>
                                        <p:tgtEl>
                                          <p:spTgt spid="179"/>
                                        </p:tgtEl>
                                      </p:cBhvr>
                                    </p:animEffect>
                                  </p:childTnLst>
                                </p:cTn>
                              </p:par>
                              <p:par>
                                <p:cTn id="262" presetID="38" presetClass="path" presetSubtype="0" repeatCount="indefinite" fill="hold" grpId="0" nodeType="withEffect">
                                  <p:stCondLst>
                                    <p:cond delay="0"/>
                                  </p:stCondLst>
                                  <p:childTnLst>
                                    <p:animMotion origin="layout" path="M 0.01389 -0.00787 L -0.01702 0.00324 L 0.01458 -0.0081 L -0.01702 0.00324 L 0.01475 -0.00787 L -0.01684 0.00393 L 0.01493 -0.00602 L -0.01684 0.00416 L 0.01441 -0.00579 L -0.0165 0.00555 L 0.01562 -0.0044 L -0.0165 0.00555 L 0.01545 -0.00324 L -0.01615 0.00648 L 0.01458 -0.00394 L -0.01598 0.00764 L 0.01493 -0.00162 " pathEditMode="relative" rAng="4546112" ptsTypes="FFFFFFFFFFFFFFFFF">
                                      <p:cBhvr>
                                        <p:cTn id="263" dur="2000" fill="hold"/>
                                        <p:tgtEl>
                                          <p:spTgt spid="167"/>
                                        </p:tgtEl>
                                        <p:attrNameLst>
                                          <p:attrName>ppt_x</p:attrName>
                                          <p:attrName>ppt_y</p:attrName>
                                        </p:attrNameLst>
                                      </p:cBhvr>
                                      <p:rCtr x="-1400" y="800"/>
                                    </p:animMotion>
                                  </p:childTnLst>
                                </p:cTn>
                              </p:par>
                              <p:par>
                                <p:cTn id="264" presetID="38" presetClass="path" presetSubtype="0" repeatCount="indefinite" fill="hold" grpId="0" nodeType="withEffect">
                                  <p:stCondLst>
                                    <p:cond delay="100"/>
                                  </p:stCondLst>
                                  <p:childTnLst>
                                    <p:animMotion origin="layout" path="M 0.01059 -0.00903 L -0.01111 0.00185 L 0.01042 -0.00833 L -0.01111 0.00301 L 0.01077 -0.00787 L -0.01059 0.00371 L 0.01111 -0.0074 L -0.01041 0.0044 L 0.01094 -0.00625 L -0.01024 0.00486 L 0.01164 -0.00555 L -0.01041 0.00602 L 0.01164 -0.00486 L -0.01007 0.00648 L 0.01181 -0.00416 L -0.01007 0.00718 L 0.01216 -0.00347 " pathEditMode="relative" rAng="4168048" ptsTypes="FFFFFFFFFFFFFFFFF">
                                      <p:cBhvr>
                                        <p:cTn id="265" dur="2000" fill="hold"/>
                                        <p:tgtEl>
                                          <p:spTgt spid="168"/>
                                        </p:tgtEl>
                                        <p:attrNameLst>
                                          <p:attrName>ppt_x</p:attrName>
                                          <p:attrName>ppt_y</p:attrName>
                                        </p:attrNameLst>
                                      </p:cBhvr>
                                      <p:rCtr x="-1000" y="800"/>
                                    </p:animMotion>
                                  </p:childTnLst>
                                </p:cTn>
                              </p:par>
                              <p:par>
                                <p:cTn id="266" presetID="38" presetClass="path" presetSubtype="0" repeatCount="indefinite" fill="hold" grpId="0" nodeType="withEffect">
                                  <p:stCondLst>
                                    <p:cond delay="0"/>
                                  </p:stCondLst>
                                  <p:childTnLst>
                                    <p:animMotion origin="layout" path="M -0.01076 -0.00925 L 0.00799 0.00855 L -0.01076 -0.00925 L 0.00833 0.00855 L -0.01042 -0.00948 L 0.00833 0.00832 L -0.01024 -0.01064 L 0.00868 0.00763 L -0.01007 -0.01133 L 0.0092 0.00647 L -0.00938 -0.0118 L 0.00955 0.00624 L -0.00868 -0.01156 L 0.00972 0.00578 L -0.0092 -0.01272 L 0.0099 0.00531 L -0.00851 -0.01226 " pathEditMode="relative" rAng="-3258072" ptsTypes="FFFFFFFFFFFFFFFFF">
                                      <p:cBhvr>
                                        <p:cTn id="267" dur="2000" fill="hold"/>
                                        <p:tgtEl>
                                          <p:spTgt spid="169"/>
                                        </p:tgtEl>
                                        <p:attrNameLst>
                                          <p:attrName>ppt_x</p:attrName>
                                          <p:attrName>ppt_y</p:attrName>
                                        </p:attrNameLst>
                                      </p:cBhvr>
                                      <p:rCtr x="1000" y="700"/>
                                    </p:animMotion>
                                  </p:childTnLst>
                                </p:cTn>
                              </p:par>
                              <p:par>
                                <p:cTn id="268" presetID="38" presetClass="path" presetSubtype="0" repeatCount="indefinite" fill="hold" grpId="0" nodeType="withEffect">
                                  <p:stCondLst>
                                    <p:cond delay="100"/>
                                  </p:stCondLst>
                                  <p:childTnLst>
                                    <p:animMotion origin="layout" path="M -0.01215 -0.00739 L 0.00816 0.01157 L -0.01181 -0.00763 L 0.00833 0.01087 L -0.01146 -0.00832 L 0.00885 0.01018 L -0.01111 -0.00901 L 0.00903 0.00948 L -0.00955 -0.00878 L 0.00937 0.00902 L -0.00955 -0.00947 L 0.00972 0.00833 L -0.01007 -0.01063 L 0.01024 0.0074 L -0.00972 -0.01156 L 0.01041 0.00694 L -0.00938 -0.01225 " pathEditMode="relative" rAng="-3286446" ptsTypes="FFFFFFFFFFFFFFFFF">
                                      <p:cBhvr>
                                        <p:cTn id="269" dur="2000" fill="hold"/>
                                        <p:tgtEl>
                                          <p:spTgt spid="174"/>
                                        </p:tgtEl>
                                        <p:attrNameLst>
                                          <p:attrName>ppt_x</p:attrName>
                                          <p:attrName>ppt_y</p:attrName>
                                        </p:attrNameLst>
                                      </p:cBhvr>
                                      <p:rCtr x="1100" y="700"/>
                                    </p:animMotion>
                                  </p:childTnLst>
                                </p:cTn>
                              </p:par>
                              <p:par>
                                <p:cTn id="270" presetID="38" presetClass="path" presetSubtype="0" repeatCount="indefinite" fill="hold" grpId="0" nodeType="withEffect">
                                  <p:stCondLst>
                                    <p:cond delay="0"/>
                                  </p:stCondLst>
                                  <p:childTnLst>
                                    <p:animMotion origin="layout" path="M -0.00659 -0.02223 L 0.00243 0.02083 L -0.00642 -0.02199 L 0.00313 0.02083 L -0.0059 -0.02246 L 0.00365 0.0206 L -0.00555 -0.02269 L 0.00434 0.0206 L -0.00503 -0.02292 L 0.00452 0.0199 L -0.00451 -0.02292 L 0.00452 0.0199 L -0.00451 -0.02292 L 0.00591 0.01944 L -0.0033 -0.02338 L 0.0066 0.01944 L -0.00225 -0.02385 " pathEditMode="relative" rAng="-966299" ptsTypes="FFFFFFFFFFFFFFFFF">
                                      <p:cBhvr>
                                        <p:cTn id="271" dur="2000" fill="hold"/>
                                        <p:tgtEl>
                                          <p:spTgt spid="175"/>
                                        </p:tgtEl>
                                        <p:attrNameLst>
                                          <p:attrName>ppt_x</p:attrName>
                                          <p:attrName>ppt_y</p:attrName>
                                        </p:attrNameLst>
                                      </p:cBhvr>
                                      <p:rCtr x="700" y="2100"/>
                                    </p:animMotion>
                                  </p:childTnLst>
                                </p:cTn>
                              </p:par>
                              <p:par>
                                <p:cTn id="272" presetID="38" presetClass="path" presetSubtype="0" repeatCount="indefinite" fill="hold" grpId="0" nodeType="withEffect">
                                  <p:stCondLst>
                                    <p:cond delay="100"/>
                                  </p:stCondLst>
                                  <p:childTnLst>
                                    <p:animMotion origin="layout" path="M -0.00261 -0.01528 L -0.00243 0.01319 L -0.00209 -0.01528 L -0.00174 0.01319 L -0.00156 -0.01528 L -0.00122 0.01319 L -0.00087 -0.01528 L -0.0007 0.01319 L -0.00035 -0.01528 L 2.22222E-6 0.01319 L 0.00017 -0.01528 L 0.00052 0.01319 L 0.00069 -0.01528 L 0.00104 0.01319 L 0.00139 -0.01528 L 0.00173 0.01319 L 0.00208 -0.01528 " pathEditMode="relative" rAng="0" ptsTypes="FFFFFFFFFFFFFFFFF">
                                      <p:cBhvr>
                                        <p:cTn id="273" dur="2000" fill="hold"/>
                                        <p:tgtEl>
                                          <p:spTgt spid="176"/>
                                        </p:tgtEl>
                                        <p:attrNameLst>
                                          <p:attrName>ppt_x</p:attrName>
                                          <p:attrName>ppt_y</p:attrName>
                                        </p:attrNameLst>
                                      </p:cBhvr>
                                      <p:rCtr x="200" y="1400"/>
                                    </p:animMotion>
                                  </p:childTnLst>
                                </p:cTn>
                              </p:par>
                              <p:par>
                                <p:cTn id="274" presetID="38" presetClass="path" presetSubtype="0" repeatCount="indefinite" fill="hold" grpId="0" nodeType="withEffect">
                                  <p:stCondLst>
                                    <p:cond delay="0"/>
                                  </p:stCondLst>
                                  <p:childTnLst>
                                    <p:animMotion origin="layout" path="M 0.0099 -0.01528 L -0.01232 0.00926 L 0.01007 -0.01505 L -0.01163 0.01041 L 0.01042 -0.01459 L -0.01145 0.01088 L 0.01111 -0.01389 L -0.01111 0.01134 L 0.01129 -0.01366 L -0.01076 0.0118 L 0.01181 -0.01273 L -0.01041 0.01227 L 0.01198 -0.01204 L -0.01007 0.01296 L 0.01233 -0.01158 L -0.00954 0.01389 L 0.01285 -0.01065 " pathEditMode="relative" rAng="2994333" ptsTypes="FFFFFFFFFFFFFFFFF">
                                      <p:cBhvr>
                                        <p:cTn id="275" dur="2000" fill="hold"/>
                                        <p:tgtEl>
                                          <p:spTgt spid="170"/>
                                        </p:tgtEl>
                                        <p:attrNameLst>
                                          <p:attrName>ppt_x</p:attrName>
                                          <p:attrName>ppt_y</p:attrName>
                                        </p:attrNameLst>
                                      </p:cBhvr>
                                      <p:rCtr x="-1000" y="1500"/>
                                    </p:animMotion>
                                  </p:childTnLst>
                                </p:cTn>
                              </p:par>
                              <p:par>
                                <p:cTn id="276" presetID="38" presetClass="path" presetSubtype="0" repeatCount="indefinite" fill="hold" grpId="0" nodeType="withEffect">
                                  <p:stCondLst>
                                    <p:cond delay="100"/>
                                  </p:stCondLst>
                                  <p:childTnLst>
                                    <p:animMotion origin="layout" path="M 0.00886 0.00186 L -0.00833 0.00301 L 0.00886 0.00093 L -0.00833 0.00232 L 0.00851 0.00023 L -0.00833 0.00162 L 0.00868 -0.00069 L -0.0085 0.00093 L 0.00868 -0.00139 L -0.0085 -3.33333E-6 L 0.00834 -0.00231 L -0.0085 -0.00069 L 0.00851 -0.00301 L -0.00885 -0.00139 L 0.00851 -0.0037 L -0.00868 -0.00231 L 0.00851 -0.00416 " pathEditMode="relative" rAng="5096497" ptsTypes="FFFFFFFFFFFFFFFFF">
                                      <p:cBhvr>
                                        <p:cTn id="277" dur="2000" fill="hold"/>
                                        <p:tgtEl>
                                          <p:spTgt spid="172"/>
                                        </p:tgtEl>
                                        <p:attrNameLst>
                                          <p:attrName>ppt_x</p:attrName>
                                          <p:attrName>ppt_y</p:attrName>
                                        </p:attrNameLst>
                                      </p:cBhvr>
                                      <p:rCtr x="-900" y="-200"/>
                                    </p:animMotion>
                                  </p:childTnLst>
                                </p:cTn>
                              </p:par>
                              <p:par>
                                <p:cTn id="278" presetID="38" presetClass="path" presetSubtype="0" repeatCount="indefinite" fill="hold" grpId="0" nodeType="withEffect">
                                  <p:stCondLst>
                                    <p:cond delay="0"/>
                                  </p:stCondLst>
                                  <p:childTnLst>
                                    <p:animMotion origin="layout" path="M 0.00434 -0.01227 L 0.00069 0.01042 L 0.00399 -0.01134 L 0.00069 0.01042 L 0.00434 -0.01227 L -0.00122 0.00833 L 0.00312 -0.01319 L -0.00157 0.01111 L 0.00225 -0.01273 L -0.00226 0.01088 L 0.00225 -0.01343 L -0.00278 0.00949 L 0.00139 -0.01273 L -0.00261 0.0081 L 0.00017 -0.0125 L -0.00365 0.00995 L 3.88889E-6 -0.01273 " pathEditMode="relative" rAng="789933" ptsTypes="FFFFFFFFFFFFFFFFF">
                                      <p:cBhvr>
                                        <p:cTn id="279" dur="2000" fill="hold"/>
                                        <p:tgtEl>
                                          <p:spTgt spid="171"/>
                                        </p:tgtEl>
                                        <p:attrNameLst>
                                          <p:attrName>ppt_x</p:attrName>
                                          <p:attrName>ppt_y</p:attrName>
                                        </p:attrNameLst>
                                      </p:cBhvr>
                                      <p:rCtr x="-400" y="1100"/>
                                    </p:animMotion>
                                  </p:childTnLst>
                                </p:cTn>
                              </p:par>
                              <p:par>
                                <p:cTn id="280" presetID="38" presetClass="path" presetSubtype="0" repeatCount="indefinite" fill="hold" grpId="0" nodeType="withEffect">
                                  <p:stCondLst>
                                    <p:cond delay="0"/>
                                  </p:stCondLst>
                                  <p:childTnLst>
                                    <p:animMotion origin="layout" path="M 0.00104 -0.01111 L -0.00521 0.00996 L 0.00139 -0.01041 L -0.00451 0.01112 L 0.00226 -0.01226 L -0.00399 0.01065 L 0.00226 -0.00926 L -0.00347 0.0088 L 0.00313 -0.00926 L -0.00312 0.01181 L 0.00347 -0.00949 L -0.00226 0.01065 L 0.00399 -0.00833 L -0.00174 0.01019 L 0.00451 -0.00879 L -0.00174 0.0125 L 0.00538 -0.00879 " pathEditMode="relative" rAng="1308084" ptsTypes="FFFFFFFFFFFFFFFFF">
                                      <p:cBhvr>
                                        <p:cTn id="281" dur="2000" fill="hold"/>
                                        <p:tgtEl>
                                          <p:spTgt spid="173"/>
                                        </p:tgtEl>
                                        <p:attrNameLst>
                                          <p:attrName>ppt_x</p:attrName>
                                          <p:attrName>ppt_y</p:attrName>
                                        </p:attrNameLst>
                                      </p:cBhvr>
                                      <p:rCtr x="-100" y="1100"/>
                                    </p:animMotion>
                                  </p:childTnLst>
                                </p:cTn>
                              </p:par>
                              <p:par>
                                <p:cTn id="282" presetID="38" presetClass="path" presetSubtype="0" repeatCount="indefinite" fill="hold" grpId="0" nodeType="withEffect">
                                  <p:stCondLst>
                                    <p:cond delay="0"/>
                                  </p:stCondLst>
                                  <p:childTnLst>
                                    <p:animMotion origin="layout" path="M 0.00503 -0.00532 L -0.00625 -0.00301 L 0.00503 -0.00532 L -0.00625 -0.00301 L 0.00503 -0.00532 L -0.00625 -0.00301 L 0.00521 -0.00532 L -0.00625 -0.00278 L 0.00521 -0.00417 L -0.00608 -0.00208 L 0.00555 -0.0037 L -0.00608 -0.00116 L 0.00538 -0.00278 L -0.0059 -0.00046 L 0.00573 -0.00185 L -0.0059 0.00023 L 0.00625 0.00116 " pathEditMode="relative" rAng="4878103" ptsTypes="FFFFFFFFFFFFFFFFF">
                                      <p:cBhvr>
                                        <p:cTn id="283" dur="2000" fill="hold"/>
                                        <p:tgtEl>
                                          <p:spTgt spid="179"/>
                                        </p:tgtEl>
                                        <p:attrNameLst>
                                          <p:attrName>ppt_x</p:attrName>
                                          <p:attrName>ppt_y</p:attrName>
                                        </p:attrNameLst>
                                      </p:cBhvr>
                                      <p:rCtr x="-500" y="400"/>
                                    </p:animMotion>
                                  </p:childTnLst>
                                </p:cTn>
                              </p:par>
                              <p:par>
                                <p:cTn id="284" presetID="38" presetClass="path" presetSubtype="0" repeatCount="indefinite" fill="hold" grpId="0" nodeType="withEffect">
                                  <p:stCondLst>
                                    <p:cond delay="0"/>
                                  </p:stCondLst>
                                  <p:childTnLst>
                                    <p:animMotion origin="layout" path="M -0.00261 -0.00902 L -0.00243 0.00834 L -0.00209 -0.00902 L -0.00174 0.00834 L -0.00156 -0.00902 L -0.00122 0.00834 L -0.00087 -0.00902 L -0.0007 0.00834 L -0.00035 -0.00902 L 2.22222E-6 0.00834 L 0.00017 -0.00902 L 0.00052 0.00834 L 0.00087 -0.00902 L 0.00104 0.00834 L 0.00139 -0.00902 L 0.00173 0.00834 L 0.00208 -0.00902 " pathEditMode="relative" rAng="0" ptsTypes="FFFFFFFFFFFFFFFFF">
                                      <p:cBhvr>
                                        <p:cTn id="285" dur="2000" fill="hold"/>
                                        <p:tgtEl>
                                          <p:spTgt spid="177"/>
                                        </p:tgtEl>
                                        <p:attrNameLst>
                                          <p:attrName>ppt_x</p:attrName>
                                          <p:attrName>ppt_y</p:attrName>
                                        </p:attrNameLst>
                                      </p:cBhvr>
                                      <p:rCtr x="200" y="900"/>
                                    </p:animMotion>
                                  </p:childTnLst>
                                </p:cTn>
                              </p:par>
                              <p:par>
                                <p:cTn id="286" presetID="38" presetClass="path" presetSubtype="0" repeatCount="indefinite" fill="hold" grpId="0" nodeType="withEffect">
                                  <p:stCondLst>
                                    <p:cond delay="0"/>
                                  </p:stCondLst>
                                  <p:childTnLst>
                                    <p:animMotion origin="layout" path="M -0.00712 0.00023 L 0.00625 0.00417 L -0.00695 -0.00023 L 0.00659 0.00347 L -0.00677 -0.00092 L 0.00677 0.00278 L -0.0066 -0.00185 L 0.00677 0.00209 L -0.00643 -0.00231 L 0.00694 0.00116 L -0.00643 -0.00301 L 0.00712 0.00047 L -0.00643 -0.00393 L 0.00729 -0.00023 L -0.00625 -0.00463 L 0.00729 -0.00116 L -0.00608 -0.00555 " pathEditMode="relative" rAng="-4647960" ptsTypes="FFFFFFFFFFFFFFFFF">
                                      <p:cBhvr>
                                        <p:cTn id="287" dur="2000" fill="hold"/>
                                        <p:tgtEl>
                                          <p:spTgt spid="178"/>
                                        </p:tgtEl>
                                        <p:attrNameLst>
                                          <p:attrName>ppt_x</p:attrName>
                                          <p:attrName>ppt_y</p:attrName>
                                        </p:attrNameLst>
                                      </p:cBhvr>
                                      <p:rCtr x="700" y="-100"/>
                                    </p:animMotion>
                                  </p:childTnLst>
                                </p:cTn>
                              </p:par>
                            </p:childTnLst>
                          </p:cTn>
                        </p:par>
                      </p:childTnLst>
                    </p:cTn>
                  </p:par>
                  <p:par>
                    <p:cTn id="288" fill="hold">
                      <p:stCondLst>
                        <p:cond delay="indefinite"/>
                      </p:stCondLst>
                      <p:childTnLst>
                        <p:par>
                          <p:cTn id="289" fill="hold">
                            <p:stCondLst>
                              <p:cond delay="0"/>
                            </p:stCondLst>
                            <p:childTnLst>
                              <p:par>
                                <p:cTn id="290" presetID="9" presetClass="entr" presetSubtype="0" fill="hold" nodeType="clickEffect">
                                  <p:stCondLst>
                                    <p:cond delay="0"/>
                                  </p:stCondLst>
                                  <p:childTnLst>
                                    <p:set>
                                      <p:cBhvr>
                                        <p:cTn id="291" dur="1" fill="hold">
                                          <p:stCondLst>
                                            <p:cond delay="0"/>
                                          </p:stCondLst>
                                        </p:cTn>
                                        <p:tgtEl>
                                          <p:spTgt spid="2"/>
                                        </p:tgtEl>
                                        <p:attrNameLst>
                                          <p:attrName>style.visibility</p:attrName>
                                        </p:attrNameLst>
                                      </p:cBhvr>
                                      <p:to>
                                        <p:strVal val="visible"/>
                                      </p:to>
                                    </p:set>
                                    <p:animEffect transition="in" filter="dissolve">
                                      <p:cBhvr>
                                        <p:cTn id="292" dur="500"/>
                                        <p:tgtEl>
                                          <p:spTgt spid="2"/>
                                        </p:tgtEl>
                                      </p:cBhvr>
                                    </p:animEffect>
                                  </p:childTnLst>
                                </p:cTn>
                              </p:par>
                            </p:childTnLst>
                          </p:cTn>
                        </p:par>
                      </p:childTnLst>
                    </p:cTn>
                  </p:par>
                  <p:par>
                    <p:cTn id="293" fill="hold">
                      <p:stCondLst>
                        <p:cond delay="indefinite"/>
                      </p:stCondLst>
                      <p:childTnLst>
                        <p:par>
                          <p:cTn id="294" fill="hold">
                            <p:stCondLst>
                              <p:cond delay="0"/>
                            </p:stCondLst>
                            <p:childTnLst>
                              <p:par>
                                <p:cTn id="295" presetID="9" presetClass="entr" presetSubtype="0" fill="hold" nodeType="clickEffect">
                                  <p:stCondLst>
                                    <p:cond delay="0"/>
                                  </p:stCondLst>
                                  <p:childTnLst>
                                    <p:set>
                                      <p:cBhvr>
                                        <p:cTn id="296" dur="1" fill="hold">
                                          <p:stCondLst>
                                            <p:cond delay="0"/>
                                          </p:stCondLst>
                                        </p:cTn>
                                        <p:tgtEl>
                                          <p:spTgt spid="102"/>
                                        </p:tgtEl>
                                        <p:attrNameLst>
                                          <p:attrName>style.visibility</p:attrName>
                                        </p:attrNameLst>
                                      </p:cBhvr>
                                      <p:to>
                                        <p:strVal val="visible"/>
                                      </p:to>
                                    </p:set>
                                    <p:animEffect transition="in" filter="dissolve">
                                      <p:cBhvr>
                                        <p:cTn id="297" dur="500"/>
                                        <p:tgtEl>
                                          <p:spTgt spid="102"/>
                                        </p:tgtEl>
                                      </p:cBhvr>
                                    </p:animEffect>
                                  </p:childTnLst>
                                </p:cTn>
                              </p:par>
                              <p:par>
                                <p:cTn id="298" presetID="9" presetClass="entr" presetSubtype="0" fill="hold" grpId="0" nodeType="withEffect">
                                  <p:stCondLst>
                                    <p:cond delay="0"/>
                                  </p:stCondLst>
                                  <p:childTnLst>
                                    <p:set>
                                      <p:cBhvr>
                                        <p:cTn id="299" dur="1" fill="hold">
                                          <p:stCondLst>
                                            <p:cond delay="0"/>
                                          </p:stCondLst>
                                        </p:cTn>
                                        <p:tgtEl>
                                          <p:spTgt spid="3075">
                                            <p:txEl>
                                              <p:pRg st="0" end="0"/>
                                            </p:txEl>
                                          </p:spTgt>
                                        </p:tgtEl>
                                        <p:attrNameLst>
                                          <p:attrName>style.visibility</p:attrName>
                                        </p:attrNameLst>
                                      </p:cBhvr>
                                      <p:to>
                                        <p:strVal val="visible"/>
                                      </p:to>
                                    </p:set>
                                    <p:animEffect transition="in" filter="dissolve">
                                      <p:cBhvr>
                                        <p:cTn id="300" dur="500"/>
                                        <p:tgtEl>
                                          <p:spTgt spid="3075">
                                            <p:txEl>
                                              <p:pRg st="0" end="0"/>
                                            </p:txEl>
                                          </p:spTgt>
                                        </p:tgtEl>
                                      </p:cBhvr>
                                    </p:animEffect>
                                  </p:childTnLst>
                                </p:cTn>
                              </p:par>
                              <p:par>
                                <p:cTn id="301" presetID="9" presetClass="entr" presetSubtype="0" fill="hold" grpId="0" nodeType="withEffect">
                                  <p:stCondLst>
                                    <p:cond delay="0"/>
                                  </p:stCondLst>
                                  <p:childTnLst>
                                    <p:set>
                                      <p:cBhvr>
                                        <p:cTn id="302" dur="1" fill="hold">
                                          <p:stCondLst>
                                            <p:cond delay="0"/>
                                          </p:stCondLst>
                                        </p:cTn>
                                        <p:tgtEl>
                                          <p:spTgt spid="3075">
                                            <p:txEl>
                                              <p:pRg st="1" end="1"/>
                                            </p:txEl>
                                          </p:spTgt>
                                        </p:tgtEl>
                                        <p:attrNameLst>
                                          <p:attrName>style.visibility</p:attrName>
                                        </p:attrNameLst>
                                      </p:cBhvr>
                                      <p:to>
                                        <p:strVal val="visible"/>
                                      </p:to>
                                    </p:set>
                                    <p:animEffect transition="in" filter="dissolve">
                                      <p:cBhvr>
                                        <p:cTn id="303" dur="500"/>
                                        <p:tgtEl>
                                          <p:spTgt spid="3075">
                                            <p:txEl>
                                              <p:pRg st="1" end="1"/>
                                            </p:txEl>
                                          </p:spTgt>
                                        </p:tgtEl>
                                      </p:cBhvr>
                                    </p:animEffect>
                                  </p:childTnLst>
                                </p:cTn>
                              </p:par>
                            </p:childTnLst>
                          </p:cTn>
                        </p:par>
                        <p:par>
                          <p:cTn id="304" fill="hold">
                            <p:stCondLst>
                              <p:cond delay="500"/>
                            </p:stCondLst>
                            <p:childTnLst>
                              <p:par>
                                <p:cTn id="305" presetID="9" presetClass="entr" presetSubtype="0" fill="hold" grpId="0" nodeType="afterEffect">
                                  <p:stCondLst>
                                    <p:cond delay="0"/>
                                  </p:stCondLst>
                                  <p:childTnLst>
                                    <p:set>
                                      <p:cBhvr>
                                        <p:cTn id="306" dur="1" fill="hold">
                                          <p:stCondLst>
                                            <p:cond delay="0"/>
                                          </p:stCondLst>
                                        </p:cTn>
                                        <p:tgtEl>
                                          <p:spTgt spid="3075">
                                            <p:txEl>
                                              <p:pRg st="2" end="2"/>
                                            </p:txEl>
                                          </p:spTgt>
                                        </p:tgtEl>
                                        <p:attrNameLst>
                                          <p:attrName>style.visibility</p:attrName>
                                        </p:attrNameLst>
                                      </p:cBhvr>
                                      <p:to>
                                        <p:strVal val="visible"/>
                                      </p:to>
                                    </p:set>
                                    <p:animEffect transition="in" filter="dissolve">
                                      <p:cBhvr>
                                        <p:cTn id="307" dur="500"/>
                                        <p:tgtEl>
                                          <p:spTgt spid="3075">
                                            <p:txEl>
                                              <p:pRg st="2" end="2"/>
                                            </p:txEl>
                                          </p:spTgt>
                                        </p:tgtEl>
                                      </p:cBhvr>
                                    </p:animEffect>
                                  </p:childTnLst>
                                </p:cTn>
                              </p:par>
                            </p:childTnLst>
                          </p:cTn>
                        </p:par>
                        <p:par>
                          <p:cTn id="308" fill="hold">
                            <p:stCondLst>
                              <p:cond delay="1000"/>
                            </p:stCondLst>
                            <p:childTnLst>
                              <p:par>
                                <p:cTn id="309" presetID="9" presetClass="entr" presetSubtype="0" fill="hold" grpId="0" nodeType="afterEffect">
                                  <p:stCondLst>
                                    <p:cond delay="0"/>
                                  </p:stCondLst>
                                  <p:childTnLst>
                                    <p:set>
                                      <p:cBhvr>
                                        <p:cTn id="310" dur="1" fill="hold">
                                          <p:stCondLst>
                                            <p:cond delay="0"/>
                                          </p:stCondLst>
                                        </p:cTn>
                                        <p:tgtEl>
                                          <p:spTgt spid="3075">
                                            <p:txEl>
                                              <p:pRg st="3" end="3"/>
                                            </p:txEl>
                                          </p:spTgt>
                                        </p:tgtEl>
                                        <p:attrNameLst>
                                          <p:attrName>style.visibility</p:attrName>
                                        </p:attrNameLst>
                                      </p:cBhvr>
                                      <p:to>
                                        <p:strVal val="visible"/>
                                      </p:to>
                                    </p:set>
                                    <p:animEffect transition="in" filter="dissolve">
                                      <p:cBhvr>
                                        <p:cTn id="311" dur="500"/>
                                        <p:tgtEl>
                                          <p:spTgt spid="3075">
                                            <p:txEl>
                                              <p:pRg st="3" end="3"/>
                                            </p:txEl>
                                          </p:spTgt>
                                        </p:tgtEl>
                                      </p:cBhvr>
                                    </p:animEffect>
                                  </p:childTnLst>
                                </p:cTn>
                              </p:par>
                            </p:childTnLst>
                          </p:cTn>
                        </p:par>
                        <p:par>
                          <p:cTn id="312" fill="hold">
                            <p:stCondLst>
                              <p:cond delay="1500"/>
                            </p:stCondLst>
                            <p:childTnLst>
                              <p:par>
                                <p:cTn id="313" presetID="9" presetClass="entr" presetSubtype="0" fill="hold" grpId="0" nodeType="afterEffect">
                                  <p:stCondLst>
                                    <p:cond delay="0"/>
                                  </p:stCondLst>
                                  <p:childTnLst>
                                    <p:set>
                                      <p:cBhvr>
                                        <p:cTn id="314" dur="1" fill="hold">
                                          <p:stCondLst>
                                            <p:cond delay="0"/>
                                          </p:stCondLst>
                                        </p:cTn>
                                        <p:tgtEl>
                                          <p:spTgt spid="3075">
                                            <p:txEl>
                                              <p:pRg st="4" end="4"/>
                                            </p:txEl>
                                          </p:spTgt>
                                        </p:tgtEl>
                                        <p:attrNameLst>
                                          <p:attrName>style.visibility</p:attrName>
                                        </p:attrNameLst>
                                      </p:cBhvr>
                                      <p:to>
                                        <p:strVal val="visible"/>
                                      </p:to>
                                    </p:set>
                                    <p:animEffect transition="in" filter="dissolve">
                                      <p:cBhvr>
                                        <p:cTn id="315" dur="500"/>
                                        <p:tgtEl>
                                          <p:spTgt spid="3075">
                                            <p:txEl>
                                              <p:pRg st="4" end="4"/>
                                            </p:txEl>
                                          </p:spTgt>
                                        </p:tgtEl>
                                      </p:cBhvr>
                                    </p:animEffect>
                                  </p:childTnLst>
                                </p:cTn>
                              </p:par>
                            </p:childTnLst>
                          </p:cTn>
                        </p:par>
                        <p:par>
                          <p:cTn id="316" fill="hold">
                            <p:stCondLst>
                              <p:cond delay="2000"/>
                            </p:stCondLst>
                            <p:childTnLst>
                              <p:par>
                                <p:cTn id="317" presetID="9" presetClass="entr" presetSubtype="0" fill="hold" grpId="0" nodeType="afterEffect">
                                  <p:stCondLst>
                                    <p:cond delay="0"/>
                                  </p:stCondLst>
                                  <p:childTnLst>
                                    <p:set>
                                      <p:cBhvr>
                                        <p:cTn id="318" dur="1" fill="hold">
                                          <p:stCondLst>
                                            <p:cond delay="0"/>
                                          </p:stCondLst>
                                        </p:cTn>
                                        <p:tgtEl>
                                          <p:spTgt spid="3075">
                                            <p:txEl>
                                              <p:pRg st="5" end="5"/>
                                            </p:txEl>
                                          </p:spTgt>
                                        </p:tgtEl>
                                        <p:attrNameLst>
                                          <p:attrName>style.visibility</p:attrName>
                                        </p:attrNameLst>
                                      </p:cBhvr>
                                      <p:to>
                                        <p:strVal val="visible"/>
                                      </p:to>
                                    </p:set>
                                    <p:animEffect transition="in" filter="dissolve">
                                      <p:cBhvr>
                                        <p:cTn id="319" dur="500"/>
                                        <p:tgtEl>
                                          <p:spTgt spid="3075">
                                            <p:txEl>
                                              <p:pRg st="5" end="5"/>
                                            </p:txEl>
                                          </p:spTgt>
                                        </p:tgtEl>
                                      </p:cBhvr>
                                    </p:animEffect>
                                  </p:childTnLst>
                                </p:cTn>
                              </p:par>
                            </p:childTnLst>
                          </p:cTn>
                        </p:par>
                        <p:par>
                          <p:cTn id="320" fill="hold">
                            <p:stCondLst>
                              <p:cond delay="2500"/>
                            </p:stCondLst>
                            <p:childTnLst>
                              <p:par>
                                <p:cTn id="321" presetID="9" presetClass="entr" presetSubtype="0" fill="hold" grpId="0" nodeType="afterEffect">
                                  <p:stCondLst>
                                    <p:cond delay="0"/>
                                  </p:stCondLst>
                                  <p:childTnLst>
                                    <p:set>
                                      <p:cBhvr>
                                        <p:cTn id="322" dur="1" fill="hold">
                                          <p:stCondLst>
                                            <p:cond delay="0"/>
                                          </p:stCondLst>
                                        </p:cTn>
                                        <p:tgtEl>
                                          <p:spTgt spid="3075">
                                            <p:txEl>
                                              <p:pRg st="6" end="6"/>
                                            </p:txEl>
                                          </p:spTgt>
                                        </p:tgtEl>
                                        <p:attrNameLst>
                                          <p:attrName>style.visibility</p:attrName>
                                        </p:attrNameLst>
                                      </p:cBhvr>
                                      <p:to>
                                        <p:strVal val="visible"/>
                                      </p:to>
                                    </p:set>
                                    <p:animEffect transition="in" filter="dissolve">
                                      <p:cBhvr>
                                        <p:cTn id="323" dur="500"/>
                                        <p:tgtEl>
                                          <p:spTgt spid="3075">
                                            <p:txEl>
                                              <p:pRg st="6" end="6"/>
                                            </p:txEl>
                                          </p:spTgt>
                                        </p:tgtEl>
                                      </p:cBhvr>
                                    </p:animEffect>
                                  </p:childTnLst>
                                </p:cTn>
                              </p:par>
                            </p:childTnLst>
                          </p:cTn>
                        </p:par>
                        <p:par>
                          <p:cTn id="324" fill="hold">
                            <p:stCondLst>
                              <p:cond delay="3000"/>
                            </p:stCondLst>
                            <p:childTnLst>
                              <p:par>
                                <p:cTn id="325" presetID="9" presetClass="entr" presetSubtype="0" fill="hold" grpId="0" nodeType="afterEffect">
                                  <p:stCondLst>
                                    <p:cond delay="0"/>
                                  </p:stCondLst>
                                  <p:childTnLst>
                                    <p:set>
                                      <p:cBhvr>
                                        <p:cTn id="326" dur="1" fill="hold">
                                          <p:stCondLst>
                                            <p:cond delay="0"/>
                                          </p:stCondLst>
                                        </p:cTn>
                                        <p:tgtEl>
                                          <p:spTgt spid="3075">
                                            <p:txEl>
                                              <p:pRg st="7" end="7"/>
                                            </p:txEl>
                                          </p:spTgt>
                                        </p:tgtEl>
                                        <p:attrNameLst>
                                          <p:attrName>style.visibility</p:attrName>
                                        </p:attrNameLst>
                                      </p:cBhvr>
                                      <p:to>
                                        <p:strVal val="visible"/>
                                      </p:to>
                                    </p:set>
                                    <p:animEffect transition="in" filter="dissolve">
                                      <p:cBhvr>
                                        <p:cTn id="327" dur="500"/>
                                        <p:tgtEl>
                                          <p:spTgt spid="3075">
                                            <p:txEl>
                                              <p:pRg st="7" end="7"/>
                                            </p:txEl>
                                          </p:spTgt>
                                        </p:tgtEl>
                                      </p:cBhvr>
                                    </p:animEffect>
                                  </p:childTnLst>
                                </p:cTn>
                              </p:par>
                            </p:childTnLst>
                          </p:cTn>
                        </p:par>
                        <p:par>
                          <p:cTn id="328" fill="hold">
                            <p:stCondLst>
                              <p:cond delay="3500"/>
                            </p:stCondLst>
                            <p:childTnLst>
                              <p:par>
                                <p:cTn id="329" presetID="9" presetClass="entr" presetSubtype="0" fill="hold" grpId="0" nodeType="afterEffect">
                                  <p:stCondLst>
                                    <p:cond delay="0"/>
                                  </p:stCondLst>
                                  <p:childTnLst>
                                    <p:set>
                                      <p:cBhvr>
                                        <p:cTn id="330" dur="1" fill="hold">
                                          <p:stCondLst>
                                            <p:cond delay="0"/>
                                          </p:stCondLst>
                                        </p:cTn>
                                        <p:tgtEl>
                                          <p:spTgt spid="3075">
                                            <p:txEl>
                                              <p:pRg st="8" end="8"/>
                                            </p:txEl>
                                          </p:spTgt>
                                        </p:tgtEl>
                                        <p:attrNameLst>
                                          <p:attrName>style.visibility</p:attrName>
                                        </p:attrNameLst>
                                      </p:cBhvr>
                                      <p:to>
                                        <p:strVal val="visible"/>
                                      </p:to>
                                    </p:set>
                                    <p:animEffect transition="in" filter="dissolve">
                                      <p:cBhvr>
                                        <p:cTn id="331" dur="500"/>
                                        <p:tgtEl>
                                          <p:spTgt spid="3075">
                                            <p:txEl>
                                              <p:pRg st="8" end="8"/>
                                            </p:txEl>
                                          </p:spTgt>
                                        </p:tgtEl>
                                      </p:cBhvr>
                                    </p:animEffect>
                                  </p:childTnLst>
                                </p:cTn>
                              </p:par>
                            </p:childTnLst>
                          </p:cTn>
                        </p:par>
                        <p:par>
                          <p:cTn id="332" fill="hold">
                            <p:stCondLst>
                              <p:cond delay="4000"/>
                            </p:stCondLst>
                            <p:childTnLst>
                              <p:par>
                                <p:cTn id="333" presetID="9" presetClass="entr" presetSubtype="0" fill="hold" grpId="0" nodeType="afterEffect">
                                  <p:stCondLst>
                                    <p:cond delay="0"/>
                                  </p:stCondLst>
                                  <p:childTnLst>
                                    <p:set>
                                      <p:cBhvr>
                                        <p:cTn id="334" dur="1" fill="hold">
                                          <p:stCondLst>
                                            <p:cond delay="0"/>
                                          </p:stCondLst>
                                        </p:cTn>
                                        <p:tgtEl>
                                          <p:spTgt spid="3075">
                                            <p:txEl>
                                              <p:pRg st="9" end="9"/>
                                            </p:txEl>
                                          </p:spTgt>
                                        </p:tgtEl>
                                        <p:attrNameLst>
                                          <p:attrName>style.visibility</p:attrName>
                                        </p:attrNameLst>
                                      </p:cBhvr>
                                      <p:to>
                                        <p:strVal val="visible"/>
                                      </p:to>
                                    </p:set>
                                    <p:animEffect transition="in" filter="dissolve">
                                      <p:cBhvr>
                                        <p:cTn id="335" dur="500"/>
                                        <p:tgtEl>
                                          <p:spTgt spid="3075">
                                            <p:txEl>
                                              <p:pRg st="9" end="9"/>
                                            </p:txEl>
                                          </p:spTgt>
                                        </p:tgtEl>
                                      </p:cBhvr>
                                    </p:animEffect>
                                  </p:childTnLst>
                                </p:cTn>
                              </p:par>
                            </p:childTnLst>
                          </p:cTn>
                        </p:par>
                        <p:par>
                          <p:cTn id="336" fill="hold">
                            <p:stCondLst>
                              <p:cond delay="4500"/>
                            </p:stCondLst>
                            <p:childTnLst>
                              <p:par>
                                <p:cTn id="337" presetID="9" presetClass="entr" presetSubtype="0" fill="hold" grpId="0" nodeType="afterEffect">
                                  <p:stCondLst>
                                    <p:cond delay="0"/>
                                  </p:stCondLst>
                                  <p:childTnLst>
                                    <p:set>
                                      <p:cBhvr>
                                        <p:cTn id="338" dur="1" fill="hold">
                                          <p:stCondLst>
                                            <p:cond delay="0"/>
                                          </p:stCondLst>
                                        </p:cTn>
                                        <p:tgtEl>
                                          <p:spTgt spid="3075">
                                            <p:txEl>
                                              <p:pRg st="10" end="10"/>
                                            </p:txEl>
                                          </p:spTgt>
                                        </p:tgtEl>
                                        <p:attrNameLst>
                                          <p:attrName>style.visibility</p:attrName>
                                        </p:attrNameLst>
                                      </p:cBhvr>
                                      <p:to>
                                        <p:strVal val="visible"/>
                                      </p:to>
                                    </p:set>
                                    <p:animEffect transition="in" filter="dissolve">
                                      <p:cBhvr>
                                        <p:cTn id="339" dur="500"/>
                                        <p:tgtEl>
                                          <p:spTgt spid="3075">
                                            <p:txEl>
                                              <p:pRg st="10" end="10"/>
                                            </p:txEl>
                                          </p:spTgt>
                                        </p:tgtEl>
                                      </p:cBhvr>
                                    </p:animEffect>
                                  </p:childTnLst>
                                </p:cTn>
                              </p:par>
                            </p:childTnLst>
                          </p:cTn>
                        </p:par>
                        <p:par>
                          <p:cTn id="340" fill="hold">
                            <p:stCondLst>
                              <p:cond delay="5000"/>
                            </p:stCondLst>
                            <p:childTnLst>
                              <p:par>
                                <p:cTn id="341" presetID="9" presetClass="entr" presetSubtype="0" fill="hold" grpId="0" nodeType="afterEffect">
                                  <p:stCondLst>
                                    <p:cond delay="0"/>
                                  </p:stCondLst>
                                  <p:childTnLst>
                                    <p:set>
                                      <p:cBhvr>
                                        <p:cTn id="342" dur="1" fill="hold">
                                          <p:stCondLst>
                                            <p:cond delay="0"/>
                                          </p:stCondLst>
                                        </p:cTn>
                                        <p:tgtEl>
                                          <p:spTgt spid="3075">
                                            <p:txEl>
                                              <p:pRg st="11" end="11"/>
                                            </p:txEl>
                                          </p:spTgt>
                                        </p:tgtEl>
                                        <p:attrNameLst>
                                          <p:attrName>style.visibility</p:attrName>
                                        </p:attrNameLst>
                                      </p:cBhvr>
                                      <p:to>
                                        <p:strVal val="visible"/>
                                      </p:to>
                                    </p:set>
                                    <p:animEffect transition="in" filter="dissolve">
                                      <p:cBhvr>
                                        <p:cTn id="343" dur="500"/>
                                        <p:tgtEl>
                                          <p:spTgt spid="307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P spid="19" grpId="0"/>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40" grpId="0" animBg="1"/>
      <p:bldP spid="41" grpId="0" animBg="1"/>
      <p:bldP spid="42" grpId="0" animBg="1"/>
      <p:bldP spid="43" grpId="0" animBg="1"/>
      <p:bldP spid="44" grpId="0" animBg="1"/>
      <p:bldP spid="45" grpId="0" animBg="1"/>
      <p:bldP spid="96" grpId="0" animBg="1"/>
      <p:bldP spid="97" grpId="0"/>
      <p:bldP spid="99" grpId="0"/>
      <p:bldP spid="128" grpId="0" animBg="1"/>
      <p:bldP spid="129" grpId="0" animBg="1"/>
      <p:bldP spid="130" grpId="0" animBg="1"/>
      <p:bldP spid="131" grpId="0" animBg="1"/>
      <p:bldP spid="132" grpId="0" animBg="1"/>
      <p:bldP spid="133" grpId="0" animBg="1"/>
      <p:bldP spid="134" grpId="0" animBg="1"/>
      <p:bldP spid="135" grpId="0" animBg="1"/>
      <p:bldP spid="136" grpId="0" animBg="1"/>
      <p:bldP spid="137" grpId="0" animBg="1"/>
      <p:bldP spid="138" grpId="0" animBg="1"/>
      <p:bldP spid="139" grpId="0" animBg="1"/>
      <p:bldP spid="140" grpId="0" animBg="1"/>
      <p:bldP spid="140" grpId="1" animBg="1"/>
      <p:bldP spid="141" grpId="0" animBg="1"/>
      <p:bldP spid="141" grpId="1" animBg="1"/>
      <p:bldP spid="142" grpId="0" animBg="1"/>
      <p:bldP spid="143" grpId="0" animBg="1"/>
      <p:bldP spid="144" grpId="0" animBg="1"/>
      <p:bldP spid="145" grpId="0" animBg="1"/>
      <p:bldP spid="146" grpId="0" animBg="1"/>
      <p:bldP spid="147" grpId="0" animBg="1"/>
      <p:bldP spid="148" grpId="0" animBg="1"/>
      <p:bldP spid="149" grpId="0" animBg="1"/>
      <p:bldP spid="150" grpId="0" animBg="1"/>
      <p:bldP spid="151" grpId="0" animBg="1"/>
      <p:bldP spid="152" grpId="0" animBg="1"/>
      <p:bldP spid="153" grpId="0"/>
      <p:bldP spid="154" grpId="0"/>
      <p:bldP spid="155" grpId="0" animBg="1"/>
      <p:bldP spid="156" grpId="0" animBg="1"/>
      <p:bldP spid="157" grpId="0" animBg="1"/>
      <p:bldP spid="158" grpId="0" animBg="1"/>
      <p:bldP spid="159" grpId="0" animBg="1"/>
      <p:bldP spid="160" grpId="0" animBg="1"/>
      <p:bldP spid="161" grpId="0" animBg="1"/>
      <p:bldP spid="162" grpId="0" animBg="1"/>
      <p:bldP spid="163" grpId="0" animBg="1"/>
      <p:bldP spid="164" grpId="0" animBg="1"/>
      <p:bldP spid="165" grpId="0" animBg="1"/>
      <p:bldP spid="166" grpId="0" animBg="1"/>
      <p:bldP spid="167" grpId="0" animBg="1"/>
      <p:bldP spid="167" grpId="1" animBg="1"/>
      <p:bldP spid="168" grpId="0" animBg="1"/>
      <p:bldP spid="168" grpId="1" animBg="1"/>
      <p:bldP spid="169" grpId="0" animBg="1"/>
      <p:bldP spid="169" grpId="1" animBg="1"/>
      <p:bldP spid="170" grpId="0" animBg="1"/>
      <p:bldP spid="170" grpId="1" animBg="1"/>
      <p:bldP spid="171" grpId="0" animBg="1"/>
      <p:bldP spid="171" grpId="1" animBg="1"/>
      <p:bldP spid="172" grpId="0" animBg="1"/>
      <p:bldP spid="172" grpId="1" animBg="1"/>
      <p:bldP spid="173" grpId="0" animBg="1"/>
      <p:bldP spid="173" grpId="1" animBg="1"/>
      <p:bldP spid="174" grpId="0" animBg="1"/>
      <p:bldP spid="174" grpId="1" animBg="1"/>
      <p:bldP spid="175" grpId="0" animBg="1"/>
      <p:bldP spid="175" grpId="1" animBg="1"/>
      <p:bldP spid="176" grpId="0" animBg="1"/>
      <p:bldP spid="176" grpId="1" animBg="1"/>
      <p:bldP spid="177" grpId="0" animBg="1"/>
      <p:bldP spid="177" grpId="1" animBg="1"/>
      <p:bldP spid="178" grpId="0" animBg="1"/>
      <p:bldP spid="178" grpId="1" animBg="1"/>
      <p:bldP spid="179" grpId="0" animBg="1"/>
      <p:bldP spid="179" grpId="1" animBg="1"/>
      <p:bldP spid="189" grpId="0"/>
      <p:bldP spid="88"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1FF339DC-5A7B-46CD-A083-0D8E450C3679}&quot;/&gt;&lt;filename val=&quot;C:\Users\pardeep\AppData\Local\Temp\PR\data\asimages\{1FF339DC-5A7B-46CD-A083-0D8E450C3679}.png&quot;/&gt;&lt;hasEffects val=&quot;1&quot;/&gt;&lt;left val=&quot;537&quot;/&gt;&lt;top val=&quot;270&quot;/&gt;&lt;width val=&quot;94.92&quot;/&gt;&lt;height val=&quot;40.92&quot;/&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1E83A5D-C12A-4B19-ABE9-68F1E4937464}&quot;/&gt;&lt;filename val=&quot;C:\Users\pardeep\AppData\Local\Temp\PR\data\asimages\{B1E83A5D-C12A-4B19-ABE9-68F1E4937464}.png&quot;/&gt;&lt;hasEffects val=&quot;1&quot;/&gt;&lt;left val=&quot;407.28&quot;/&gt;&lt;top val=&quot;400.56&quot;/&gt;&lt;width val=&quot;143.64&quot;/&gt;&lt;height val=&quot;42.36&quot;/&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FF339DC-5A7B-46CD-A083-0D8E450C3679}&quot;/&gt;&lt;filename val=&quot;C:\Users\pardeep\AppData\Local\Temp\PR\data\asimages\{1FF339DC-5A7B-46CD-A083-0D8E450C3679}.png&quot;/&gt;&lt;hasEffects val=&quot;1&quot;/&gt;&lt;left val=&quot;537&quot;/&gt;&lt;top val=&quot;270&quot;/&gt;&lt;width val=&quot;94.92&quot;/&gt;&lt;height val=&quot;40.92&quot;/&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C993B2B-1BD2-4544-BFF4-29921EF46703}&quot;/&gt;&lt;filename val=&quot;C:\Users\pardeep\AppData\Local\Temp\PR\data\asimages\{7C993B2B-1BD2-4544-BFF4-29921EF46703}.png&quot;/&gt;&lt;hasEffects val=&quot;1&quot;/&gt;&lt;left val=&quot;543.72&quot;/&gt;&lt;top val=&quot;381.72&quot;/&gt;&lt;width val=&quot;163.2&quot;/&gt;&lt;height val=&quot;79.2&quot;/&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E96346A-22FC-4F7D-9D8C-B5C52B2C3BBD}&quot;/&gt;&lt;filename val=&quot;C:\Users\pardeep\AppData\Local\Temp\PR\data\asimages\{3E96346A-22FC-4F7D-9D8C-B5C52B2C3BBD}.png&quot;/&gt;&lt;hasEffects val=&quot;1&quot;/&gt;&lt;left val=&quot;489.72&quot;/&gt;&lt;top val=&quot;360.72&quot;/&gt;&lt;width val=&quot;118.92&quot;/&gt;&lt;height val=&quot;121.92&quot;/&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FF339DC-5A7B-46CD-A083-0D8E450C3679}&quot;/&gt;&lt;filename val=&quot;C:\Users\pardeep\AppData\Local\Temp\PR\data\asimages\{1FF339DC-5A7B-46CD-A083-0D8E450C3679}.png&quot;/&gt;&lt;hasEffects val=&quot;1&quot;/&gt;&lt;left val=&quot;537&quot;/&gt;&lt;top val=&quot;270&quot;/&gt;&lt;width val=&quot;94.92&quot;/&gt;&lt;height val=&quot;40.92&quot;/&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B1E83A5D-C12A-4B19-ABE9-68F1E4937464}&quot;/&gt;&lt;filename val=&quot;C:\Users\pardeep\AppData\Local\Temp\PR\data\asimages\{B1E83A5D-C12A-4B19-ABE9-68F1E4937464}.png&quot;/&gt;&lt;hasEffects val=&quot;1&quot;/&gt;&lt;left val=&quot;407.28&quot;/&gt;&lt;top val=&quot;400.56&quot;/&gt;&lt;width val=&quot;143.64&quot;/&gt;&lt;height val=&quot;42.36&quot;/&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3E96346A-22FC-4F7D-9D8C-B5C52B2C3BBD}&quot;/&gt;&lt;filename val=&quot;C:\Users\pardeep\AppData\Local\Temp\PR\data\asimages\{3E96346A-22FC-4F7D-9D8C-B5C52B2C3BBD}.png&quot;/&gt;&lt;hasEffects val=&quot;1&quot;/&gt;&lt;left val=&quot;489.72&quot;/&gt;&lt;top val=&quot;360.72&quot;/&gt;&lt;width val=&quot;118.92&quot;/&gt;&lt;height val=&quot;121.92&quot;/&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7C993B2B-1BD2-4544-BFF4-29921EF46703}&quot;/&gt;&lt;filename val=&quot;C:\Users\pardeep\AppData\Local\Temp\PR\data\asimages\{7C993B2B-1BD2-4544-BFF4-29921EF46703}.png&quot;/&gt;&lt;hasEffects val=&quot;1&quot;/&gt;&lt;left val=&quot;543.72&quot;/&gt;&lt;top val=&quot;381.72&quot;/&gt;&lt;width val=&quot;163.2&quot;/&gt;&lt;height val=&quot;79.2&quot;/&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7BB6020-4523-4FB9-96E3-7B7052599F75}&quot;/&gt;&lt;filename val=&quot;C:\Users\pardeep\AppData\Local\Temp\PR\data\asimages\{77BB6020-4523-4FB9-96E3-7B7052599F75}.png&quot;/&gt;&lt;hasEffects val=&quot;1&quot;/&gt;&lt;left val=&quot;-8.28&quot;/&gt;&lt;top val=&quot;195.78&quot;/&gt;&lt;width val=&quot;112.08&quot;/&gt;&lt;height val=&quot;63.3&quot;/&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C84E84-869C-4F8D-BA7E-69696ADCEAF3}&quot;/&gt;&lt;filename val=&quot;C:\Users\pardeep\AppData\Local\Temp\PR\data\asimages\{9AC84E84-869C-4F8D-BA7E-69696ADCEAF3}.png&quot;/&gt;&lt;hasEffects val=&quot;1&quot;/&gt;&lt;left val=&quot;417.78&quot;/&gt;&lt;top val=&quot;390&quot;/&gt;&lt;width val=&quot;78.06&quot;/&gt;&lt;height val=&quot;76.56&quot;/&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0B5995-987D-49E8-8B38-671384E9258D}&quot;/&gt;&lt;filename val=&quot;C:\Users\pardeep\AppData\Local\Temp\PR\data\asimages\{1E0B5995-987D-49E8-8B38-671384E9258D}.png&quot;/&gt;&lt;hasEffects val=&quot;1&quot;/&gt;&lt;left val=&quot;88.5&quot;/&gt;&lt;top val=&quot;208.5&quot;/&gt;&lt;width val=&quot;13.08&quot;/&gt;&lt;height val=&quot;19.8&quot;/&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538C91-705C-41BF-895F-8E85129FDAB9}&quot;/&gt;&lt;filename val=&quot;C:\Users\pardeep\AppData\Local\Temp\PR\data\asimages\{73538C91-705C-41BF-895F-8E85129FDAB9}.png&quot;/&gt;&lt;hasEffects val=&quot;1&quot;/&gt;&lt;left val=&quot;91.5&quot;/&gt;&lt;top val=&quot;210&quot;/&gt;&lt;width val=&quot;40.8&quot;/&gt;&lt;height val=&quot;17.58&quot;/&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F779BB18-5A44-4840-9FD2-0242E312B259}&quot;/&gt;&lt;filename val=&quot;C:\Users\pardeep\AppData\Local\Temp\PR\data\asimages\{F779BB18-5A44-4840-9FD2-0242E312B259}.png&quot;/&gt;&lt;hasEffects val=&quot;1&quot;/&gt;&lt;left val=&quot;333.78&quot;/&gt;&lt;top val=&quot;316.5&quot;/&gt;&lt;width val=&quot;18.3&quot;/&gt;&lt;height val=&quot;112.8&quot;/&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D4734E-7224-4410-9E36-77F772A25486}&quot;/&gt;&lt;filename val=&quot;C:\Users\pardeep\AppData\Local\Temp\PR\data\asimages\{66D4734E-7224-4410-9E36-77F772A25486}.png&quot;/&gt;&lt;hasEffects val=&quot;1&quot;/&gt;&lt;left val=&quot;183.78&quot;/&gt;&lt;top val=&quot;210&quot;/&gt;&lt;width val=&quot;18.3&quot;/&gt;&lt;height val=&quot;90.3&quot;/&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7D31067-3F42-4C8F-86D5-BC68E06B8557}&quot;/&gt;&lt;filename val=&quot;C:\Users\pardeep\AppData\Local\Temp\PR\data\asimages\{C7D31067-3F42-4C8F-86D5-BC68E06B8557}.png&quot;/&gt;&lt;hasEffects val=&quot;1&quot;/&gt;&lt;left val=&quot;120&quot;/&gt;&lt;top val=&quot;283.5&quot;/&gt;&lt;width val=&quot;75.3&quot;/&gt;&lt;height val=&quot;19.08&quot;/&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63D1041-8E6C-49C2-906F-C8604B6D7514}&quot;/&gt;&lt;filename val=&quot;C:\Users\pardeep\AppData\Local\Temp\PR\data\asimages\{763D1041-8E6C-49C2-906F-C8604B6D7514}.png&quot;/&gt;&lt;hasEffects val=&quot;1&quot;/&gt;&lt;left val=&quot;166.5&quot;/&gt;&lt;top val=&quot;258&quot;/&gt;&lt;width val=&quot;60.3&quot;/&gt;&lt;height val=&quot;67.08&quot;/&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4A67025-3E8B-4A26-AFDF-07DA94419586}&quot;/&gt;&lt;filename val=&quot;C:\Users\pardeep\AppData\Local\Temp\PR\data\asimages\{24A67025-3E8B-4A26-AFDF-07DA94419586}.png&quot;/&gt;&lt;hasEffects val=&quot;1&quot;/&gt;&lt;left val=&quot;119.28&quot;/&gt;&lt;top val=&quot;285&quot;/&gt;&lt;width val=&quot;19.02&quot;/&gt;&lt;height val=&quot;46.08&quot;/&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INFO" val="&lt;ThreeDShapeInfo&gt;&lt;uuid val=&quot;{82618213-FE66-45B1-974D-A3CD145C6D1C}&quot;/&gt;&lt;filename val=&quot;C:\Users\pardeep\AppData\Local\Temp\PR\data\asimages\{82618213-FE66-45B1-974D-A3CD145C6D1C}.png&quot;/&gt;&lt;hasEffects val=&quot;1&quot;/&gt;&lt;left val=&quot;119.28&quot;/&gt;&lt;top val=&quot;318&quot;/&gt;&lt;width val=&quot;235.8&quot;/&gt;&lt;height val=&quot;19.08&quot;/&gt;&lt;/ThreeDShapeInfo&gt;"/>
</p:tagLst>
</file>

<file path=ppt/tags/tag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43F3B070-0F90-4331-8285-2765F2887803}&quot;/&gt;&lt;filename val=&quot;C:\Users\pardeep\AppData\Local\Temp\PR\data\asimages\{43F3B070-0F90-4331-8285-2765F2887803}.png&quot;/&gt;&lt;hasEffects val=&quot;1&quot;/&gt;&lt;left val=&quot;306&quot;/&gt;&lt;top val=&quot;289.5&quot;/&gt;&lt;width val=&quot;73.8&quot;/&gt;&lt;height val=&quot;67.8&quot;/&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F253A7E5-3BE3-4A59-9916-294F3F5EA859}&quot;/&gt;&lt;filename val=&quot;C:\Users\pardeep\AppData\Local\Temp\PR\data\asimages\{F253A7E5-3BE3-4A59-9916-294F3F5EA859}.png&quot;/&gt;&lt;hasEffects val=&quot;1&quot;/&gt;&lt;left val=&quot;336.78&quot;/&gt;&lt;top val=&quot;414.78&quot;/&gt;&lt;width val=&quot;62.52&quot;/&gt;&lt;height val=&quot;18.3&quot;/&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INFO" val="&lt;ThreeDShapeInfo&gt;&lt;uuid val=&quot;{FA7D465C-DFAD-48E5-A120-DFF01EE10F88}&quot;/&gt;&lt;filename val=&quot;C:\Users\pardeep\AppData\Local\Temp\PR\data\asimages\{FA7D465C-DFAD-48E5-A120-DFF01EE10F88}.png&quot;/&gt;&lt;hasEffects val=&quot;1&quot;/&gt;&lt;left val=&quot;414&quot;/&gt;&lt;top val=&quot;390.78&quot;/&gt;&lt;width val=&quot;19.08&quot;/&gt;&lt;height val=&quot;62.52&quot;/&gt;&lt;/ThreeDShapeInfo&gt;"/>
</p:tagLst>
</file>

<file path=ppt/tags/tag23.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ACBFE2-BDF8-4A6E-A405-877D3D976604}&quot;/&gt;&lt;filename val=&quot;C:\Users\pardeep\AppData\Local\Temp\PR\data\asimages\{8DACBFE2-BDF8-4A6E-A405-877D3D976604}.png&quot;/&gt;&lt;hasEffects val=&quot;1&quot;/&gt;&lt;left val=&quot;139.5&quot;/&gt;&lt;top val=&quot;468.78&quot;/&gt;&lt;width val=&quot;115.56&quot;/&gt;&lt;height val=&quot;55.56&quot;/&gt;&lt;/ThreeDShape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171315B-95A2-4C94-93FA-B733C5920AEB}&quot;/&gt;&lt;filename val=&quot;C:\Users\pardeep\AppData\Local\Temp\PR\data\asimages\{A171315B-95A2-4C94-93FA-B733C5920AEB}.png&quot;/&gt;&lt;hasEffects val=&quot;1&quot;/&gt;&lt;left val=&quot;269.28&quot;/&gt;&lt;top val=&quot;216&quot;/&gt;&lt;width val=&quot;19.02&quot;/&gt;&lt;height val=&quot;220.8&quot;/&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1DEE53B-76C8-4852-B1BE-4B6792B8F91E}&quot;/&gt;&lt;filename val=&quot;C:\Users\pardeep\AppData\Local\Temp\PR\data\asimages\{F1DEE53B-76C8-4852-B1BE-4B6792B8F91E}.png&quot;/&gt;&lt;hasEffects val=&quot;1&quot;/&gt;&lt;left val=&quot;426&quot;/&gt;&lt;top val=&quot;415.5&quot;/&gt;&lt;width val=&quot;31.08&quot;/&gt;&lt;height val=&quot;16.8&quot;/&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F7CFE904-70B5-4648-A7BE-4C64BE786A10}&quot;/&gt;&lt;filename val=&quot;C:\Users\pardeep\AppData\Local\Temp\PR\data\asimages\{F7CFE904-70B5-4648-A7BE-4C64BE786A10}.png&quot;/&gt;&lt;hasEffects val=&quot;1&quot;/&gt;&lt;left val=&quot;-0.78&quot;/&gt;&lt;top val=&quot;423&quot;/&gt;&lt;width val=&quot;147.12&quot;/&gt;&lt;height val=&quot;117.84&quot;/&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7CD7F8-9C79-4DCC-B409-9BD7176F090F}&quot;/&gt;&lt;filename val=&quot;C:\Users\pardeep\AppData\Local\Temp\PR\data\asimages\{5E7CD7F8-9C79-4DCC-B409-9BD7176F090F}.png&quot;/&gt;&lt;hasEffects val=&quot;1&quot;/&gt;&lt;left val=&quot;-405.78&quot;/&gt;&lt;top val=&quot;128.28&quot;/&gt;&lt;width val=&quot;397.08&quot;/&gt;&lt;height val=&quot;49.02&quot;/&gt;&lt;/ThreeDShapeInfo&gt;"/>
</p:tagLst>
</file>

<file path=ppt/tags/tag2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2B0C939-1345-409A-A458-1CB39F0B9009}&quot;/&gt;&lt;filename val=&quot;C:\Users\pardeep\AppData\Local\Temp\PR\data\asimages\{22B0C939-1345-409A-A458-1CB39F0B9009}.png&quot;/&gt;&lt;hasEffects val=&quot;1&quot;/&gt;&lt;left val=&quot;-421.5&quot;/&gt;&lt;top val=&quot;39&quot;/&gt;&lt;width val=&quot;426.3&quot;/&gt;&lt;height val=&quot;68.58&quot;/&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D2F02447-DF4F-4C0B-AC20-EDDC4ACBF942}&quot;/&gt;&lt;filename val=&quot;C:\Users\pardeep\AppData\Local\Temp\PR\data\asimages\{D2F02447-DF4F-4C0B-AC20-EDDC4ACBF942}.png&quot;/&gt;&lt;hasEffects val=&quot;1&quot;/&gt;&lt;left val=&quot;72&quot;/&gt;&lt;top val=&quot;207.78&quot;/&gt;&lt;width val=&quot;73.8&quot;/&gt;&lt;height val=&quot;73.02&quot;/&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88FE46A1-4BAC-4984-9CA2-45EC7A95D606}&quot;/&gt;&lt;filename val=&quot;C:\Users\pardeep\AppData\Local\Temp\PR\data\asimages\{88FE46A1-4BAC-4984-9CA2-45EC7A95D606}.png&quot;/&gt;&lt;hasEffects val=&quot;1&quot;/&gt;&lt;left val=&quot;110.28&quot;/&gt;&lt;top val=&quot;184.5&quot;/&gt;&lt;width val=&quot;47.52&quot;/&gt;&lt;height val=&quot;68.58&quot;/&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C7737D73-9BDC-4850-9820-E6630781E55B}&quot;/&gt;&lt;filename val=&quot;C:\Users\pardeep\AppData\Local\Temp\PR\data\asimages\{C7737D73-9BDC-4850-9820-E6630781E55B}.png&quot;/&gt;&lt;hasEffects val=&quot;1&quot;/&gt;&lt;left val=&quot;132.78&quot;/&gt;&lt;top val=&quot;209.28&quot;/&gt;&lt;width val=&quot;62.52&quot;/&gt;&lt;height val=&quot;19.8&quot;/&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98B7C3CE-C34A-4169-A041-203B72E07207}&quot;/&gt;&lt;filename val=&quot;C:\Users\pardeep\AppData\Local\Temp\PR\data\asimages\{98B7C3CE-C34A-4169-A041-203B72E07207}.png&quot;/&gt;&lt;hasEffects val=&quot;1&quot;/&gt;&lt;left val=&quot;164.28&quot;/&gt;&lt;top val=&quot;185.28&quot;/&gt;&lt;width val=&quot;58.02&quot;/&gt;&lt;height val=&quot;66.3&quot;/&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60FC584-6E99-458D-8CF0-0F87162FDF39}&quot;/&gt;&lt;filename val=&quot;C:\Users\pardeep\AppData\Local\Temp\PR\data\asimages\{360FC584-6E99-458D-8CF0-0F87162FDF39}.png&quot;/&gt;&lt;hasEffects val=&quot;1&quot;/&gt;&lt;left val=&quot;189.78&quot;/&gt;&lt;top val=&quot;210&quot;/&gt;&lt;width val=&quot;98.52&quot;/&gt;&lt;height val=&quot;18.3&quot;/&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D13C138-E372-427D-B38A-1A2DE3712690}&quot;/&gt;&lt;filename val=&quot;C:\Users\pardeep\AppData\Local\Temp\PR\data\asimages\{AD13C138-E372-427D-B38A-1A2DE3712690}.png&quot;/&gt;&lt;hasEffects val=&quot;1&quot;/&gt;&lt;left val=&quot;246&quot;/&gt;&lt;top val=&quot;186&quot;/&gt;&lt;width val=&quot;65.58&quot;/&gt;&lt;height val=&quot;62.58&quot;/&gt;&lt;/ThreeDShape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2AE78447-1154-4BB1-8443-9E633C83B4E2}&quot;/&gt;&lt;filename val=&quot;C:\Users\pardeep\AppData\Local\Temp\PR\data\asimages\{2AE78447-1154-4BB1-8443-9E633C83B4E2}.png&quot;/&gt;&lt;hasEffects val=&quot;1&quot;/&gt;&lt;left val=&quot;312&quot;/&gt;&lt;top val=&quot;389.28&quot;/&gt;&lt;width val=&quot;58.8&quot;/&gt;&lt;height val=&quot;67.02&quot;/&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E062B872-1C24-45F3-AA80-7F455220AE35}&quot;/&gt;&lt;filename val=&quot;C:\Users\pardeep\AppData\Local\Temp\PR\data\asimages\{E062B872-1C24-45F3-AA80-7F455220AE35}.png&quot;/&gt;&lt;hasEffects val=&quot;1&quot;/&gt;&lt;left val=&quot;384.78&quot;/&gt;&lt;top val=&quot;396&quot;/&gt;&lt;width val=&quot;22.02&quot;/&gt;&lt;height val=&quot;55.8&quot;/&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INFO" val="&lt;ThreeDShapeInfo&gt;&lt;uuid val=&quot;{22E7EF7F-95A8-4194-B093-119B0D2FB36A}&quot;/&gt;&lt;filename val=&quot;C:\Users\pardeep\AppData\Local\Temp\PR\data\asimages\{22E7EF7F-95A8-4194-B093-119B0D2FB36A}.png&quot;/&gt;&lt;hasEffects val=&quot;1&quot;/&gt;&lt;left val=&quot;393&quot;/&gt;&lt;top val=&quot;417&quot;/&gt;&lt;width val=&quot;33.3&quot;/&gt;&lt;height val=&quot;13.8&quot;/&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BE4CFEF-B34A-46B2-B791-9D0BFD884770}&quot;/&gt;&lt;filename val=&quot;C:\Users\pardeep\AppData\Local\Temp\PR\data\asimages\{DBE4CFEF-B34A-46B2-B791-9D0BFD884770}.png&quot;/&gt;&lt;hasEffects val=&quot;1&quot;/&gt;&lt;left val=&quot;118.5&quot;/&gt;&lt;top val=&quot;277.5&quot;/&gt;&lt;width val=&quot;51.3&quot;/&gt;&lt;height val=&quot;64.08&quot;/&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E5F2E42E-BAC8-455A-8C08-CAAA447DC285}&quot;/&gt;&lt;filename val=&quot;C:\Users\pardeep\AppData\Local\Temp\PR\data\asimages\{E5F2E42E-BAC8-455A-8C08-CAAA447DC285}.png&quot;/&gt;&lt;hasEffects val=&quot;1&quot;/&gt;&lt;left val=&quot;498&quot;/&gt;&lt;top val=&quot;3.78&quot;/&gt;&lt;width val=&quot;244.8&quot;/&gt;&lt;height val=&quot;190.02&quot;/&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0D38B2-107D-4B96-B622-CC72C99279E2}&quot;/&gt;&lt;filename val=&quot;C:\Users\pardeep\AppData\Local\Temp\PR\data\asimages\{5C0D38B2-107D-4B96-B622-CC72C99279E2}.png&quot;/&gt;&lt;hasEffects val=&quot;1&quot;/&gt;&lt;left val=&quot;498.78&quot;/&gt;&lt;top val=&quot;172.5&quot;/&gt;&lt;width val=&quot;243.3&quot;/&gt;&lt;height val=&quot;187.08&quot;/&gt;&lt;/ThreeDShapeInfo&gt;"/>
</p:tagLst>
</file>

<file path=ppt/tags/tag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7C1199-DC91-4D7E-84FD-CCD2428B37CA}&quot;/&gt;&lt;filename val=&quot;C:\Users\pardeep\AppData\Local\Temp\PR\data\asimages\{517C1199-DC91-4D7E-84FD-CCD2428B37CA}.png&quot;/&gt;&lt;hasEffects val=&quot;1&quot;/&gt;&lt;left val=&quot;267.78&quot;/&gt;&lt;top val=&quot;416.28&quot;/&gt;&lt;width val=&quot;76.8&quot;/&gt;&lt;height val=&quot;18.3&quot;/&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2A8FA25F-2624-431F-95B4-94FF426B11F1}&quot;/&gt;&lt;filename val=&quot;C:\Users\pardeep\AppData\Local\Temp\PR\data\asimages\{2A8FA25F-2624-431F-95B4-94FF426B11F1}.png&quot;/&gt;&lt;hasEffects val=&quot;1&quot;/&gt;&lt;left val=&quot;245.28&quot;/&gt;&lt;top val=&quot;395.28&quot;/&gt;&lt;width val=&quot;69.3&quot;/&gt;&lt;height val=&quot;67.8&quot;/&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5E00E52-B8F5-4B21-832E-1B99DBD268DC}&quot;/&gt;&lt;filename val=&quot;C:\Users\pardeep\AppData\Local\Temp\PR\data\asimages\{95E00E52-B8F5-4B21-832E-1B99DBD268DC}.png&quot;/&gt;&lt;hasEffects val=&quot;1&quot;/&gt;&lt;left val=&quot;490.5&quot;/&gt;&lt;top val=&quot;342&quot;/&gt;&lt;width val=&quot;253.8&quot;/&gt;&lt;height val=&quot;195.3&quot;/&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4FD511F-1FAB-44C6-832F-0C515C070062}&quot;/&gt;&lt;filename val=&quot;C:\Users\pardeep\AppData\Local\Temp\PR\data\asimages\{34FD511F-1FAB-44C6-832F-0C515C070062}.png&quot;/&gt;&lt;hasEffects val=&quot;1&quot;/&gt;&lt;left val=&quot;45&quot;/&gt;&lt;top val=&quot;95.28&quot;/&gt;&lt;width val=&quot;111.3&quot;/&gt;&lt;height val=&quot;63.3&quot;/&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8CB404C4-FD62-4D87-A7C1-313EBA3CA277}&quot;/&gt;&lt;filename val=&quot;C:\Users\pardeep\AppData\Local\Temp\PR\data\asimages\{8CB404C4-FD62-4D87-A7C1-313EBA3CA277}.png&quot;/&gt;&lt;hasEffects val=&quot;1&quot;/&gt;&lt;left val=&quot;321&quot;/&gt;&lt;top val=&quot;314.28&quot;/&gt;&lt;width val=&quot;55.08&quot;/&gt;&lt;height val=&quot;19.02&quot;/&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E08903E7-A57C-44B5-9D04-CAB1FC50BD7A}&quot;/&gt;&lt;filename val=&quot;C:\Users\pardeep\AppData\Local\Temp\PR\data\asimages\{E08903E7-A57C-44B5-9D04-CAB1FC50BD7A}.png&quot;/&gt;&lt;hasEffects val=&quot;1&quot;/&gt;&lt;left val=&quot;403.5&quot;/&gt;&lt;top val=&quot;309.78&quot;/&gt;&lt;width val=&quot;46.08&quot;/&gt;&lt;height val=&quot;29.52&quot;/&gt;&lt;/ThreeDShapeInfo&gt;"/>
</p:tagLst>
</file>

<file path=ppt/tags/tag47.xml><?xml version="1.0" encoding="utf-8"?>
<p:tagLst xmlns:a="http://schemas.openxmlformats.org/drawingml/2006/main" xmlns:r="http://schemas.openxmlformats.org/officeDocument/2006/relationships" xmlns:p="http://schemas.openxmlformats.org/presentationml/2006/main">
  <p:tag name="PRESENTER_SHAPEINFO" val="&lt;ThreeDShapeInfo&gt;&lt;uuid val=&quot;{8B785CDA-F4E5-4195-8F09-B7E94F3D4327}&quot;/&gt;&lt;filename val=&quot;C:\Users\pardeep\AppData\Local\Temp\PR\data\asimages\{8B785CDA-F4E5-4195-8F09-B7E94F3D4327}.png&quot;/&gt;&lt;hasEffects val=&quot;1&quot;/&gt;&lt;left val=&quot;141&quot;/&gt;&lt;top val=&quot;108&quot;/&gt;&lt;width val=&quot;13.8&quot;/&gt;&lt;height val=&quot;19.8&quot;/&gt;&lt;/ThreeDShapeInfo&gt;"/>
</p:tagLst>
</file>

<file path=ppt/tags/tag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AD37877C-26A2-4461-9AF2-28DFBC371C0C}&quot;/&gt;&lt;filename val=&quot;C:\Users\pardeep\AppData\Local\Temp\PR\data\asimages\{AD37877C-26A2-4461-9AF2-28DFBC371C0C}.png&quot;/&gt;&lt;hasEffects val=&quot;1&quot;/&gt;&lt;left val=&quot;258.78&quot;/&gt;&lt;top val=&quot;115.5&quot;/&gt;&lt;width val=&quot;19.8&quot;/&gt;&lt;height val=&quot;159.3&quot;/&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INFO" val="&lt;ThreeDShapeInfo&gt;&lt;uuid val=&quot;{C2BA73D7-66D4-4E2A-88BE-719682A3F743}&quot;/&gt;&lt;filename val=&quot;C:\Users\pardeep\AppData\Local\Temp\PR\data\asimages\{C2BA73D7-66D4-4E2A-88BE-719682A3F743}.png&quot;/&gt;&lt;hasEffects val=&quot;1&quot;/&gt;&lt;left val=&quot;288.78&quot;/&gt;&lt;top val=&quot;319.5&quot;/&gt;&lt;width val=&quot;19.8&quot;/&gt;&lt;height val=&quot;70.08&quot;/&gt;&lt;/ThreeDShapeInfo&gt;"/>
</p:tagLst>
</file>

<file path=ppt/tags/tag50.xml><?xml version="1.0" encoding="utf-8"?>
<p:tagLst xmlns:a="http://schemas.openxmlformats.org/drawingml/2006/main" xmlns:r="http://schemas.openxmlformats.org/officeDocument/2006/relationships" xmlns:p="http://schemas.openxmlformats.org/presentationml/2006/main">
  <p:tag name="PRESENTER_SHAPEINFO" val="&lt;ThreeDShapeInfo&gt;&lt;uuid val=&quot;{F0AAFD61-2CDB-4567-8D31-8CA26A3CDF58}&quot;/&gt;&lt;filename val=&quot;C:\Users\pardeep\AppData\Local\Temp\PR\data\asimages\{F0AAFD61-2CDB-4567-8D31-8CA26A3CDF58}.png&quot;/&gt;&lt;hasEffects val=&quot;1&quot;/&gt;&lt;left val=&quot;164.28&quot;/&gt;&lt;top val=&quot;355.5&quot;/&gt;&lt;width val=&quot;69.78&quot;/&gt;&lt;height val=&quot;68.34&quot;/&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C222ED0-197C-4C4E-8DA3-2B4BC929C676}&quot;/&gt;&lt;filename val=&quot;C:\Users\pardeep\AppData\Local\Temp\PR\data\asimages\{AC222ED0-197C-4C4E-8DA3-2B4BC929C676}.png&quot;/&gt;&lt;hasEffects val=&quot;1&quot;/&gt;&lt;left val=&quot;272.28&quot;/&gt;&lt;top val=&quot;294.78&quot;/&gt;&lt;width val=&quot;55.02&quot;/&gt;&lt;height val=&quot;65.52&quot;/&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556842D-103B-4216-86F4-EA6F1307BC55}&quot;/&gt;&lt;filename val=&quot;C:\Users\pardeep\AppData\Local\Temp\PR\data\asimages\{6556842D-103B-4216-86F4-EA6F1307BC55}.png&quot;/&gt;&lt;hasEffects val=&quot;1&quot;/&gt;&lt;left val=&quot;325.5&quot;/&gt;&lt;top val=&quot;219&quot;/&gt;&lt;width val=&quot;17.58&quot;/&gt;&lt;height val=&quot;58.08&quot;/&gt;&lt;/ThreeDShape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43A09569-F066-41C8-BE92-F5AC3A565C53}&quot;/&gt;&lt;filename val=&quot;C:\Users\pardeep\AppData\Local\Temp\PR\data\asimages\{43A09569-F066-41C8-BE92-F5AC3A565C53}.png&quot;/&gt;&lt;hasEffects val=&quot;1&quot;/&gt;&lt;left val=&quot;483&quot;/&gt;&lt;top val=&quot;256.5&quot;/&gt;&lt;width val=&quot;57.06&quot;/&gt;&lt;height val=&quot;89.34&quot;/&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7AFB2B6-E4CD-47C7-A0A1-9E97988E9F3B}&quot;/&gt;&lt;filename val=&quot;C:\Users\pardeep\AppData\Local\Temp\PR\data\asimages\{77AFB2B6-E4CD-47C7-A0A1-9E97988E9F3B}.png&quot;/&gt;&lt;hasEffects val=&quot;1&quot;/&gt;&lt;left val=&quot;171&quot;/&gt;&lt;top val=&quot;109.5&quot;/&gt;&lt;width val=&quot;17.58&quot;/&gt;&lt;height val=&quot;89.58&quot;/&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49F62CB-4B2C-49B8-8A39-43EBFD758A45}&quot;/&gt;&lt;filename val=&quot;C:\Users\pardeep\AppData\Local\Temp\PR\data\asimages\{649F62CB-4B2C-49B8-8A39-43EBFD758A45}.png&quot;/&gt;&lt;hasEffects val=&quot;1&quot;/&gt;&lt;left val=&quot;117&quot;/&gt;&lt;top val=&quot;218.28&quot;/&gt;&lt;width val=&quot;228.3&quot;/&gt;&lt;height val=&quot;17.52&quot;/&gt;&lt;/ThreeDShape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ACD97C8-74C7-4AB7-9287-47AF5268687C}&quot;/&gt;&lt;filename val=&quot;C:\Users\pardeep\AppData\Local\Temp\PR\data\asimages\{AACD97C8-74C7-4AB7-9287-47AF5268687C}.png&quot;/&gt;&lt;hasEffects val=&quot;1&quot;/&gt;&lt;left val=&quot;236.28&quot;/&gt;&lt;top val=&quot;374.28&quot;/&gt;&lt;width val=&quot;69.3&quot;/&gt;&lt;height val=&quot;19.8&quot;/&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INFO" val="&lt;ThreeDShapeInfo&gt;&lt;uuid val=&quot;{6A657FC0-51F7-4BD7-B3E8-489A8FE9C45D}&quot;/&gt;&lt;filename val=&quot;C:\Users\pardeep\AppData\Local\Temp\PR\data\asimages\{6A657FC0-51F7-4BD7-B3E8-489A8FE9C45D}.png&quot;/&gt;&lt;hasEffects val=&quot;1&quot;/&gt;&lt;left val=&quot;369&quot;/&gt;&lt;top val=&quot;315.78&quot;/&gt;&lt;width val=&quot;40.8&quot;/&gt;&lt;height val=&quot;17.52&quot;/&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ACBFE2-BDF8-4A6E-A405-877D3D976604}&quot;/&gt;&lt;filename val=&quot;C:\Users\pardeep\AppData\Local\Temp\PR\data\asimages\{8DACBFE2-BDF8-4A6E-A405-877D3D976604}.png&quot;/&gt;&lt;hasEffects val=&quot;1&quot;/&gt;&lt;left val=&quot;139.5&quot;/&gt;&lt;top val=&quot;468.78&quot;/&gt;&lt;width val=&quot;115.56&quot;/&gt;&lt;height val=&quot;55.56&quot;/&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INFO" val="&lt;ThreeDShapeInfo&gt;&lt;uuid val=&quot;{F7CFE904-70B5-4648-A7BE-4C64BE786A10}&quot;/&gt;&lt;filename val=&quot;C:\Users\pardeep\AppData\Local\Temp\PR\data\asimages\{F7CFE904-70B5-4648-A7BE-4C64BE786A10}.png&quot;/&gt;&lt;hasEffects val=&quot;1&quot;/&gt;&lt;left val=&quot;-0.78&quot;/&gt;&lt;top val=&quot;423&quot;/&gt;&lt;width val=&quot;147.12&quot;/&gt;&lt;height val=&quot;117.84&quot;/&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75B3539-B268-4196-8062-8975B396C9CF}&quot;/&gt;&lt;filename val=&quot;C:\Users\pardeep\AppData\Local\Temp\PR\data\asimages\{675B3539-B268-4196-8062-8975B396C9CF}.png&quot;/&gt;&lt;hasEffects val=&quot;1&quot;/&gt;&lt;left val=&quot;180&quot;/&gt;&lt;top val=&quot;109.5&quot;/&gt;&lt;width val=&quot;98.58&quot;/&gt;&lt;height val=&quot;19.8&quot;/&gt;&lt;/ThreeDShapeInfo&gt;"/>
</p:tagLst>
</file>

<file path=ppt/tags/tag6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8CB404C4-FD62-4D87-A7C1-313EBA3CA277}&quot;/&gt;&lt;filename val=&quot;C:\Users\pardeep\AppData\Local\Temp\PR\data\asimages\{8CB404C4-FD62-4D87-A7C1-313EBA3CA277}.png&quot;/&gt;&lt;hasEffects val=&quot;1&quot;/&gt;&lt;left val=&quot;321&quot;/&gt;&lt;top val=&quot;314.28&quot;/&gt;&lt;width val=&quot;55.08&quot;/&gt;&lt;height val=&quot;19.02&quot;/&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DB31A3DE-5E25-4D46-BCC7-2D9D4EEF8B5F}&quot;/&gt;&lt;filename val=&quot;C:\Users\pardeep\AppData\Local\Temp\PR\data\asimages\{DB31A3DE-5E25-4D46-BCC7-2D9D4EEF8B5F}.png&quot;/&gt;&lt;hasEffects val=&quot;1&quot;/&gt;&lt;left val=&quot;371.28&quot;/&gt;&lt;top val=&quot;314.28&quot;/&gt;&lt;width val=&quot;34.02&quot;/&gt;&lt;height val=&quot;19.8&quot;/&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29573827-DCD9-44E1-8DA7-E4A7304D55C2}&quot;/&gt;&lt;filename val=&quot;C:\Users\pardeep\AppData\Local\Temp\PR\data\asimages\{29573827-DCD9-44E1-8DA7-E4A7304D55C2}.png&quot;/&gt;&lt;hasEffects val=&quot;1&quot;/&gt;&lt;left val=&quot;435&quot;/&gt;&lt;top val=&quot;293.28&quot;/&gt;&lt;width val=&quot;22.8&quot;/&gt;&lt;height val=&quot;55.8&quot;/&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EB06CA95-0928-4529-B6FC-3466EB20E8A6}&quot;/&gt;&lt;filename val=&quot;C:\Users\pardeep\AppData\Local\Temp\PR\data\asimages\{EB06CA95-0928-4529-B6FC-3466EB20E8A6}.png&quot;/&gt;&lt;hasEffects val=&quot;1&quot;/&gt;&lt;left val=&quot;444.78&quot;/&gt;&lt;top val=&quot;313.5&quot;/&gt;&lt;width val=&quot;33.3&quot;/&gt;&lt;height val=&quot;16.08&quot;/&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70.xml><?xml version="1.0" encoding="utf-8"?>
<p:tagLst xmlns:a="http://schemas.openxmlformats.org/drawingml/2006/main" xmlns:r="http://schemas.openxmlformats.org/officeDocument/2006/relationships" xmlns:p="http://schemas.openxmlformats.org/presentationml/2006/main">
  <p:tag name="PRESENTER_SHAPEINFO" val="&lt;ThreeDShapeInfo&gt;&lt;uuid val=&quot;{8CB404C4-FD62-4D87-A7C1-313EBA3CA277}&quot;/&gt;&lt;filename val=&quot;C:\Users\pardeep\AppData\Local\Temp\PR\data\asimages\{8CB404C4-FD62-4D87-A7C1-313EBA3CA277}.png&quot;/&gt;&lt;hasEffects val=&quot;1&quot;/&gt;&lt;left val=&quot;321&quot;/&gt;&lt;top val=&quot;314.28&quot;/&gt;&lt;width val=&quot;55.08&quot;/&gt;&lt;height val=&quot;19.02&quot;/&gt;&lt;/ThreeDShapeInfo&gt;"/>
</p:tagLst>
</file>

<file path=ppt/tags/tag7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7A6F87-3612-4CF8-94D0-96635562F2DD}&quot;/&gt;&lt;filename val=&quot;C:\Users\pardeep\AppData\Local\Temp\PR\data\asimages\{6E7A6F87-3612-4CF8-94D0-96635562F2DD}.png&quot;/&gt;&lt;hasEffects val=&quot;1&quot;/&gt;&lt;left val=&quot;298.5&quot;/&gt;&lt;top val=&quot;261.78&quot;/&gt;&lt;width val=&quot;62.58&quot;/&gt;&lt;height val=&quot;22.8&quot;/&gt;&lt;/ThreeDShapeInfo&gt;"/>
</p:tagLst>
</file>

<file path=ppt/tags/tag72.xml><?xml version="1.0" encoding="utf-8"?>
<p:tagLst xmlns:a="http://schemas.openxmlformats.org/drawingml/2006/main" xmlns:r="http://schemas.openxmlformats.org/officeDocument/2006/relationships" xmlns:p="http://schemas.openxmlformats.org/presentationml/2006/main">
  <p:tag name="PRESENTER_SHAPEINFO" val="&lt;ThreeDShapeInfo&gt;&lt;uuid val=&quot;{DB31A3DE-5E25-4D46-BCC7-2D9D4EEF8B5F}&quot;/&gt;&lt;filename val=&quot;C:\Users\pardeep\AppData\Local\Temp\PR\data\asimages\{DB31A3DE-5E25-4D46-BCC7-2D9D4EEF8B5F}.png&quot;/&gt;&lt;hasEffects val=&quot;1&quot;/&gt;&lt;left val=&quot;371.28&quot;/&gt;&lt;top val=&quot;314.28&quot;/&gt;&lt;width val=&quot;34.02&quot;/&gt;&lt;height val=&quot;19.8&quot;/&gt;&lt;/ThreeDShapeInfo&gt;"/>
</p:tagLst>
</file>

<file path=ppt/tags/tag7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1A5CF51-75C9-451C-995B-035169C27D87}&quot;/&gt;&lt;filename val=&quot;C:\Users\pardeep\AppData\Local\Temp\PR\data\asimages\{11A5CF51-75C9-451C-995B-035169C27D87}.png&quot;/&gt;&lt;hasEffects val=&quot;1&quot;/&gt;&lt;left val=&quot;145.5&quot;/&gt;&lt;top val=&quot;110.28&quot;/&gt;&lt;width val=&quot;40.8&quot;/&gt;&lt;height val=&quot;16.8&quot;/&gt;&lt;/ThreeDShapeInfo&gt;"/>
</p:tagLst>
</file>

<file path=ppt/theme/theme1.xml><?xml version="1.0" encoding="utf-8"?>
<a:theme xmlns:a="http://schemas.openxmlformats.org/drawingml/2006/main" name="Office Theme">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Theme">
      <a:majorFont>
        <a:latin typeface="Calibri"/>
        <a:ea typeface="SimSun"/>
        <a:cs typeface=""/>
      </a:majorFont>
      <a:minorFont>
        <a:latin typeface="Calibri"/>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Mix">
  <a:themeElements>
    <a:clrScheme name="Custom 561">
      <a:dk1>
        <a:sysClr val="windowText" lastClr="000000"/>
      </a:dk1>
      <a:lt1>
        <a:sysClr val="window" lastClr="FFFFFF"/>
      </a:lt1>
      <a:dk2>
        <a:srgbClr val="0E0600"/>
      </a:dk2>
      <a:lt2>
        <a:srgbClr val="FCF5EF"/>
      </a:lt2>
      <a:accent1>
        <a:srgbClr val="DD5900"/>
      </a:accent1>
      <a:accent2>
        <a:srgbClr val="FFB900"/>
      </a:accent2>
      <a:accent3>
        <a:srgbClr val="DC3C00"/>
      </a:accent3>
      <a:accent4>
        <a:srgbClr val="00BCF2"/>
      </a:accent4>
      <a:accent5>
        <a:srgbClr val="00B294"/>
      </a:accent5>
      <a:accent6>
        <a:srgbClr val="68217A"/>
      </a:accent6>
      <a:hlink>
        <a:srgbClr val="00BCF2"/>
      </a:hlink>
      <a:folHlink>
        <a:srgbClr val="68217A"/>
      </a:folHlink>
    </a:clrScheme>
    <a:fontScheme name="Custom 3">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eate an Office Mix.potx" id="{4B7366DC-B74D-454D-9AF1-C5E1E2713A61}" vid="{D9FD2935-D4F2-4034-8F2D-E6786535C4FD}"/>
    </a:ext>
  </a:extLst>
</a:theme>
</file>

<file path=ppt/theme/theme3.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2656</TotalTime>
  <Pages>0</Pages>
  <Words>4600</Words>
  <Characters>0</Characters>
  <Application>Microsoft Office PowerPoint</Application>
  <DocSecurity>0</DocSecurity>
  <PresentationFormat>On-screen Show (16:9)</PresentationFormat>
  <Lines>0</Lines>
  <Paragraphs>770</Paragraphs>
  <Slides>68</Slides>
  <Notes>14</Notes>
  <HiddenSlides>0</HiddenSlides>
  <MMClips>6</MMClips>
  <ScaleCrop>false</ScaleCrop>
  <HeadingPairs>
    <vt:vector size="10" baseType="variant">
      <vt:variant>
        <vt:lpstr>Fonts Used</vt:lpstr>
      </vt:variant>
      <vt:variant>
        <vt:i4>35</vt:i4>
      </vt:variant>
      <vt:variant>
        <vt:lpstr>Theme</vt:lpstr>
      </vt:variant>
      <vt:variant>
        <vt:i4>5</vt:i4>
      </vt:variant>
      <vt:variant>
        <vt:lpstr>Links</vt:lpstr>
      </vt:variant>
      <vt:variant>
        <vt:i4>8</vt:i4>
      </vt:variant>
      <vt:variant>
        <vt:lpstr>Embedded OLE Servers</vt:lpstr>
      </vt:variant>
      <vt:variant>
        <vt:i4>3</vt:i4>
      </vt:variant>
      <vt:variant>
        <vt:lpstr>Slide Titles</vt:lpstr>
      </vt:variant>
      <vt:variant>
        <vt:i4>68</vt:i4>
      </vt:variant>
    </vt:vector>
  </HeadingPairs>
  <TitlesOfParts>
    <vt:vector size="119" baseType="lpstr">
      <vt:lpstr>MS PGothic</vt:lpstr>
      <vt:lpstr>MS PGothic</vt:lpstr>
      <vt:lpstr>SimSun</vt:lpstr>
      <vt:lpstr>Aldhabi</vt:lpstr>
      <vt:lpstr>Arial</vt:lpstr>
      <vt:lpstr>Blackadder ITC</vt:lpstr>
      <vt:lpstr>Bodoni MT</vt:lpstr>
      <vt:lpstr>BodoniPS</vt:lpstr>
      <vt:lpstr>Calibri</vt:lpstr>
      <vt:lpstr>Calibri Light</vt:lpstr>
      <vt:lpstr>Cambria Math</vt:lpstr>
      <vt:lpstr>Century Schoolbook</vt:lpstr>
      <vt:lpstr>Comic Sans MS</vt:lpstr>
      <vt:lpstr>Constantia</vt:lpstr>
      <vt:lpstr>Courier New</vt:lpstr>
      <vt:lpstr>Franchise</vt:lpstr>
      <vt:lpstr>Franklin Gothic Book</vt:lpstr>
      <vt:lpstr>Franklin Gothic Medium</vt:lpstr>
      <vt:lpstr>Garamond</vt:lpstr>
      <vt:lpstr>Garamond,Bold</vt:lpstr>
      <vt:lpstr>Garamond,Italic</vt:lpstr>
      <vt:lpstr>Math</vt:lpstr>
      <vt:lpstr>Math </vt:lpstr>
      <vt:lpstr>MGJFF J+ Adv O Tb 92eb 7df. I</vt:lpstr>
      <vt:lpstr>MGJJP M+ Adv O Tb 92eb 7df. I+ 20</vt:lpstr>
      <vt:lpstr>Monotype Corsiva</vt:lpstr>
      <vt:lpstr>Segoe UI</vt:lpstr>
      <vt:lpstr>Segoe UI Light</vt:lpstr>
      <vt:lpstr>Signika Negative</vt:lpstr>
      <vt:lpstr>Stencil</vt:lpstr>
      <vt:lpstr>Symbol</vt:lpstr>
      <vt:lpstr>Times</vt:lpstr>
      <vt:lpstr>Times New Roman</vt:lpstr>
      <vt:lpstr>Verdana</vt:lpstr>
      <vt:lpstr>Wingdings</vt:lpstr>
      <vt:lpstr>Office Theme</vt:lpstr>
      <vt:lpstr>1_Office Mix</vt:lpstr>
      <vt:lpstr>Retrospect</vt:lpstr>
      <vt:lpstr>1_Retrospect</vt:lpstr>
      <vt:lpstr>1_Office Theme</vt:lpstr>
      <vt:lpstr>file:///C:\Users\Dipankar\Desktop\YSF%20Abstract\Document1!OLE_LINK1</vt:lpstr>
      <vt:lpstr>file:///C:\Users\Dipankar\Desktop\YSF%20Abstract\Document1!OLE_LINK1</vt:lpstr>
      <vt:lpstr>file:///C:\Users\Dipankar\Desktop\YSF%20Abstract\Document1!OLE_LINK1</vt:lpstr>
      <vt:lpstr>file:///C:\Users\Dipankar\Desktop\YSF%20Abstract\Document1!OLE_LINK2</vt:lpstr>
      <vt:lpstr>file:///C:\Users\Dipankar\Desktop\YSF%20Abstract\Document1!OLE_LINK2</vt:lpstr>
      <vt:lpstr>file:///C:\Users\Dipankar\Desktop\YSF%20Abstract\Document1!OLE_LINK1</vt:lpstr>
      <vt:lpstr>file:///C:\Users\Dipankar\Desktop\YSF%20Abstract\Document1!OLE_LINK1</vt:lpstr>
      <vt:lpstr>file:///C:\Users\Dipankar\Desktop\YSF%20Abstract\Document1!OLE_LINK1</vt:lpstr>
      <vt:lpstr>Graph</vt:lpstr>
      <vt:lpstr>Equation</vt:lpstr>
      <vt:lpstr>MathType 6.0 Equation</vt:lpstr>
      <vt:lpstr>Towards Quantum Information Processing with Femtosecond Laser Pulse Induced Manipulation of Matter</vt:lpstr>
      <vt:lpstr>PowerPoint Presentation</vt:lpstr>
      <vt:lpstr>PowerPoint Presentation</vt:lpstr>
      <vt:lpstr>Gas Phase Experimental setup</vt:lpstr>
      <vt:lpstr>PowerPoint Presentation</vt:lpstr>
      <vt:lpstr>Single Laser Pulse Interaction</vt:lpstr>
      <vt:lpstr>PowerPoint Presentation</vt:lpstr>
      <vt:lpstr>Time-resolved pump-probe dynamics of IR775 dye in binary mixture of methanol &amp; chloroform</vt:lpstr>
      <vt:lpstr>PowerPoint Presentation</vt:lpstr>
      <vt:lpstr>Pulse Shaping</vt:lpstr>
      <vt:lpstr>PowerPoint Presentation</vt:lpstr>
      <vt:lpstr>Stimulated Emission Depletion (STED) Fluorescence Microscope (Stefan Hell) 2014 Nobel Prize Award Winning Work</vt:lpstr>
      <vt:lpstr>PowerPoint Presentation</vt:lpstr>
      <vt:lpstr>PowerPoint Presentation</vt:lpstr>
      <vt:lpstr>Ultrafast pulse-train control in fluorescence laser-scanning microscopy</vt:lpstr>
      <vt:lpstr>PowerPoint Presentation</vt:lpstr>
      <vt:lpstr>Axial Resolution versus Inter-pulse separation of DAPI stained BPAE cell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Problem Statement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Shen Model versus Experiments</vt:lpstr>
      <vt:lpstr>PowerPoint Presentation</vt:lpstr>
      <vt:lpstr>PowerPoint Presentation</vt:lpstr>
      <vt:lpstr>PowerPoint Presentation</vt:lpstr>
      <vt:lpstr>PowerPoint Presentation</vt:lpstr>
      <vt:lpstr>Thermal Effect to Tweezers Measure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Hewlett-Packard Company</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EAMEJIA</dc:creator>
  <cp:keywords/>
  <dc:description/>
  <cp:lastModifiedBy>Debabrata Goswami</cp:lastModifiedBy>
  <cp:revision>438</cp:revision>
  <dcterms:created xsi:type="dcterms:W3CDTF">2015-04-04T01:37:57Z</dcterms:created>
  <dcterms:modified xsi:type="dcterms:W3CDTF">2016-02-16T09:34:04Z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1033-9.1.0.4945</vt:lpwstr>
  </property>
</Properties>
</file>