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slides/slide99.xml" ContentType="application/vnd.openxmlformats-officedocument.presentationml.slide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slides/slide98.xml" ContentType="application/vnd.openxmlformats-officedocument.presentationml.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1"/>
  </p:notesMasterIdLst>
  <p:sldIdLst>
    <p:sldId id="256" r:id="rId2"/>
    <p:sldId id="304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05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306" r:id="rId29"/>
    <p:sldId id="266" r:id="rId30"/>
    <p:sldId id="331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365" r:id="rId52"/>
    <p:sldId id="366" r:id="rId53"/>
    <p:sldId id="288" r:id="rId54"/>
    <p:sldId id="289" r:id="rId55"/>
    <p:sldId id="290" r:id="rId56"/>
    <p:sldId id="291" r:id="rId57"/>
    <p:sldId id="292" r:id="rId58"/>
    <p:sldId id="336" r:id="rId59"/>
    <p:sldId id="337" r:id="rId60"/>
    <p:sldId id="333" r:id="rId61"/>
    <p:sldId id="342" r:id="rId62"/>
    <p:sldId id="338" r:id="rId63"/>
    <p:sldId id="367" r:id="rId64"/>
    <p:sldId id="339" r:id="rId65"/>
    <p:sldId id="332" r:id="rId66"/>
    <p:sldId id="294" r:id="rId67"/>
    <p:sldId id="335" r:id="rId68"/>
    <p:sldId id="334" r:id="rId69"/>
    <p:sldId id="297" r:id="rId70"/>
    <p:sldId id="298" r:id="rId71"/>
    <p:sldId id="299" r:id="rId72"/>
    <p:sldId id="300" r:id="rId73"/>
    <p:sldId id="340" r:id="rId74"/>
    <p:sldId id="344" r:id="rId75"/>
    <p:sldId id="345" r:id="rId76"/>
    <p:sldId id="346" r:id="rId77"/>
    <p:sldId id="343" r:id="rId78"/>
    <p:sldId id="303" r:id="rId79"/>
    <p:sldId id="308" r:id="rId80"/>
    <p:sldId id="318" r:id="rId81"/>
    <p:sldId id="309" r:id="rId82"/>
    <p:sldId id="312" r:id="rId83"/>
    <p:sldId id="310" r:id="rId84"/>
    <p:sldId id="311" r:id="rId85"/>
    <p:sldId id="314" r:id="rId86"/>
    <p:sldId id="313" r:id="rId87"/>
    <p:sldId id="315" r:id="rId88"/>
    <p:sldId id="316" r:id="rId89"/>
    <p:sldId id="317" r:id="rId90"/>
    <p:sldId id="319" r:id="rId91"/>
    <p:sldId id="325" r:id="rId92"/>
    <p:sldId id="369" r:id="rId93"/>
    <p:sldId id="368" r:id="rId94"/>
    <p:sldId id="321" r:id="rId95"/>
    <p:sldId id="320" r:id="rId96"/>
    <p:sldId id="322" r:id="rId97"/>
    <p:sldId id="323" r:id="rId98"/>
    <p:sldId id="307" r:id="rId99"/>
    <p:sldId id="324" r:id="rId100"/>
    <p:sldId id="370" r:id="rId101"/>
    <p:sldId id="329" r:id="rId102"/>
    <p:sldId id="330" r:id="rId103"/>
    <p:sldId id="341" r:id="rId104"/>
    <p:sldId id="372" r:id="rId105"/>
    <p:sldId id="373" r:id="rId106"/>
    <p:sldId id="374" r:id="rId107"/>
    <p:sldId id="371" r:id="rId108"/>
    <p:sldId id="375" r:id="rId109"/>
    <p:sldId id="326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44B2F-F1D1-41AE-A87C-7C344D123CB8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2A801-43E1-437A-8133-B84E5E588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org/news/2012-09-km-physicists-quantum-teleportation-distance.html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7BA39-AF12-4519-9E87-5E598C01A3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186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7BA39-AF12-4519-9E87-5E598C01A3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85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large telescopes are located at the facilities on the </a:t>
            </a:r>
          </a:p>
          <a:p>
            <a:r>
              <a:rPr lang="en-US" dirty="0" smtClean="0"/>
              <a:t>volcanic mountains of La Palma (left) and Tenerife (right). </a:t>
            </a:r>
          </a:p>
          <a:p>
            <a:r>
              <a:rPr lang="en-US" dirty="0" smtClean="0"/>
              <a:t>This infrastructure on the </a:t>
            </a:r>
            <a:r>
              <a:rPr lang="en-US" dirty="0" err="1" smtClean="0"/>
              <a:t>neighbouring</a:t>
            </a:r>
            <a:r>
              <a:rPr lang="en-US" dirty="0" smtClean="0"/>
              <a:t> islands enables long-distance </a:t>
            </a:r>
          </a:p>
          <a:p>
            <a:r>
              <a:rPr lang="en-US" dirty="0" smtClean="0"/>
              <a:t>laser links over 143 km, an ideal testing distance for laser links </a:t>
            </a:r>
          </a:p>
          <a:p>
            <a:r>
              <a:rPr lang="en-US" dirty="0" smtClean="0"/>
              <a:t>between the ground and a satellite, where a similar amount of </a:t>
            </a:r>
          </a:p>
          <a:p>
            <a:r>
              <a:rPr lang="en-US" dirty="0" smtClean="0"/>
              <a:t>atmosphere needs to be crossed. This image was acquired on 9 November 2011 by </a:t>
            </a:r>
            <a:r>
              <a:rPr lang="en-US" dirty="0" err="1" smtClean="0"/>
              <a:t>Envisat’s</a:t>
            </a:r>
            <a:r>
              <a:rPr lang="en-US" dirty="0" smtClean="0"/>
              <a:t> Medium Resolution Imaging Spectrometer (MERIS).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 more at: </a:t>
            </a:r>
            <a:r>
              <a:rPr lang="en-US" dirty="0" smtClean="0">
                <a:hlinkClick r:id="rId3"/>
              </a:rPr>
              <a:t>http://phys.org/news/2012-09-km-physicists-quantum-teleportation-distance.html#jCp</a:t>
            </a:r>
            <a:endParaRPr lang="en-US" dirty="0" smtClean="0"/>
          </a:p>
          <a:p>
            <a:r>
              <a:rPr lang="en-US" dirty="0" smtClean="0"/>
              <a:t>Several large telescopes are located at the facilities on the </a:t>
            </a:r>
          </a:p>
          <a:p>
            <a:r>
              <a:rPr lang="en-US" dirty="0" smtClean="0"/>
              <a:t>volcanic mountains of La Palma (left) and Tenerife (right). </a:t>
            </a:r>
          </a:p>
          <a:p>
            <a:r>
              <a:rPr lang="en-US" dirty="0" smtClean="0"/>
              <a:t>This infrastructure on the </a:t>
            </a:r>
            <a:r>
              <a:rPr lang="en-US" dirty="0" err="1" smtClean="0"/>
              <a:t>neighbouring</a:t>
            </a:r>
            <a:r>
              <a:rPr lang="en-US" dirty="0" smtClean="0"/>
              <a:t> islands enables long-distance </a:t>
            </a:r>
          </a:p>
          <a:p>
            <a:r>
              <a:rPr lang="en-US" dirty="0" smtClean="0"/>
              <a:t>laser links over 143 km, an ideal testing distance for laser links </a:t>
            </a:r>
          </a:p>
          <a:p>
            <a:r>
              <a:rPr lang="en-US" dirty="0" smtClean="0"/>
              <a:t>between the ground and a satellite, where a similar amount of </a:t>
            </a:r>
          </a:p>
          <a:p>
            <a:r>
              <a:rPr lang="en-US" dirty="0" smtClean="0"/>
              <a:t>atmosphere needs to be crossed. This image was acquired on 9 November 2011 by </a:t>
            </a:r>
            <a:r>
              <a:rPr lang="en-US" dirty="0" err="1" smtClean="0"/>
              <a:t>Envisat’s</a:t>
            </a:r>
            <a:r>
              <a:rPr lang="en-US" dirty="0" smtClean="0"/>
              <a:t> Medium Resolution Imaging Spectrometer (MERIS).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 more at: </a:t>
            </a:r>
            <a:r>
              <a:rPr lang="en-US" dirty="0" smtClean="0">
                <a:hlinkClick r:id="rId3"/>
              </a:rPr>
              <a:t>http://phys.org/news/2012-09-km-physicists-quantum-teleportation-distance.html#jCp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7BA39-AF12-4519-9E87-5E598C01A33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7BA39-AF12-4519-9E87-5E598C01A332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85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0D5D49-C823-4C73-807E-EC8126D52632}" type="datetimeFigureOut">
              <a:rPr lang="en-US" smtClean="0"/>
              <a:pPr/>
              <a:t>28-Feb-14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B68D16-64F4-491A-BE21-8C4531D26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.xml"/><Relationship Id="rId7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0.xml"/><Relationship Id="rId7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jpeg"/><Relationship Id="rId4" Type="http://schemas.openxmlformats.org/officeDocument/2006/relationships/oleObject" Target="../embeddings/oleObject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4.jpeg"/><Relationship Id="rId4" Type="http://schemas.openxmlformats.org/officeDocument/2006/relationships/oleObject" Target="../embeddings/oleObject6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46.xml"/><Relationship Id="rId7" Type="http://schemas.openxmlformats.org/officeDocument/2006/relationships/image" Target="../media/image4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49.xml"/><Relationship Id="rId7" Type="http://schemas.openxmlformats.org/officeDocument/2006/relationships/image" Target="../media/image48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5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50.png"/><Relationship Id="rId4" Type="http://schemas.openxmlformats.org/officeDocument/2006/relationships/image" Target="../media/image1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50.png"/><Relationship Id="rId4" Type="http://schemas.openxmlformats.org/officeDocument/2006/relationships/image" Target="../media/image1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50.png"/><Relationship Id="rId4" Type="http://schemas.openxmlformats.org/officeDocument/2006/relationships/image" Target="../media/image1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5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50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68.xml"/><Relationship Id="rId7" Type="http://schemas.openxmlformats.org/officeDocument/2006/relationships/image" Target="../media/image50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74.xml"/><Relationship Id="rId7" Type="http://schemas.openxmlformats.org/officeDocument/2006/relationships/image" Target="../media/image5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78.xml"/><Relationship Id="rId7" Type="http://schemas.openxmlformats.org/officeDocument/2006/relationships/image" Target="../media/image56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image" Target="../media/image5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5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5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5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59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87.xml"/><Relationship Id="rId7" Type="http://schemas.openxmlformats.org/officeDocument/2006/relationships/image" Target="../media/image60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5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29838"/>
            <a:ext cx="6934200" cy="1894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Communication</a:t>
            </a:r>
            <a:b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2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</a:rPr>
              <a:t>Aditi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Harish-Chandra Research Institute, India</a:t>
            </a:r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85794" y="2094271"/>
            <a:ext cx="396006" cy="2094271"/>
          </a:xfrm>
          <a:custGeom>
            <a:avLst/>
            <a:gdLst>
              <a:gd name="connsiteX0" fmla="*/ 289371 w 396006"/>
              <a:gd name="connsiteY0" fmla="*/ 0 h 2094271"/>
              <a:gd name="connsiteX1" fmla="*/ 141888 w 396006"/>
              <a:gd name="connsiteY1" fmla="*/ 14748 h 2094271"/>
              <a:gd name="connsiteX2" fmla="*/ 97642 w 396006"/>
              <a:gd name="connsiteY2" fmla="*/ 29497 h 2094271"/>
              <a:gd name="connsiteX3" fmla="*/ 9152 w 396006"/>
              <a:gd name="connsiteY3" fmla="*/ 117987 h 2094271"/>
              <a:gd name="connsiteX4" fmla="*/ 23900 w 396006"/>
              <a:gd name="connsiteY4" fmla="*/ 250723 h 2094271"/>
              <a:gd name="connsiteX5" fmla="*/ 112391 w 396006"/>
              <a:gd name="connsiteY5" fmla="*/ 280219 h 2094271"/>
              <a:gd name="connsiteX6" fmla="*/ 156636 w 396006"/>
              <a:gd name="connsiteY6" fmla="*/ 294968 h 2094271"/>
              <a:gd name="connsiteX7" fmla="*/ 200881 w 396006"/>
              <a:gd name="connsiteY7" fmla="*/ 309716 h 2094271"/>
              <a:gd name="connsiteX8" fmla="*/ 245126 w 396006"/>
              <a:gd name="connsiteY8" fmla="*/ 324464 h 2094271"/>
              <a:gd name="connsiteX9" fmla="*/ 259875 w 396006"/>
              <a:gd name="connsiteY9" fmla="*/ 368710 h 2094271"/>
              <a:gd name="connsiteX10" fmla="*/ 200881 w 396006"/>
              <a:gd name="connsiteY10" fmla="*/ 516194 h 2094271"/>
              <a:gd name="connsiteX11" fmla="*/ 141888 w 396006"/>
              <a:gd name="connsiteY11" fmla="*/ 545690 h 2094271"/>
              <a:gd name="connsiteX12" fmla="*/ 97642 w 396006"/>
              <a:gd name="connsiteY12" fmla="*/ 589935 h 2094271"/>
              <a:gd name="connsiteX13" fmla="*/ 53397 w 396006"/>
              <a:gd name="connsiteY13" fmla="*/ 619432 h 2094271"/>
              <a:gd name="connsiteX14" fmla="*/ 38649 w 396006"/>
              <a:gd name="connsiteY14" fmla="*/ 663677 h 2094271"/>
              <a:gd name="connsiteX15" fmla="*/ 82894 w 396006"/>
              <a:gd name="connsiteY15" fmla="*/ 766916 h 2094271"/>
              <a:gd name="connsiteX16" fmla="*/ 171384 w 396006"/>
              <a:gd name="connsiteY16" fmla="*/ 796413 h 2094271"/>
              <a:gd name="connsiteX17" fmla="*/ 259875 w 396006"/>
              <a:gd name="connsiteY17" fmla="*/ 825910 h 2094271"/>
              <a:gd name="connsiteX18" fmla="*/ 304120 w 396006"/>
              <a:gd name="connsiteY18" fmla="*/ 840658 h 2094271"/>
              <a:gd name="connsiteX19" fmla="*/ 333617 w 396006"/>
              <a:gd name="connsiteY19" fmla="*/ 1061884 h 2094271"/>
              <a:gd name="connsiteX20" fmla="*/ 304120 w 396006"/>
              <a:gd name="connsiteY20" fmla="*/ 1106129 h 2094271"/>
              <a:gd name="connsiteX21" fmla="*/ 215629 w 396006"/>
              <a:gd name="connsiteY21" fmla="*/ 1165123 h 2094271"/>
              <a:gd name="connsiteX22" fmla="*/ 171384 w 396006"/>
              <a:gd name="connsiteY22" fmla="*/ 1209368 h 2094271"/>
              <a:gd name="connsiteX23" fmla="*/ 127139 w 396006"/>
              <a:gd name="connsiteY23" fmla="*/ 1224116 h 2094271"/>
              <a:gd name="connsiteX24" fmla="*/ 82894 w 396006"/>
              <a:gd name="connsiteY24" fmla="*/ 1312606 h 2094271"/>
              <a:gd name="connsiteX25" fmla="*/ 127139 w 396006"/>
              <a:gd name="connsiteY25" fmla="*/ 1342103 h 2094271"/>
              <a:gd name="connsiteX26" fmla="*/ 259875 w 396006"/>
              <a:gd name="connsiteY26" fmla="*/ 1386348 h 2094271"/>
              <a:gd name="connsiteX27" fmla="*/ 304120 w 396006"/>
              <a:gd name="connsiteY27" fmla="*/ 1401097 h 2094271"/>
              <a:gd name="connsiteX28" fmla="*/ 348365 w 396006"/>
              <a:gd name="connsiteY28" fmla="*/ 1415845 h 2094271"/>
              <a:gd name="connsiteX29" fmla="*/ 318868 w 396006"/>
              <a:gd name="connsiteY29" fmla="*/ 1592826 h 2094271"/>
              <a:gd name="connsiteX30" fmla="*/ 289371 w 396006"/>
              <a:gd name="connsiteY30" fmla="*/ 1637071 h 2094271"/>
              <a:gd name="connsiteX31" fmla="*/ 245126 w 396006"/>
              <a:gd name="connsiteY31" fmla="*/ 1681316 h 2094271"/>
              <a:gd name="connsiteX32" fmla="*/ 200881 w 396006"/>
              <a:gd name="connsiteY32" fmla="*/ 1696064 h 2094271"/>
              <a:gd name="connsiteX33" fmla="*/ 156636 w 396006"/>
              <a:gd name="connsiteY33" fmla="*/ 1784555 h 2094271"/>
              <a:gd name="connsiteX34" fmla="*/ 186133 w 396006"/>
              <a:gd name="connsiteY34" fmla="*/ 1932039 h 2094271"/>
              <a:gd name="connsiteX35" fmla="*/ 245126 w 396006"/>
              <a:gd name="connsiteY35" fmla="*/ 2020529 h 2094271"/>
              <a:gd name="connsiteX36" fmla="*/ 304120 w 396006"/>
              <a:gd name="connsiteY36" fmla="*/ 2094271 h 20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6006" h="2094271">
                <a:moveTo>
                  <a:pt x="289371" y="0"/>
                </a:moveTo>
                <a:cubicBezTo>
                  <a:pt x="240210" y="4916"/>
                  <a:pt x="190720" y="7235"/>
                  <a:pt x="141888" y="14748"/>
                </a:cubicBezTo>
                <a:cubicBezTo>
                  <a:pt x="126522" y="17112"/>
                  <a:pt x="109914" y="19952"/>
                  <a:pt x="97642" y="29497"/>
                </a:cubicBezTo>
                <a:cubicBezTo>
                  <a:pt x="64714" y="55107"/>
                  <a:pt x="9152" y="117987"/>
                  <a:pt x="9152" y="117987"/>
                </a:cubicBezTo>
                <a:cubicBezTo>
                  <a:pt x="14068" y="162232"/>
                  <a:pt x="0" y="213165"/>
                  <a:pt x="23900" y="250723"/>
                </a:cubicBezTo>
                <a:cubicBezTo>
                  <a:pt x="40593" y="276954"/>
                  <a:pt x="82894" y="270387"/>
                  <a:pt x="112391" y="280219"/>
                </a:cubicBezTo>
                <a:lnTo>
                  <a:pt x="156636" y="294968"/>
                </a:lnTo>
                <a:lnTo>
                  <a:pt x="200881" y="309716"/>
                </a:lnTo>
                <a:lnTo>
                  <a:pt x="245126" y="324464"/>
                </a:lnTo>
                <a:cubicBezTo>
                  <a:pt x="250042" y="339213"/>
                  <a:pt x="259875" y="353164"/>
                  <a:pt x="259875" y="368710"/>
                </a:cubicBezTo>
                <a:cubicBezTo>
                  <a:pt x="259875" y="447178"/>
                  <a:pt x="259087" y="474618"/>
                  <a:pt x="200881" y="516194"/>
                </a:cubicBezTo>
                <a:cubicBezTo>
                  <a:pt x="182991" y="528973"/>
                  <a:pt x="159778" y="532911"/>
                  <a:pt x="141888" y="545690"/>
                </a:cubicBezTo>
                <a:cubicBezTo>
                  <a:pt x="124915" y="557813"/>
                  <a:pt x="113665" y="576582"/>
                  <a:pt x="97642" y="589935"/>
                </a:cubicBezTo>
                <a:cubicBezTo>
                  <a:pt x="84025" y="601282"/>
                  <a:pt x="68145" y="609600"/>
                  <a:pt x="53397" y="619432"/>
                </a:cubicBezTo>
                <a:cubicBezTo>
                  <a:pt x="48481" y="634180"/>
                  <a:pt x="38649" y="648131"/>
                  <a:pt x="38649" y="663677"/>
                </a:cubicBezTo>
                <a:cubicBezTo>
                  <a:pt x="38649" y="687198"/>
                  <a:pt x="58809" y="751863"/>
                  <a:pt x="82894" y="766916"/>
                </a:cubicBezTo>
                <a:cubicBezTo>
                  <a:pt x="109260" y="783395"/>
                  <a:pt x="141887" y="786581"/>
                  <a:pt x="171384" y="796413"/>
                </a:cubicBezTo>
                <a:lnTo>
                  <a:pt x="259875" y="825910"/>
                </a:lnTo>
                <a:lnTo>
                  <a:pt x="304120" y="840658"/>
                </a:lnTo>
                <a:cubicBezTo>
                  <a:pt x="396006" y="901916"/>
                  <a:pt x="370307" y="866204"/>
                  <a:pt x="333617" y="1061884"/>
                </a:cubicBezTo>
                <a:cubicBezTo>
                  <a:pt x="330350" y="1079306"/>
                  <a:pt x="317460" y="1094457"/>
                  <a:pt x="304120" y="1106129"/>
                </a:cubicBezTo>
                <a:cubicBezTo>
                  <a:pt x="277440" y="1129474"/>
                  <a:pt x="245126" y="1145458"/>
                  <a:pt x="215629" y="1165123"/>
                </a:cubicBezTo>
                <a:cubicBezTo>
                  <a:pt x="198275" y="1176693"/>
                  <a:pt x="188738" y="1197799"/>
                  <a:pt x="171384" y="1209368"/>
                </a:cubicBezTo>
                <a:cubicBezTo>
                  <a:pt x="158449" y="1217991"/>
                  <a:pt x="141887" y="1219200"/>
                  <a:pt x="127139" y="1224116"/>
                </a:cubicBezTo>
                <a:cubicBezTo>
                  <a:pt x="120928" y="1233433"/>
                  <a:pt x="75261" y="1293524"/>
                  <a:pt x="82894" y="1312606"/>
                </a:cubicBezTo>
                <a:cubicBezTo>
                  <a:pt x="89477" y="1329064"/>
                  <a:pt x="110941" y="1334904"/>
                  <a:pt x="127139" y="1342103"/>
                </a:cubicBezTo>
                <a:cubicBezTo>
                  <a:pt x="127162" y="1342113"/>
                  <a:pt x="237741" y="1378970"/>
                  <a:pt x="259875" y="1386348"/>
                </a:cubicBezTo>
                <a:lnTo>
                  <a:pt x="304120" y="1401097"/>
                </a:lnTo>
                <a:lnTo>
                  <a:pt x="348365" y="1415845"/>
                </a:lnTo>
                <a:cubicBezTo>
                  <a:pt x="343691" y="1457909"/>
                  <a:pt x="343578" y="1543408"/>
                  <a:pt x="318868" y="1592826"/>
                </a:cubicBezTo>
                <a:cubicBezTo>
                  <a:pt x="310941" y="1608680"/>
                  <a:pt x="300719" y="1623454"/>
                  <a:pt x="289371" y="1637071"/>
                </a:cubicBezTo>
                <a:cubicBezTo>
                  <a:pt x="276018" y="1653094"/>
                  <a:pt x="262480" y="1669747"/>
                  <a:pt x="245126" y="1681316"/>
                </a:cubicBezTo>
                <a:cubicBezTo>
                  <a:pt x="232191" y="1689939"/>
                  <a:pt x="215629" y="1691148"/>
                  <a:pt x="200881" y="1696064"/>
                </a:cubicBezTo>
                <a:cubicBezTo>
                  <a:pt x="185967" y="1718435"/>
                  <a:pt x="156636" y="1754024"/>
                  <a:pt x="156636" y="1784555"/>
                </a:cubicBezTo>
                <a:cubicBezTo>
                  <a:pt x="156636" y="1803614"/>
                  <a:pt x="167969" y="1899345"/>
                  <a:pt x="186133" y="1932039"/>
                </a:cubicBezTo>
                <a:cubicBezTo>
                  <a:pt x="203349" y="1963028"/>
                  <a:pt x="225462" y="1991032"/>
                  <a:pt x="245126" y="2020529"/>
                </a:cubicBezTo>
                <a:cubicBezTo>
                  <a:pt x="282335" y="2076342"/>
                  <a:pt x="262090" y="2052241"/>
                  <a:pt x="304120" y="2094271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00200" y="4800600"/>
            <a:ext cx="7430239" cy="58477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Bobs task: gather info </a:t>
            </a:r>
            <a:r>
              <a:rPr lang="en-US" sz="3200" dirty="0" err="1" smtClean="0"/>
              <a:t>abt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 by LOCC</a:t>
            </a:r>
            <a:endParaRPr lang="en-US" sz="3200" dirty="0"/>
          </a:p>
        </p:txBody>
      </p:sp>
      <p:sp>
        <p:nvSpPr>
          <p:cNvPr id="12" name="Freeform 11"/>
          <p:cNvSpPr/>
          <p:nvPr/>
        </p:nvSpPr>
        <p:spPr>
          <a:xfrm>
            <a:off x="7329948" y="2079523"/>
            <a:ext cx="456572" cy="1843548"/>
          </a:xfrm>
          <a:custGeom>
            <a:avLst/>
            <a:gdLst>
              <a:gd name="connsiteX0" fmla="*/ 132736 w 456572"/>
              <a:gd name="connsiteY0" fmla="*/ 0 h 1843548"/>
              <a:gd name="connsiteX1" fmla="*/ 147484 w 456572"/>
              <a:gd name="connsiteY1" fmla="*/ 442451 h 1843548"/>
              <a:gd name="connsiteX2" fmla="*/ 162233 w 456572"/>
              <a:gd name="connsiteY2" fmla="*/ 752167 h 1843548"/>
              <a:gd name="connsiteX3" fmla="*/ 88491 w 456572"/>
              <a:gd name="connsiteY3" fmla="*/ 1725561 h 1843548"/>
              <a:gd name="connsiteX4" fmla="*/ 58994 w 456572"/>
              <a:gd name="connsiteY4" fmla="*/ 1637071 h 1843548"/>
              <a:gd name="connsiteX5" fmla="*/ 73742 w 456572"/>
              <a:gd name="connsiteY5" fmla="*/ 1681316 h 1843548"/>
              <a:gd name="connsiteX6" fmla="*/ 147484 w 456572"/>
              <a:gd name="connsiteY6" fmla="*/ 1740309 h 1843548"/>
              <a:gd name="connsiteX7" fmla="*/ 221226 w 456572"/>
              <a:gd name="connsiteY7" fmla="*/ 1843548 h 1843548"/>
              <a:gd name="connsiteX8" fmla="*/ 280220 w 456572"/>
              <a:gd name="connsiteY8" fmla="*/ 1681316 h 1843548"/>
              <a:gd name="connsiteX9" fmla="*/ 294968 w 456572"/>
              <a:gd name="connsiteY9" fmla="*/ 1607574 h 1843548"/>
              <a:gd name="connsiteX10" fmla="*/ 339213 w 456572"/>
              <a:gd name="connsiteY10" fmla="*/ 1548580 h 1843548"/>
              <a:gd name="connsiteX11" fmla="*/ 309717 w 456572"/>
              <a:gd name="connsiteY11" fmla="*/ 1637071 h 1843548"/>
              <a:gd name="connsiteX12" fmla="*/ 250723 w 456572"/>
              <a:gd name="connsiteY12" fmla="*/ 1814051 h 1843548"/>
              <a:gd name="connsiteX13" fmla="*/ 206478 w 456572"/>
              <a:gd name="connsiteY13" fmla="*/ 1843548 h 1843548"/>
              <a:gd name="connsiteX14" fmla="*/ 176981 w 456572"/>
              <a:gd name="connsiteY14" fmla="*/ 1755058 h 1843548"/>
              <a:gd name="connsiteX15" fmla="*/ 162233 w 456572"/>
              <a:gd name="connsiteY15" fmla="*/ 1710812 h 1843548"/>
              <a:gd name="connsiteX16" fmla="*/ 147484 w 456572"/>
              <a:gd name="connsiteY16" fmla="*/ 1563329 h 1843548"/>
              <a:gd name="connsiteX17" fmla="*/ 117987 w 456572"/>
              <a:gd name="connsiteY17" fmla="*/ 1165122 h 1843548"/>
              <a:gd name="connsiteX18" fmla="*/ 103239 w 456572"/>
              <a:gd name="connsiteY18" fmla="*/ 1047135 h 1843548"/>
              <a:gd name="connsiteX19" fmla="*/ 88491 w 456572"/>
              <a:gd name="connsiteY19" fmla="*/ 973393 h 1843548"/>
              <a:gd name="connsiteX20" fmla="*/ 103239 w 456572"/>
              <a:gd name="connsiteY20" fmla="*/ 722671 h 1843548"/>
              <a:gd name="connsiteX21" fmla="*/ 132736 w 456572"/>
              <a:gd name="connsiteY21" fmla="*/ 545690 h 1843548"/>
              <a:gd name="connsiteX22" fmla="*/ 117987 w 456572"/>
              <a:gd name="connsiteY22" fmla="*/ 29496 h 1843548"/>
              <a:gd name="connsiteX23" fmla="*/ 103239 w 456572"/>
              <a:gd name="connsiteY23" fmla="*/ 73742 h 1843548"/>
              <a:gd name="connsiteX24" fmla="*/ 44246 w 456572"/>
              <a:gd name="connsiteY24" fmla="*/ 162232 h 1843548"/>
              <a:gd name="connsiteX25" fmla="*/ 0 w 456572"/>
              <a:gd name="connsiteY25" fmla="*/ 191729 h 1843548"/>
              <a:gd name="connsiteX26" fmla="*/ 44246 w 456572"/>
              <a:gd name="connsiteY26" fmla="*/ 147483 h 1843548"/>
              <a:gd name="connsiteX27" fmla="*/ 73742 w 456572"/>
              <a:gd name="connsiteY27" fmla="*/ 103238 h 1843548"/>
              <a:gd name="connsiteX28" fmla="*/ 132736 w 456572"/>
              <a:gd name="connsiteY28" fmla="*/ 14748 h 1843548"/>
              <a:gd name="connsiteX29" fmla="*/ 206478 w 456572"/>
              <a:gd name="connsiteY29" fmla="*/ 88490 h 1843548"/>
              <a:gd name="connsiteX30" fmla="*/ 221226 w 456572"/>
              <a:gd name="connsiteY30" fmla="*/ 132735 h 1843548"/>
              <a:gd name="connsiteX31" fmla="*/ 265471 w 456572"/>
              <a:gd name="connsiteY31" fmla="*/ 162232 h 1843548"/>
              <a:gd name="connsiteX32" fmla="*/ 280220 w 456572"/>
              <a:gd name="connsiteY32" fmla="*/ 206477 h 1843548"/>
              <a:gd name="connsiteX33" fmla="*/ 324465 w 456572"/>
              <a:gd name="connsiteY33" fmla="*/ 235974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6572" h="1843548">
                <a:moveTo>
                  <a:pt x="132736" y="0"/>
                </a:moveTo>
                <a:cubicBezTo>
                  <a:pt x="137652" y="147484"/>
                  <a:pt x="141702" y="294999"/>
                  <a:pt x="147484" y="442451"/>
                </a:cubicBezTo>
                <a:cubicBezTo>
                  <a:pt x="151534" y="545727"/>
                  <a:pt x="162233" y="648811"/>
                  <a:pt x="162233" y="752167"/>
                </a:cubicBezTo>
                <a:cubicBezTo>
                  <a:pt x="162233" y="1727314"/>
                  <a:pt x="456572" y="1633536"/>
                  <a:pt x="88491" y="1725561"/>
                </a:cubicBezTo>
                <a:lnTo>
                  <a:pt x="58994" y="1637071"/>
                </a:lnTo>
                <a:cubicBezTo>
                  <a:pt x="54078" y="1622323"/>
                  <a:pt x="65119" y="1668381"/>
                  <a:pt x="73742" y="1681316"/>
                </a:cubicBezTo>
                <a:cubicBezTo>
                  <a:pt x="111862" y="1738496"/>
                  <a:pt x="86423" y="1719956"/>
                  <a:pt x="147484" y="1740309"/>
                </a:cubicBezTo>
                <a:cubicBezTo>
                  <a:pt x="181897" y="1843548"/>
                  <a:pt x="147484" y="1818968"/>
                  <a:pt x="221226" y="1843548"/>
                </a:cubicBezTo>
                <a:cubicBezTo>
                  <a:pt x="259095" y="1729942"/>
                  <a:pt x="239176" y="1783926"/>
                  <a:pt x="280220" y="1681316"/>
                </a:cubicBezTo>
                <a:cubicBezTo>
                  <a:pt x="285136" y="1656735"/>
                  <a:pt x="284787" y="1630481"/>
                  <a:pt x="294968" y="1607574"/>
                </a:cubicBezTo>
                <a:cubicBezTo>
                  <a:pt x="304951" y="1585112"/>
                  <a:pt x="328220" y="1526594"/>
                  <a:pt x="339213" y="1548580"/>
                </a:cubicBezTo>
                <a:cubicBezTo>
                  <a:pt x="353118" y="1576390"/>
                  <a:pt x="319549" y="1607574"/>
                  <a:pt x="309717" y="1637071"/>
                </a:cubicBezTo>
                <a:lnTo>
                  <a:pt x="250723" y="1814051"/>
                </a:lnTo>
                <a:cubicBezTo>
                  <a:pt x="245118" y="1830867"/>
                  <a:pt x="221226" y="1833716"/>
                  <a:pt x="206478" y="1843548"/>
                </a:cubicBezTo>
                <a:lnTo>
                  <a:pt x="176981" y="1755058"/>
                </a:lnTo>
                <a:lnTo>
                  <a:pt x="162233" y="1710812"/>
                </a:lnTo>
                <a:cubicBezTo>
                  <a:pt x="157317" y="1661651"/>
                  <a:pt x="150473" y="1612645"/>
                  <a:pt x="147484" y="1563329"/>
                </a:cubicBezTo>
                <a:cubicBezTo>
                  <a:pt x="123728" y="1171355"/>
                  <a:pt x="161642" y="1339737"/>
                  <a:pt x="117987" y="1165122"/>
                </a:cubicBezTo>
                <a:cubicBezTo>
                  <a:pt x="113071" y="1125793"/>
                  <a:pt x="109266" y="1086309"/>
                  <a:pt x="103239" y="1047135"/>
                </a:cubicBezTo>
                <a:cubicBezTo>
                  <a:pt x="99427" y="1022359"/>
                  <a:pt x="88491" y="998460"/>
                  <a:pt x="88491" y="973393"/>
                </a:cubicBezTo>
                <a:cubicBezTo>
                  <a:pt x="88491" y="889675"/>
                  <a:pt x="96818" y="806143"/>
                  <a:pt x="103239" y="722671"/>
                </a:cubicBezTo>
                <a:cubicBezTo>
                  <a:pt x="113118" y="594240"/>
                  <a:pt x="106209" y="625269"/>
                  <a:pt x="132736" y="545690"/>
                </a:cubicBezTo>
                <a:cubicBezTo>
                  <a:pt x="127820" y="373625"/>
                  <a:pt x="128725" y="201296"/>
                  <a:pt x="117987" y="29496"/>
                </a:cubicBezTo>
                <a:cubicBezTo>
                  <a:pt x="117017" y="13980"/>
                  <a:pt x="110789" y="60152"/>
                  <a:pt x="103239" y="73742"/>
                </a:cubicBezTo>
                <a:cubicBezTo>
                  <a:pt x="86023" y="104731"/>
                  <a:pt x="63910" y="132735"/>
                  <a:pt x="44246" y="162232"/>
                </a:cubicBezTo>
                <a:cubicBezTo>
                  <a:pt x="34414" y="176981"/>
                  <a:pt x="0" y="209455"/>
                  <a:pt x="0" y="191729"/>
                </a:cubicBezTo>
                <a:cubicBezTo>
                  <a:pt x="0" y="170871"/>
                  <a:pt x="30893" y="163506"/>
                  <a:pt x="44246" y="147483"/>
                </a:cubicBezTo>
                <a:cubicBezTo>
                  <a:pt x="55593" y="133866"/>
                  <a:pt x="62395" y="116855"/>
                  <a:pt x="73742" y="103238"/>
                </a:cubicBezTo>
                <a:cubicBezTo>
                  <a:pt x="135118" y="29586"/>
                  <a:pt x="106816" y="92505"/>
                  <a:pt x="132736" y="14748"/>
                </a:cubicBezTo>
                <a:cubicBezTo>
                  <a:pt x="176980" y="44244"/>
                  <a:pt x="181898" y="39330"/>
                  <a:pt x="206478" y="88490"/>
                </a:cubicBezTo>
                <a:cubicBezTo>
                  <a:pt x="213430" y="102395"/>
                  <a:pt x="211515" y="120596"/>
                  <a:pt x="221226" y="132735"/>
                </a:cubicBezTo>
                <a:cubicBezTo>
                  <a:pt x="232299" y="146576"/>
                  <a:pt x="250723" y="152400"/>
                  <a:pt x="265471" y="162232"/>
                </a:cubicBezTo>
                <a:cubicBezTo>
                  <a:pt x="270387" y="176980"/>
                  <a:pt x="269227" y="195484"/>
                  <a:pt x="280220" y="206477"/>
                </a:cubicBezTo>
                <a:cubicBezTo>
                  <a:pt x="329129" y="255385"/>
                  <a:pt x="324465" y="195368"/>
                  <a:pt x="324465" y="23597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0" y="29718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667000"/>
            <a:ext cx="6614311" cy="21852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Teleportation Network 2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Teleportation Network</a:t>
            </a:r>
            <a:endParaRPr lang="en-US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71775" y="1844675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648764" y="2768600"/>
            <a:ext cx="2191224" cy="4318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38600" y="6096000"/>
            <a:ext cx="3887603" cy="36933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ASD, U. </a:t>
            </a:r>
            <a:r>
              <a:rPr lang="en-US" dirty="0" err="1" smtClean="0"/>
              <a:t>Sen</a:t>
            </a:r>
            <a:r>
              <a:rPr lang="en-US" dirty="0" smtClean="0"/>
              <a:t>, PRA </a:t>
            </a:r>
            <a:r>
              <a:rPr lang="en-US" b="1" dirty="0" smtClean="0"/>
              <a:t>81</a:t>
            </a:r>
            <a:r>
              <a:rPr lang="en-US" dirty="0" smtClean="0"/>
              <a:t>, 012308 (’01)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Teleportation Network</a:t>
            </a:r>
            <a:endParaRPr lang="en-US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71775" y="1844675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648764" y="2768600"/>
            <a:ext cx="2191224" cy="4318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38600" y="6096000"/>
            <a:ext cx="3887603" cy="36933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ASD, U. </a:t>
            </a:r>
            <a:r>
              <a:rPr lang="en-US" dirty="0" err="1" smtClean="0"/>
              <a:t>Sen</a:t>
            </a:r>
            <a:r>
              <a:rPr lang="en-US" dirty="0" smtClean="0"/>
              <a:t>, PRA </a:t>
            </a:r>
            <a:r>
              <a:rPr lang="en-US" b="1" dirty="0" smtClean="0"/>
              <a:t>81</a:t>
            </a:r>
            <a:r>
              <a:rPr lang="en-US" dirty="0" smtClean="0"/>
              <a:t>, 012308 (’01)</a:t>
            </a:r>
            <a:endParaRPr lang="en-US" dirty="0"/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57200" y="4939665"/>
            <a:ext cx="8130713" cy="622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Teleportation Network</a:t>
            </a:r>
            <a:endParaRPr lang="en-US" sz="4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71775" y="1844675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648764" y="2768600"/>
            <a:ext cx="2191224" cy="4318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38600" y="6096000"/>
            <a:ext cx="3887603" cy="36933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ASD, U. </a:t>
            </a:r>
            <a:r>
              <a:rPr lang="en-US" dirty="0" err="1" smtClean="0"/>
              <a:t>Sen</a:t>
            </a:r>
            <a:r>
              <a:rPr lang="en-US" dirty="0" smtClean="0"/>
              <a:t>, PRA </a:t>
            </a:r>
            <a:r>
              <a:rPr lang="en-US" b="1" dirty="0" smtClean="0"/>
              <a:t>81</a:t>
            </a:r>
            <a:r>
              <a:rPr lang="en-US" dirty="0" smtClean="0"/>
              <a:t>, 012308 (’01)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5334000"/>
            <a:ext cx="6468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Establish relation between capacity &amp; entanglement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Tele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1"/>
            <a:ext cx="6248400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Single Sender – Single Receiver</a:t>
            </a:r>
          </a:p>
          <a:p>
            <a:pPr algn="ctr"/>
            <a:r>
              <a:rPr lang="en-US" sz="2800" dirty="0" err="1" smtClean="0">
                <a:sym typeface="Mathematica1"/>
              </a:rPr>
              <a:t>dd</a:t>
            </a:r>
            <a:r>
              <a:rPr lang="en-US" sz="2800" dirty="0" smtClean="0">
                <a:sym typeface="Mathematica1"/>
              </a:rPr>
              <a:t>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Tele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1"/>
            <a:ext cx="6248400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Single Sender – Single Receiver</a:t>
            </a:r>
          </a:p>
          <a:p>
            <a:pPr algn="ctr"/>
            <a:r>
              <a:rPr lang="en-US" sz="2800" dirty="0" err="1" smtClean="0">
                <a:sym typeface="Mathematica1"/>
              </a:rPr>
              <a:t>dd</a:t>
            </a:r>
            <a:r>
              <a:rPr lang="en-US" sz="2800" dirty="0" smtClean="0">
                <a:sym typeface="Mathematica1"/>
              </a:rPr>
              <a:t>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644494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4267200"/>
            <a:ext cx="2433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Not Solved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Tele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1"/>
            <a:ext cx="6248400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Single Sender – Single Receiver</a:t>
            </a:r>
          </a:p>
          <a:p>
            <a:pPr algn="ctr"/>
            <a:r>
              <a:rPr lang="en-US" sz="2800" dirty="0" err="1" smtClean="0">
                <a:sym typeface="Mathematica1"/>
              </a:rPr>
              <a:t>dd</a:t>
            </a:r>
            <a:r>
              <a:rPr lang="en-US" sz="2800" dirty="0" smtClean="0">
                <a:sym typeface="Mathematica1"/>
              </a:rPr>
              <a:t>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644494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4267200"/>
            <a:ext cx="2433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Not Solved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5562600"/>
            <a:ext cx="5423280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many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5943600"/>
            <a:ext cx="2433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Not Solved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5800" y="598468"/>
            <a:ext cx="4419600" cy="5878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7757"/>
            <a:ext cx="4419600" cy="60016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1752600"/>
            <a:ext cx="4038600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Single Sender – Single Receiver</a:t>
            </a:r>
          </a:p>
          <a:p>
            <a:endParaRPr lang="en-US" sz="2000" dirty="0" smtClean="0"/>
          </a:p>
          <a:p>
            <a:r>
              <a:rPr lang="en-US" sz="2000" dirty="0" smtClean="0"/>
              <a:t>Many Senders – Single Receiver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26670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733800"/>
            <a:ext cx="35814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dirty="0" smtClean="0"/>
              <a:t>Many Senders – Two Receivers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257800"/>
            <a:ext cx="375075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dirty="0" smtClean="0"/>
              <a:t>Many Senders – Many Receivers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4572000"/>
            <a:ext cx="2819400" cy="4924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/>
              <a:t>Partially Solved 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8400" y="6172200"/>
            <a:ext cx="2433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Not Solved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85800"/>
            <a:ext cx="44053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Classical info transmit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-228600"/>
            <a:ext cx="532229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known/Unknown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685800"/>
            <a:ext cx="44196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Quantum info transmission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1676400"/>
            <a:ext cx="41148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Sender – Single Receiver</a:t>
            </a:r>
          </a:p>
          <a:p>
            <a:pPr algn="ctr"/>
            <a:r>
              <a:rPr lang="en-US" dirty="0" err="1" smtClean="0">
                <a:sym typeface="Mathematica1"/>
              </a:rPr>
              <a:t>dd</a:t>
            </a:r>
            <a:r>
              <a:rPr lang="en-US" dirty="0" smtClean="0">
                <a:sym typeface="Mathematica1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2362200"/>
            <a:ext cx="168507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540204"/>
            <a:ext cx="4419600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000" dirty="0" smtClean="0"/>
              <a:t>Many Senders – Single Receiver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34120" y="4505980"/>
            <a:ext cx="2433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Not Solved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5257800"/>
            <a:ext cx="36728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dirty="0" smtClean="0"/>
              <a:t>Many Senders – Many Receivers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53200" y="6172200"/>
            <a:ext cx="2433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Not Solved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3186" name="Picture 2" descr="http://www.hri.res.in/%7Eqic/QIPA/QIPA_files/slider_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29700" cy="6019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87993" y="5562600"/>
            <a:ext cx="20746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QIC@HRI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49506" name="Picture 2" descr="thank you indian elephant stick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199"/>
            <a:ext cx="6781800" cy="678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AutoShape 6"/>
          <p:cNvSpPr>
            <a:spLocks/>
          </p:cNvSpPr>
          <p:nvPr/>
        </p:nvSpPr>
        <p:spPr bwMode="auto">
          <a:xfrm>
            <a:off x="2895600" y="28956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7526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   =  </a:t>
            </a:r>
            <a:r>
              <a:rPr lang="en-US" sz="3600" dirty="0">
                <a:latin typeface="Times New Roman" pitchFamily="18" charset="0"/>
              </a:rPr>
              <a:t>Max </a:t>
            </a:r>
            <a:endParaRPr lang="en-US" sz="3600" dirty="0" smtClean="0">
              <a:latin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</a:rPr>
              <a:t>  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</a:t>
            </a:r>
            <a:r>
              <a:rPr lang="en-US" sz="3600" dirty="0" smtClean="0">
                <a:latin typeface="+mj-lt"/>
              </a:rPr>
              <a:t>     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1143000" cy="439846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0"/>
            <a:ext cx="9144000" cy="119697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sm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Distributed DC: Two receivers</a:t>
            </a:r>
            <a:endParaRPr kumimoji="0" lang="en-US" sz="4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0" name="Picture 19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AutoShape 6"/>
          <p:cNvSpPr>
            <a:spLocks/>
          </p:cNvSpPr>
          <p:nvPr/>
        </p:nvSpPr>
        <p:spPr bwMode="auto">
          <a:xfrm>
            <a:off x="2895600" y="28956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7526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   =  </a:t>
            </a:r>
            <a:r>
              <a:rPr lang="en-US" sz="3600" dirty="0">
                <a:latin typeface="Times New Roman" pitchFamily="18" charset="0"/>
              </a:rPr>
              <a:t>Max </a:t>
            </a:r>
            <a:endParaRPr lang="en-US" sz="3600" dirty="0" smtClean="0">
              <a:latin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</a:rPr>
              <a:t>  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</a:t>
            </a:r>
            <a:r>
              <a:rPr lang="en-US" sz="3600" dirty="0" smtClean="0">
                <a:latin typeface="+mj-lt"/>
              </a:rPr>
              <a:t>  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895600" y="2057400"/>
            <a:ext cx="1143000" cy="439846"/>
          </a:xfrm>
          <a:prstGeom prst="rect">
            <a:avLst/>
          </a:prstGeom>
        </p:spPr>
      </p:pic>
      <p:sp>
        <p:nvSpPr>
          <p:cNvPr id="245767" name="AutoShape 7"/>
          <p:cNvSpPr>
            <a:spLocks/>
          </p:cNvSpPr>
          <p:nvPr/>
        </p:nvSpPr>
        <p:spPr bwMode="auto">
          <a:xfrm>
            <a:off x="5867400" y="2895600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flipH="1">
            <a:off x="2895600" y="2959100"/>
            <a:ext cx="152400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60903" y="3154680"/>
            <a:ext cx="391697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2971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LOCC </a:t>
            </a:r>
            <a:r>
              <a:rPr lang="en-US" sz="2800" dirty="0" err="1" smtClean="0"/>
              <a:t>Holevo</a:t>
            </a:r>
            <a:r>
              <a:rPr lang="en-US" sz="2800" dirty="0" smtClean="0"/>
              <a:t> bound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419600"/>
            <a:ext cx="5917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Maximization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i.e.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{p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i,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U</a:t>
            </a:r>
            <a:r>
              <a:rPr lang="es-ES" sz="2000" baseline="-10000" dirty="0" err="1" smtClean="0">
                <a:latin typeface="Times New Roman" pitchFamily="18" charset="0"/>
                <a:cs typeface="Arial" pitchFamily="34" charset="0"/>
              </a:rPr>
              <a:t>i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}</a:t>
            </a: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pic>
        <p:nvPicPr>
          <p:cNvPr id="20" name="Picture 19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AutoShape 6"/>
          <p:cNvSpPr>
            <a:spLocks/>
          </p:cNvSpPr>
          <p:nvPr/>
        </p:nvSpPr>
        <p:spPr bwMode="auto">
          <a:xfrm>
            <a:off x="2895600" y="28956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7526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   =  </a:t>
            </a:r>
            <a:r>
              <a:rPr lang="en-US" sz="3600" dirty="0">
                <a:latin typeface="Times New Roman" pitchFamily="18" charset="0"/>
              </a:rPr>
              <a:t>Max </a:t>
            </a:r>
            <a:endParaRPr lang="en-US" sz="3600" dirty="0" smtClean="0">
              <a:latin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</a:rPr>
              <a:t>  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</a:t>
            </a:r>
            <a:r>
              <a:rPr lang="en-US" sz="3600" dirty="0" smtClean="0">
                <a:latin typeface="+mj-lt"/>
              </a:rPr>
              <a:t>  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895600" y="2057400"/>
            <a:ext cx="1143000" cy="439846"/>
          </a:xfrm>
          <a:prstGeom prst="rect">
            <a:avLst/>
          </a:prstGeom>
        </p:spPr>
      </p:pic>
      <p:sp>
        <p:nvSpPr>
          <p:cNvPr id="245767" name="AutoShape 7"/>
          <p:cNvSpPr>
            <a:spLocks/>
          </p:cNvSpPr>
          <p:nvPr/>
        </p:nvSpPr>
        <p:spPr bwMode="auto">
          <a:xfrm>
            <a:off x="5867400" y="2895600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flipH="1">
            <a:off x="2895600" y="2959100"/>
            <a:ext cx="152400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60903" y="3154680"/>
            <a:ext cx="391697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2971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LOCC </a:t>
            </a:r>
            <a:r>
              <a:rPr lang="en-US" sz="2800" dirty="0" err="1" smtClean="0"/>
              <a:t>Holevo</a:t>
            </a:r>
            <a:r>
              <a:rPr lang="en-US" sz="2800" dirty="0" smtClean="0"/>
              <a:t> bound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419600"/>
            <a:ext cx="5917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Maximization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i.e.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{p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i,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U</a:t>
            </a:r>
            <a:r>
              <a:rPr lang="es-ES" sz="2000" baseline="-10000" dirty="0" err="1" smtClean="0">
                <a:latin typeface="Times New Roman" pitchFamily="18" charset="0"/>
                <a:cs typeface="Arial" pitchFamily="34" charset="0"/>
              </a:rPr>
              <a:t>i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}</a:t>
            </a: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115061" y="6183868"/>
            <a:ext cx="4293932" cy="369332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Badziag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Horodecki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ASD,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PRL’03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pic>
        <p:nvPicPr>
          <p:cNvPr id="20" name="Picture 19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AutoShape 6"/>
          <p:cNvSpPr>
            <a:spLocks/>
          </p:cNvSpPr>
          <p:nvPr/>
        </p:nvSpPr>
        <p:spPr bwMode="auto">
          <a:xfrm>
            <a:off x="2895600" y="2895600"/>
            <a:ext cx="144462" cy="1008063"/>
          </a:xfrm>
          <a:prstGeom prst="leftBracket">
            <a:avLst>
              <a:gd name="adj" fmla="val 58150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1752600"/>
            <a:ext cx="7848600" cy="26638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    =  </a:t>
            </a:r>
            <a:r>
              <a:rPr lang="en-US" sz="3600" dirty="0">
                <a:latin typeface="Times New Roman" pitchFamily="18" charset="0"/>
              </a:rPr>
              <a:t>Max </a:t>
            </a:r>
            <a:endParaRPr lang="en-US" sz="3600" dirty="0" smtClean="0">
              <a:latin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</a:rPr>
              <a:t>  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</a:t>
            </a:r>
            <a:r>
              <a:rPr lang="en-US" sz="3600" dirty="0" smtClean="0">
                <a:latin typeface="+mj-lt"/>
              </a:rPr>
              <a:t>     </a:t>
            </a:r>
            <a:r>
              <a:rPr lang="en-US" sz="3600" dirty="0" smtClean="0">
                <a:solidFill>
                  <a:srgbClr val="336600"/>
                </a:solidFill>
                <a:latin typeface="Times New Roman" pitchFamily="18" charset="0"/>
              </a:rPr>
              <a:t>Max</a:t>
            </a:r>
            <a:r>
              <a:rPr lang="en-US" sz="3600" dirty="0" smtClean="0">
                <a:latin typeface="Times New Roman" pitchFamily="18" charset="0"/>
              </a:rPr>
              <a:t>      </a:t>
            </a:r>
          </a:p>
          <a:p>
            <a:r>
              <a:rPr lang="en-US" sz="3600" dirty="0" smtClean="0">
                <a:latin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95600" y="2057400"/>
            <a:ext cx="1143000" cy="439846"/>
          </a:xfrm>
          <a:prstGeom prst="rect">
            <a:avLst/>
          </a:prstGeom>
        </p:spPr>
      </p:pic>
      <p:sp>
        <p:nvSpPr>
          <p:cNvPr id="245767" name="AutoShape 7"/>
          <p:cNvSpPr>
            <a:spLocks/>
          </p:cNvSpPr>
          <p:nvPr/>
        </p:nvSpPr>
        <p:spPr bwMode="auto">
          <a:xfrm>
            <a:off x="5867400" y="2895600"/>
            <a:ext cx="144463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flipH="1">
            <a:off x="2895600" y="2959100"/>
            <a:ext cx="152400" cy="1079500"/>
          </a:xfrm>
          <a:prstGeom prst="rightBracket">
            <a:avLst>
              <a:gd name="adj" fmla="val 62271"/>
            </a:avLst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360903" y="3154680"/>
            <a:ext cx="391697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0" y="2971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LOCC </a:t>
            </a:r>
            <a:r>
              <a:rPr lang="en-US" sz="2800" dirty="0" err="1" smtClean="0"/>
              <a:t>Holevo</a:t>
            </a:r>
            <a:r>
              <a:rPr lang="en-US" sz="2800" dirty="0" smtClean="0"/>
              <a:t> bound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4419600"/>
            <a:ext cx="59173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Maximization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encodings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i.e.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over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all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 {p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i, </a:t>
            </a:r>
            <a:r>
              <a:rPr lang="es-ES" sz="2000" dirty="0" err="1" smtClean="0">
                <a:latin typeface="Times New Roman" pitchFamily="18" charset="0"/>
                <a:cs typeface="Arial" pitchFamily="34" charset="0"/>
              </a:rPr>
              <a:t>U</a:t>
            </a:r>
            <a:r>
              <a:rPr lang="es-ES" sz="2000" baseline="-10000" dirty="0" err="1" smtClean="0">
                <a:latin typeface="Times New Roman" pitchFamily="18" charset="0"/>
                <a:cs typeface="Arial" pitchFamily="34" charset="0"/>
              </a:rPr>
              <a:t>i</a:t>
            </a:r>
            <a:r>
              <a:rPr lang="es-ES" sz="2000" baseline="-100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es-ES" sz="2000" dirty="0" smtClean="0">
                <a:latin typeface="Times New Roman" pitchFamily="18" charset="0"/>
                <a:cs typeface="Arial" pitchFamily="34" charset="0"/>
              </a:rPr>
              <a:t>}</a:t>
            </a:r>
            <a:endParaRPr lang="en-US" dirty="0" smtClean="0">
              <a:latin typeface="Times New Roman" pitchFamily="18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65835" y="1219200"/>
            <a:ext cx="6878165" cy="400110"/>
          </a:xfrm>
          <a:prstGeom prst="rect">
            <a:avLst/>
          </a:prstGeom>
          <a:ln w="317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Bruss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D’Ariano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Lewenstein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Macchiavello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 ASD,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PRL’ 04</a:t>
            </a:r>
          </a:p>
        </p:txBody>
      </p:sp>
      <p:sp>
        <p:nvSpPr>
          <p:cNvPr id="16" name="Freeform 15"/>
          <p:cNvSpPr/>
          <p:nvPr/>
        </p:nvSpPr>
        <p:spPr>
          <a:xfrm>
            <a:off x="1798451" y="2699895"/>
            <a:ext cx="4750224" cy="1431904"/>
          </a:xfrm>
          <a:custGeom>
            <a:avLst/>
            <a:gdLst>
              <a:gd name="connsiteX0" fmla="*/ 2950530 w 4750224"/>
              <a:gd name="connsiteY0" fmla="*/ 43305 h 1431904"/>
              <a:gd name="connsiteX1" fmla="*/ 2862039 w 4750224"/>
              <a:gd name="connsiteY1" fmla="*/ 28557 h 1431904"/>
              <a:gd name="connsiteX2" fmla="*/ 2803046 w 4750224"/>
              <a:gd name="connsiteY2" fmla="*/ 13808 h 1431904"/>
              <a:gd name="connsiteX3" fmla="*/ 2036130 w 4750224"/>
              <a:gd name="connsiteY3" fmla="*/ 28557 h 1431904"/>
              <a:gd name="connsiteX4" fmla="*/ 1844401 w 4750224"/>
              <a:gd name="connsiteY4" fmla="*/ 58053 h 1431904"/>
              <a:gd name="connsiteX5" fmla="*/ 1800155 w 4750224"/>
              <a:gd name="connsiteY5" fmla="*/ 72802 h 1431904"/>
              <a:gd name="connsiteX6" fmla="*/ 1726414 w 4750224"/>
              <a:gd name="connsiteY6" fmla="*/ 102299 h 1431904"/>
              <a:gd name="connsiteX7" fmla="*/ 930001 w 4750224"/>
              <a:gd name="connsiteY7" fmla="*/ 117047 h 1431904"/>
              <a:gd name="connsiteX8" fmla="*/ 797265 w 4750224"/>
              <a:gd name="connsiteY8" fmla="*/ 146544 h 1431904"/>
              <a:gd name="connsiteX9" fmla="*/ 620284 w 4750224"/>
              <a:gd name="connsiteY9" fmla="*/ 190789 h 1431904"/>
              <a:gd name="connsiteX10" fmla="*/ 517046 w 4750224"/>
              <a:gd name="connsiteY10" fmla="*/ 235034 h 1431904"/>
              <a:gd name="connsiteX11" fmla="*/ 354814 w 4750224"/>
              <a:gd name="connsiteY11" fmla="*/ 279279 h 1431904"/>
              <a:gd name="connsiteX12" fmla="*/ 295820 w 4750224"/>
              <a:gd name="connsiteY12" fmla="*/ 308776 h 1431904"/>
              <a:gd name="connsiteX13" fmla="*/ 266323 w 4750224"/>
              <a:gd name="connsiteY13" fmla="*/ 353021 h 1431904"/>
              <a:gd name="connsiteX14" fmla="*/ 177833 w 4750224"/>
              <a:gd name="connsiteY14" fmla="*/ 412015 h 1431904"/>
              <a:gd name="connsiteX15" fmla="*/ 118839 w 4750224"/>
              <a:gd name="connsiteY15" fmla="*/ 500505 h 1431904"/>
              <a:gd name="connsiteX16" fmla="*/ 74594 w 4750224"/>
              <a:gd name="connsiteY16" fmla="*/ 633240 h 1431904"/>
              <a:gd name="connsiteX17" fmla="*/ 59846 w 4750224"/>
              <a:gd name="connsiteY17" fmla="*/ 677486 h 1431904"/>
              <a:gd name="connsiteX18" fmla="*/ 45097 w 4750224"/>
              <a:gd name="connsiteY18" fmla="*/ 721731 h 1431904"/>
              <a:gd name="connsiteX19" fmla="*/ 45097 w 4750224"/>
              <a:gd name="connsiteY19" fmla="*/ 1134686 h 1431904"/>
              <a:gd name="connsiteX20" fmla="*/ 133588 w 4750224"/>
              <a:gd name="connsiteY20" fmla="*/ 1223176 h 1431904"/>
              <a:gd name="connsiteX21" fmla="*/ 679278 w 4750224"/>
              <a:gd name="connsiteY21" fmla="*/ 1208428 h 1431904"/>
              <a:gd name="connsiteX22" fmla="*/ 723523 w 4750224"/>
              <a:gd name="connsiteY22" fmla="*/ 1193679 h 1431904"/>
              <a:gd name="connsiteX23" fmla="*/ 782517 w 4750224"/>
              <a:gd name="connsiteY23" fmla="*/ 1178931 h 1431904"/>
              <a:gd name="connsiteX24" fmla="*/ 1003743 w 4750224"/>
              <a:gd name="connsiteY24" fmla="*/ 1149434 h 1431904"/>
              <a:gd name="connsiteX25" fmla="*/ 1047988 w 4750224"/>
              <a:gd name="connsiteY25" fmla="*/ 1134686 h 1431904"/>
              <a:gd name="connsiteX26" fmla="*/ 1092233 w 4750224"/>
              <a:gd name="connsiteY26" fmla="*/ 1178931 h 1431904"/>
              <a:gd name="connsiteX27" fmla="*/ 1180723 w 4750224"/>
              <a:gd name="connsiteY27" fmla="*/ 1223176 h 1431904"/>
              <a:gd name="connsiteX28" fmla="*/ 1328207 w 4750224"/>
              <a:gd name="connsiteY28" fmla="*/ 1282170 h 1431904"/>
              <a:gd name="connsiteX29" fmla="*/ 1401949 w 4750224"/>
              <a:gd name="connsiteY29" fmla="*/ 1296918 h 1431904"/>
              <a:gd name="connsiteX30" fmla="*/ 1578930 w 4750224"/>
              <a:gd name="connsiteY30" fmla="*/ 1311666 h 1431904"/>
              <a:gd name="connsiteX31" fmla="*/ 1682168 w 4750224"/>
              <a:gd name="connsiteY31" fmla="*/ 1326415 h 1431904"/>
              <a:gd name="connsiteX32" fmla="*/ 2950530 w 4750224"/>
              <a:gd name="connsiteY32" fmla="*/ 1311666 h 1431904"/>
              <a:gd name="connsiteX33" fmla="*/ 3068517 w 4750224"/>
              <a:gd name="connsiteY33" fmla="*/ 1296918 h 1431904"/>
              <a:gd name="connsiteX34" fmla="*/ 3333988 w 4750224"/>
              <a:gd name="connsiteY34" fmla="*/ 1326415 h 1431904"/>
              <a:gd name="connsiteX35" fmla="*/ 3525717 w 4750224"/>
              <a:gd name="connsiteY35" fmla="*/ 1341163 h 1431904"/>
              <a:gd name="connsiteX36" fmla="*/ 4543355 w 4750224"/>
              <a:gd name="connsiteY36" fmla="*/ 1341163 h 1431904"/>
              <a:gd name="connsiteX37" fmla="*/ 4631846 w 4750224"/>
              <a:gd name="connsiteY37" fmla="*/ 1267421 h 1431904"/>
              <a:gd name="connsiteX38" fmla="*/ 4676091 w 4750224"/>
              <a:gd name="connsiteY38" fmla="*/ 1252673 h 1431904"/>
              <a:gd name="connsiteX39" fmla="*/ 4690839 w 4750224"/>
              <a:gd name="connsiteY39" fmla="*/ 721731 h 1431904"/>
              <a:gd name="connsiteX40" fmla="*/ 4661343 w 4750224"/>
              <a:gd name="connsiteY40" fmla="*/ 603744 h 1431904"/>
              <a:gd name="connsiteX41" fmla="*/ 4646594 w 4750224"/>
              <a:gd name="connsiteY41" fmla="*/ 544750 h 1431904"/>
              <a:gd name="connsiteX42" fmla="*/ 4587601 w 4750224"/>
              <a:gd name="connsiteY42" fmla="*/ 456260 h 1431904"/>
              <a:gd name="connsiteX43" fmla="*/ 4558104 w 4750224"/>
              <a:gd name="connsiteY43" fmla="*/ 412015 h 1431904"/>
              <a:gd name="connsiteX44" fmla="*/ 4528607 w 4750224"/>
              <a:gd name="connsiteY44" fmla="*/ 367770 h 1431904"/>
              <a:gd name="connsiteX45" fmla="*/ 4440117 w 4750224"/>
              <a:gd name="connsiteY45" fmla="*/ 279279 h 1431904"/>
              <a:gd name="connsiteX46" fmla="*/ 4292633 w 4750224"/>
              <a:gd name="connsiteY46" fmla="*/ 190789 h 1431904"/>
              <a:gd name="connsiteX47" fmla="*/ 4218891 w 4750224"/>
              <a:gd name="connsiteY47" fmla="*/ 176040 h 1431904"/>
              <a:gd name="connsiteX48" fmla="*/ 4159897 w 4750224"/>
              <a:gd name="connsiteY48" fmla="*/ 161292 h 1431904"/>
              <a:gd name="connsiteX49" fmla="*/ 4115652 w 4750224"/>
              <a:gd name="connsiteY49" fmla="*/ 146544 h 1431904"/>
              <a:gd name="connsiteX50" fmla="*/ 4041910 w 4750224"/>
              <a:gd name="connsiteY50" fmla="*/ 117047 h 1431904"/>
              <a:gd name="connsiteX51" fmla="*/ 3923923 w 4750224"/>
              <a:gd name="connsiteY51" fmla="*/ 102299 h 1431904"/>
              <a:gd name="connsiteX52" fmla="*/ 3732194 w 4750224"/>
              <a:gd name="connsiteY52" fmla="*/ 72802 h 1431904"/>
              <a:gd name="connsiteX53" fmla="*/ 3525717 w 4750224"/>
              <a:gd name="connsiteY53" fmla="*/ 58053 h 1431904"/>
              <a:gd name="connsiteX54" fmla="*/ 3157007 w 4750224"/>
              <a:gd name="connsiteY54" fmla="*/ 43305 h 1431904"/>
              <a:gd name="connsiteX55" fmla="*/ 3068517 w 4750224"/>
              <a:gd name="connsiteY55" fmla="*/ 28557 h 1431904"/>
              <a:gd name="connsiteX56" fmla="*/ 2950530 w 4750224"/>
              <a:gd name="connsiteY56" fmla="*/ 43305 h 143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750224" h="1431904">
                <a:moveTo>
                  <a:pt x="2950530" y="43305"/>
                </a:moveTo>
                <a:cubicBezTo>
                  <a:pt x="2916117" y="43305"/>
                  <a:pt x="2891362" y="34422"/>
                  <a:pt x="2862039" y="28557"/>
                </a:cubicBezTo>
                <a:cubicBezTo>
                  <a:pt x="2842163" y="24582"/>
                  <a:pt x="2823316" y="13808"/>
                  <a:pt x="2803046" y="13808"/>
                </a:cubicBezTo>
                <a:cubicBezTo>
                  <a:pt x="2547360" y="13808"/>
                  <a:pt x="2291769" y="23641"/>
                  <a:pt x="2036130" y="28557"/>
                </a:cubicBezTo>
                <a:cubicBezTo>
                  <a:pt x="1887533" y="65705"/>
                  <a:pt x="2099220" y="15583"/>
                  <a:pt x="1844401" y="58053"/>
                </a:cubicBezTo>
                <a:cubicBezTo>
                  <a:pt x="1829066" y="60609"/>
                  <a:pt x="1814712" y="67343"/>
                  <a:pt x="1800155" y="72802"/>
                </a:cubicBezTo>
                <a:cubicBezTo>
                  <a:pt x="1775367" y="82098"/>
                  <a:pt x="1752854" y="100955"/>
                  <a:pt x="1726414" y="102299"/>
                </a:cubicBezTo>
                <a:cubicBezTo>
                  <a:pt x="1461240" y="115782"/>
                  <a:pt x="1195472" y="112131"/>
                  <a:pt x="930001" y="117047"/>
                </a:cubicBezTo>
                <a:cubicBezTo>
                  <a:pt x="885756" y="126879"/>
                  <a:pt x="841059" y="134866"/>
                  <a:pt x="797265" y="146544"/>
                </a:cubicBezTo>
                <a:cubicBezTo>
                  <a:pt x="602498" y="198481"/>
                  <a:pt x="814374" y="158440"/>
                  <a:pt x="620284" y="190789"/>
                </a:cubicBezTo>
                <a:cubicBezTo>
                  <a:pt x="571934" y="214964"/>
                  <a:pt x="564790" y="222013"/>
                  <a:pt x="517046" y="235034"/>
                </a:cubicBezTo>
                <a:cubicBezTo>
                  <a:pt x="496378" y="240671"/>
                  <a:pt x="394414" y="262307"/>
                  <a:pt x="354814" y="279279"/>
                </a:cubicBezTo>
                <a:cubicBezTo>
                  <a:pt x="334606" y="287940"/>
                  <a:pt x="315485" y="298944"/>
                  <a:pt x="295820" y="308776"/>
                </a:cubicBezTo>
                <a:cubicBezTo>
                  <a:pt x="285988" y="323524"/>
                  <a:pt x="279663" y="341349"/>
                  <a:pt x="266323" y="353021"/>
                </a:cubicBezTo>
                <a:cubicBezTo>
                  <a:pt x="239644" y="376366"/>
                  <a:pt x="177833" y="412015"/>
                  <a:pt x="177833" y="412015"/>
                </a:cubicBezTo>
                <a:cubicBezTo>
                  <a:pt x="158168" y="441512"/>
                  <a:pt x="130049" y="466873"/>
                  <a:pt x="118839" y="500505"/>
                </a:cubicBezTo>
                <a:lnTo>
                  <a:pt x="74594" y="633240"/>
                </a:lnTo>
                <a:lnTo>
                  <a:pt x="59846" y="677486"/>
                </a:lnTo>
                <a:lnTo>
                  <a:pt x="45097" y="721731"/>
                </a:lnTo>
                <a:cubicBezTo>
                  <a:pt x="20558" y="868969"/>
                  <a:pt x="0" y="954299"/>
                  <a:pt x="45097" y="1134686"/>
                </a:cubicBezTo>
                <a:cubicBezTo>
                  <a:pt x="55214" y="1175155"/>
                  <a:pt x="133588" y="1223176"/>
                  <a:pt x="133588" y="1223176"/>
                </a:cubicBezTo>
                <a:cubicBezTo>
                  <a:pt x="315485" y="1218260"/>
                  <a:pt x="497542" y="1217515"/>
                  <a:pt x="679278" y="1208428"/>
                </a:cubicBezTo>
                <a:cubicBezTo>
                  <a:pt x="694805" y="1207652"/>
                  <a:pt x="708575" y="1197950"/>
                  <a:pt x="723523" y="1193679"/>
                </a:cubicBezTo>
                <a:cubicBezTo>
                  <a:pt x="743013" y="1188110"/>
                  <a:pt x="762730" y="1183328"/>
                  <a:pt x="782517" y="1178931"/>
                </a:cubicBezTo>
                <a:cubicBezTo>
                  <a:pt x="882498" y="1156713"/>
                  <a:pt x="875087" y="1162299"/>
                  <a:pt x="1003743" y="1149434"/>
                </a:cubicBezTo>
                <a:cubicBezTo>
                  <a:pt x="1018491" y="1144518"/>
                  <a:pt x="1033240" y="1129770"/>
                  <a:pt x="1047988" y="1134686"/>
                </a:cubicBezTo>
                <a:cubicBezTo>
                  <a:pt x="1067775" y="1141282"/>
                  <a:pt x="1076210" y="1165578"/>
                  <a:pt x="1092233" y="1178931"/>
                </a:cubicBezTo>
                <a:cubicBezTo>
                  <a:pt x="1130354" y="1210699"/>
                  <a:pt x="1136378" y="1208395"/>
                  <a:pt x="1180723" y="1223176"/>
                </a:cubicBezTo>
                <a:cubicBezTo>
                  <a:pt x="1251672" y="1294125"/>
                  <a:pt x="1200781" y="1260932"/>
                  <a:pt x="1328207" y="1282170"/>
                </a:cubicBezTo>
                <a:cubicBezTo>
                  <a:pt x="1352933" y="1286291"/>
                  <a:pt x="1377053" y="1293989"/>
                  <a:pt x="1401949" y="1296918"/>
                </a:cubicBezTo>
                <a:cubicBezTo>
                  <a:pt x="1460742" y="1303835"/>
                  <a:pt x="1520057" y="1305469"/>
                  <a:pt x="1578930" y="1311666"/>
                </a:cubicBezTo>
                <a:cubicBezTo>
                  <a:pt x="1613501" y="1315305"/>
                  <a:pt x="1647755" y="1321499"/>
                  <a:pt x="1682168" y="1326415"/>
                </a:cubicBezTo>
                <a:lnTo>
                  <a:pt x="2950530" y="1311666"/>
                </a:lnTo>
                <a:cubicBezTo>
                  <a:pt x="2990156" y="1310823"/>
                  <a:pt x="3028911" y="1295395"/>
                  <a:pt x="3068517" y="1296918"/>
                </a:cubicBezTo>
                <a:cubicBezTo>
                  <a:pt x="3157486" y="1300340"/>
                  <a:pt x="3245367" y="1317839"/>
                  <a:pt x="3333988" y="1326415"/>
                </a:cubicBezTo>
                <a:cubicBezTo>
                  <a:pt x="3397788" y="1332589"/>
                  <a:pt x="3461807" y="1336247"/>
                  <a:pt x="3525717" y="1341163"/>
                </a:cubicBezTo>
                <a:cubicBezTo>
                  <a:pt x="3888689" y="1431904"/>
                  <a:pt x="3660077" y="1380131"/>
                  <a:pt x="4543355" y="1341163"/>
                </a:cubicBezTo>
                <a:cubicBezTo>
                  <a:pt x="4569192" y="1340023"/>
                  <a:pt x="4617148" y="1277219"/>
                  <a:pt x="4631846" y="1267421"/>
                </a:cubicBezTo>
                <a:cubicBezTo>
                  <a:pt x="4644781" y="1258798"/>
                  <a:pt x="4661343" y="1257589"/>
                  <a:pt x="4676091" y="1252673"/>
                </a:cubicBezTo>
                <a:cubicBezTo>
                  <a:pt x="4750224" y="1030273"/>
                  <a:pt x="4716248" y="1166385"/>
                  <a:pt x="4690839" y="721731"/>
                </a:cubicBezTo>
                <a:cubicBezTo>
                  <a:pt x="4687626" y="665511"/>
                  <a:pt x="4674973" y="651449"/>
                  <a:pt x="4661343" y="603744"/>
                </a:cubicBezTo>
                <a:cubicBezTo>
                  <a:pt x="4655774" y="584254"/>
                  <a:pt x="4655659" y="562880"/>
                  <a:pt x="4646594" y="544750"/>
                </a:cubicBezTo>
                <a:cubicBezTo>
                  <a:pt x="4630740" y="513042"/>
                  <a:pt x="4607265" y="485757"/>
                  <a:pt x="4587601" y="456260"/>
                </a:cubicBezTo>
                <a:lnTo>
                  <a:pt x="4558104" y="412015"/>
                </a:lnTo>
                <a:cubicBezTo>
                  <a:pt x="4548272" y="397267"/>
                  <a:pt x="4541141" y="380304"/>
                  <a:pt x="4528607" y="367770"/>
                </a:cubicBezTo>
                <a:lnTo>
                  <a:pt x="4440117" y="279279"/>
                </a:lnTo>
                <a:cubicBezTo>
                  <a:pt x="4423291" y="262453"/>
                  <a:pt x="4327545" y="202426"/>
                  <a:pt x="4292633" y="190789"/>
                </a:cubicBezTo>
                <a:cubicBezTo>
                  <a:pt x="4268852" y="182862"/>
                  <a:pt x="4243362" y="181478"/>
                  <a:pt x="4218891" y="176040"/>
                </a:cubicBezTo>
                <a:cubicBezTo>
                  <a:pt x="4199104" y="171643"/>
                  <a:pt x="4179387" y="166860"/>
                  <a:pt x="4159897" y="161292"/>
                </a:cubicBezTo>
                <a:cubicBezTo>
                  <a:pt x="4144949" y="157021"/>
                  <a:pt x="4130208" y="152003"/>
                  <a:pt x="4115652" y="146544"/>
                </a:cubicBezTo>
                <a:cubicBezTo>
                  <a:pt x="4090863" y="137248"/>
                  <a:pt x="4067706" y="123000"/>
                  <a:pt x="4041910" y="117047"/>
                </a:cubicBezTo>
                <a:cubicBezTo>
                  <a:pt x="4003290" y="108135"/>
                  <a:pt x="3963160" y="107904"/>
                  <a:pt x="3923923" y="102299"/>
                </a:cubicBezTo>
                <a:cubicBezTo>
                  <a:pt x="3854000" y="92310"/>
                  <a:pt x="3803591" y="79602"/>
                  <a:pt x="3732194" y="72802"/>
                </a:cubicBezTo>
                <a:cubicBezTo>
                  <a:pt x="3663504" y="66260"/>
                  <a:pt x="3594627" y="61587"/>
                  <a:pt x="3525717" y="58053"/>
                </a:cubicBezTo>
                <a:cubicBezTo>
                  <a:pt x="3402877" y="51753"/>
                  <a:pt x="3279910" y="48221"/>
                  <a:pt x="3157007" y="43305"/>
                </a:cubicBezTo>
                <a:cubicBezTo>
                  <a:pt x="3127510" y="38389"/>
                  <a:pt x="3097908" y="34068"/>
                  <a:pt x="3068517" y="28557"/>
                </a:cubicBezTo>
                <a:cubicBezTo>
                  <a:pt x="2916212" y="0"/>
                  <a:pt x="2984943" y="43305"/>
                  <a:pt x="2950530" y="43305"/>
                </a:cubicBezTo>
                <a:close/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69806" y="3893574"/>
            <a:ext cx="796413" cy="1666568"/>
          </a:xfrm>
          <a:custGeom>
            <a:avLst/>
            <a:gdLst>
              <a:gd name="connsiteX0" fmla="*/ 796413 w 796413"/>
              <a:gd name="connsiteY0" fmla="*/ 0 h 1666568"/>
              <a:gd name="connsiteX1" fmla="*/ 766917 w 796413"/>
              <a:gd name="connsiteY1" fmla="*/ 44245 h 1666568"/>
              <a:gd name="connsiteX2" fmla="*/ 707923 w 796413"/>
              <a:gd name="connsiteY2" fmla="*/ 73742 h 1666568"/>
              <a:gd name="connsiteX3" fmla="*/ 663678 w 796413"/>
              <a:gd name="connsiteY3" fmla="*/ 103239 h 1666568"/>
              <a:gd name="connsiteX4" fmla="*/ 516194 w 796413"/>
              <a:gd name="connsiteY4" fmla="*/ 162232 h 1666568"/>
              <a:gd name="connsiteX5" fmla="*/ 427704 w 796413"/>
              <a:gd name="connsiteY5" fmla="*/ 221226 h 1666568"/>
              <a:gd name="connsiteX6" fmla="*/ 353962 w 796413"/>
              <a:gd name="connsiteY6" fmla="*/ 250723 h 1666568"/>
              <a:gd name="connsiteX7" fmla="*/ 250723 w 796413"/>
              <a:gd name="connsiteY7" fmla="*/ 339213 h 1666568"/>
              <a:gd name="connsiteX8" fmla="*/ 191729 w 796413"/>
              <a:gd name="connsiteY8" fmla="*/ 368710 h 1666568"/>
              <a:gd name="connsiteX9" fmla="*/ 88491 w 796413"/>
              <a:gd name="connsiteY9" fmla="*/ 457200 h 1666568"/>
              <a:gd name="connsiteX10" fmla="*/ 44246 w 796413"/>
              <a:gd name="connsiteY10" fmla="*/ 516194 h 1666568"/>
              <a:gd name="connsiteX11" fmla="*/ 14749 w 796413"/>
              <a:gd name="connsiteY11" fmla="*/ 560439 h 1666568"/>
              <a:gd name="connsiteX12" fmla="*/ 0 w 796413"/>
              <a:gd name="connsiteY12" fmla="*/ 604684 h 1666568"/>
              <a:gd name="connsiteX13" fmla="*/ 29497 w 796413"/>
              <a:gd name="connsiteY13" fmla="*/ 1002891 h 1666568"/>
              <a:gd name="connsiteX14" fmla="*/ 44246 w 796413"/>
              <a:gd name="connsiteY14" fmla="*/ 1076632 h 1666568"/>
              <a:gd name="connsiteX15" fmla="*/ 73742 w 796413"/>
              <a:gd name="connsiteY15" fmla="*/ 1165123 h 1666568"/>
              <a:gd name="connsiteX16" fmla="*/ 206478 w 796413"/>
              <a:gd name="connsiteY16" fmla="*/ 1283110 h 1666568"/>
              <a:gd name="connsiteX17" fmla="*/ 162233 w 796413"/>
              <a:gd name="connsiteY17" fmla="*/ 1474839 h 1666568"/>
              <a:gd name="connsiteX18" fmla="*/ 132736 w 796413"/>
              <a:gd name="connsiteY18" fmla="*/ 1519084 h 1666568"/>
              <a:gd name="connsiteX19" fmla="*/ 58994 w 796413"/>
              <a:gd name="connsiteY19" fmla="*/ 1637071 h 1666568"/>
              <a:gd name="connsiteX20" fmla="*/ 0 w 796413"/>
              <a:gd name="connsiteY20" fmla="*/ 1504336 h 1666568"/>
              <a:gd name="connsiteX21" fmla="*/ 14749 w 796413"/>
              <a:gd name="connsiteY21" fmla="*/ 1548581 h 1666568"/>
              <a:gd name="connsiteX22" fmla="*/ 44246 w 796413"/>
              <a:gd name="connsiteY22" fmla="*/ 1637071 h 1666568"/>
              <a:gd name="connsiteX23" fmla="*/ 88491 w 796413"/>
              <a:gd name="connsiteY23" fmla="*/ 1666568 h 1666568"/>
              <a:gd name="connsiteX24" fmla="*/ 221226 w 796413"/>
              <a:gd name="connsiteY24" fmla="*/ 1622323 h 1666568"/>
              <a:gd name="connsiteX25" fmla="*/ 294968 w 796413"/>
              <a:gd name="connsiteY25" fmla="*/ 1622323 h 166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96413" h="1666568">
                <a:moveTo>
                  <a:pt x="796413" y="0"/>
                </a:moveTo>
                <a:cubicBezTo>
                  <a:pt x="786581" y="14748"/>
                  <a:pt x="780534" y="32898"/>
                  <a:pt x="766917" y="44245"/>
                </a:cubicBezTo>
                <a:cubicBezTo>
                  <a:pt x="750027" y="58320"/>
                  <a:pt x="727012" y="62834"/>
                  <a:pt x="707923" y="73742"/>
                </a:cubicBezTo>
                <a:cubicBezTo>
                  <a:pt x="692533" y="82536"/>
                  <a:pt x="679876" y="96040"/>
                  <a:pt x="663678" y="103239"/>
                </a:cubicBezTo>
                <a:cubicBezTo>
                  <a:pt x="555152" y="151473"/>
                  <a:pt x="602417" y="110498"/>
                  <a:pt x="516194" y="162232"/>
                </a:cubicBezTo>
                <a:cubicBezTo>
                  <a:pt x="485795" y="180471"/>
                  <a:pt x="460619" y="208060"/>
                  <a:pt x="427704" y="221226"/>
                </a:cubicBezTo>
                <a:cubicBezTo>
                  <a:pt x="403123" y="231058"/>
                  <a:pt x="377105" y="237866"/>
                  <a:pt x="353962" y="250723"/>
                </a:cubicBezTo>
                <a:cubicBezTo>
                  <a:pt x="240256" y="313893"/>
                  <a:pt x="344615" y="272147"/>
                  <a:pt x="250723" y="339213"/>
                </a:cubicBezTo>
                <a:cubicBezTo>
                  <a:pt x="232832" y="351992"/>
                  <a:pt x="210373" y="357058"/>
                  <a:pt x="191729" y="368710"/>
                </a:cubicBezTo>
                <a:cubicBezTo>
                  <a:pt x="155862" y="391127"/>
                  <a:pt x="116335" y="424715"/>
                  <a:pt x="88491" y="457200"/>
                </a:cubicBezTo>
                <a:cubicBezTo>
                  <a:pt x="72494" y="475863"/>
                  <a:pt x="58533" y="496192"/>
                  <a:pt x="44246" y="516194"/>
                </a:cubicBezTo>
                <a:cubicBezTo>
                  <a:pt x="33943" y="530618"/>
                  <a:pt x="22676" y="544585"/>
                  <a:pt x="14749" y="560439"/>
                </a:cubicBezTo>
                <a:cubicBezTo>
                  <a:pt x="7796" y="574344"/>
                  <a:pt x="4916" y="589936"/>
                  <a:pt x="0" y="604684"/>
                </a:cubicBezTo>
                <a:cubicBezTo>
                  <a:pt x="10684" y="818350"/>
                  <a:pt x="2876" y="843164"/>
                  <a:pt x="29497" y="1002891"/>
                </a:cubicBezTo>
                <a:cubicBezTo>
                  <a:pt x="33618" y="1027617"/>
                  <a:pt x="37650" y="1052448"/>
                  <a:pt x="44246" y="1076632"/>
                </a:cubicBezTo>
                <a:cubicBezTo>
                  <a:pt x="52427" y="1106629"/>
                  <a:pt x="63910" y="1135626"/>
                  <a:pt x="73742" y="1165123"/>
                </a:cubicBezTo>
                <a:cubicBezTo>
                  <a:pt x="88173" y="1208417"/>
                  <a:pt x="164320" y="1255004"/>
                  <a:pt x="206478" y="1283110"/>
                </a:cubicBezTo>
                <a:cubicBezTo>
                  <a:pt x="187332" y="1417129"/>
                  <a:pt x="202722" y="1353370"/>
                  <a:pt x="162233" y="1474839"/>
                </a:cubicBezTo>
                <a:cubicBezTo>
                  <a:pt x="156628" y="1491655"/>
                  <a:pt x="142568" y="1504336"/>
                  <a:pt x="132736" y="1519084"/>
                </a:cubicBezTo>
                <a:cubicBezTo>
                  <a:pt x="97634" y="1624390"/>
                  <a:pt x="129109" y="1590327"/>
                  <a:pt x="58994" y="1637071"/>
                </a:cubicBezTo>
                <a:cubicBezTo>
                  <a:pt x="23892" y="1531765"/>
                  <a:pt x="46744" y="1574451"/>
                  <a:pt x="0" y="1504336"/>
                </a:cubicBezTo>
                <a:lnTo>
                  <a:pt x="14749" y="1548581"/>
                </a:lnTo>
                <a:cubicBezTo>
                  <a:pt x="14750" y="1548583"/>
                  <a:pt x="44244" y="1637070"/>
                  <a:pt x="44246" y="1637071"/>
                </a:cubicBezTo>
                <a:lnTo>
                  <a:pt x="88491" y="1666568"/>
                </a:lnTo>
                <a:lnTo>
                  <a:pt x="221226" y="1622323"/>
                </a:lnTo>
                <a:cubicBezTo>
                  <a:pt x="244545" y="1614550"/>
                  <a:pt x="270387" y="1622323"/>
                  <a:pt x="294968" y="162232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" y="5562600"/>
            <a:ext cx="3501291" cy="1187414"/>
          </a:xfrm>
          <a:prstGeom prst="rect">
            <a:avLst/>
          </a:prstGeom>
        </p:spPr>
      </p:pic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pic>
        <p:nvPicPr>
          <p:cNvPr id="25" name="Picture 24" descr="C:\Users\HRI\Desktop\Downloads\IWQI post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355953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Two Receivers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355953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Two Receivers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191000"/>
            <a:ext cx="295305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Partially Solved 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355953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Two Receivers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191000"/>
            <a:ext cx="295305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Partially Solved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562600"/>
            <a:ext cx="5609228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Many Senders – Many Receivers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5943600"/>
            <a:ext cx="24336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Not Solved </a:t>
            </a:r>
            <a:r>
              <a:rPr lang="en-US" sz="2800" dirty="0" smtClean="0">
                <a:sym typeface="Wingdings" pitchFamily="2" charset="2"/>
              </a:rPr>
              <a:t>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0772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743201" y="2438400"/>
            <a:ext cx="533399" cy="1219201"/>
          </a:xfrm>
          <a:custGeom>
            <a:avLst/>
            <a:gdLst>
              <a:gd name="connsiteX0" fmla="*/ 0 w 1185951"/>
              <a:gd name="connsiteY0" fmla="*/ 1193299 h 1193299"/>
              <a:gd name="connsiteX1" fmla="*/ 225287 w 1185951"/>
              <a:gd name="connsiteY1" fmla="*/ 1166794 h 1193299"/>
              <a:gd name="connsiteX2" fmla="*/ 265044 w 1185951"/>
              <a:gd name="connsiteY2" fmla="*/ 1153542 h 1193299"/>
              <a:gd name="connsiteX3" fmla="*/ 357809 w 1185951"/>
              <a:gd name="connsiteY3" fmla="*/ 1127038 h 1193299"/>
              <a:gd name="connsiteX4" fmla="*/ 437322 w 1185951"/>
              <a:gd name="connsiteY4" fmla="*/ 1074029 h 1193299"/>
              <a:gd name="connsiteX5" fmla="*/ 463826 w 1185951"/>
              <a:gd name="connsiteY5" fmla="*/ 1034273 h 1193299"/>
              <a:gd name="connsiteX6" fmla="*/ 490331 w 1185951"/>
              <a:gd name="connsiteY6" fmla="*/ 1007768 h 1193299"/>
              <a:gd name="connsiteX7" fmla="*/ 530087 w 1185951"/>
              <a:gd name="connsiteY7" fmla="*/ 928255 h 1193299"/>
              <a:gd name="connsiteX8" fmla="*/ 556592 w 1185951"/>
              <a:gd name="connsiteY8" fmla="*/ 848742 h 1193299"/>
              <a:gd name="connsiteX9" fmla="*/ 583096 w 1185951"/>
              <a:gd name="connsiteY9" fmla="*/ 755977 h 1193299"/>
              <a:gd name="connsiteX10" fmla="*/ 596348 w 1185951"/>
              <a:gd name="connsiteY10" fmla="*/ 583699 h 1193299"/>
              <a:gd name="connsiteX11" fmla="*/ 622853 w 1185951"/>
              <a:gd name="connsiteY11" fmla="*/ 318655 h 1193299"/>
              <a:gd name="connsiteX12" fmla="*/ 662609 w 1185951"/>
              <a:gd name="connsiteY12" fmla="*/ 225890 h 1193299"/>
              <a:gd name="connsiteX13" fmla="*/ 755374 w 1185951"/>
              <a:gd name="connsiteY13" fmla="*/ 159629 h 1193299"/>
              <a:gd name="connsiteX14" fmla="*/ 821635 w 1185951"/>
              <a:gd name="connsiteY14" fmla="*/ 119873 h 1193299"/>
              <a:gd name="connsiteX15" fmla="*/ 1099931 w 1185951"/>
              <a:gd name="connsiteY15" fmla="*/ 106620 h 1193299"/>
              <a:gd name="connsiteX16" fmla="*/ 1152940 w 1185951"/>
              <a:gd name="connsiteY16" fmla="*/ 93368 h 1193299"/>
              <a:gd name="connsiteX17" fmla="*/ 1126435 w 1185951"/>
              <a:gd name="connsiteY17" fmla="*/ 66864 h 1193299"/>
              <a:gd name="connsiteX18" fmla="*/ 1060174 w 1185951"/>
              <a:gd name="connsiteY18" fmla="*/ 13855 h 1193299"/>
              <a:gd name="connsiteX19" fmla="*/ 1073426 w 1185951"/>
              <a:gd name="connsiteY19" fmla="*/ 53612 h 1193299"/>
              <a:gd name="connsiteX20" fmla="*/ 1139687 w 1185951"/>
              <a:gd name="connsiteY20" fmla="*/ 106620 h 1193299"/>
              <a:gd name="connsiteX21" fmla="*/ 1166192 w 1185951"/>
              <a:gd name="connsiteY21" fmla="*/ 133125 h 1193299"/>
              <a:gd name="connsiteX22" fmla="*/ 1099931 w 1185951"/>
              <a:gd name="connsiteY22" fmla="*/ 172881 h 1193299"/>
              <a:gd name="connsiteX23" fmla="*/ 1073426 w 1185951"/>
              <a:gd name="connsiteY23" fmla="*/ 199386 h 1193299"/>
              <a:gd name="connsiteX24" fmla="*/ 1007166 w 1185951"/>
              <a:gd name="connsiteY24" fmla="*/ 239142 h 11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5951" h="1193299">
                <a:moveTo>
                  <a:pt x="0" y="1193299"/>
                </a:moveTo>
                <a:cubicBezTo>
                  <a:pt x="74470" y="1186529"/>
                  <a:pt x="151650" y="1183157"/>
                  <a:pt x="225287" y="1166794"/>
                </a:cubicBezTo>
                <a:cubicBezTo>
                  <a:pt x="238924" y="1163764"/>
                  <a:pt x="251612" y="1157380"/>
                  <a:pt x="265044" y="1153542"/>
                </a:cubicBezTo>
                <a:cubicBezTo>
                  <a:pt x="381517" y="1120265"/>
                  <a:pt x="262494" y="1158810"/>
                  <a:pt x="357809" y="1127038"/>
                </a:cubicBezTo>
                <a:lnTo>
                  <a:pt x="437322" y="1074029"/>
                </a:lnTo>
                <a:cubicBezTo>
                  <a:pt x="450574" y="1065194"/>
                  <a:pt x="453877" y="1046710"/>
                  <a:pt x="463826" y="1034273"/>
                </a:cubicBezTo>
                <a:cubicBezTo>
                  <a:pt x="471631" y="1024516"/>
                  <a:pt x="481496" y="1016603"/>
                  <a:pt x="490331" y="1007768"/>
                </a:cubicBezTo>
                <a:cubicBezTo>
                  <a:pt x="538659" y="862785"/>
                  <a:pt x="461584" y="1082386"/>
                  <a:pt x="530087" y="928255"/>
                </a:cubicBezTo>
                <a:cubicBezTo>
                  <a:pt x="541434" y="902725"/>
                  <a:pt x="547757" y="875246"/>
                  <a:pt x="556592" y="848742"/>
                </a:cubicBezTo>
                <a:cubicBezTo>
                  <a:pt x="575603" y="791711"/>
                  <a:pt x="566457" y="822533"/>
                  <a:pt x="583096" y="755977"/>
                </a:cubicBezTo>
                <a:cubicBezTo>
                  <a:pt x="587513" y="698551"/>
                  <a:pt x="592245" y="641148"/>
                  <a:pt x="596348" y="583699"/>
                </a:cubicBezTo>
                <a:cubicBezTo>
                  <a:pt x="608575" y="412515"/>
                  <a:pt x="597431" y="433050"/>
                  <a:pt x="622853" y="318655"/>
                </a:cubicBezTo>
                <a:cubicBezTo>
                  <a:pt x="633570" y="270431"/>
                  <a:pt x="631597" y="263104"/>
                  <a:pt x="662609" y="225890"/>
                </a:cubicBezTo>
                <a:cubicBezTo>
                  <a:pt x="716872" y="160775"/>
                  <a:pt x="685037" y="206520"/>
                  <a:pt x="755374" y="159629"/>
                </a:cubicBezTo>
                <a:cubicBezTo>
                  <a:pt x="792762" y="134704"/>
                  <a:pt x="768902" y="124268"/>
                  <a:pt x="821635" y="119873"/>
                </a:cubicBezTo>
                <a:cubicBezTo>
                  <a:pt x="914185" y="112160"/>
                  <a:pt x="1007166" y="111038"/>
                  <a:pt x="1099931" y="106620"/>
                </a:cubicBezTo>
                <a:cubicBezTo>
                  <a:pt x="1117601" y="102203"/>
                  <a:pt x="1142837" y="108523"/>
                  <a:pt x="1152940" y="93368"/>
                </a:cubicBezTo>
                <a:cubicBezTo>
                  <a:pt x="1159871" y="82972"/>
                  <a:pt x="1136191" y="74669"/>
                  <a:pt x="1126435" y="66864"/>
                </a:cubicBezTo>
                <a:cubicBezTo>
                  <a:pt x="1042853" y="0"/>
                  <a:pt x="1124166" y="77847"/>
                  <a:pt x="1060174" y="13855"/>
                </a:cubicBezTo>
                <a:cubicBezTo>
                  <a:pt x="1064591" y="27107"/>
                  <a:pt x="1066239" y="41634"/>
                  <a:pt x="1073426" y="53612"/>
                </a:cubicBezTo>
                <a:cubicBezTo>
                  <a:pt x="1088193" y="78223"/>
                  <a:pt x="1118854" y="89954"/>
                  <a:pt x="1139687" y="106620"/>
                </a:cubicBezTo>
                <a:cubicBezTo>
                  <a:pt x="1149444" y="114425"/>
                  <a:pt x="1157357" y="124290"/>
                  <a:pt x="1166192" y="133125"/>
                </a:cubicBezTo>
                <a:cubicBezTo>
                  <a:pt x="1099031" y="200284"/>
                  <a:pt x="1185951" y="121269"/>
                  <a:pt x="1099931" y="172881"/>
                </a:cubicBezTo>
                <a:cubicBezTo>
                  <a:pt x="1089217" y="179309"/>
                  <a:pt x="1083183" y="191581"/>
                  <a:pt x="1073426" y="199386"/>
                </a:cubicBezTo>
                <a:cubicBezTo>
                  <a:pt x="1046774" y="220708"/>
                  <a:pt x="1034692" y="225379"/>
                  <a:pt x="1007166" y="239142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22098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19400" y="3644348"/>
            <a:ext cx="533400" cy="1308652"/>
          </a:xfrm>
          <a:custGeom>
            <a:avLst/>
            <a:gdLst>
              <a:gd name="connsiteX0" fmla="*/ 0 w 1219200"/>
              <a:gd name="connsiteY0" fmla="*/ 0 h 1152939"/>
              <a:gd name="connsiteX1" fmla="*/ 344556 w 1219200"/>
              <a:gd name="connsiteY1" fmla="*/ 13252 h 1152939"/>
              <a:gd name="connsiteX2" fmla="*/ 424069 w 1219200"/>
              <a:gd name="connsiteY2" fmla="*/ 53009 h 1152939"/>
              <a:gd name="connsiteX3" fmla="*/ 450574 w 1219200"/>
              <a:gd name="connsiteY3" fmla="*/ 79513 h 1152939"/>
              <a:gd name="connsiteX4" fmla="*/ 490330 w 1219200"/>
              <a:gd name="connsiteY4" fmla="*/ 106017 h 1152939"/>
              <a:gd name="connsiteX5" fmla="*/ 543339 w 1219200"/>
              <a:gd name="connsiteY5" fmla="*/ 172278 h 1152939"/>
              <a:gd name="connsiteX6" fmla="*/ 622852 w 1219200"/>
              <a:gd name="connsiteY6" fmla="*/ 251791 h 1152939"/>
              <a:gd name="connsiteX7" fmla="*/ 675861 w 1219200"/>
              <a:gd name="connsiteY7" fmla="*/ 331304 h 1152939"/>
              <a:gd name="connsiteX8" fmla="*/ 715617 w 1219200"/>
              <a:gd name="connsiteY8" fmla="*/ 410817 h 1152939"/>
              <a:gd name="connsiteX9" fmla="*/ 742122 w 1219200"/>
              <a:gd name="connsiteY9" fmla="*/ 503582 h 1152939"/>
              <a:gd name="connsiteX10" fmla="*/ 755374 w 1219200"/>
              <a:gd name="connsiteY10" fmla="*/ 768626 h 1152939"/>
              <a:gd name="connsiteX11" fmla="*/ 795130 w 1219200"/>
              <a:gd name="connsiteY11" fmla="*/ 901148 h 1152939"/>
              <a:gd name="connsiteX12" fmla="*/ 861391 w 1219200"/>
              <a:gd name="connsiteY12" fmla="*/ 954156 h 1152939"/>
              <a:gd name="connsiteX13" fmla="*/ 887896 w 1219200"/>
              <a:gd name="connsiteY13" fmla="*/ 980661 h 1152939"/>
              <a:gd name="connsiteX14" fmla="*/ 1007165 w 1219200"/>
              <a:gd name="connsiteY14" fmla="*/ 1046922 h 1152939"/>
              <a:gd name="connsiteX15" fmla="*/ 1126435 w 1219200"/>
              <a:gd name="connsiteY15" fmla="*/ 1033669 h 1152939"/>
              <a:gd name="connsiteX16" fmla="*/ 1219200 w 1219200"/>
              <a:gd name="connsiteY16" fmla="*/ 1007165 h 1152939"/>
              <a:gd name="connsiteX17" fmla="*/ 1179443 w 1219200"/>
              <a:gd name="connsiteY17" fmla="*/ 940904 h 1152939"/>
              <a:gd name="connsiteX18" fmla="*/ 1179443 w 1219200"/>
              <a:gd name="connsiteY18" fmla="*/ 954156 h 1152939"/>
              <a:gd name="connsiteX19" fmla="*/ 1192696 w 1219200"/>
              <a:gd name="connsiteY19" fmla="*/ 993913 h 1152939"/>
              <a:gd name="connsiteX20" fmla="*/ 1219200 w 1219200"/>
              <a:gd name="connsiteY20" fmla="*/ 1033669 h 1152939"/>
              <a:gd name="connsiteX21" fmla="*/ 1166191 w 1219200"/>
              <a:gd name="connsiteY21" fmla="*/ 1139687 h 1152939"/>
              <a:gd name="connsiteX22" fmla="*/ 1152939 w 1219200"/>
              <a:gd name="connsiteY22" fmla="*/ 1152939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" h="1152939">
                <a:moveTo>
                  <a:pt x="0" y="0"/>
                </a:moveTo>
                <a:cubicBezTo>
                  <a:pt x="114852" y="4417"/>
                  <a:pt x="229891" y="5344"/>
                  <a:pt x="344556" y="13252"/>
                </a:cubicBezTo>
                <a:cubicBezTo>
                  <a:pt x="371364" y="15101"/>
                  <a:pt x="404682" y="37499"/>
                  <a:pt x="424069" y="53009"/>
                </a:cubicBezTo>
                <a:cubicBezTo>
                  <a:pt x="433825" y="60814"/>
                  <a:pt x="440818" y="71708"/>
                  <a:pt x="450574" y="79513"/>
                </a:cubicBezTo>
                <a:cubicBezTo>
                  <a:pt x="463011" y="89462"/>
                  <a:pt x="477893" y="96068"/>
                  <a:pt x="490330" y="106017"/>
                </a:cubicBezTo>
                <a:cubicBezTo>
                  <a:pt x="535121" y="141850"/>
                  <a:pt x="500951" y="124591"/>
                  <a:pt x="543339" y="172278"/>
                </a:cubicBezTo>
                <a:cubicBezTo>
                  <a:pt x="568241" y="200293"/>
                  <a:pt x="596348" y="225287"/>
                  <a:pt x="622852" y="251791"/>
                </a:cubicBezTo>
                <a:cubicBezTo>
                  <a:pt x="645376" y="274315"/>
                  <a:pt x="675861" y="331304"/>
                  <a:pt x="675861" y="331304"/>
                </a:cubicBezTo>
                <a:cubicBezTo>
                  <a:pt x="709171" y="431235"/>
                  <a:pt x="664238" y="308058"/>
                  <a:pt x="715617" y="410817"/>
                </a:cubicBezTo>
                <a:cubicBezTo>
                  <a:pt x="725121" y="429825"/>
                  <a:pt x="737877" y="486604"/>
                  <a:pt x="742122" y="503582"/>
                </a:cubicBezTo>
                <a:cubicBezTo>
                  <a:pt x="746539" y="591930"/>
                  <a:pt x="748028" y="680473"/>
                  <a:pt x="755374" y="768626"/>
                </a:cubicBezTo>
                <a:cubicBezTo>
                  <a:pt x="757012" y="788281"/>
                  <a:pt x="791075" y="897093"/>
                  <a:pt x="795130" y="901148"/>
                </a:cubicBezTo>
                <a:cubicBezTo>
                  <a:pt x="859132" y="965148"/>
                  <a:pt x="777797" y="887280"/>
                  <a:pt x="861391" y="954156"/>
                </a:cubicBezTo>
                <a:cubicBezTo>
                  <a:pt x="871148" y="961961"/>
                  <a:pt x="877900" y="973164"/>
                  <a:pt x="887896" y="980661"/>
                </a:cubicBezTo>
                <a:cubicBezTo>
                  <a:pt x="960803" y="1035341"/>
                  <a:pt x="945184" y="1026260"/>
                  <a:pt x="1007165" y="1046922"/>
                </a:cubicBezTo>
                <a:cubicBezTo>
                  <a:pt x="1046922" y="1042504"/>
                  <a:pt x="1086899" y="1039752"/>
                  <a:pt x="1126435" y="1033669"/>
                </a:cubicBezTo>
                <a:cubicBezTo>
                  <a:pt x="1157337" y="1028915"/>
                  <a:pt x="1189514" y="1017060"/>
                  <a:pt x="1219200" y="1007165"/>
                </a:cubicBezTo>
                <a:cubicBezTo>
                  <a:pt x="1205695" y="966649"/>
                  <a:pt x="1212518" y="967364"/>
                  <a:pt x="1179443" y="940904"/>
                </a:cubicBezTo>
                <a:cubicBezTo>
                  <a:pt x="1087192" y="867103"/>
                  <a:pt x="1171846" y="946559"/>
                  <a:pt x="1179443" y="954156"/>
                </a:cubicBezTo>
                <a:cubicBezTo>
                  <a:pt x="1183861" y="967408"/>
                  <a:pt x="1186449" y="981419"/>
                  <a:pt x="1192696" y="993913"/>
                </a:cubicBezTo>
                <a:cubicBezTo>
                  <a:pt x="1199819" y="1008158"/>
                  <a:pt x="1219200" y="1017742"/>
                  <a:pt x="1219200" y="1033669"/>
                </a:cubicBezTo>
                <a:cubicBezTo>
                  <a:pt x="1219200" y="1094580"/>
                  <a:pt x="1198831" y="1107047"/>
                  <a:pt x="1166191" y="1139687"/>
                </a:cubicBezTo>
                <a:lnTo>
                  <a:pt x="1152939" y="1152939"/>
                </a:ln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47244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5486400"/>
            <a:ext cx="39624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Quantum Cryptography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3429000"/>
            <a:ext cx="24465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Communication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4001" y="2971800"/>
            <a:ext cx="217719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Without security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096000" y="1777181"/>
            <a:ext cx="336755" cy="813619"/>
          </a:xfrm>
          <a:custGeom>
            <a:avLst/>
            <a:gdLst>
              <a:gd name="connsiteX0" fmla="*/ 0 w 398207"/>
              <a:gd name="connsiteY0" fmla="*/ 858508 h 858508"/>
              <a:gd name="connsiteX1" fmla="*/ 44245 w 398207"/>
              <a:gd name="connsiteY1" fmla="*/ 829012 h 858508"/>
              <a:gd name="connsiteX2" fmla="*/ 103239 w 398207"/>
              <a:gd name="connsiteY2" fmla="*/ 725773 h 858508"/>
              <a:gd name="connsiteX3" fmla="*/ 132736 w 398207"/>
              <a:gd name="connsiteY3" fmla="*/ 637283 h 858508"/>
              <a:gd name="connsiteX4" fmla="*/ 147484 w 398207"/>
              <a:gd name="connsiteY4" fmla="*/ 593037 h 858508"/>
              <a:gd name="connsiteX5" fmla="*/ 162232 w 398207"/>
              <a:gd name="connsiteY5" fmla="*/ 239076 h 858508"/>
              <a:gd name="connsiteX6" fmla="*/ 191729 w 398207"/>
              <a:gd name="connsiteY6" fmla="*/ 194831 h 858508"/>
              <a:gd name="connsiteX7" fmla="*/ 235974 w 398207"/>
              <a:gd name="connsiteY7" fmla="*/ 180083 h 858508"/>
              <a:gd name="connsiteX8" fmla="*/ 280220 w 398207"/>
              <a:gd name="connsiteY8" fmla="*/ 150586 h 858508"/>
              <a:gd name="connsiteX9" fmla="*/ 383458 w 398207"/>
              <a:gd name="connsiteY9" fmla="*/ 135837 h 858508"/>
              <a:gd name="connsiteX10" fmla="*/ 398207 w 398207"/>
              <a:gd name="connsiteY10" fmla="*/ 91592 h 858508"/>
              <a:gd name="connsiteX11" fmla="*/ 353961 w 398207"/>
              <a:gd name="connsiteY11" fmla="*/ 91592 h 858508"/>
              <a:gd name="connsiteX12" fmla="*/ 398207 w 398207"/>
              <a:gd name="connsiteY12" fmla="*/ 180083 h 858508"/>
              <a:gd name="connsiteX13" fmla="*/ 383458 w 398207"/>
              <a:gd name="connsiteY13" fmla="*/ 224328 h 858508"/>
              <a:gd name="connsiteX14" fmla="*/ 339213 w 398207"/>
              <a:gd name="connsiteY14" fmla="*/ 268573 h 858508"/>
              <a:gd name="connsiteX15" fmla="*/ 324465 w 398207"/>
              <a:gd name="connsiteY15" fmla="*/ 283321 h 85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207" h="858508">
                <a:moveTo>
                  <a:pt x="0" y="858508"/>
                </a:moveTo>
                <a:cubicBezTo>
                  <a:pt x="14748" y="848676"/>
                  <a:pt x="31711" y="841546"/>
                  <a:pt x="44245" y="829012"/>
                </a:cubicBezTo>
                <a:cubicBezTo>
                  <a:pt x="61981" y="811276"/>
                  <a:pt x="95528" y="745050"/>
                  <a:pt x="103239" y="725773"/>
                </a:cubicBezTo>
                <a:cubicBezTo>
                  <a:pt x="114787" y="696905"/>
                  <a:pt x="122904" y="666780"/>
                  <a:pt x="132736" y="637283"/>
                </a:cubicBezTo>
                <a:lnTo>
                  <a:pt x="147484" y="593037"/>
                </a:lnTo>
                <a:cubicBezTo>
                  <a:pt x="152400" y="475050"/>
                  <a:pt x="149191" y="356443"/>
                  <a:pt x="162232" y="239076"/>
                </a:cubicBezTo>
                <a:cubicBezTo>
                  <a:pt x="164189" y="221459"/>
                  <a:pt x="177888" y="205904"/>
                  <a:pt x="191729" y="194831"/>
                </a:cubicBezTo>
                <a:cubicBezTo>
                  <a:pt x="203868" y="185120"/>
                  <a:pt x="221226" y="184999"/>
                  <a:pt x="235974" y="180083"/>
                </a:cubicBezTo>
                <a:cubicBezTo>
                  <a:pt x="250723" y="170251"/>
                  <a:pt x="263242" y="155680"/>
                  <a:pt x="280220" y="150586"/>
                </a:cubicBezTo>
                <a:cubicBezTo>
                  <a:pt x="313516" y="140597"/>
                  <a:pt x="352366" y="151383"/>
                  <a:pt x="383458" y="135837"/>
                </a:cubicBezTo>
                <a:cubicBezTo>
                  <a:pt x="397363" y="128884"/>
                  <a:pt x="393291" y="106340"/>
                  <a:pt x="398207" y="91592"/>
                </a:cubicBezTo>
                <a:cubicBezTo>
                  <a:pt x="383294" y="69223"/>
                  <a:pt x="353961" y="0"/>
                  <a:pt x="353961" y="91592"/>
                </a:cubicBezTo>
                <a:cubicBezTo>
                  <a:pt x="353961" y="122121"/>
                  <a:pt x="383295" y="157714"/>
                  <a:pt x="398207" y="180083"/>
                </a:cubicBezTo>
                <a:cubicBezTo>
                  <a:pt x="393291" y="194831"/>
                  <a:pt x="392082" y="211393"/>
                  <a:pt x="383458" y="224328"/>
                </a:cubicBezTo>
                <a:cubicBezTo>
                  <a:pt x="371888" y="241682"/>
                  <a:pt x="353961" y="253825"/>
                  <a:pt x="339213" y="268573"/>
                </a:cubicBezTo>
                <a:lnTo>
                  <a:pt x="324465" y="283321"/>
                </a:ln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19800" y="2590800"/>
            <a:ext cx="530942" cy="914400"/>
          </a:xfrm>
          <a:custGeom>
            <a:avLst/>
            <a:gdLst>
              <a:gd name="connsiteX0" fmla="*/ 0 w 530942"/>
              <a:gd name="connsiteY0" fmla="*/ 0 h 914400"/>
              <a:gd name="connsiteX1" fmla="*/ 117987 w 530942"/>
              <a:gd name="connsiteY1" fmla="*/ 14749 h 914400"/>
              <a:gd name="connsiteX2" fmla="*/ 162232 w 530942"/>
              <a:gd name="connsiteY2" fmla="*/ 29497 h 914400"/>
              <a:gd name="connsiteX3" fmla="*/ 265471 w 530942"/>
              <a:gd name="connsiteY3" fmla="*/ 147484 h 914400"/>
              <a:gd name="connsiteX4" fmla="*/ 280219 w 530942"/>
              <a:gd name="connsiteY4" fmla="*/ 191729 h 914400"/>
              <a:gd name="connsiteX5" fmla="*/ 309716 w 530942"/>
              <a:gd name="connsiteY5" fmla="*/ 663678 h 914400"/>
              <a:gd name="connsiteX6" fmla="*/ 383458 w 530942"/>
              <a:gd name="connsiteY6" fmla="*/ 781665 h 914400"/>
              <a:gd name="connsiteX7" fmla="*/ 427703 w 530942"/>
              <a:gd name="connsiteY7" fmla="*/ 796413 h 914400"/>
              <a:gd name="connsiteX8" fmla="*/ 530942 w 530942"/>
              <a:gd name="connsiteY8" fmla="*/ 737419 h 914400"/>
              <a:gd name="connsiteX9" fmla="*/ 501445 w 530942"/>
              <a:gd name="connsiteY9" fmla="*/ 693174 h 914400"/>
              <a:gd name="connsiteX10" fmla="*/ 516194 w 530942"/>
              <a:gd name="connsiteY10" fmla="*/ 796413 h 914400"/>
              <a:gd name="connsiteX11" fmla="*/ 530942 w 530942"/>
              <a:gd name="connsiteY11" fmla="*/ 840658 h 914400"/>
              <a:gd name="connsiteX12" fmla="*/ 516194 w 530942"/>
              <a:gd name="connsiteY12" fmla="*/ 884903 h 914400"/>
              <a:gd name="connsiteX13" fmla="*/ 471948 w 530942"/>
              <a:gd name="connsiteY1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942" h="914400">
                <a:moveTo>
                  <a:pt x="0" y="0"/>
                </a:moveTo>
                <a:cubicBezTo>
                  <a:pt x="39329" y="4916"/>
                  <a:pt x="78991" y="7659"/>
                  <a:pt x="117987" y="14749"/>
                </a:cubicBezTo>
                <a:cubicBezTo>
                  <a:pt x="133282" y="17530"/>
                  <a:pt x="151239" y="18504"/>
                  <a:pt x="162232" y="29497"/>
                </a:cubicBezTo>
                <a:cubicBezTo>
                  <a:pt x="334302" y="201565"/>
                  <a:pt x="140108" y="63907"/>
                  <a:pt x="265471" y="147484"/>
                </a:cubicBezTo>
                <a:cubicBezTo>
                  <a:pt x="270387" y="162232"/>
                  <a:pt x="277170" y="176485"/>
                  <a:pt x="280219" y="191729"/>
                </a:cubicBezTo>
                <a:cubicBezTo>
                  <a:pt x="312853" y="354900"/>
                  <a:pt x="291846" y="479023"/>
                  <a:pt x="309716" y="663678"/>
                </a:cubicBezTo>
                <a:cubicBezTo>
                  <a:pt x="316555" y="734353"/>
                  <a:pt x="329455" y="754664"/>
                  <a:pt x="383458" y="781665"/>
                </a:cubicBezTo>
                <a:cubicBezTo>
                  <a:pt x="397363" y="788617"/>
                  <a:pt x="412955" y="791497"/>
                  <a:pt x="427703" y="796413"/>
                </a:cubicBezTo>
                <a:cubicBezTo>
                  <a:pt x="457448" y="790464"/>
                  <a:pt x="530942" y="793842"/>
                  <a:pt x="530942" y="737419"/>
                </a:cubicBezTo>
                <a:cubicBezTo>
                  <a:pt x="530942" y="719694"/>
                  <a:pt x="511277" y="707922"/>
                  <a:pt x="501445" y="693174"/>
                </a:cubicBezTo>
                <a:cubicBezTo>
                  <a:pt x="506361" y="727587"/>
                  <a:pt x="509376" y="762326"/>
                  <a:pt x="516194" y="796413"/>
                </a:cubicBezTo>
                <a:cubicBezTo>
                  <a:pt x="519243" y="811657"/>
                  <a:pt x="530942" y="825112"/>
                  <a:pt x="530942" y="840658"/>
                </a:cubicBezTo>
                <a:cubicBezTo>
                  <a:pt x="530942" y="856204"/>
                  <a:pt x="525906" y="872764"/>
                  <a:pt x="516194" y="884903"/>
                </a:cubicBezTo>
                <a:cubicBezTo>
                  <a:pt x="505121" y="898744"/>
                  <a:pt x="471948" y="914400"/>
                  <a:pt x="471948" y="914400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14478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Classical info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32004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Quantum state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47791" y="2809461"/>
            <a:ext cx="2729948" cy="1746699"/>
          </a:xfrm>
          <a:custGeom>
            <a:avLst/>
            <a:gdLst>
              <a:gd name="connsiteX0" fmla="*/ 2610679 w 2729948"/>
              <a:gd name="connsiteY0" fmla="*/ 0 h 1746699"/>
              <a:gd name="connsiteX1" fmla="*/ 2451652 w 2729948"/>
              <a:gd name="connsiteY1" fmla="*/ 26504 h 1746699"/>
              <a:gd name="connsiteX2" fmla="*/ 2398644 w 2729948"/>
              <a:gd name="connsiteY2" fmla="*/ 39756 h 1746699"/>
              <a:gd name="connsiteX3" fmla="*/ 2332383 w 2729948"/>
              <a:gd name="connsiteY3" fmla="*/ 53009 h 1746699"/>
              <a:gd name="connsiteX4" fmla="*/ 1974574 w 2729948"/>
              <a:gd name="connsiteY4" fmla="*/ 39756 h 1746699"/>
              <a:gd name="connsiteX5" fmla="*/ 1895061 w 2729948"/>
              <a:gd name="connsiteY5" fmla="*/ 26504 h 1746699"/>
              <a:gd name="connsiteX6" fmla="*/ 1630018 w 2729948"/>
              <a:gd name="connsiteY6" fmla="*/ 39756 h 1746699"/>
              <a:gd name="connsiteX7" fmla="*/ 993913 w 2729948"/>
              <a:gd name="connsiteY7" fmla="*/ 53009 h 1746699"/>
              <a:gd name="connsiteX8" fmla="*/ 940905 w 2729948"/>
              <a:gd name="connsiteY8" fmla="*/ 66261 h 1746699"/>
              <a:gd name="connsiteX9" fmla="*/ 901148 w 2729948"/>
              <a:gd name="connsiteY9" fmla="*/ 79513 h 1746699"/>
              <a:gd name="connsiteX10" fmla="*/ 821635 w 2729948"/>
              <a:gd name="connsiteY10" fmla="*/ 92765 h 1746699"/>
              <a:gd name="connsiteX11" fmla="*/ 742122 w 2729948"/>
              <a:gd name="connsiteY11" fmla="*/ 119269 h 1746699"/>
              <a:gd name="connsiteX12" fmla="*/ 662609 w 2729948"/>
              <a:gd name="connsiteY12" fmla="*/ 132522 h 1746699"/>
              <a:gd name="connsiteX13" fmla="*/ 543339 w 2729948"/>
              <a:gd name="connsiteY13" fmla="*/ 159026 h 1746699"/>
              <a:gd name="connsiteX14" fmla="*/ 384313 w 2729948"/>
              <a:gd name="connsiteY14" fmla="*/ 185530 h 1746699"/>
              <a:gd name="connsiteX15" fmla="*/ 265044 w 2729948"/>
              <a:gd name="connsiteY15" fmla="*/ 212035 h 1746699"/>
              <a:gd name="connsiteX16" fmla="*/ 185531 w 2729948"/>
              <a:gd name="connsiteY16" fmla="*/ 278296 h 1746699"/>
              <a:gd name="connsiteX17" fmla="*/ 145774 w 2729948"/>
              <a:gd name="connsiteY17" fmla="*/ 344556 h 1746699"/>
              <a:gd name="connsiteX18" fmla="*/ 132522 w 2729948"/>
              <a:gd name="connsiteY18" fmla="*/ 384313 h 1746699"/>
              <a:gd name="connsiteX19" fmla="*/ 119270 w 2729948"/>
              <a:gd name="connsiteY19" fmla="*/ 437322 h 1746699"/>
              <a:gd name="connsiteX20" fmla="*/ 92766 w 2729948"/>
              <a:gd name="connsiteY20" fmla="*/ 477078 h 1746699"/>
              <a:gd name="connsiteX21" fmla="*/ 79513 w 2729948"/>
              <a:gd name="connsiteY21" fmla="*/ 516835 h 1746699"/>
              <a:gd name="connsiteX22" fmla="*/ 53009 w 2729948"/>
              <a:gd name="connsiteY22" fmla="*/ 569843 h 1746699"/>
              <a:gd name="connsiteX23" fmla="*/ 26505 w 2729948"/>
              <a:gd name="connsiteY23" fmla="*/ 675861 h 1746699"/>
              <a:gd name="connsiteX24" fmla="*/ 13252 w 2729948"/>
              <a:gd name="connsiteY24" fmla="*/ 728869 h 1746699"/>
              <a:gd name="connsiteX25" fmla="*/ 0 w 2729948"/>
              <a:gd name="connsiteY25" fmla="*/ 768626 h 1746699"/>
              <a:gd name="connsiteX26" fmla="*/ 13252 w 2729948"/>
              <a:gd name="connsiteY26" fmla="*/ 967409 h 1746699"/>
              <a:gd name="connsiteX27" fmla="*/ 39757 w 2729948"/>
              <a:gd name="connsiteY27" fmla="*/ 1046922 h 1746699"/>
              <a:gd name="connsiteX28" fmla="*/ 53009 w 2729948"/>
              <a:gd name="connsiteY28" fmla="*/ 1086678 h 1746699"/>
              <a:gd name="connsiteX29" fmla="*/ 106018 w 2729948"/>
              <a:gd name="connsiteY29" fmla="*/ 1166191 h 1746699"/>
              <a:gd name="connsiteX30" fmla="*/ 132522 w 2729948"/>
              <a:gd name="connsiteY30" fmla="*/ 1205948 h 1746699"/>
              <a:gd name="connsiteX31" fmla="*/ 198783 w 2729948"/>
              <a:gd name="connsiteY31" fmla="*/ 1285461 h 1746699"/>
              <a:gd name="connsiteX32" fmla="*/ 331305 w 2729948"/>
              <a:gd name="connsiteY32" fmla="*/ 1351722 h 1746699"/>
              <a:gd name="connsiteX33" fmla="*/ 437322 w 2729948"/>
              <a:gd name="connsiteY33" fmla="*/ 1431235 h 1746699"/>
              <a:gd name="connsiteX34" fmla="*/ 477079 w 2729948"/>
              <a:gd name="connsiteY34" fmla="*/ 1457739 h 1746699"/>
              <a:gd name="connsiteX35" fmla="*/ 569844 w 2729948"/>
              <a:gd name="connsiteY35" fmla="*/ 1537252 h 1746699"/>
              <a:gd name="connsiteX36" fmla="*/ 609600 w 2729948"/>
              <a:gd name="connsiteY36" fmla="*/ 1563756 h 1746699"/>
              <a:gd name="connsiteX37" fmla="*/ 689113 w 2729948"/>
              <a:gd name="connsiteY37" fmla="*/ 1616765 h 1746699"/>
              <a:gd name="connsiteX38" fmla="*/ 821635 w 2729948"/>
              <a:gd name="connsiteY38" fmla="*/ 1669774 h 1746699"/>
              <a:gd name="connsiteX39" fmla="*/ 861392 w 2729948"/>
              <a:gd name="connsiteY39" fmla="*/ 1683026 h 1746699"/>
              <a:gd name="connsiteX40" fmla="*/ 927652 w 2729948"/>
              <a:gd name="connsiteY40" fmla="*/ 1696278 h 1746699"/>
              <a:gd name="connsiteX41" fmla="*/ 980661 w 2729948"/>
              <a:gd name="connsiteY41" fmla="*/ 1709530 h 1746699"/>
              <a:gd name="connsiteX42" fmla="*/ 1139687 w 2729948"/>
              <a:gd name="connsiteY42" fmla="*/ 1722782 h 1746699"/>
              <a:gd name="connsiteX43" fmla="*/ 1258957 w 2729948"/>
              <a:gd name="connsiteY43" fmla="*/ 1709530 h 1746699"/>
              <a:gd name="connsiteX44" fmla="*/ 1881809 w 2729948"/>
              <a:gd name="connsiteY44" fmla="*/ 1722782 h 1746699"/>
              <a:gd name="connsiteX45" fmla="*/ 2173357 w 2729948"/>
              <a:gd name="connsiteY45" fmla="*/ 1603513 h 1746699"/>
              <a:gd name="connsiteX46" fmla="*/ 2266122 w 2729948"/>
              <a:gd name="connsiteY46" fmla="*/ 1577009 h 1746699"/>
              <a:gd name="connsiteX47" fmla="*/ 2372139 w 2729948"/>
              <a:gd name="connsiteY47" fmla="*/ 1537252 h 1746699"/>
              <a:gd name="connsiteX48" fmla="*/ 2411896 w 2729948"/>
              <a:gd name="connsiteY48" fmla="*/ 1510748 h 1746699"/>
              <a:gd name="connsiteX49" fmla="*/ 2451652 w 2729948"/>
              <a:gd name="connsiteY49" fmla="*/ 1497496 h 1746699"/>
              <a:gd name="connsiteX50" fmla="*/ 2491409 w 2729948"/>
              <a:gd name="connsiteY50" fmla="*/ 1431235 h 1746699"/>
              <a:gd name="connsiteX51" fmla="*/ 2517913 w 2729948"/>
              <a:gd name="connsiteY51" fmla="*/ 1404730 h 1746699"/>
              <a:gd name="connsiteX52" fmla="*/ 2544418 w 2729948"/>
              <a:gd name="connsiteY52" fmla="*/ 1364974 h 1746699"/>
              <a:gd name="connsiteX53" fmla="*/ 2584174 w 2729948"/>
              <a:gd name="connsiteY53" fmla="*/ 1285461 h 1746699"/>
              <a:gd name="connsiteX54" fmla="*/ 2623931 w 2729948"/>
              <a:gd name="connsiteY54" fmla="*/ 1205948 h 1746699"/>
              <a:gd name="connsiteX55" fmla="*/ 2663687 w 2729948"/>
              <a:gd name="connsiteY55" fmla="*/ 1086678 h 1746699"/>
              <a:gd name="connsiteX56" fmla="*/ 2690192 w 2729948"/>
              <a:gd name="connsiteY56" fmla="*/ 1060174 h 1746699"/>
              <a:gd name="connsiteX57" fmla="*/ 2729948 w 2729948"/>
              <a:gd name="connsiteY57" fmla="*/ 901148 h 1746699"/>
              <a:gd name="connsiteX58" fmla="*/ 2716696 w 2729948"/>
              <a:gd name="connsiteY58" fmla="*/ 622852 h 1746699"/>
              <a:gd name="connsiteX59" fmla="*/ 2703444 w 2729948"/>
              <a:gd name="connsiteY59" fmla="*/ 583096 h 1746699"/>
              <a:gd name="connsiteX60" fmla="*/ 2676939 w 2729948"/>
              <a:gd name="connsiteY60" fmla="*/ 543339 h 1746699"/>
              <a:gd name="connsiteX61" fmla="*/ 2650435 w 2729948"/>
              <a:gd name="connsiteY61" fmla="*/ 463826 h 1746699"/>
              <a:gd name="connsiteX62" fmla="*/ 2623931 w 2729948"/>
              <a:gd name="connsiteY62" fmla="*/ 424069 h 1746699"/>
              <a:gd name="connsiteX63" fmla="*/ 2584174 w 2729948"/>
              <a:gd name="connsiteY63" fmla="*/ 304800 h 1746699"/>
              <a:gd name="connsiteX64" fmla="*/ 2531166 w 2729948"/>
              <a:gd name="connsiteY64" fmla="*/ 225287 h 1746699"/>
              <a:gd name="connsiteX65" fmla="*/ 2491409 w 2729948"/>
              <a:gd name="connsiteY65" fmla="*/ 106017 h 1746699"/>
              <a:gd name="connsiteX66" fmla="*/ 2478157 w 2729948"/>
              <a:gd name="connsiteY66" fmla="*/ 66261 h 1746699"/>
              <a:gd name="connsiteX67" fmla="*/ 2504661 w 2729948"/>
              <a:gd name="connsiteY67" fmla="*/ 0 h 174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729948" h="1746699">
                <a:moveTo>
                  <a:pt x="2610679" y="0"/>
                </a:moveTo>
                <a:cubicBezTo>
                  <a:pt x="2521902" y="29592"/>
                  <a:pt x="2616510" y="1141"/>
                  <a:pt x="2451652" y="26504"/>
                </a:cubicBezTo>
                <a:cubicBezTo>
                  <a:pt x="2433651" y="29273"/>
                  <a:pt x="2416423" y="35805"/>
                  <a:pt x="2398644" y="39756"/>
                </a:cubicBezTo>
                <a:cubicBezTo>
                  <a:pt x="2376656" y="44642"/>
                  <a:pt x="2354470" y="48591"/>
                  <a:pt x="2332383" y="53009"/>
                </a:cubicBezTo>
                <a:cubicBezTo>
                  <a:pt x="2213113" y="48591"/>
                  <a:pt x="2093707" y="46976"/>
                  <a:pt x="1974574" y="39756"/>
                </a:cubicBezTo>
                <a:cubicBezTo>
                  <a:pt x="1947753" y="38130"/>
                  <a:pt x="1921931" y="26504"/>
                  <a:pt x="1895061" y="26504"/>
                </a:cubicBezTo>
                <a:cubicBezTo>
                  <a:pt x="1806603" y="26504"/>
                  <a:pt x="1718438" y="37155"/>
                  <a:pt x="1630018" y="39756"/>
                </a:cubicBezTo>
                <a:lnTo>
                  <a:pt x="993913" y="53009"/>
                </a:lnTo>
                <a:cubicBezTo>
                  <a:pt x="976244" y="57426"/>
                  <a:pt x="958417" y="61258"/>
                  <a:pt x="940905" y="66261"/>
                </a:cubicBezTo>
                <a:cubicBezTo>
                  <a:pt x="927473" y="70099"/>
                  <a:pt x="914785" y="76483"/>
                  <a:pt x="901148" y="79513"/>
                </a:cubicBezTo>
                <a:cubicBezTo>
                  <a:pt x="874918" y="85342"/>
                  <a:pt x="848139" y="88348"/>
                  <a:pt x="821635" y="92765"/>
                </a:cubicBezTo>
                <a:lnTo>
                  <a:pt x="742122" y="119269"/>
                </a:lnTo>
                <a:cubicBezTo>
                  <a:pt x="716631" y="127766"/>
                  <a:pt x="688957" y="127252"/>
                  <a:pt x="662609" y="132522"/>
                </a:cubicBezTo>
                <a:cubicBezTo>
                  <a:pt x="496744" y="165696"/>
                  <a:pt x="740004" y="124321"/>
                  <a:pt x="543339" y="159026"/>
                </a:cubicBezTo>
                <a:lnTo>
                  <a:pt x="384313" y="185530"/>
                </a:lnTo>
                <a:cubicBezTo>
                  <a:pt x="333831" y="193944"/>
                  <a:pt x="312703" y="200119"/>
                  <a:pt x="265044" y="212035"/>
                </a:cubicBezTo>
                <a:cubicBezTo>
                  <a:pt x="235706" y="231593"/>
                  <a:pt x="205940" y="247682"/>
                  <a:pt x="185531" y="278296"/>
                </a:cubicBezTo>
                <a:cubicBezTo>
                  <a:pt x="116725" y="381506"/>
                  <a:pt x="228312" y="262021"/>
                  <a:pt x="145774" y="344556"/>
                </a:cubicBezTo>
                <a:cubicBezTo>
                  <a:pt x="141357" y="357808"/>
                  <a:pt x="136360" y="370881"/>
                  <a:pt x="132522" y="384313"/>
                </a:cubicBezTo>
                <a:cubicBezTo>
                  <a:pt x="127518" y="401826"/>
                  <a:pt x="126445" y="420581"/>
                  <a:pt x="119270" y="437322"/>
                </a:cubicBezTo>
                <a:cubicBezTo>
                  <a:pt x="112996" y="451961"/>
                  <a:pt x="99889" y="462833"/>
                  <a:pt x="92766" y="477078"/>
                </a:cubicBezTo>
                <a:cubicBezTo>
                  <a:pt x="86519" y="489572"/>
                  <a:pt x="85016" y="503995"/>
                  <a:pt x="79513" y="516835"/>
                </a:cubicBezTo>
                <a:cubicBezTo>
                  <a:pt x="71731" y="534993"/>
                  <a:pt x="61844" y="552174"/>
                  <a:pt x="53009" y="569843"/>
                </a:cubicBezTo>
                <a:lnTo>
                  <a:pt x="26505" y="675861"/>
                </a:lnTo>
                <a:cubicBezTo>
                  <a:pt x="22088" y="693530"/>
                  <a:pt x="19011" y="711590"/>
                  <a:pt x="13252" y="728869"/>
                </a:cubicBezTo>
                <a:lnTo>
                  <a:pt x="0" y="768626"/>
                </a:lnTo>
                <a:cubicBezTo>
                  <a:pt x="4417" y="834887"/>
                  <a:pt x="3860" y="901668"/>
                  <a:pt x="13252" y="967409"/>
                </a:cubicBezTo>
                <a:cubicBezTo>
                  <a:pt x="17203" y="995066"/>
                  <a:pt x="30922" y="1020418"/>
                  <a:pt x="39757" y="1046922"/>
                </a:cubicBezTo>
                <a:lnTo>
                  <a:pt x="53009" y="1086678"/>
                </a:lnTo>
                <a:cubicBezTo>
                  <a:pt x="63082" y="1116898"/>
                  <a:pt x="88348" y="1139687"/>
                  <a:pt x="106018" y="1166191"/>
                </a:cubicBezTo>
                <a:lnTo>
                  <a:pt x="132522" y="1205948"/>
                </a:lnTo>
                <a:cubicBezTo>
                  <a:pt x="137334" y="1213166"/>
                  <a:pt x="180671" y="1274895"/>
                  <a:pt x="198783" y="1285461"/>
                </a:cubicBezTo>
                <a:cubicBezTo>
                  <a:pt x="241443" y="1310346"/>
                  <a:pt x="287131" y="1329635"/>
                  <a:pt x="331305" y="1351722"/>
                </a:cubicBezTo>
                <a:cubicBezTo>
                  <a:pt x="370815" y="1371477"/>
                  <a:pt x="401983" y="1404731"/>
                  <a:pt x="437322" y="1431235"/>
                </a:cubicBezTo>
                <a:cubicBezTo>
                  <a:pt x="450064" y="1440791"/>
                  <a:pt x="464119" y="1448481"/>
                  <a:pt x="477079" y="1457739"/>
                </a:cubicBezTo>
                <a:cubicBezTo>
                  <a:pt x="616034" y="1556993"/>
                  <a:pt x="454262" y="1440935"/>
                  <a:pt x="569844" y="1537252"/>
                </a:cubicBezTo>
                <a:cubicBezTo>
                  <a:pt x="582079" y="1547448"/>
                  <a:pt x="597365" y="1553560"/>
                  <a:pt x="609600" y="1563756"/>
                </a:cubicBezTo>
                <a:cubicBezTo>
                  <a:pt x="675779" y="1618905"/>
                  <a:pt x="619246" y="1593476"/>
                  <a:pt x="689113" y="1616765"/>
                </a:cubicBezTo>
                <a:cubicBezTo>
                  <a:pt x="755728" y="1683380"/>
                  <a:pt x="702366" y="1645920"/>
                  <a:pt x="821635" y="1669774"/>
                </a:cubicBezTo>
                <a:cubicBezTo>
                  <a:pt x="835333" y="1672514"/>
                  <a:pt x="847840" y="1679638"/>
                  <a:pt x="861392" y="1683026"/>
                </a:cubicBezTo>
                <a:cubicBezTo>
                  <a:pt x="883244" y="1688489"/>
                  <a:pt x="905664" y="1691392"/>
                  <a:pt x="927652" y="1696278"/>
                </a:cubicBezTo>
                <a:cubicBezTo>
                  <a:pt x="945432" y="1700229"/>
                  <a:pt x="962588" y="1707271"/>
                  <a:pt x="980661" y="1709530"/>
                </a:cubicBezTo>
                <a:cubicBezTo>
                  <a:pt x="1033443" y="1716128"/>
                  <a:pt x="1086678" y="1718365"/>
                  <a:pt x="1139687" y="1722782"/>
                </a:cubicBezTo>
                <a:cubicBezTo>
                  <a:pt x="1179444" y="1718365"/>
                  <a:pt x="1218956" y="1709530"/>
                  <a:pt x="1258957" y="1709530"/>
                </a:cubicBezTo>
                <a:cubicBezTo>
                  <a:pt x="1466621" y="1709530"/>
                  <a:pt x="1675527" y="1746699"/>
                  <a:pt x="1881809" y="1722782"/>
                </a:cubicBezTo>
                <a:cubicBezTo>
                  <a:pt x="1986110" y="1710689"/>
                  <a:pt x="2075867" y="1642509"/>
                  <a:pt x="2173357" y="1603513"/>
                </a:cubicBezTo>
                <a:cubicBezTo>
                  <a:pt x="2205044" y="1590838"/>
                  <a:pt x="2232611" y="1585387"/>
                  <a:pt x="2266122" y="1577009"/>
                </a:cubicBezTo>
                <a:cubicBezTo>
                  <a:pt x="2359357" y="1514852"/>
                  <a:pt x="2241137" y="1586377"/>
                  <a:pt x="2372139" y="1537252"/>
                </a:cubicBezTo>
                <a:cubicBezTo>
                  <a:pt x="2387052" y="1531660"/>
                  <a:pt x="2397650" y="1517871"/>
                  <a:pt x="2411896" y="1510748"/>
                </a:cubicBezTo>
                <a:cubicBezTo>
                  <a:pt x="2424390" y="1504501"/>
                  <a:pt x="2438400" y="1501913"/>
                  <a:pt x="2451652" y="1497496"/>
                </a:cubicBezTo>
                <a:cubicBezTo>
                  <a:pt x="2518808" y="1430340"/>
                  <a:pt x="2439802" y="1517249"/>
                  <a:pt x="2491409" y="1431235"/>
                </a:cubicBezTo>
                <a:cubicBezTo>
                  <a:pt x="2497837" y="1420521"/>
                  <a:pt x="2510108" y="1414486"/>
                  <a:pt x="2517913" y="1404730"/>
                </a:cubicBezTo>
                <a:cubicBezTo>
                  <a:pt x="2527863" y="1392293"/>
                  <a:pt x="2535583" y="1378226"/>
                  <a:pt x="2544418" y="1364974"/>
                </a:cubicBezTo>
                <a:cubicBezTo>
                  <a:pt x="2577728" y="1265043"/>
                  <a:pt x="2532795" y="1388220"/>
                  <a:pt x="2584174" y="1285461"/>
                </a:cubicBezTo>
                <a:cubicBezTo>
                  <a:pt x="2639035" y="1175737"/>
                  <a:pt x="2547978" y="1319873"/>
                  <a:pt x="2623931" y="1205948"/>
                </a:cubicBezTo>
                <a:lnTo>
                  <a:pt x="2663687" y="1086678"/>
                </a:lnTo>
                <a:cubicBezTo>
                  <a:pt x="2667638" y="1074825"/>
                  <a:pt x="2681357" y="1069009"/>
                  <a:pt x="2690192" y="1060174"/>
                </a:cubicBezTo>
                <a:cubicBezTo>
                  <a:pt x="2725193" y="955170"/>
                  <a:pt x="2712103" y="1008219"/>
                  <a:pt x="2729948" y="901148"/>
                </a:cubicBezTo>
                <a:cubicBezTo>
                  <a:pt x="2725531" y="808383"/>
                  <a:pt x="2724408" y="715402"/>
                  <a:pt x="2716696" y="622852"/>
                </a:cubicBezTo>
                <a:cubicBezTo>
                  <a:pt x="2715536" y="608931"/>
                  <a:pt x="2709691" y="595590"/>
                  <a:pt x="2703444" y="583096"/>
                </a:cubicBezTo>
                <a:cubicBezTo>
                  <a:pt x="2696321" y="568850"/>
                  <a:pt x="2685774" y="556591"/>
                  <a:pt x="2676939" y="543339"/>
                </a:cubicBezTo>
                <a:cubicBezTo>
                  <a:pt x="2668104" y="516835"/>
                  <a:pt x="2665932" y="487072"/>
                  <a:pt x="2650435" y="463826"/>
                </a:cubicBezTo>
                <a:cubicBezTo>
                  <a:pt x="2641600" y="450574"/>
                  <a:pt x="2630400" y="438623"/>
                  <a:pt x="2623931" y="424069"/>
                </a:cubicBezTo>
                <a:cubicBezTo>
                  <a:pt x="2623928" y="424062"/>
                  <a:pt x="2590801" y="324682"/>
                  <a:pt x="2584174" y="304800"/>
                </a:cubicBezTo>
                <a:cubicBezTo>
                  <a:pt x="2574101" y="274581"/>
                  <a:pt x="2541239" y="255506"/>
                  <a:pt x="2531166" y="225287"/>
                </a:cubicBezTo>
                <a:lnTo>
                  <a:pt x="2491409" y="106017"/>
                </a:lnTo>
                <a:lnTo>
                  <a:pt x="2478157" y="66261"/>
                </a:lnTo>
                <a:cubicBezTo>
                  <a:pt x="2494532" y="17133"/>
                  <a:pt x="2485162" y="38998"/>
                  <a:pt x="2504661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077200" cy="5181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743201" y="2438400"/>
            <a:ext cx="533399" cy="1219201"/>
          </a:xfrm>
          <a:custGeom>
            <a:avLst/>
            <a:gdLst>
              <a:gd name="connsiteX0" fmla="*/ 0 w 1185951"/>
              <a:gd name="connsiteY0" fmla="*/ 1193299 h 1193299"/>
              <a:gd name="connsiteX1" fmla="*/ 225287 w 1185951"/>
              <a:gd name="connsiteY1" fmla="*/ 1166794 h 1193299"/>
              <a:gd name="connsiteX2" fmla="*/ 265044 w 1185951"/>
              <a:gd name="connsiteY2" fmla="*/ 1153542 h 1193299"/>
              <a:gd name="connsiteX3" fmla="*/ 357809 w 1185951"/>
              <a:gd name="connsiteY3" fmla="*/ 1127038 h 1193299"/>
              <a:gd name="connsiteX4" fmla="*/ 437322 w 1185951"/>
              <a:gd name="connsiteY4" fmla="*/ 1074029 h 1193299"/>
              <a:gd name="connsiteX5" fmla="*/ 463826 w 1185951"/>
              <a:gd name="connsiteY5" fmla="*/ 1034273 h 1193299"/>
              <a:gd name="connsiteX6" fmla="*/ 490331 w 1185951"/>
              <a:gd name="connsiteY6" fmla="*/ 1007768 h 1193299"/>
              <a:gd name="connsiteX7" fmla="*/ 530087 w 1185951"/>
              <a:gd name="connsiteY7" fmla="*/ 928255 h 1193299"/>
              <a:gd name="connsiteX8" fmla="*/ 556592 w 1185951"/>
              <a:gd name="connsiteY8" fmla="*/ 848742 h 1193299"/>
              <a:gd name="connsiteX9" fmla="*/ 583096 w 1185951"/>
              <a:gd name="connsiteY9" fmla="*/ 755977 h 1193299"/>
              <a:gd name="connsiteX10" fmla="*/ 596348 w 1185951"/>
              <a:gd name="connsiteY10" fmla="*/ 583699 h 1193299"/>
              <a:gd name="connsiteX11" fmla="*/ 622853 w 1185951"/>
              <a:gd name="connsiteY11" fmla="*/ 318655 h 1193299"/>
              <a:gd name="connsiteX12" fmla="*/ 662609 w 1185951"/>
              <a:gd name="connsiteY12" fmla="*/ 225890 h 1193299"/>
              <a:gd name="connsiteX13" fmla="*/ 755374 w 1185951"/>
              <a:gd name="connsiteY13" fmla="*/ 159629 h 1193299"/>
              <a:gd name="connsiteX14" fmla="*/ 821635 w 1185951"/>
              <a:gd name="connsiteY14" fmla="*/ 119873 h 1193299"/>
              <a:gd name="connsiteX15" fmla="*/ 1099931 w 1185951"/>
              <a:gd name="connsiteY15" fmla="*/ 106620 h 1193299"/>
              <a:gd name="connsiteX16" fmla="*/ 1152940 w 1185951"/>
              <a:gd name="connsiteY16" fmla="*/ 93368 h 1193299"/>
              <a:gd name="connsiteX17" fmla="*/ 1126435 w 1185951"/>
              <a:gd name="connsiteY17" fmla="*/ 66864 h 1193299"/>
              <a:gd name="connsiteX18" fmla="*/ 1060174 w 1185951"/>
              <a:gd name="connsiteY18" fmla="*/ 13855 h 1193299"/>
              <a:gd name="connsiteX19" fmla="*/ 1073426 w 1185951"/>
              <a:gd name="connsiteY19" fmla="*/ 53612 h 1193299"/>
              <a:gd name="connsiteX20" fmla="*/ 1139687 w 1185951"/>
              <a:gd name="connsiteY20" fmla="*/ 106620 h 1193299"/>
              <a:gd name="connsiteX21" fmla="*/ 1166192 w 1185951"/>
              <a:gd name="connsiteY21" fmla="*/ 133125 h 1193299"/>
              <a:gd name="connsiteX22" fmla="*/ 1099931 w 1185951"/>
              <a:gd name="connsiteY22" fmla="*/ 172881 h 1193299"/>
              <a:gd name="connsiteX23" fmla="*/ 1073426 w 1185951"/>
              <a:gd name="connsiteY23" fmla="*/ 199386 h 1193299"/>
              <a:gd name="connsiteX24" fmla="*/ 1007166 w 1185951"/>
              <a:gd name="connsiteY24" fmla="*/ 239142 h 119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5951" h="1193299">
                <a:moveTo>
                  <a:pt x="0" y="1193299"/>
                </a:moveTo>
                <a:cubicBezTo>
                  <a:pt x="74470" y="1186529"/>
                  <a:pt x="151650" y="1183157"/>
                  <a:pt x="225287" y="1166794"/>
                </a:cubicBezTo>
                <a:cubicBezTo>
                  <a:pt x="238924" y="1163764"/>
                  <a:pt x="251612" y="1157380"/>
                  <a:pt x="265044" y="1153542"/>
                </a:cubicBezTo>
                <a:cubicBezTo>
                  <a:pt x="381517" y="1120265"/>
                  <a:pt x="262494" y="1158810"/>
                  <a:pt x="357809" y="1127038"/>
                </a:cubicBezTo>
                <a:lnTo>
                  <a:pt x="437322" y="1074029"/>
                </a:lnTo>
                <a:cubicBezTo>
                  <a:pt x="450574" y="1065194"/>
                  <a:pt x="453877" y="1046710"/>
                  <a:pt x="463826" y="1034273"/>
                </a:cubicBezTo>
                <a:cubicBezTo>
                  <a:pt x="471631" y="1024516"/>
                  <a:pt x="481496" y="1016603"/>
                  <a:pt x="490331" y="1007768"/>
                </a:cubicBezTo>
                <a:cubicBezTo>
                  <a:pt x="538659" y="862785"/>
                  <a:pt x="461584" y="1082386"/>
                  <a:pt x="530087" y="928255"/>
                </a:cubicBezTo>
                <a:cubicBezTo>
                  <a:pt x="541434" y="902725"/>
                  <a:pt x="547757" y="875246"/>
                  <a:pt x="556592" y="848742"/>
                </a:cubicBezTo>
                <a:cubicBezTo>
                  <a:pt x="575603" y="791711"/>
                  <a:pt x="566457" y="822533"/>
                  <a:pt x="583096" y="755977"/>
                </a:cubicBezTo>
                <a:cubicBezTo>
                  <a:pt x="587513" y="698551"/>
                  <a:pt x="592245" y="641148"/>
                  <a:pt x="596348" y="583699"/>
                </a:cubicBezTo>
                <a:cubicBezTo>
                  <a:pt x="608575" y="412515"/>
                  <a:pt x="597431" y="433050"/>
                  <a:pt x="622853" y="318655"/>
                </a:cubicBezTo>
                <a:cubicBezTo>
                  <a:pt x="633570" y="270431"/>
                  <a:pt x="631597" y="263104"/>
                  <a:pt x="662609" y="225890"/>
                </a:cubicBezTo>
                <a:cubicBezTo>
                  <a:pt x="716872" y="160775"/>
                  <a:pt x="685037" y="206520"/>
                  <a:pt x="755374" y="159629"/>
                </a:cubicBezTo>
                <a:cubicBezTo>
                  <a:pt x="792762" y="134704"/>
                  <a:pt x="768902" y="124268"/>
                  <a:pt x="821635" y="119873"/>
                </a:cubicBezTo>
                <a:cubicBezTo>
                  <a:pt x="914185" y="112160"/>
                  <a:pt x="1007166" y="111038"/>
                  <a:pt x="1099931" y="106620"/>
                </a:cubicBezTo>
                <a:cubicBezTo>
                  <a:pt x="1117601" y="102203"/>
                  <a:pt x="1142837" y="108523"/>
                  <a:pt x="1152940" y="93368"/>
                </a:cubicBezTo>
                <a:cubicBezTo>
                  <a:pt x="1159871" y="82972"/>
                  <a:pt x="1136191" y="74669"/>
                  <a:pt x="1126435" y="66864"/>
                </a:cubicBezTo>
                <a:cubicBezTo>
                  <a:pt x="1042853" y="0"/>
                  <a:pt x="1124166" y="77847"/>
                  <a:pt x="1060174" y="13855"/>
                </a:cubicBezTo>
                <a:cubicBezTo>
                  <a:pt x="1064591" y="27107"/>
                  <a:pt x="1066239" y="41634"/>
                  <a:pt x="1073426" y="53612"/>
                </a:cubicBezTo>
                <a:cubicBezTo>
                  <a:pt x="1088193" y="78223"/>
                  <a:pt x="1118854" y="89954"/>
                  <a:pt x="1139687" y="106620"/>
                </a:cubicBezTo>
                <a:cubicBezTo>
                  <a:pt x="1149444" y="114425"/>
                  <a:pt x="1157357" y="124290"/>
                  <a:pt x="1166192" y="133125"/>
                </a:cubicBezTo>
                <a:cubicBezTo>
                  <a:pt x="1099031" y="200284"/>
                  <a:pt x="1185951" y="121269"/>
                  <a:pt x="1099931" y="172881"/>
                </a:cubicBezTo>
                <a:cubicBezTo>
                  <a:pt x="1089217" y="179309"/>
                  <a:pt x="1083183" y="191581"/>
                  <a:pt x="1073426" y="199386"/>
                </a:cubicBezTo>
                <a:cubicBezTo>
                  <a:pt x="1046774" y="220708"/>
                  <a:pt x="1034692" y="225379"/>
                  <a:pt x="1007166" y="239142"/>
                </a:cubicBezTo>
              </a:path>
            </a:pathLst>
          </a:custGeom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22098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19400" y="3644348"/>
            <a:ext cx="533400" cy="1308652"/>
          </a:xfrm>
          <a:custGeom>
            <a:avLst/>
            <a:gdLst>
              <a:gd name="connsiteX0" fmla="*/ 0 w 1219200"/>
              <a:gd name="connsiteY0" fmla="*/ 0 h 1152939"/>
              <a:gd name="connsiteX1" fmla="*/ 344556 w 1219200"/>
              <a:gd name="connsiteY1" fmla="*/ 13252 h 1152939"/>
              <a:gd name="connsiteX2" fmla="*/ 424069 w 1219200"/>
              <a:gd name="connsiteY2" fmla="*/ 53009 h 1152939"/>
              <a:gd name="connsiteX3" fmla="*/ 450574 w 1219200"/>
              <a:gd name="connsiteY3" fmla="*/ 79513 h 1152939"/>
              <a:gd name="connsiteX4" fmla="*/ 490330 w 1219200"/>
              <a:gd name="connsiteY4" fmla="*/ 106017 h 1152939"/>
              <a:gd name="connsiteX5" fmla="*/ 543339 w 1219200"/>
              <a:gd name="connsiteY5" fmla="*/ 172278 h 1152939"/>
              <a:gd name="connsiteX6" fmla="*/ 622852 w 1219200"/>
              <a:gd name="connsiteY6" fmla="*/ 251791 h 1152939"/>
              <a:gd name="connsiteX7" fmla="*/ 675861 w 1219200"/>
              <a:gd name="connsiteY7" fmla="*/ 331304 h 1152939"/>
              <a:gd name="connsiteX8" fmla="*/ 715617 w 1219200"/>
              <a:gd name="connsiteY8" fmla="*/ 410817 h 1152939"/>
              <a:gd name="connsiteX9" fmla="*/ 742122 w 1219200"/>
              <a:gd name="connsiteY9" fmla="*/ 503582 h 1152939"/>
              <a:gd name="connsiteX10" fmla="*/ 755374 w 1219200"/>
              <a:gd name="connsiteY10" fmla="*/ 768626 h 1152939"/>
              <a:gd name="connsiteX11" fmla="*/ 795130 w 1219200"/>
              <a:gd name="connsiteY11" fmla="*/ 901148 h 1152939"/>
              <a:gd name="connsiteX12" fmla="*/ 861391 w 1219200"/>
              <a:gd name="connsiteY12" fmla="*/ 954156 h 1152939"/>
              <a:gd name="connsiteX13" fmla="*/ 887896 w 1219200"/>
              <a:gd name="connsiteY13" fmla="*/ 980661 h 1152939"/>
              <a:gd name="connsiteX14" fmla="*/ 1007165 w 1219200"/>
              <a:gd name="connsiteY14" fmla="*/ 1046922 h 1152939"/>
              <a:gd name="connsiteX15" fmla="*/ 1126435 w 1219200"/>
              <a:gd name="connsiteY15" fmla="*/ 1033669 h 1152939"/>
              <a:gd name="connsiteX16" fmla="*/ 1219200 w 1219200"/>
              <a:gd name="connsiteY16" fmla="*/ 1007165 h 1152939"/>
              <a:gd name="connsiteX17" fmla="*/ 1179443 w 1219200"/>
              <a:gd name="connsiteY17" fmla="*/ 940904 h 1152939"/>
              <a:gd name="connsiteX18" fmla="*/ 1179443 w 1219200"/>
              <a:gd name="connsiteY18" fmla="*/ 954156 h 1152939"/>
              <a:gd name="connsiteX19" fmla="*/ 1192696 w 1219200"/>
              <a:gd name="connsiteY19" fmla="*/ 993913 h 1152939"/>
              <a:gd name="connsiteX20" fmla="*/ 1219200 w 1219200"/>
              <a:gd name="connsiteY20" fmla="*/ 1033669 h 1152939"/>
              <a:gd name="connsiteX21" fmla="*/ 1166191 w 1219200"/>
              <a:gd name="connsiteY21" fmla="*/ 1139687 h 1152939"/>
              <a:gd name="connsiteX22" fmla="*/ 1152939 w 1219200"/>
              <a:gd name="connsiteY22" fmla="*/ 1152939 h 11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" h="1152939">
                <a:moveTo>
                  <a:pt x="0" y="0"/>
                </a:moveTo>
                <a:cubicBezTo>
                  <a:pt x="114852" y="4417"/>
                  <a:pt x="229891" y="5344"/>
                  <a:pt x="344556" y="13252"/>
                </a:cubicBezTo>
                <a:cubicBezTo>
                  <a:pt x="371364" y="15101"/>
                  <a:pt x="404682" y="37499"/>
                  <a:pt x="424069" y="53009"/>
                </a:cubicBezTo>
                <a:cubicBezTo>
                  <a:pt x="433825" y="60814"/>
                  <a:pt x="440818" y="71708"/>
                  <a:pt x="450574" y="79513"/>
                </a:cubicBezTo>
                <a:cubicBezTo>
                  <a:pt x="463011" y="89462"/>
                  <a:pt x="477893" y="96068"/>
                  <a:pt x="490330" y="106017"/>
                </a:cubicBezTo>
                <a:cubicBezTo>
                  <a:pt x="535121" y="141850"/>
                  <a:pt x="500951" y="124591"/>
                  <a:pt x="543339" y="172278"/>
                </a:cubicBezTo>
                <a:cubicBezTo>
                  <a:pt x="568241" y="200293"/>
                  <a:pt x="596348" y="225287"/>
                  <a:pt x="622852" y="251791"/>
                </a:cubicBezTo>
                <a:cubicBezTo>
                  <a:pt x="645376" y="274315"/>
                  <a:pt x="675861" y="331304"/>
                  <a:pt x="675861" y="331304"/>
                </a:cubicBezTo>
                <a:cubicBezTo>
                  <a:pt x="709171" y="431235"/>
                  <a:pt x="664238" y="308058"/>
                  <a:pt x="715617" y="410817"/>
                </a:cubicBezTo>
                <a:cubicBezTo>
                  <a:pt x="725121" y="429825"/>
                  <a:pt x="737877" y="486604"/>
                  <a:pt x="742122" y="503582"/>
                </a:cubicBezTo>
                <a:cubicBezTo>
                  <a:pt x="746539" y="591930"/>
                  <a:pt x="748028" y="680473"/>
                  <a:pt x="755374" y="768626"/>
                </a:cubicBezTo>
                <a:cubicBezTo>
                  <a:pt x="757012" y="788281"/>
                  <a:pt x="791075" y="897093"/>
                  <a:pt x="795130" y="901148"/>
                </a:cubicBezTo>
                <a:cubicBezTo>
                  <a:pt x="859132" y="965148"/>
                  <a:pt x="777797" y="887280"/>
                  <a:pt x="861391" y="954156"/>
                </a:cubicBezTo>
                <a:cubicBezTo>
                  <a:pt x="871148" y="961961"/>
                  <a:pt x="877900" y="973164"/>
                  <a:pt x="887896" y="980661"/>
                </a:cubicBezTo>
                <a:cubicBezTo>
                  <a:pt x="960803" y="1035341"/>
                  <a:pt x="945184" y="1026260"/>
                  <a:pt x="1007165" y="1046922"/>
                </a:cubicBezTo>
                <a:cubicBezTo>
                  <a:pt x="1046922" y="1042504"/>
                  <a:pt x="1086899" y="1039752"/>
                  <a:pt x="1126435" y="1033669"/>
                </a:cubicBezTo>
                <a:cubicBezTo>
                  <a:pt x="1157337" y="1028915"/>
                  <a:pt x="1189514" y="1017060"/>
                  <a:pt x="1219200" y="1007165"/>
                </a:cubicBezTo>
                <a:cubicBezTo>
                  <a:pt x="1205695" y="966649"/>
                  <a:pt x="1212518" y="967364"/>
                  <a:pt x="1179443" y="940904"/>
                </a:cubicBezTo>
                <a:cubicBezTo>
                  <a:pt x="1087192" y="867103"/>
                  <a:pt x="1171846" y="946559"/>
                  <a:pt x="1179443" y="954156"/>
                </a:cubicBezTo>
                <a:cubicBezTo>
                  <a:pt x="1183861" y="967408"/>
                  <a:pt x="1186449" y="981419"/>
                  <a:pt x="1192696" y="993913"/>
                </a:cubicBezTo>
                <a:cubicBezTo>
                  <a:pt x="1199819" y="1008158"/>
                  <a:pt x="1219200" y="1017742"/>
                  <a:pt x="1219200" y="1033669"/>
                </a:cubicBezTo>
                <a:cubicBezTo>
                  <a:pt x="1219200" y="1094580"/>
                  <a:pt x="1198831" y="1107047"/>
                  <a:pt x="1166191" y="1139687"/>
                </a:cubicBezTo>
                <a:lnTo>
                  <a:pt x="1152939" y="1152939"/>
                </a:lnTo>
              </a:path>
            </a:pathLst>
          </a:cu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200" y="47244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Secure Communication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5486400"/>
            <a:ext cx="39624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Quantum Cryptography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3429000"/>
            <a:ext cx="24465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Communication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14001" y="2971800"/>
            <a:ext cx="217719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Without security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096000" y="1777181"/>
            <a:ext cx="336755" cy="813619"/>
          </a:xfrm>
          <a:custGeom>
            <a:avLst/>
            <a:gdLst>
              <a:gd name="connsiteX0" fmla="*/ 0 w 398207"/>
              <a:gd name="connsiteY0" fmla="*/ 858508 h 858508"/>
              <a:gd name="connsiteX1" fmla="*/ 44245 w 398207"/>
              <a:gd name="connsiteY1" fmla="*/ 829012 h 858508"/>
              <a:gd name="connsiteX2" fmla="*/ 103239 w 398207"/>
              <a:gd name="connsiteY2" fmla="*/ 725773 h 858508"/>
              <a:gd name="connsiteX3" fmla="*/ 132736 w 398207"/>
              <a:gd name="connsiteY3" fmla="*/ 637283 h 858508"/>
              <a:gd name="connsiteX4" fmla="*/ 147484 w 398207"/>
              <a:gd name="connsiteY4" fmla="*/ 593037 h 858508"/>
              <a:gd name="connsiteX5" fmla="*/ 162232 w 398207"/>
              <a:gd name="connsiteY5" fmla="*/ 239076 h 858508"/>
              <a:gd name="connsiteX6" fmla="*/ 191729 w 398207"/>
              <a:gd name="connsiteY6" fmla="*/ 194831 h 858508"/>
              <a:gd name="connsiteX7" fmla="*/ 235974 w 398207"/>
              <a:gd name="connsiteY7" fmla="*/ 180083 h 858508"/>
              <a:gd name="connsiteX8" fmla="*/ 280220 w 398207"/>
              <a:gd name="connsiteY8" fmla="*/ 150586 h 858508"/>
              <a:gd name="connsiteX9" fmla="*/ 383458 w 398207"/>
              <a:gd name="connsiteY9" fmla="*/ 135837 h 858508"/>
              <a:gd name="connsiteX10" fmla="*/ 398207 w 398207"/>
              <a:gd name="connsiteY10" fmla="*/ 91592 h 858508"/>
              <a:gd name="connsiteX11" fmla="*/ 353961 w 398207"/>
              <a:gd name="connsiteY11" fmla="*/ 91592 h 858508"/>
              <a:gd name="connsiteX12" fmla="*/ 398207 w 398207"/>
              <a:gd name="connsiteY12" fmla="*/ 180083 h 858508"/>
              <a:gd name="connsiteX13" fmla="*/ 383458 w 398207"/>
              <a:gd name="connsiteY13" fmla="*/ 224328 h 858508"/>
              <a:gd name="connsiteX14" fmla="*/ 339213 w 398207"/>
              <a:gd name="connsiteY14" fmla="*/ 268573 h 858508"/>
              <a:gd name="connsiteX15" fmla="*/ 324465 w 398207"/>
              <a:gd name="connsiteY15" fmla="*/ 283321 h 85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8207" h="858508">
                <a:moveTo>
                  <a:pt x="0" y="858508"/>
                </a:moveTo>
                <a:cubicBezTo>
                  <a:pt x="14748" y="848676"/>
                  <a:pt x="31711" y="841546"/>
                  <a:pt x="44245" y="829012"/>
                </a:cubicBezTo>
                <a:cubicBezTo>
                  <a:pt x="61981" y="811276"/>
                  <a:pt x="95528" y="745050"/>
                  <a:pt x="103239" y="725773"/>
                </a:cubicBezTo>
                <a:cubicBezTo>
                  <a:pt x="114787" y="696905"/>
                  <a:pt x="122904" y="666780"/>
                  <a:pt x="132736" y="637283"/>
                </a:cubicBezTo>
                <a:lnTo>
                  <a:pt x="147484" y="593037"/>
                </a:lnTo>
                <a:cubicBezTo>
                  <a:pt x="152400" y="475050"/>
                  <a:pt x="149191" y="356443"/>
                  <a:pt x="162232" y="239076"/>
                </a:cubicBezTo>
                <a:cubicBezTo>
                  <a:pt x="164189" y="221459"/>
                  <a:pt x="177888" y="205904"/>
                  <a:pt x="191729" y="194831"/>
                </a:cubicBezTo>
                <a:cubicBezTo>
                  <a:pt x="203868" y="185120"/>
                  <a:pt x="221226" y="184999"/>
                  <a:pt x="235974" y="180083"/>
                </a:cubicBezTo>
                <a:cubicBezTo>
                  <a:pt x="250723" y="170251"/>
                  <a:pt x="263242" y="155680"/>
                  <a:pt x="280220" y="150586"/>
                </a:cubicBezTo>
                <a:cubicBezTo>
                  <a:pt x="313516" y="140597"/>
                  <a:pt x="352366" y="151383"/>
                  <a:pt x="383458" y="135837"/>
                </a:cubicBezTo>
                <a:cubicBezTo>
                  <a:pt x="397363" y="128884"/>
                  <a:pt x="393291" y="106340"/>
                  <a:pt x="398207" y="91592"/>
                </a:cubicBezTo>
                <a:cubicBezTo>
                  <a:pt x="383294" y="69223"/>
                  <a:pt x="353961" y="0"/>
                  <a:pt x="353961" y="91592"/>
                </a:cubicBezTo>
                <a:cubicBezTo>
                  <a:pt x="353961" y="122121"/>
                  <a:pt x="383295" y="157714"/>
                  <a:pt x="398207" y="180083"/>
                </a:cubicBezTo>
                <a:cubicBezTo>
                  <a:pt x="393291" y="194831"/>
                  <a:pt x="392082" y="211393"/>
                  <a:pt x="383458" y="224328"/>
                </a:cubicBezTo>
                <a:cubicBezTo>
                  <a:pt x="371888" y="241682"/>
                  <a:pt x="353961" y="253825"/>
                  <a:pt x="339213" y="268573"/>
                </a:cubicBezTo>
                <a:lnTo>
                  <a:pt x="324465" y="283321"/>
                </a:ln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19800" y="2590800"/>
            <a:ext cx="530942" cy="914400"/>
          </a:xfrm>
          <a:custGeom>
            <a:avLst/>
            <a:gdLst>
              <a:gd name="connsiteX0" fmla="*/ 0 w 530942"/>
              <a:gd name="connsiteY0" fmla="*/ 0 h 914400"/>
              <a:gd name="connsiteX1" fmla="*/ 117987 w 530942"/>
              <a:gd name="connsiteY1" fmla="*/ 14749 h 914400"/>
              <a:gd name="connsiteX2" fmla="*/ 162232 w 530942"/>
              <a:gd name="connsiteY2" fmla="*/ 29497 h 914400"/>
              <a:gd name="connsiteX3" fmla="*/ 265471 w 530942"/>
              <a:gd name="connsiteY3" fmla="*/ 147484 h 914400"/>
              <a:gd name="connsiteX4" fmla="*/ 280219 w 530942"/>
              <a:gd name="connsiteY4" fmla="*/ 191729 h 914400"/>
              <a:gd name="connsiteX5" fmla="*/ 309716 w 530942"/>
              <a:gd name="connsiteY5" fmla="*/ 663678 h 914400"/>
              <a:gd name="connsiteX6" fmla="*/ 383458 w 530942"/>
              <a:gd name="connsiteY6" fmla="*/ 781665 h 914400"/>
              <a:gd name="connsiteX7" fmla="*/ 427703 w 530942"/>
              <a:gd name="connsiteY7" fmla="*/ 796413 h 914400"/>
              <a:gd name="connsiteX8" fmla="*/ 530942 w 530942"/>
              <a:gd name="connsiteY8" fmla="*/ 737419 h 914400"/>
              <a:gd name="connsiteX9" fmla="*/ 501445 w 530942"/>
              <a:gd name="connsiteY9" fmla="*/ 693174 h 914400"/>
              <a:gd name="connsiteX10" fmla="*/ 516194 w 530942"/>
              <a:gd name="connsiteY10" fmla="*/ 796413 h 914400"/>
              <a:gd name="connsiteX11" fmla="*/ 530942 w 530942"/>
              <a:gd name="connsiteY11" fmla="*/ 840658 h 914400"/>
              <a:gd name="connsiteX12" fmla="*/ 516194 w 530942"/>
              <a:gd name="connsiteY12" fmla="*/ 884903 h 914400"/>
              <a:gd name="connsiteX13" fmla="*/ 471948 w 530942"/>
              <a:gd name="connsiteY1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0942" h="914400">
                <a:moveTo>
                  <a:pt x="0" y="0"/>
                </a:moveTo>
                <a:cubicBezTo>
                  <a:pt x="39329" y="4916"/>
                  <a:pt x="78991" y="7659"/>
                  <a:pt x="117987" y="14749"/>
                </a:cubicBezTo>
                <a:cubicBezTo>
                  <a:pt x="133282" y="17530"/>
                  <a:pt x="151239" y="18504"/>
                  <a:pt x="162232" y="29497"/>
                </a:cubicBezTo>
                <a:cubicBezTo>
                  <a:pt x="334302" y="201565"/>
                  <a:pt x="140108" y="63907"/>
                  <a:pt x="265471" y="147484"/>
                </a:cubicBezTo>
                <a:cubicBezTo>
                  <a:pt x="270387" y="162232"/>
                  <a:pt x="277170" y="176485"/>
                  <a:pt x="280219" y="191729"/>
                </a:cubicBezTo>
                <a:cubicBezTo>
                  <a:pt x="312853" y="354900"/>
                  <a:pt x="291846" y="479023"/>
                  <a:pt x="309716" y="663678"/>
                </a:cubicBezTo>
                <a:cubicBezTo>
                  <a:pt x="316555" y="734353"/>
                  <a:pt x="329455" y="754664"/>
                  <a:pt x="383458" y="781665"/>
                </a:cubicBezTo>
                <a:cubicBezTo>
                  <a:pt x="397363" y="788617"/>
                  <a:pt x="412955" y="791497"/>
                  <a:pt x="427703" y="796413"/>
                </a:cubicBezTo>
                <a:cubicBezTo>
                  <a:pt x="457448" y="790464"/>
                  <a:pt x="530942" y="793842"/>
                  <a:pt x="530942" y="737419"/>
                </a:cubicBezTo>
                <a:cubicBezTo>
                  <a:pt x="530942" y="719694"/>
                  <a:pt x="511277" y="707922"/>
                  <a:pt x="501445" y="693174"/>
                </a:cubicBezTo>
                <a:cubicBezTo>
                  <a:pt x="506361" y="727587"/>
                  <a:pt x="509376" y="762326"/>
                  <a:pt x="516194" y="796413"/>
                </a:cubicBezTo>
                <a:cubicBezTo>
                  <a:pt x="519243" y="811657"/>
                  <a:pt x="530942" y="825112"/>
                  <a:pt x="530942" y="840658"/>
                </a:cubicBezTo>
                <a:cubicBezTo>
                  <a:pt x="530942" y="856204"/>
                  <a:pt x="525906" y="872764"/>
                  <a:pt x="516194" y="884903"/>
                </a:cubicBezTo>
                <a:cubicBezTo>
                  <a:pt x="505121" y="898744"/>
                  <a:pt x="471948" y="914400"/>
                  <a:pt x="471948" y="914400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14478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Classical info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9400" y="3200400"/>
            <a:ext cx="2514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Quantum state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transmission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4419600" cy="59708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Quantum Dense Coding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Task: Classical info </a:t>
            </a:r>
          </a:p>
          <a:p>
            <a:r>
              <a:rPr lang="en-US" sz="2400" dirty="0" smtClean="0"/>
              <a:t>          transmission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85800"/>
            <a:ext cx="4176143" cy="80021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Quantum Dense Coding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4419600" cy="601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Quantum Dense Coding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Task: Classical info </a:t>
            </a:r>
          </a:p>
          <a:p>
            <a:r>
              <a:rPr lang="en-US" sz="2400" dirty="0" smtClean="0"/>
              <a:t>          transmission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Medium: Quantum State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85800"/>
            <a:ext cx="4176143" cy="80021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Quantum Dense Coding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4419600" cy="601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Quantum Dense Coding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Task: Classical info </a:t>
            </a:r>
          </a:p>
          <a:p>
            <a:r>
              <a:rPr lang="en-US" sz="2400" dirty="0" smtClean="0"/>
              <a:t>          transmission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Medium: Quantum State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74668"/>
            <a:ext cx="4419600" cy="5878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Task: quantum state/info</a:t>
            </a:r>
          </a:p>
          <a:p>
            <a:r>
              <a:rPr lang="en-US" sz="2400" dirty="0" smtClean="0"/>
              <a:t>          transmission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609600"/>
            <a:ext cx="4419600" cy="6019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Task: Quantum state/info</a:t>
            </a:r>
          </a:p>
          <a:p>
            <a:r>
              <a:rPr lang="en-US" sz="2400" dirty="0" smtClean="0"/>
              <a:t>          transmission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85800"/>
            <a:ext cx="4176143" cy="80021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Quantum Dense Coding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4419600" cy="6019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Quantum Dense Coding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Task: Classical info </a:t>
            </a:r>
          </a:p>
          <a:p>
            <a:r>
              <a:rPr lang="en-US" sz="2400" dirty="0" smtClean="0"/>
              <a:t>          transmission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Medium: Quantum State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09600"/>
            <a:ext cx="4419600" cy="6032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Task: Quantum state/info</a:t>
            </a:r>
          </a:p>
          <a:p>
            <a:r>
              <a:rPr lang="en-US" sz="2400" dirty="0" smtClean="0"/>
              <a:t>          transmission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Medium: Quantum State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685800"/>
            <a:ext cx="4176143" cy="80021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Quantum Dense Coding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4419600" cy="60324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Task: Classical info </a:t>
            </a:r>
          </a:p>
          <a:p>
            <a:r>
              <a:rPr lang="en-US" sz="2400" dirty="0" smtClean="0"/>
              <a:t>          transmission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Medium: Quantum State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09600"/>
            <a:ext cx="4419600" cy="60324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 smtClean="0"/>
              <a:t>Task: Quantum state/info</a:t>
            </a:r>
          </a:p>
          <a:p>
            <a:r>
              <a:rPr lang="en-US" sz="2400" dirty="0" smtClean="0"/>
              <a:t>          transmission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Medium: Quantum State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85800"/>
            <a:ext cx="4176143" cy="80021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Quantum Dense Coding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685800"/>
            <a:ext cx="35814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Quantum Teleportation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2286000"/>
            <a:ext cx="6455613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Quantum Teleportation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31242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Bennett, Brassard, </a:t>
            </a:r>
            <a:r>
              <a:rPr lang="en-US" sz="2000" dirty="0" err="1" smtClean="0"/>
              <a:t>Crepeau</a:t>
            </a:r>
            <a:r>
              <a:rPr lang="en-US" sz="2000" dirty="0" smtClean="0"/>
              <a:t>, </a:t>
            </a:r>
            <a:r>
              <a:rPr lang="en-US" sz="2000" dirty="0" err="1" smtClean="0"/>
              <a:t>Jozsa</a:t>
            </a:r>
            <a:r>
              <a:rPr lang="en-US" sz="2000" dirty="0" smtClean="0"/>
              <a:t>, Peres, </a:t>
            </a:r>
            <a:r>
              <a:rPr lang="en-US" sz="2000" dirty="0" err="1" smtClean="0"/>
              <a:t>Wootters</a:t>
            </a:r>
            <a:r>
              <a:rPr lang="en-US" sz="2000" dirty="0" smtClean="0"/>
              <a:t>, PRL 1993</a:t>
            </a:r>
            <a:endParaRPr lang="en-US" sz="2000" dirty="0"/>
          </a:p>
        </p:txBody>
      </p:sp>
      <p:pic>
        <p:nvPicPr>
          <p:cNvPr id="8" name="Picture 5" descr="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788" y="3754438"/>
            <a:ext cx="36814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3535"/>
            <a:ext cx="5836854" cy="46166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Task: Sending arbitrary quantum state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51730" y="4191000"/>
            <a:ext cx="3510887" cy="457200"/>
          </a:xfrm>
          <a:prstGeom prst="rect">
            <a:avLst/>
          </a:prstGeom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" y="4191000"/>
            <a:ext cx="2302233" cy="46166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Task: Sending 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562600" y="4800600"/>
            <a:ext cx="270002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751730" y="4191000"/>
            <a:ext cx="3510887" cy="457200"/>
          </a:xfrm>
          <a:prstGeom prst="rect">
            <a:avLst/>
          </a:prstGeom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" y="4191000"/>
            <a:ext cx="2302233" cy="46166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Task: Sending 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562600" y="4800600"/>
            <a:ext cx="2700020" cy="3048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15000" y="5334000"/>
            <a:ext cx="2286000" cy="316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" y="4191000"/>
            <a:ext cx="2302233" cy="46166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Task: Sending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943601"/>
            <a:ext cx="611177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Classical: Infinite communication </a:t>
            </a:r>
            <a:endParaRPr lang="en-US" sz="2800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51730" y="4191000"/>
            <a:ext cx="3510887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DC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553709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Single Sender – Single Receiver</a:t>
            </a:r>
          </a:p>
          <a:p>
            <a:endParaRPr lang="en-US" sz="2800" dirty="0" smtClean="0"/>
          </a:p>
          <a:p>
            <a:r>
              <a:rPr lang="en-US" sz="2800" dirty="0" smtClean="0"/>
              <a:t>Many Senders – Single Receiver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6238568" y="1953508"/>
            <a:ext cx="604684" cy="1780292"/>
          </a:xfrm>
          <a:custGeom>
            <a:avLst/>
            <a:gdLst>
              <a:gd name="connsiteX0" fmla="*/ 0 w 604684"/>
              <a:gd name="connsiteY0" fmla="*/ 23277 h 1780292"/>
              <a:gd name="connsiteX1" fmla="*/ 265471 w 604684"/>
              <a:gd name="connsiteY1" fmla="*/ 126516 h 1780292"/>
              <a:gd name="connsiteX2" fmla="*/ 324464 w 604684"/>
              <a:gd name="connsiteY2" fmla="*/ 215006 h 1780292"/>
              <a:gd name="connsiteX3" fmla="*/ 383458 w 604684"/>
              <a:gd name="connsiteY3" fmla="*/ 332993 h 1780292"/>
              <a:gd name="connsiteX4" fmla="*/ 398206 w 604684"/>
              <a:gd name="connsiteY4" fmla="*/ 406735 h 1780292"/>
              <a:gd name="connsiteX5" fmla="*/ 412955 w 604684"/>
              <a:gd name="connsiteY5" fmla="*/ 450980 h 1780292"/>
              <a:gd name="connsiteX6" fmla="*/ 398206 w 604684"/>
              <a:gd name="connsiteY6" fmla="*/ 790193 h 1780292"/>
              <a:gd name="connsiteX7" fmla="*/ 412955 w 604684"/>
              <a:gd name="connsiteY7" fmla="*/ 922929 h 1780292"/>
              <a:gd name="connsiteX8" fmla="*/ 442451 w 604684"/>
              <a:gd name="connsiteY8" fmla="*/ 967174 h 1780292"/>
              <a:gd name="connsiteX9" fmla="*/ 604684 w 604684"/>
              <a:gd name="connsiteY9" fmla="*/ 1026167 h 1780292"/>
              <a:gd name="connsiteX10" fmla="*/ 560438 w 604684"/>
              <a:gd name="connsiteY10" fmla="*/ 1055664 h 1780292"/>
              <a:gd name="connsiteX11" fmla="*/ 516193 w 604684"/>
              <a:gd name="connsiteY11" fmla="*/ 1350632 h 1780292"/>
              <a:gd name="connsiteX12" fmla="*/ 486697 w 604684"/>
              <a:gd name="connsiteY12" fmla="*/ 1557109 h 1780292"/>
              <a:gd name="connsiteX13" fmla="*/ 442451 w 604684"/>
              <a:gd name="connsiteY13" fmla="*/ 1719342 h 1780292"/>
              <a:gd name="connsiteX14" fmla="*/ 339213 w 604684"/>
              <a:gd name="connsiteY14" fmla="*/ 1748838 h 1780292"/>
              <a:gd name="connsiteX15" fmla="*/ 206477 w 604684"/>
              <a:gd name="connsiteY15" fmla="*/ 1778335 h 1780292"/>
              <a:gd name="connsiteX16" fmla="*/ 147484 w 604684"/>
              <a:gd name="connsiteY16" fmla="*/ 1778335 h 17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4684" h="1780292">
                <a:moveTo>
                  <a:pt x="0" y="23277"/>
                </a:moveTo>
                <a:cubicBezTo>
                  <a:pt x="153263" y="36049"/>
                  <a:pt x="181127" y="0"/>
                  <a:pt x="265471" y="126516"/>
                </a:cubicBezTo>
                <a:lnTo>
                  <a:pt x="324464" y="215006"/>
                </a:lnTo>
                <a:cubicBezTo>
                  <a:pt x="348855" y="251592"/>
                  <a:pt x="383458" y="332993"/>
                  <a:pt x="383458" y="332993"/>
                </a:cubicBezTo>
                <a:cubicBezTo>
                  <a:pt x="388374" y="357574"/>
                  <a:pt x="392126" y="382416"/>
                  <a:pt x="398206" y="406735"/>
                </a:cubicBezTo>
                <a:cubicBezTo>
                  <a:pt x="401977" y="421817"/>
                  <a:pt x="412955" y="435434"/>
                  <a:pt x="412955" y="450980"/>
                </a:cubicBezTo>
                <a:cubicBezTo>
                  <a:pt x="412955" y="564158"/>
                  <a:pt x="403122" y="677122"/>
                  <a:pt x="398206" y="790193"/>
                </a:cubicBezTo>
                <a:cubicBezTo>
                  <a:pt x="403122" y="834438"/>
                  <a:pt x="402158" y="879741"/>
                  <a:pt x="412955" y="922929"/>
                </a:cubicBezTo>
                <a:cubicBezTo>
                  <a:pt x="417254" y="940125"/>
                  <a:pt x="429917" y="954640"/>
                  <a:pt x="442451" y="967174"/>
                </a:cubicBezTo>
                <a:cubicBezTo>
                  <a:pt x="484340" y="1009063"/>
                  <a:pt x="550568" y="1015344"/>
                  <a:pt x="604684" y="1026167"/>
                </a:cubicBezTo>
                <a:cubicBezTo>
                  <a:pt x="589935" y="1035999"/>
                  <a:pt x="572972" y="1043130"/>
                  <a:pt x="560438" y="1055664"/>
                </a:cubicBezTo>
                <a:cubicBezTo>
                  <a:pt x="486606" y="1129496"/>
                  <a:pt x="522056" y="1271478"/>
                  <a:pt x="516193" y="1350632"/>
                </a:cubicBezTo>
                <a:cubicBezTo>
                  <a:pt x="502328" y="1537804"/>
                  <a:pt x="512238" y="1442176"/>
                  <a:pt x="486697" y="1557109"/>
                </a:cubicBezTo>
                <a:cubicBezTo>
                  <a:pt x="482659" y="1575278"/>
                  <a:pt x="459025" y="1713817"/>
                  <a:pt x="442451" y="1719342"/>
                </a:cubicBezTo>
                <a:cubicBezTo>
                  <a:pt x="336352" y="1754708"/>
                  <a:pt x="468863" y="1711795"/>
                  <a:pt x="339213" y="1748838"/>
                </a:cubicBezTo>
                <a:cubicBezTo>
                  <a:pt x="267352" y="1769370"/>
                  <a:pt x="308851" y="1768098"/>
                  <a:pt x="206477" y="1778335"/>
                </a:cubicBezTo>
                <a:cubicBezTo>
                  <a:pt x="186910" y="1780292"/>
                  <a:pt x="167148" y="1778335"/>
                  <a:pt x="147484" y="1778335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" y="4191000"/>
            <a:ext cx="2302233" cy="46166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Task: Sending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943601"/>
            <a:ext cx="6111771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Classical: Infinite communication </a:t>
            </a:r>
            <a:endParaRPr lang="en-US" sz="2800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751730" y="4191000"/>
            <a:ext cx="3510887" cy="457200"/>
          </a:xfrm>
          <a:prstGeom prst="rect">
            <a:avLst/>
          </a:prstGeom>
        </p:spPr>
      </p:pic>
      <p:pic>
        <p:nvPicPr>
          <p:cNvPr id="7" name="Picture 6" descr="blochsphe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0551" y="1371600"/>
            <a:ext cx="3753449" cy="2798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1981200"/>
            <a:ext cx="3124200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981200"/>
            <a:ext cx="2895600" cy="464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Content Placeholder 13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69076" y="3048000"/>
            <a:ext cx="454924" cy="441738"/>
          </a:xfrm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1908176" y="35004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116013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573838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08400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baseline="-25000" dirty="0">
              <a:latin typeface="Symbol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27088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dirty="0">
              <a:latin typeface="Symbol" pitchFamily="18" charset="2"/>
            </a:endParaRPr>
          </a:p>
        </p:txBody>
      </p:sp>
      <p:pic>
        <p:nvPicPr>
          <p:cNvPr id="11" name="Content Placeholder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4214734"/>
            <a:ext cx="5105400" cy="585866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26365" y="34588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153418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7082" y="145798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981200"/>
            <a:ext cx="2895600" cy="464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62000" y="2819400"/>
            <a:ext cx="1981200" cy="1447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1981200"/>
            <a:ext cx="3124200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Content Placeholder 13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069076" y="3124200"/>
            <a:ext cx="454924" cy="441738"/>
          </a:xfrm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1908176" y="35004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116013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573838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08400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baseline="-25000" dirty="0">
              <a:latin typeface="Symbol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27088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dirty="0">
              <a:latin typeface="Symbol" pitchFamily="18" charset="2"/>
            </a:endParaRPr>
          </a:p>
        </p:txBody>
      </p:sp>
      <p:pic>
        <p:nvPicPr>
          <p:cNvPr id="11" name="Content Placeholder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4214734"/>
            <a:ext cx="5105400" cy="585866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26365" y="34588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200" y="153418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7082" y="145798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20" name="Down Arrow 19"/>
          <p:cNvSpPr/>
          <p:nvPr/>
        </p:nvSpPr>
        <p:spPr>
          <a:xfrm rot="12642117">
            <a:off x="1574261" y="2149036"/>
            <a:ext cx="459525" cy="2561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5257800"/>
            <a:ext cx="4495800" cy="830997"/>
          </a:xfrm>
          <a:prstGeom prst="rect">
            <a:avLst/>
          </a:prstGeom>
          <a:solidFill>
            <a:srgbClr val="5EC2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performs measurements on “in’’ and 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981200"/>
            <a:ext cx="2895600" cy="464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1981200"/>
            <a:ext cx="3124200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1908176" y="35004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116013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573838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08400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baseline="-25000" dirty="0">
              <a:latin typeface="Symbol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27088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dirty="0"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153418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7082" y="145798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1752600"/>
            <a:ext cx="3352800" cy="461665"/>
          </a:xfrm>
          <a:prstGeom prst="rect">
            <a:avLst/>
          </a:prstGeom>
          <a:solidFill>
            <a:srgbClr val="5EC2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After measurement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>
            <a:off x="1458021" y="3644122"/>
            <a:ext cx="463544" cy="146000"/>
          </a:xfrm>
          <a:custGeom>
            <a:avLst/>
            <a:gdLst>
              <a:gd name="connsiteX0" fmla="*/ 26222 w 463544"/>
              <a:gd name="connsiteY0" fmla="*/ 66487 h 146000"/>
              <a:gd name="connsiteX1" fmla="*/ 12970 w 463544"/>
              <a:gd name="connsiteY1" fmla="*/ 26730 h 146000"/>
              <a:gd name="connsiteX2" fmla="*/ 118988 w 463544"/>
              <a:gd name="connsiteY2" fmla="*/ 79739 h 146000"/>
              <a:gd name="connsiteX3" fmla="*/ 171996 w 463544"/>
              <a:gd name="connsiteY3" fmla="*/ 132748 h 146000"/>
              <a:gd name="connsiteX4" fmla="*/ 198501 w 463544"/>
              <a:gd name="connsiteY4" fmla="*/ 106243 h 146000"/>
              <a:gd name="connsiteX5" fmla="*/ 238257 w 463544"/>
              <a:gd name="connsiteY5" fmla="*/ 26730 h 146000"/>
              <a:gd name="connsiteX6" fmla="*/ 291266 w 463544"/>
              <a:gd name="connsiteY6" fmla="*/ 39982 h 146000"/>
              <a:gd name="connsiteX7" fmla="*/ 344275 w 463544"/>
              <a:gd name="connsiteY7" fmla="*/ 146000 h 146000"/>
              <a:gd name="connsiteX8" fmla="*/ 384031 w 463544"/>
              <a:gd name="connsiteY8" fmla="*/ 132748 h 146000"/>
              <a:gd name="connsiteX9" fmla="*/ 423788 w 463544"/>
              <a:gd name="connsiteY9" fmla="*/ 53235 h 146000"/>
              <a:gd name="connsiteX10" fmla="*/ 463544 w 463544"/>
              <a:gd name="connsiteY10" fmla="*/ 53235 h 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544" h="146000">
                <a:moveTo>
                  <a:pt x="26222" y="66487"/>
                </a:moveTo>
                <a:cubicBezTo>
                  <a:pt x="21805" y="53235"/>
                  <a:pt x="0" y="31918"/>
                  <a:pt x="12970" y="26730"/>
                </a:cubicBezTo>
                <a:cubicBezTo>
                  <a:pt x="79793" y="0"/>
                  <a:pt x="94413" y="42877"/>
                  <a:pt x="118988" y="79739"/>
                </a:cubicBezTo>
                <a:cubicBezTo>
                  <a:pt x="127822" y="106242"/>
                  <a:pt x="127823" y="141582"/>
                  <a:pt x="171996" y="132748"/>
                </a:cubicBezTo>
                <a:cubicBezTo>
                  <a:pt x="184248" y="130298"/>
                  <a:pt x="189666" y="115078"/>
                  <a:pt x="198501" y="106243"/>
                </a:cubicBezTo>
                <a:cubicBezTo>
                  <a:pt x="202303" y="91036"/>
                  <a:pt x="207436" y="31867"/>
                  <a:pt x="238257" y="26730"/>
                </a:cubicBezTo>
                <a:cubicBezTo>
                  <a:pt x="256223" y="23736"/>
                  <a:pt x="273596" y="35565"/>
                  <a:pt x="291266" y="39982"/>
                </a:cubicBezTo>
                <a:cubicBezTo>
                  <a:pt x="321721" y="131348"/>
                  <a:pt x="298015" y="99740"/>
                  <a:pt x="344275" y="146000"/>
                </a:cubicBezTo>
                <a:cubicBezTo>
                  <a:pt x="357527" y="141583"/>
                  <a:pt x="375305" y="143656"/>
                  <a:pt x="384031" y="132748"/>
                </a:cubicBezTo>
                <a:cubicBezTo>
                  <a:pt x="412468" y="97201"/>
                  <a:pt x="376066" y="72324"/>
                  <a:pt x="423788" y="53235"/>
                </a:cubicBezTo>
                <a:cubicBezTo>
                  <a:pt x="436092" y="48313"/>
                  <a:pt x="450292" y="53235"/>
                  <a:pt x="463544" y="5323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981200"/>
            <a:ext cx="2895600" cy="464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1981200"/>
            <a:ext cx="3124200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1908176" y="35004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116013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573838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08400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baseline="-25000" dirty="0">
              <a:latin typeface="Symbol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27088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dirty="0"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153418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7082" y="145798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1752600"/>
            <a:ext cx="3352800" cy="461665"/>
          </a:xfrm>
          <a:prstGeom prst="rect">
            <a:avLst/>
          </a:prstGeom>
          <a:solidFill>
            <a:srgbClr val="5EC2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After measurement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>
            <a:off x="1458021" y="3644122"/>
            <a:ext cx="463544" cy="146000"/>
          </a:xfrm>
          <a:custGeom>
            <a:avLst/>
            <a:gdLst>
              <a:gd name="connsiteX0" fmla="*/ 26222 w 463544"/>
              <a:gd name="connsiteY0" fmla="*/ 66487 h 146000"/>
              <a:gd name="connsiteX1" fmla="*/ 12970 w 463544"/>
              <a:gd name="connsiteY1" fmla="*/ 26730 h 146000"/>
              <a:gd name="connsiteX2" fmla="*/ 118988 w 463544"/>
              <a:gd name="connsiteY2" fmla="*/ 79739 h 146000"/>
              <a:gd name="connsiteX3" fmla="*/ 171996 w 463544"/>
              <a:gd name="connsiteY3" fmla="*/ 132748 h 146000"/>
              <a:gd name="connsiteX4" fmla="*/ 198501 w 463544"/>
              <a:gd name="connsiteY4" fmla="*/ 106243 h 146000"/>
              <a:gd name="connsiteX5" fmla="*/ 238257 w 463544"/>
              <a:gd name="connsiteY5" fmla="*/ 26730 h 146000"/>
              <a:gd name="connsiteX6" fmla="*/ 291266 w 463544"/>
              <a:gd name="connsiteY6" fmla="*/ 39982 h 146000"/>
              <a:gd name="connsiteX7" fmla="*/ 344275 w 463544"/>
              <a:gd name="connsiteY7" fmla="*/ 146000 h 146000"/>
              <a:gd name="connsiteX8" fmla="*/ 384031 w 463544"/>
              <a:gd name="connsiteY8" fmla="*/ 132748 h 146000"/>
              <a:gd name="connsiteX9" fmla="*/ 423788 w 463544"/>
              <a:gd name="connsiteY9" fmla="*/ 53235 h 146000"/>
              <a:gd name="connsiteX10" fmla="*/ 463544 w 463544"/>
              <a:gd name="connsiteY10" fmla="*/ 53235 h 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544" h="146000">
                <a:moveTo>
                  <a:pt x="26222" y="66487"/>
                </a:moveTo>
                <a:cubicBezTo>
                  <a:pt x="21805" y="53235"/>
                  <a:pt x="0" y="31918"/>
                  <a:pt x="12970" y="26730"/>
                </a:cubicBezTo>
                <a:cubicBezTo>
                  <a:pt x="79793" y="0"/>
                  <a:pt x="94413" y="42877"/>
                  <a:pt x="118988" y="79739"/>
                </a:cubicBezTo>
                <a:cubicBezTo>
                  <a:pt x="127822" y="106242"/>
                  <a:pt x="127823" y="141582"/>
                  <a:pt x="171996" y="132748"/>
                </a:cubicBezTo>
                <a:cubicBezTo>
                  <a:pt x="184248" y="130298"/>
                  <a:pt x="189666" y="115078"/>
                  <a:pt x="198501" y="106243"/>
                </a:cubicBezTo>
                <a:cubicBezTo>
                  <a:pt x="202303" y="91036"/>
                  <a:pt x="207436" y="31867"/>
                  <a:pt x="238257" y="26730"/>
                </a:cubicBezTo>
                <a:cubicBezTo>
                  <a:pt x="256223" y="23736"/>
                  <a:pt x="273596" y="35565"/>
                  <a:pt x="291266" y="39982"/>
                </a:cubicBezTo>
                <a:cubicBezTo>
                  <a:pt x="321721" y="131348"/>
                  <a:pt x="298015" y="99740"/>
                  <a:pt x="344275" y="146000"/>
                </a:cubicBezTo>
                <a:cubicBezTo>
                  <a:pt x="357527" y="141583"/>
                  <a:pt x="375305" y="143656"/>
                  <a:pt x="384031" y="132748"/>
                </a:cubicBezTo>
                <a:cubicBezTo>
                  <a:pt x="412468" y="97201"/>
                  <a:pt x="376066" y="72324"/>
                  <a:pt x="423788" y="53235"/>
                </a:cubicBezTo>
                <a:cubicBezTo>
                  <a:pt x="436092" y="48313"/>
                  <a:pt x="450292" y="53235"/>
                  <a:pt x="463544" y="5323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55804" y="3968600"/>
            <a:ext cx="4577518" cy="656409"/>
          </a:xfrm>
          <a:custGeom>
            <a:avLst/>
            <a:gdLst>
              <a:gd name="connsiteX0" fmla="*/ 18770 w 4577518"/>
              <a:gd name="connsiteY0" fmla="*/ 60061 h 656409"/>
              <a:gd name="connsiteX1" fmla="*/ 85031 w 4577518"/>
              <a:gd name="connsiteY1" fmla="*/ 139574 h 656409"/>
              <a:gd name="connsiteX2" fmla="*/ 111535 w 4577518"/>
              <a:gd name="connsiteY2" fmla="*/ 179330 h 656409"/>
              <a:gd name="connsiteX3" fmla="*/ 151292 w 4577518"/>
              <a:gd name="connsiteY3" fmla="*/ 219087 h 656409"/>
              <a:gd name="connsiteX4" fmla="*/ 177796 w 4577518"/>
              <a:gd name="connsiteY4" fmla="*/ 258843 h 656409"/>
              <a:gd name="connsiteX5" fmla="*/ 230805 w 4577518"/>
              <a:gd name="connsiteY5" fmla="*/ 285348 h 656409"/>
              <a:gd name="connsiteX6" fmla="*/ 336822 w 4577518"/>
              <a:gd name="connsiteY6" fmla="*/ 404617 h 656409"/>
              <a:gd name="connsiteX7" fmla="*/ 403083 w 4577518"/>
              <a:gd name="connsiteY7" fmla="*/ 444374 h 656409"/>
              <a:gd name="connsiteX8" fmla="*/ 456092 w 4577518"/>
              <a:gd name="connsiteY8" fmla="*/ 484130 h 656409"/>
              <a:gd name="connsiteX9" fmla="*/ 562109 w 4577518"/>
              <a:gd name="connsiteY9" fmla="*/ 537139 h 656409"/>
              <a:gd name="connsiteX10" fmla="*/ 681379 w 4577518"/>
              <a:gd name="connsiteY10" fmla="*/ 590148 h 656409"/>
              <a:gd name="connsiteX11" fmla="*/ 813900 w 4577518"/>
              <a:gd name="connsiteY11" fmla="*/ 616652 h 656409"/>
              <a:gd name="connsiteX12" fmla="*/ 1025935 w 4577518"/>
              <a:gd name="connsiteY12" fmla="*/ 643157 h 656409"/>
              <a:gd name="connsiteX13" fmla="*/ 1131953 w 4577518"/>
              <a:gd name="connsiteY13" fmla="*/ 656409 h 656409"/>
              <a:gd name="connsiteX14" fmla="*/ 1821066 w 4577518"/>
              <a:gd name="connsiteY14" fmla="*/ 643157 h 656409"/>
              <a:gd name="connsiteX15" fmla="*/ 2046353 w 4577518"/>
              <a:gd name="connsiteY15" fmla="*/ 616652 h 656409"/>
              <a:gd name="connsiteX16" fmla="*/ 2152370 w 4577518"/>
              <a:gd name="connsiteY16" fmla="*/ 576896 h 656409"/>
              <a:gd name="connsiteX17" fmla="*/ 2271639 w 4577518"/>
              <a:gd name="connsiteY17" fmla="*/ 563643 h 656409"/>
              <a:gd name="connsiteX18" fmla="*/ 2483674 w 4577518"/>
              <a:gd name="connsiteY18" fmla="*/ 537139 h 656409"/>
              <a:gd name="connsiteX19" fmla="*/ 2602944 w 4577518"/>
              <a:gd name="connsiteY19" fmla="*/ 523887 h 656409"/>
              <a:gd name="connsiteX20" fmla="*/ 2801726 w 4577518"/>
              <a:gd name="connsiteY20" fmla="*/ 497383 h 656409"/>
              <a:gd name="connsiteX21" fmla="*/ 3464335 w 4577518"/>
              <a:gd name="connsiteY21" fmla="*/ 510635 h 656409"/>
              <a:gd name="connsiteX22" fmla="*/ 3530596 w 4577518"/>
              <a:gd name="connsiteY22" fmla="*/ 523887 h 656409"/>
              <a:gd name="connsiteX23" fmla="*/ 3623361 w 4577518"/>
              <a:gd name="connsiteY23" fmla="*/ 537139 h 656409"/>
              <a:gd name="connsiteX24" fmla="*/ 3782387 w 4577518"/>
              <a:gd name="connsiteY24" fmla="*/ 523887 h 656409"/>
              <a:gd name="connsiteX25" fmla="*/ 3835396 w 4577518"/>
              <a:gd name="connsiteY25" fmla="*/ 510635 h 656409"/>
              <a:gd name="connsiteX26" fmla="*/ 3901657 w 4577518"/>
              <a:gd name="connsiteY26" fmla="*/ 497383 h 656409"/>
              <a:gd name="connsiteX27" fmla="*/ 4087187 w 4577518"/>
              <a:gd name="connsiteY27" fmla="*/ 470878 h 656409"/>
              <a:gd name="connsiteX28" fmla="*/ 4206457 w 4577518"/>
              <a:gd name="connsiteY28" fmla="*/ 431122 h 656409"/>
              <a:gd name="connsiteX29" fmla="*/ 4285970 w 4577518"/>
              <a:gd name="connsiteY29" fmla="*/ 417870 h 656409"/>
              <a:gd name="connsiteX30" fmla="*/ 4352231 w 4577518"/>
              <a:gd name="connsiteY30" fmla="*/ 378113 h 656409"/>
              <a:gd name="connsiteX31" fmla="*/ 4418492 w 4577518"/>
              <a:gd name="connsiteY31" fmla="*/ 325104 h 656409"/>
              <a:gd name="connsiteX32" fmla="*/ 4484753 w 4577518"/>
              <a:gd name="connsiteY32" fmla="*/ 272096 h 656409"/>
              <a:gd name="connsiteX33" fmla="*/ 4511257 w 4577518"/>
              <a:gd name="connsiteY33" fmla="*/ 192583 h 656409"/>
              <a:gd name="connsiteX34" fmla="*/ 4524509 w 4577518"/>
              <a:gd name="connsiteY34" fmla="*/ 152826 h 656409"/>
              <a:gd name="connsiteX35" fmla="*/ 4511257 w 4577518"/>
              <a:gd name="connsiteY35" fmla="*/ 73313 h 656409"/>
              <a:gd name="connsiteX36" fmla="*/ 4498005 w 4577518"/>
              <a:gd name="connsiteY36" fmla="*/ 33557 h 656409"/>
              <a:gd name="connsiteX37" fmla="*/ 4537761 w 4577518"/>
              <a:gd name="connsiteY37" fmla="*/ 20304 h 656409"/>
              <a:gd name="connsiteX38" fmla="*/ 4564266 w 4577518"/>
              <a:gd name="connsiteY38" fmla="*/ 46809 h 656409"/>
              <a:gd name="connsiteX39" fmla="*/ 4524509 w 4577518"/>
              <a:gd name="connsiteY39" fmla="*/ 33557 h 656409"/>
              <a:gd name="connsiteX40" fmla="*/ 4498005 w 4577518"/>
              <a:gd name="connsiteY40" fmla="*/ 7052 h 656409"/>
              <a:gd name="connsiteX41" fmla="*/ 4405239 w 4577518"/>
              <a:gd name="connsiteY41" fmla="*/ 73313 h 656409"/>
              <a:gd name="connsiteX42" fmla="*/ 4365483 w 4577518"/>
              <a:gd name="connsiteY42" fmla="*/ 99817 h 656409"/>
              <a:gd name="connsiteX43" fmla="*/ 4444996 w 4577518"/>
              <a:gd name="connsiteY43" fmla="*/ 73313 h 656409"/>
              <a:gd name="connsiteX44" fmla="*/ 4484753 w 4577518"/>
              <a:gd name="connsiteY44" fmla="*/ 60061 h 656409"/>
              <a:gd name="connsiteX45" fmla="*/ 4524509 w 4577518"/>
              <a:gd name="connsiteY45" fmla="*/ 33557 h 656409"/>
              <a:gd name="connsiteX46" fmla="*/ 4577518 w 4577518"/>
              <a:gd name="connsiteY46" fmla="*/ 73313 h 65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7518" h="656409">
                <a:moveTo>
                  <a:pt x="18770" y="60061"/>
                </a:moveTo>
                <a:cubicBezTo>
                  <a:pt x="84574" y="158767"/>
                  <a:pt x="0" y="37537"/>
                  <a:pt x="85031" y="139574"/>
                </a:cubicBezTo>
                <a:cubicBezTo>
                  <a:pt x="95227" y="151809"/>
                  <a:pt x="101339" y="167095"/>
                  <a:pt x="111535" y="179330"/>
                </a:cubicBezTo>
                <a:cubicBezTo>
                  <a:pt x="123533" y="193728"/>
                  <a:pt x="139294" y="204689"/>
                  <a:pt x="151292" y="219087"/>
                </a:cubicBezTo>
                <a:cubicBezTo>
                  <a:pt x="161488" y="231322"/>
                  <a:pt x="165561" y="248647"/>
                  <a:pt x="177796" y="258843"/>
                </a:cubicBezTo>
                <a:cubicBezTo>
                  <a:pt x="192972" y="271490"/>
                  <a:pt x="213135" y="276513"/>
                  <a:pt x="230805" y="285348"/>
                </a:cubicBezTo>
                <a:cubicBezTo>
                  <a:pt x="260958" y="330577"/>
                  <a:pt x="286391" y="374358"/>
                  <a:pt x="336822" y="404617"/>
                </a:cubicBezTo>
                <a:cubicBezTo>
                  <a:pt x="358909" y="417869"/>
                  <a:pt x="381651" y="430086"/>
                  <a:pt x="403083" y="444374"/>
                </a:cubicBezTo>
                <a:cubicBezTo>
                  <a:pt x="421460" y="456626"/>
                  <a:pt x="437014" y="473001"/>
                  <a:pt x="456092" y="484130"/>
                </a:cubicBezTo>
                <a:cubicBezTo>
                  <a:pt x="490220" y="504038"/>
                  <a:pt x="526770" y="519469"/>
                  <a:pt x="562109" y="537139"/>
                </a:cubicBezTo>
                <a:cubicBezTo>
                  <a:pt x="608285" y="560227"/>
                  <a:pt x="630625" y="573230"/>
                  <a:pt x="681379" y="590148"/>
                </a:cubicBezTo>
                <a:cubicBezTo>
                  <a:pt x="719021" y="602695"/>
                  <a:pt x="777549" y="611060"/>
                  <a:pt x="813900" y="616652"/>
                </a:cubicBezTo>
                <a:cubicBezTo>
                  <a:pt x="927257" y="634091"/>
                  <a:pt x="899964" y="628336"/>
                  <a:pt x="1025935" y="643157"/>
                </a:cubicBezTo>
                <a:lnTo>
                  <a:pt x="1131953" y="656409"/>
                </a:lnTo>
                <a:lnTo>
                  <a:pt x="1821066" y="643157"/>
                </a:lnTo>
                <a:cubicBezTo>
                  <a:pt x="1844346" y="642394"/>
                  <a:pt x="2017620" y="620244"/>
                  <a:pt x="2046353" y="616652"/>
                </a:cubicBezTo>
                <a:cubicBezTo>
                  <a:pt x="2081692" y="603400"/>
                  <a:pt x="2115631" y="585540"/>
                  <a:pt x="2152370" y="576896"/>
                </a:cubicBezTo>
                <a:cubicBezTo>
                  <a:pt x="2191308" y="567734"/>
                  <a:pt x="2231923" y="568409"/>
                  <a:pt x="2271639" y="563643"/>
                </a:cubicBezTo>
                <a:lnTo>
                  <a:pt x="2483674" y="537139"/>
                </a:lnTo>
                <a:cubicBezTo>
                  <a:pt x="2523366" y="532178"/>
                  <a:pt x="2563217" y="528561"/>
                  <a:pt x="2602944" y="523887"/>
                </a:cubicBezTo>
                <a:cubicBezTo>
                  <a:pt x="2699992" y="512470"/>
                  <a:pt x="2708755" y="510664"/>
                  <a:pt x="2801726" y="497383"/>
                </a:cubicBezTo>
                <a:lnTo>
                  <a:pt x="3464335" y="510635"/>
                </a:lnTo>
                <a:cubicBezTo>
                  <a:pt x="3486845" y="511454"/>
                  <a:pt x="3508378" y="520184"/>
                  <a:pt x="3530596" y="523887"/>
                </a:cubicBezTo>
                <a:cubicBezTo>
                  <a:pt x="3561407" y="529022"/>
                  <a:pt x="3592439" y="532722"/>
                  <a:pt x="3623361" y="537139"/>
                </a:cubicBezTo>
                <a:cubicBezTo>
                  <a:pt x="3676370" y="532722"/>
                  <a:pt x="3729605" y="530485"/>
                  <a:pt x="3782387" y="523887"/>
                </a:cubicBezTo>
                <a:cubicBezTo>
                  <a:pt x="3800460" y="521628"/>
                  <a:pt x="3817616" y="514586"/>
                  <a:pt x="3835396" y="510635"/>
                </a:cubicBezTo>
                <a:cubicBezTo>
                  <a:pt x="3857384" y="505749"/>
                  <a:pt x="3879359" y="500569"/>
                  <a:pt x="3901657" y="497383"/>
                </a:cubicBezTo>
                <a:cubicBezTo>
                  <a:pt x="4047518" y="476545"/>
                  <a:pt x="3979334" y="494845"/>
                  <a:pt x="4087187" y="470878"/>
                </a:cubicBezTo>
                <a:cubicBezTo>
                  <a:pt x="4281899" y="427609"/>
                  <a:pt x="3968351" y="496059"/>
                  <a:pt x="4206457" y="431122"/>
                </a:cubicBezTo>
                <a:cubicBezTo>
                  <a:pt x="4232380" y="424052"/>
                  <a:pt x="4259466" y="422287"/>
                  <a:pt x="4285970" y="417870"/>
                </a:cubicBezTo>
                <a:cubicBezTo>
                  <a:pt x="4337737" y="366101"/>
                  <a:pt x="4283419" y="412519"/>
                  <a:pt x="4352231" y="378113"/>
                </a:cubicBezTo>
                <a:cubicBezTo>
                  <a:pt x="4406614" y="350922"/>
                  <a:pt x="4377406" y="357973"/>
                  <a:pt x="4418492" y="325104"/>
                </a:cubicBezTo>
                <a:cubicBezTo>
                  <a:pt x="4502086" y="258228"/>
                  <a:pt x="4420751" y="336096"/>
                  <a:pt x="4484753" y="272096"/>
                </a:cubicBezTo>
                <a:lnTo>
                  <a:pt x="4511257" y="192583"/>
                </a:lnTo>
                <a:lnTo>
                  <a:pt x="4524509" y="152826"/>
                </a:lnTo>
                <a:cubicBezTo>
                  <a:pt x="4520092" y="126322"/>
                  <a:pt x="4517086" y="99543"/>
                  <a:pt x="4511257" y="73313"/>
                </a:cubicBezTo>
                <a:cubicBezTo>
                  <a:pt x="4508227" y="59677"/>
                  <a:pt x="4491758" y="46051"/>
                  <a:pt x="4498005" y="33557"/>
                </a:cubicBezTo>
                <a:cubicBezTo>
                  <a:pt x="4504252" y="21063"/>
                  <a:pt x="4524509" y="24722"/>
                  <a:pt x="4537761" y="20304"/>
                </a:cubicBezTo>
                <a:cubicBezTo>
                  <a:pt x="4546596" y="29139"/>
                  <a:pt x="4576119" y="50760"/>
                  <a:pt x="4564266" y="46809"/>
                </a:cubicBezTo>
                <a:lnTo>
                  <a:pt x="4524509" y="33557"/>
                </a:lnTo>
                <a:cubicBezTo>
                  <a:pt x="4515674" y="24722"/>
                  <a:pt x="4510257" y="9502"/>
                  <a:pt x="4498005" y="7052"/>
                </a:cubicBezTo>
                <a:cubicBezTo>
                  <a:pt x="4462747" y="0"/>
                  <a:pt x="4417670" y="60882"/>
                  <a:pt x="4405239" y="73313"/>
                </a:cubicBezTo>
                <a:cubicBezTo>
                  <a:pt x="4393977" y="84575"/>
                  <a:pt x="4349556" y="99817"/>
                  <a:pt x="4365483" y="99817"/>
                </a:cubicBezTo>
                <a:cubicBezTo>
                  <a:pt x="4393421" y="99817"/>
                  <a:pt x="4418492" y="82148"/>
                  <a:pt x="4444996" y="73313"/>
                </a:cubicBezTo>
                <a:lnTo>
                  <a:pt x="4484753" y="60061"/>
                </a:lnTo>
                <a:cubicBezTo>
                  <a:pt x="4498005" y="51226"/>
                  <a:pt x="4508582" y="33557"/>
                  <a:pt x="4524509" y="33557"/>
                </a:cubicBezTo>
                <a:cubicBezTo>
                  <a:pt x="4539495" y="33557"/>
                  <a:pt x="4564758" y="60553"/>
                  <a:pt x="4577518" y="73313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14600" y="4800600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bits of classical comm.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5410200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sent by Alice to Bob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981200"/>
            <a:ext cx="2895600" cy="464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1981200"/>
            <a:ext cx="3124200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1908176" y="35004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116013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573838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08400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baseline="-25000" dirty="0">
              <a:latin typeface="Symbol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27088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dirty="0"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153418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7082" y="145798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1752600"/>
            <a:ext cx="3352800" cy="461665"/>
          </a:xfrm>
          <a:prstGeom prst="rect">
            <a:avLst/>
          </a:prstGeom>
          <a:solidFill>
            <a:srgbClr val="5EC2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After measurement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>
            <a:off x="1458021" y="3644122"/>
            <a:ext cx="463544" cy="146000"/>
          </a:xfrm>
          <a:custGeom>
            <a:avLst/>
            <a:gdLst>
              <a:gd name="connsiteX0" fmla="*/ 26222 w 463544"/>
              <a:gd name="connsiteY0" fmla="*/ 66487 h 146000"/>
              <a:gd name="connsiteX1" fmla="*/ 12970 w 463544"/>
              <a:gd name="connsiteY1" fmla="*/ 26730 h 146000"/>
              <a:gd name="connsiteX2" fmla="*/ 118988 w 463544"/>
              <a:gd name="connsiteY2" fmla="*/ 79739 h 146000"/>
              <a:gd name="connsiteX3" fmla="*/ 171996 w 463544"/>
              <a:gd name="connsiteY3" fmla="*/ 132748 h 146000"/>
              <a:gd name="connsiteX4" fmla="*/ 198501 w 463544"/>
              <a:gd name="connsiteY4" fmla="*/ 106243 h 146000"/>
              <a:gd name="connsiteX5" fmla="*/ 238257 w 463544"/>
              <a:gd name="connsiteY5" fmla="*/ 26730 h 146000"/>
              <a:gd name="connsiteX6" fmla="*/ 291266 w 463544"/>
              <a:gd name="connsiteY6" fmla="*/ 39982 h 146000"/>
              <a:gd name="connsiteX7" fmla="*/ 344275 w 463544"/>
              <a:gd name="connsiteY7" fmla="*/ 146000 h 146000"/>
              <a:gd name="connsiteX8" fmla="*/ 384031 w 463544"/>
              <a:gd name="connsiteY8" fmla="*/ 132748 h 146000"/>
              <a:gd name="connsiteX9" fmla="*/ 423788 w 463544"/>
              <a:gd name="connsiteY9" fmla="*/ 53235 h 146000"/>
              <a:gd name="connsiteX10" fmla="*/ 463544 w 463544"/>
              <a:gd name="connsiteY10" fmla="*/ 53235 h 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544" h="146000">
                <a:moveTo>
                  <a:pt x="26222" y="66487"/>
                </a:moveTo>
                <a:cubicBezTo>
                  <a:pt x="21805" y="53235"/>
                  <a:pt x="0" y="31918"/>
                  <a:pt x="12970" y="26730"/>
                </a:cubicBezTo>
                <a:cubicBezTo>
                  <a:pt x="79793" y="0"/>
                  <a:pt x="94413" y="42877"/>
                  <a:pt x="118988" y="79739"/>
                </a:cubicBezTo>
                <a:cubicBezTo>
                  <a:pt x="127822" y="106242"/>
                  <a:pt x="127823" y="141582"/>
                  <a:pt x="171996" y="132748"/>
                </a:cubicBezTo>
                <a:cubicBezTo>
                  <a:pt x="184248" y="130298"/>
                  <a:pt x="189666" y="115078"/>
                  <a:pt x="198501" y="106243"/>
                </a:cubicBezTo>
                <a:cubicBezTo>
                  <a:pt x="202303" y="91036"/>
                  <a:pt x="207436" y="31867"/>
                  <a:pt x="238257" y="26730"/>
                </a:cubicBezTo>
                <a:cubicBezTo>
                  <a:pt x="256223" y="23736"/>
                  <a:pt x="273596" y="35565"/>
                  <a:pt x="291266" y="39982"/>
                </a:cubicBezTo>
                <a:cubicBezTo>
                  <a:pt x="321721" y="131348"/>
                  <a:pt x="298015" y="99740"/>
                  <a:pt x="344275" y="146000"/>
                </a:cubicBezTo>
                <a:cubicBezTo>
                  <a:pt x="357527" y="141583"/>
                  <a:pt x="375305" y="143656"/>
                  <a:pt x="384031" y="132748"/>
                </a:cubicBezTo>
                <a:cubicBezTo>
                  <a:pt x="412468" y="97201"/>
                  <a:pt x="376066" y="72324"/>
                  <a:pt x="423788" y="53235"/>
                </a:cubicBezTo>
                <a:cubicBezTo>
                  <a:pt x="436092" y="48313"/>
                  <a:pt x="450292" y="53235"/>
                  <a:pt x="463544" y="5323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4000" y="4876801"/>
            <a:ext cx="3429000" cy="461665"/>
          </a:xfrm>
          <a:prstGeom prst="rect">
            <a:avLst/>
          </a:prstGeom>
          <a:solidFill>
            <a:srgbClr val="D82A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 performs unitary</a:t>
            </a:r>
            <a:endParaRPr lang="en-US" sz="2400" dirty="0"/>
          </a:p>
        </p:txBody>
      </p:sp>
      <p:pic>
        <p:nvPicPr>
          <p:cNvPr id="26" name="Content Placeholder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553200" y="3048000"/>
            <a:ext cx="454924" cy="441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981200"/>
            <a:ext cx="2895600" cy="464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1981200"/>
            <a:ext cx="3124200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1908176" y="35004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116013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573838" y="3500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08400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baseline="-25000" dirty="0">
              <a:latin typeface="Symbol" pitchFamily="18" charset="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27088" y="35734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3200" dirty="0"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153418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7082" y="1457980"/>
            <a:ext cx="9891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Bob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1752600"/>
            <a:ext cx="3352800" cy="461665"/>
          </a:xfrm>
          <a:prstGeom prst="rect">
            <a:avLst/>
          </a:prstGeom>
          <a:solidFill>
            <a:srgbClr val="5EC2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After measurement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>
            <a:off x="1458021" y="3644122"/>
            <a:ext cx="463544" cy="146000"/>
          </a:xfrm>
          <a:custGeom>
            <a:avLst/>
            <a:gdLst>
              <a:gd name="connsiteX0" fmla="*/ 26222 w 463544"/>
              <a:gd name="connsiteY0" fmla="*/ 66487 h 146000"/>
              <a:gd name="connsiteX1" fmla="*/ 12970 w 463544"/>
              <a:gd name="connsiteY1" fmla="*/ 26730 h 146000"/>
              <a:gd name="connsiteX2" fmla="*/ 118988 w 463544"/>
              <a:gd name="connsiteY2" fmla="*/ 79739 h 146000"/>
              <a:gd name="connsiteX3" fmla="*/ 171996 w 463544"/>
              <a:gd name="connsiteY3" fmla="*/ 132748 h 146000"/>
              <a:gd name="connsiteX4" fmla="*/ 198501 w 463544"/>
              <a:gd name="connsiteY4" fmla="*/ 106243 h 146000"/>
              <a:gd name="connsiteX5" fmla="*/ 238257 w 463544"/>
              <a:gd name="connsiteY5" fmla="*/ 26730 h 146000"/>
              <a:gd name="connsiteX6" fmla="*/ 291266 w 463544"/>
              <a:gd name="connsiteY6" fmla="*/ 39982 h 146000"/>
              <a:gd name="connsiteX7" fmla="*/ 344275 w 463544"/>
              <a:gd name="connsiteY7" fmla="*/ 146000 h 146000"/>
              <a:gd name="connsiteX8" fmla="*/ 384031 w 463544"/>
              <a:gd name="connsiteY8" fmla="*/ 132748 h 146000"/>
              <a:gd name="connsiteX9" fmla="*/ 423788 w 463544"/>
              <a:gd name="connsiteY9" fmla="*/ 53235 h 146000"/>
              <a:gd name="connsiteX10" fmla="*/ 463544 w 463544"/>
              <a:gd name="connsiteY10" fmla="*/ 53235 h 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544" h="146000">
                <a:moveTo>
                  <a:pt x="26222" y="66487"/>
                </a:moveTo>
                <a:cubicBezTo>
                  <a:pt x="21805" y="53235"/>
                  <a:pt x="0" y="31918"/>
                  <a:pt x="12970" y="26730"/>
                </a:cubicBezTo>
                <a:cubicBezTo>
                  <a:pt x="79793" y="0"/>
                  <a:pt x="94413" y="42877"/>
                  <a:pt x="118988" y="79739"/>
                </a:cubicBezTo>
                <a:cubicBezTo>
                  <a:pt x="127822" y="106242"/>
                  <a:pt x="127823" y="141582"/>
                  <a:pt x="171996" y="132748"/>
                </a:cubicBezTo>
                <a:cubicBezTo>
                  <a:pt x="184248" y="130298"/>
                  <a:pt x="189666" y="115078"/>
                  <a:pt x="198501" y="106243"/>
                </a:cubicBezTo>
                <a:cubicBezTo>
                  <a:pt x="202303" y="91036"/>
                  <a:pt x="207436" y="31867"/>
                  <a:pt x="238257" y="26730"/>
                </a:cubicBezTo>
                <a:cubicBezTo>
                  <a:pt x="256223" y="23736"/>
                  <a:pt x="273596" y="35565"/>
                  <a:pt x="291266" y="39982"/>
                </a:cubicBezTo>
                <a:cubicBezTo>
                  <a:pt x="321721" y="131348"/>
                  <a:pt x="298015" y="99740"/>
                  <a:pt x="344275" y="146000"/>
                </a:cubicBezTo>
                <a:cubicBezTo>
                  <a:pt x="357527" y="141583"/>
                  <a:pt x="375305" y="143656"/>
                  <a:pt x="384031" y="132748"/>
                </a:cubicBezTo>
                <a:cubicBezTo>
                  <a:pt x="412468" y="97201"/>
                  <a:pt x="376066" y="72324"/>
                  <a:pt x="423788" y="53235"/>
                </a:cubicBezTo>
                <a:cubicBezTo>
                  <a:pt x="436092" y="48313"/>
                  <a:pt x="450292" y="53235"/>
                  <a:pt x="463544" y="5323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334000" y="4876801"/>
            <a:ext cx="3429000" cy="461665"/>
          </a:xfrm>
          <a:prstGeom prst="rect">
            <a:avLst/>
          </a:prstGeom>
          <a:solidFill>
            <a:srgbClr val="D82A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 is with Bob</a:t>
            </a:r>
            <a:endParaRPr lang="en-US" sz="2400" dirty="0"/>
          </a:p>
        </p:txBody>
      </p:sp>
      <p:pic>
        <p:nvPicPr>
          <p:cNvPr id="20" name="Content Placeholder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553200" y="3048000"/>
            <a:ext cx="454924" cy="441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2133600"/>
            <a:ext cx="3505200" cy="45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Classical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105400" y="2057400"/>
            <a:ext cx="3581400" cy="45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Quantum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86200" y="28956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962400"/>
            <a:ext cx="7391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Task: sending arbitrary quantum state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24735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Infinite classical </a:t>
            </a:r>
            <a:r>
              <a:rPr lang="en-US" sz="2400" dirty="0" err="1" smtClean="0">
                <a:solidFill>
                  <a:schemeClr val="bg1"/>
                </a:solidFill>
              </a:rPr>
              <a:t>comm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5902" y="494853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bits of classical </a:t>
            </a:r>
            <a:r>
              <a:rPr lang="en-US" sz="2400" dirty="0" err="1" smtClean="0"/>
              <a:t>comm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2133600"/>
            <a:ext cx="3505200" cy="457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Classical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5105400" y="2057400"/>
            <a:ext cx="3581400" cy="4572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Quantum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962400"/>
            <a:ext cx="73914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Task: sending arbitrary quantum state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24735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Infinite classical </a:t>
            </a:r>
            <a:r>
              <a:rPr lang="en-US" sz="2400" dirty="0" err="1" smtClean="0">
                <a:solidFill>
                  <a:schemeClr val="bg1"/>
                </a:solidFill>
              </a:rPr>
              <a:t>comm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5902" y="4948535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bits of classical </a:t>
            </a:r>
            <a:r>
              <a:rPr lang="en-US" sz="2400" dirty="0" err="1" smtClean="0"/>
              <a:t>comm</a:t>
            </a:r>
            <a:endParaRPr lang="en-US" sz="2400" dirty="0"/>
          </a:p>
        </p:txBody>
      </p:sp>
      <p:pic>
        <p:nvPicPr>
          <p:cNvPr id="11" name="Picture 2" descr="C:\Users\HRI\Desktop\cricketchampion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2115"/>
            <a:ext cx="1981200" cy="265728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86200" y="28956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magic?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026" name="Picture 2" descr="C:\Users\HRI\Desktop\magic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354" y="2667000"/>
            <a:ext cx="6686446" cy="21852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Dense Coding Network 3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magic?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026" name="Picture 2" descr="C:\Users\HRI\Desktop\magic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114800" cy="41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4343400"/>
            <a:ext cx="6477000" cy="914400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Of course not!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magic?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026" name="Picture 2" descr="C:\Users\HRI\Desktop\magic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114800" cy="41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4191000"/>
            <a:ext cx="7391400" cy="1066800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Ingredient: Quantum Mechanics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magic?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026" name="Picture 2" descr="C:\Users\HRI\Desktop\magic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114800" cy="41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71600" y="4343400"/>
            <a:ext cx="6477000" cy="914400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 Entangled states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entanglement?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05000" y="5359400"/>
            <a:ext cx="4408985" cy="508000"/>
          </a:xfrm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068015" y="2844800"/>
            <a:ext cx="4408985" cy="5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0409" y="1600200"/>
            <a:ext cx="4582791" cy="738664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/>
              <a:t>Unentangled</a:t>
            </a:r>
            <a:r>
              <a:rPr lang="en-US" sz="2400" dirty="0" smtClean="0"/>
              <a:t>/Useless states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4209" y="4290536"/>
            <a:ext cx="4582791" cy="738664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Entangled/Useful states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886200"/>
            <a:ext cx="87630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entanglement?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05000" y="5359400"/>
            <a:ext cx="4408985" cy="508000"/>
          </a:xfrm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068015" y="2844800"/>
            <a:ext cx="4408985" cy="5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0409" y="1600200"/>
            <a:ext cx="4582791" cy="738664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/>
              <a:t>Unentangled</a:t>
            </a:r>
            <a:r>
              <a:rPr lang="en-US" sz="2400" dirty="0" smtClean="0"/>
              <a:t>/Useless states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4209" y="4290536"/>
            <a:ext cx="4582791" cy="738664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Entangled/Useful states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entanglement?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05000" y="5359400"/>
            <a:ext cx="4408985" cy="508000"/>
          </a:xfrm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68015" y="2844800"/>
            <a:ext cx="4408985" cy="5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0409" y="1600200"/>
            <a:ext cx="4582791" cy="738664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/>
              <a:t>Unentangled</a:t>
            </a:r>
            <a:r>
              <a:rPr lang="en-US" sz="2400" dirty="0" smtClean="0"/>
              <a:t>/Useless states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4209" y="4290536"/>
            <a:ext cx="4582791" cy="738664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Entangled/Useful states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" name="Content Placeholder 2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657600" y="6174698"/>
            <a:ext cx="4419600" cy="50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429000"/>
            <a:ext cx="7696200" cy="11430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Is it just theory</a:t>
            </a:r>
            <a:r>
              <a:rPr lang="en-US" sz="6000" dirty="0" smtClean="0"/>
              <a:t>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429000"/>
            <a:ext cx="7696200" cy="11430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Experiments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4338" name="Picture 2" descr="https://encrypted-tbn1.gstatic.com/images?q=tbn:ANd9GcRGt4kGen_VkC_gnVsaq6oGO_8kp8vkLvCPsDzyb6mDooO7Xb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086600" cy="5053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7" name="Picture 2" descr="https://encrypted-tbn1.gstatic.com/images?q=tbn:ANd9GcRGt4kGen_VkC_gnVsaq6oGO_8kp8vkLvCPsDzyb6mDooO7Xbe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800"/>
            <a:ext cx="7086600" cy="50532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3124200"/>
            <a:ext cx="8229600" cy="1371600"/>
          </a:xfrm>
          <a:prstGeom prst="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 Km Teleportation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2771775" y="1844675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648765" y="2768600"/>
            <a:ext cx="1761435" cy="279400"/>
          </a:xfrm>
          <a:prstGeom prst="rect">
            <a:avLst/>
          </a:prstGeom>
        </p:spPr>
      </p:pic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86200" y="4724400"/>
            <a:ext cx="1219200" cy="410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data:image/jpeg;base64,/9j/4AAQSkZJRgABAQAAAQABAAD/2wCEAAkGBxQSEhQUEhQUFRQVFBUVFBQVFhcUFBQUFBUWFhQVFBUYHSggGBolHBQUITEhJSksLi4uFx80ODMsNygtLisBCgoKDg0OGxAQGiwkHCQuLC4sLCwsLCwsLCwsLDQsLCwsLCwsLCwsLCwsLCwsLCwsLCwsLCwsLCwsLCwsLCwsLP/AABEIAQMAwgMBIgACEQEDEQH/xAAbAAACAgMBAAAAAAAAAAAAAAAAAgEGAwQFB//EAEYQAAEDAgMEBwMIBgkFAAAAAAEAAhEDIQQSMQUiQVEGEzJhcYGRByOhFCRCUnKxwcIzNJKy0eFDU2JzgqKj8PEVRJOz0v/EABoBAAIDAQEAAAAAAAAAAAAAAAABAwQFAgb/xAAuEQACAgEDAgQFAwUAAAAAAAAAAQIRAwQhMRJxIjNBgTJRYZHBBSOhExRCsfD/2gAMAwEAAhEDEQA/AHDVICfKpAWmVRA1MAmyqYXICgKQEwCkBACwphNCkNQAsIhOAiEgFhEJ4RCAEhEJ4RCAEhEJ4RCQCwphNCISGJCCE8KIQAkKITwiEDMcKIWWEpCQzHCFkyqEAQAphOAiFKciwjKnAUwkIWFICaFMIASFMJ4RCAFhDrXTwtTbFEvoVmh2Umm8ZjYDdNyeA70mM1htqhMCrT/bFu4kWB8+C6LCCJCq/RptFrQ11Gk6YJLgOsuD35xq2IHC2trFs3CdUwsHZD6hZcmGF5LAZGoBg98qph1DnkcaLGXAoQUrM8IhPCIVsrCZUQskIhAGOEQnhEJDFhRCyQohIDHCIWSFBCBmMhBCyQiEAYoQsuVQkAsKYTQphTHIgCmE2VMGrkQgCnKnhTCAEhTCaFMIAWFzOkWLp06Dw90Z2PY0cSS0j8dV1YVQ6bbOfUq0CA4sgsOWJD5kXOkjifqFR5X0xbO8aTlubuyOlbKLWsD3im1vCi3KYEReSBJH8l3KFenUGak5pYfqnsk3LSPo9w5LLsHoY3LLsPhTYbrn1XOjUzWmc2mgWgdgnD4uWNcyk6kS5pdnAcSIDXjti0hxvEg6BZGmklm8PqaWo6ZY3ZvwiE8IhbRlCQiE+VEIGJCiFkhEJAY4RCfKiEAJCiFkhEJDMcIyrJCghAxYQmhCQrFhEJ4RCmORYUgJwEQkIUBTCcBTCQCQphNCmEAJC5+2I90D/WTABJOVrpAAubT6Lpmy8t2j0rq1ng3DA4Oaxtjqe0ZMm49FX1EqhS9SfDFOVvg9k2f0spNaAKbiMpLezBa2QSGzGoKXaO0qWJpU6lEFuUvY5jhlc0mCLcjBgixXjGErVA0QCMtF7ReId1mV0cjcSrJsna7qbiHSASAA4kDK0ZGC8wN5xtBOVZWNvFO+TSnijONLZlxhTCZsESNCJHCx0UwtpNNWjIaadMSEQnhEJiMcIhZIRCQGPKiE8IhAxIRlTwiEDMcKCFlhRCQzFCFkyqUrELCITwpyqY5EAUwnAUwgQkKQE8IhIBYUwmhEJALC8uxWyG0cXWpi7c7MoEyBVq0XBviGvI74XqcLz6tVBxlZ5j9boszcgyo4fAUFV1brGW9GryDYFwa1pDJmlXcLTPz3MI56Quj8gZWkU912Yti4tmgnmIzX8Fy8LjG9WzT9Xr5iTzxWYW42XTp4sBzjrlqlwdqQJkeW9N1iyvq/75m4qaLYxgAAGgAA8ApWQhRC9EqPNPncWEQmhEJiFhEJ4RCQxIUQskIhAGOEQnhBCQzGQiE5CISGY0J4QgAhEJ4UwpTgSFICeEQgQsKYTAKYSGJCAE8IhAhQF5Hsw9bVa8/0ldzo01Y95Gbh2uHNembe2xTwtPM83dZgvc8Tpw1XlmBx2XK2kxoALQHvGZzSQGF0k2tyVLVu1SL2jSUupnZ2fSYGUyWyThKp7ThfrG3sRFrea6GAote0AOa2qS45HZg3KHuYAHS4mzRcwJBWtR2liXEE5ARShzXBu8D10ANi92tFuYW1SxBbDqlJri1oAcwZdxwFyZk/pJ01nzyZJ7munF1RdsOZY0xEtaYOoJAMFPC1Nj45lVm6bt3SDraxPeO9b0LcwzUoJmDng4ZGhIUwnhEKUhEhEJoRCVjFhEJ4RCQCQohZCFEIGYyFBCyQoISGY4QnQgCYUwnhEKU5FDUQnAUwkIUBEJ4RCQCQiE8IhAHnntNwTjUoVSZZlNOLbr5zeJkT+wq9s/DFwcGj+jqTN5yQ4QOEWlej9NqDXYR+b6Lqbmnk7OG/c5w81WdlVQxhIgHqcUbguOjAAcunZKzda+ng0tErNihsMu7Jc35sHHsCD7y5ImR2bdxWapsZ7JAcNMobJEh2hJnLytFzfw7uE2g6RZx+aRoyx95rBnhwkrdbtUFwa8aspuMtLdCfpTHJY8ss7NNRRWujmHccTmEANDjUgm5c0NAI4GRMdx5K35UDCMa5z2XL4k8d2QAfCT6p4W9ovJT+ZiayV5WvkJCITwiFaKwkIhPCIQAkIhPCghIYhCiE6IQMxwohZCEpCBiQoTwhADwpATQpAUhwLCmE0KUhCgIhYdoY6nQpmpVcGMbq4ydbAAC5JPAKqbP6c0H4moXVHU6BZTbTFRkA1A6pnfLZyggs15XiL8uSXJ0otlxhTCaEQmclZ6evIwzQPp1WN8gHO/KFWtlUhkfLojB1nbozEEmoN4+CsHtDcOqpA/1s+jCPzLh7PqtbTqwP+xcDbi7rCNfEc1l6970amhW1lqZSYHtA6x3zQSQWnLd/aga30KepQHWm5HuaZGYE/SeDLot/JYsPj/eCQ79VAEDS9T+HesrcY2QSSc1ANvuyQ52hgfWGkLFlyakTpYSkWyDpYgzLSI+j/BbELHhmC5EwdZMgmBcSs0Lf/TpXgXuYmuVZn7CQiE8IhXSmJCITwiEDoSFEJ4QQuQMcIhPCiEDMZCghOQlIQMVClCBmWEJ4QQpLOBEKYUgIEVr2iGMBV3st6YjKHF81Gwy5EXgki4DTYrzHYDCcRQBc5vv6QDsrXFpL90wTzA7h8D6b7R8NnwTuyS2pScASRJzZSG3uYcfKfFULYuyS+rQGVv6alm+gMoc3NJDjJgO4alVs0qkixhjcWeywphSphWCuUL2m1L4do5VXH/IB+K5+HoOazFS4AtwtKLjQ0uGpJjgt72jNc6rTDYhtO5JAAL3PEf6ZWoKDGNqlz2u68U6bQLuZutEkEePpxlZWsdzNfRxqFnaoUR17ZqED5M2bgmc1XkIPnCRtUDqgKhM0XGSJ4sF9IG8sdKtSFZxLwXNotZkaBZ++7QTHaFrLHUqZWtZhqtNtalTaHOc46EgkDKDlJytMRx81mdNvc0nstix7GzDLplc2bExzBAJtx8V14XD2XiQXg5zbdLZkEmd4E66gLvBav6a/22vqZH6jH9xP6CwiE6IWgZ4sKCE0KEALCiE6hACEKCE8KISGIQkIWWFBCLGY4UJ0JWIzQiFKFIKiC1AamhTCBUU72oBvyRmZxaRXYWQCcxyvBBjTdLjfiAOKq3R0t66gH9YwOqsAc5hyk5hlbmAgEmAJ5q7e0P8AUKg+s+iPSsx35VzOiDYq0u/P+45VNR8cUWsG0WXaFwem21n4XCmpT7Ze1rTBIEySTYjRp1VhVZ9o2FdUwNTL9AtqEc2NO96Al3+FWZcMgjyjymrtFxpvaXklxp6xOVvWEgGNMz1uvxs06WXNLajXN3rQ4ndiLZSyPVchrRbwg+K6wovfgy7LLWObeRLcxImDe5P3LMmkvuauNt/Y3TVeK7yAZLh3b7AK1MEjmTl8As1fEZqlY3hwZTOVxBDjEPB7jV8d0d5WxTwrjiXxYObTdJcJIcA2CQOc8OXiobh3Fzw4NGbEBpMAxlFQi9ryBf4KraLdPk26WKkNL8wzEEjTSA+DMD9G4wI4d6t3RfaRqh7XODnNDDNgd4QRYRYtI8lVMZh5DWlvZnebuzma6YIGX6TvHlZWfofgy0VX/ReW5RxBu5898vUml81UQ6vynZYIRCaEQtgxKFhRCdQlYCwohNCIQOhCiE0IhKwoxwohZIUFFjoRQnhCLENCkKYUgLsCIUwpAUwgVFS9pT4wrB9bEUx6NqO/KtXooPeUf8f/AK3J/am73OHHPEA+lKp/FHRX9JR+y/8AdcqmfzIlrD8Ei6QseIotexzagDmOaQ8G4LSIcD5LNC0tt1urw1d/1KFV3m2m4j7lasrUeF4Ijd1nK8m1/wBG667dGkRs+o6BfIXH6V6rQLf7C5GEad6NBTee7gPzLu9Uf+mE5j2mCDmi7wTB8llZnx3Rs4OPZnRpMe7EnLc9TTzEmCBL7AC/oeKx4mqd6Sd2uDMgaiqJDieXNblHAkYvLMnqWExlN8z7b03WLGbLqgVnNv79hiI3eseA62ok6DTgqezZb3o2nVTDXdwF4ifFoj4FXTYwb1LSwAAybc5IOnh8Aq/i8FUim6i3MAxpcc2aInMMpgnXh6rvbBJNKCCCHukEQQXb5kcO0p9C6y+xV1/ixdmb6hMhbFmNQqITAIRYCwohMoSHREJU6hIYqUpylQAsIUwhFgZApUKQurESAhAUosVFD9qbrYVvOpUd+y1o/MsvRX9NR+y/90rV9qTve4Md2IPxoLc6Ln39CPqPnxyn+Sq5X+5Es4l4GXeFx+mDwMFiJ0NIt/bhv5l2Qqx7Sa4bgXg/TfTaBzOcPj0YT5Kw3sQRW55bhwQKh0ijFoJ3qlMfdPourUaRgBbVzB6mY1t2WrjMrEU626NKbb34udrw7K6+PDm4Ok0ObDqjd0XuGPuQRflr+EZmTldzYw1T7Fvqbu0n9qOpbEiSCHuF72uDdJi6pJxLQGjeYTmMNJbXYS51rWdwXHx9Socc4ucJFJplsNkZ3AWHGSP5wnxOIcH4gZwT1T3CzTJaGOMi51Ex4mFUcd12LSexd9n2ABIO6ZIvIBENB8IuYghduqyIMASBMa6DXvVFw22axY0vcx7uBcLMkwSGtjkPTxVq2ftcV43S12QHUFpAMa87hS6V9OVFPWRbjZukKITFQtmzIohQQpKErGKoTFQiwISlMUqLGQoUlQkMVShCVioZSEgKkFdWOjICpSBSixUeee1E+/wnc2r8XU//AJW70SHzin/dvPwhcz2mOnF4dvKiT+1UcPyrrdEh84b/AHLj8WhVsnmIsY/LZeFSvaqScNRaIvXBv3U3j8yukqhe1eru4ZnN9R37IYPzKeT2IYLxI8+6sdTUJEzUpgHlu1CR8R6KzbQwbeow4LHgmo3jYjIbxw8Y81XNKBsT7+NLbtNvHj29FZsewBuHENYDUFwSXCIALv2pH4LNyPxLv+DWxJU+35O7j6FMbUGZpDXUmay4i7wDBBkWCXF4GmcRiAGC9J7QRIGbqgRunTQrNtNjRtBoLmuBwzIeRDQS95kaTY845zCbDUw7F1BmBsQd4XJojSDJ8dLFVW/9FiKVWTTwVN1GnuOBgOzBxyuBmCLm2txyXZ2JhmtLS1xJAcHTxmIAjSMvK65uyMrsOyN05WkiSfowSSYM+viu7sukYk9mCB4z/BGJtZF3Oc6TxM3yoKhC3DBoFCJUFFhQFQhQSix0BUFBKUlKwAqCgqJQMJQolCAIDk0rzrZXSI0X9mWEMa4XF208uYcBLhJ4X4K11eklBjA5zrkdhsOdPEAzBjuPLmooZoyHR25Uyq7gekoeC5zC1sjSXEAzBdbu4fHRd1lQEAgggiQRcEdxXcZqXA5QceTzj2gunaFPuw9P41Ky7nRH9Y8KB+LqarvTh87R8KNIfF7vzKw9Ej85d/cfmpqKfmIlh5bLrK839q2IHW4dupax7o4gOcAD/pn0Xokryr2mEnHNHKhTA/bqH8VLLgjxrxIrtRx+TUxaHVqjhGtsjDfQ9lWDHv6r5JlLSTUDhLiYEsIDiItcGe82VdfIpYfevmqQL2PWkfgrZXeX18AHZbPA0sT1lIXElUJ8ruzUxp9L7I3sdjjUxzDUNxhwIYMjSM9Q5Tf/AJslbjzTxzcrYa9zH7zWuMdS2mRpbQm3LxW5t/AsG0gNGmiwwIEe8qTrPfb7lr1sAPljACSBkDTYQMsiTHOfgFWtL7E0U3G0Ztj49zGZAxpjdvYjLNw7Th8V3dibUJgOab2nMIvPOJ/3quN0fwWaRLg4OcBplzBxBlpae/1XawuyYJioTxgNls5r3bA4HjPjw4bqWx1P4aZ3pUStDZ+1GVhu2dxadR4cwtuVtxkpK0YMouLpjyiVjlGZdCHlRKSVBKAHJSkpZUFyQDEpSUpckLkWA8oWLMhFgeTdGqxruPu3Ou0boeQBzPPS0CbFbztm1gb0Ko4/on8fL4LZp7JxGzMPiKzqzXuLHPptazfDmbguRp7yeMR4qi0el+PEEYquSSG3eXTewv4qlGDm24VRc8MEk+exeaNCu0EtY8i7XRTc4C1w61iJHeFtbP21XoAgCW3OV7XCI1IvI4rl7O6XVWtMCHveXucHOaM795xhsSOAkmAAO9ZanS/GEbr3Nkx2S4cbSZExCSWRM6k4cWcnbmOdVxz3vAa6GNLbiIaBxurf0axWSu+eNICL65mcgVQy91XEOe90uOSTGuVrWgR3BoHkrvsJsYmC4NLm2cbgFrS69uTHLvJJpX6nMIp7ehcsHjc8yACOAcXCPHKOMjyXlvTivmx9bjkaxo/8bD97ivRa3SHBFmZmMwYqW/pAJ+tIA48j3Lhbb2zgczctDDYlzqeY1vdxLZnNULTMBjpnQALmOaddMluNYkn1RPPqw3MKJM5XE+dV5t5ferW6t85weWSesERaXGpS4cNPguhs1+ExJaDhsIA1wa003MeRuveG5mABg3anGARpcLE3aeyS+m4YnEB7SMjhT7JkOuchbYga8lFJtvji/wCSzHIoxa+dfwdDpBSP/UmwQ4uw7CRfXM+bnw4Qox7/AJ1Stq6hYE8C0eenxVT2v0iL6xeTVLxuh2YB+STlBcwtGh4Dim2piKVVlJ7albrDTaHjrH1M1QOeHZg8nLlaGm1t9q5/oO1Y46lKNUXHZGI95VGVx9/VEid0io65jgBe66+Fdv8AbDsszBAAcQDkIAJkyNYsR3Lz/ZvSAUGAOaS9rSyk4gFps+S4czLeehNiVk6PbRqPxLsz3N60PMNkNdVLQBDbgk5Gt+C5/t3bOnqVXc6lTEsp1HQYc1zrgiAQ7+Ssp6QURTzmown6rSC4u0s0GRPfpN1w6exg97d0SSWlg3i1zmAhrhms7z4SlGx8O9tTq8QalSm2XNY0ZJG65zHE74DgAYuJBiCCpMWTp4K2aPXyWHBbdo1QMr4Jbmyu3SOEEm090reZWBuCCOYM/cvP8DssPp1XZoLQIGTMLgnUmx3XcDpwWDG4+rhSG035Q5t5i8FwmCPDTRWI6jemVpYajZ6RnUZ15/s3pjUA38tQSBNg4DiJGp/FdzYnSRtdzmuAYR2bkhw4iSBcW9dFLHKmQ0WIuS5lzsRteizt1qTe41GA+kqh9IOlzq2ZjDkpkREAudEG5vFxwXTlQ+lnouLx1OkJqVGMHN7g37yubV6T4Ua1m+IDnD1AheSNqEExcnX6II01hWHo1ibuYym11ZzXuY5+UjNlIAkjdA19bLiU6JY409i5N6X4Q363/I/+CF5bXxdfM6ar5kzvu1m6ldX9Tivoyyjpd1uExNWpTDhSz0wCS4O62GMguJIuSTHd3rzjDViwUyACQ+YIsdQvQtg4Ci7A1W4hwp0qop1nPLoAz1XANEC16LSPtxFr1/bWzMIzI2hXFTjLX5rjQRl8VBilCMnFIsZYZJJSZpNxbs1VswAyRBO7zy8jdY8HiC6lVkzF5NzeeJvwTtaCazpIJZvSeFo+AKbZeDLqOINO+VjXOvENa4An/OPVT7UQ72ZNhO32+StG0cSepxTg4Atotg8Ze9rN08DvKq7FdFRo+yPuVmx2HD6OOuQKdJjjb6tRrhN7CWhRZK6ibH8JSCDkB749F1MI93yWoW88ju5pcxx8CTHlK12CcLLS0gV2hwtOY06hbfiIDvVdjYeFJwOLtvB1F7RxcA8NcAOOsx3KSTpe5FH8D9DSRTxkEj5s4cfpuY2J4Hv7lxn4gMIblm/ONfJd7olh3huLmnUE4Z0bpEua5rmhs6kngJ4rg7Rwb2uBdTqMBgAvY5oJ5AkQTZcKnJjbaimdgUgJyWh0+Ua+qxY12Vgy2O9B0N7G48PuT06oB4AkyCY0IELDinWA8fO8pJbnTexpYCsb5ySBvS6XEHTjw0Vj2FX9/QdItWpwL/1jeEWF1XsFYu+zPxXS2Y+alMmQBUYZk2yvBB+Cc1sLH6WXHZ76/XVg3OyCW52nPmcc1M2I4B2v/A4W1dm1NnVPm5rMpuA3zElxa9rhOUXyzw4lXXZ9HLiMVROYtFRpZGezHUqL4F9JLvEkrndLsKz5LiSGCWMqG18jgJB0sQQVRjlaml6Oi7LHcWyq4Db2JpAhr5kyc2V/DLo62h/3dam0Np1a7mmrUzFuYNEMGUOMuG6BN+cqtVzFaRzafUAqKAir3Z/hKv8A9JclN5bVHbYWNneaI1ggnziYWOpiaRBdIIGpgkg8LOiVzcIzfeO6oPMTCx0GzSqeDT6H+ZT6ELr+SOg/GNaARJB0tGnMaLFUxcAWO8PC2kLXfSIpAEQQ/Tuc2R+HqtvG4cGjTe0iBDXDiC/Pc+dJx/xNRsgts2KVK2b8StzYlbLiKTgJIcYHN2U5QZmxMDzWiHQACdTrKfCPyVKbr7j2O9HA/guHuqBOnZbTigf+1wz/AO2cM2X/ANrtcdfNCxVdr0qZNMsksJYSDYlpi1u5Ch6foWbKeKhHutaYuGEBwme/7ls08Oyx6unP2Gc/BCFOyOKvk3sJSbJGSnvEB24240g2vqVlx7hRoVjSbTZ7phtTpwc1QtdmGWHAhosbWCEKL1JaSRhwe0X/ACiozcDWhhAFOmInJNw2fpH1XXxW0KjPlmVxHV0nFmliGuI8bgaoQupJWcpuhMdteuHsAq1ADjaFMgOI3HB2ZtucBaWG2nWdg3OdWrF3ycOzGq/NmOLyyDMg5RHghCHFV7nLk9+xk2fiqji8OqPcOveLvcbB9AgCTYfxPMpOlNMCAB9U+eeuJ8YA9EIT/wA0D8tlm6KnNQE/XcLWtu8vErW6aCaDpvlILZuQc2WZ8CQhCifmCXwFDwfaP2T+81dLBdkniCYPmhCsyIY8Hqmz8Kx20q7y0FzKQLD9UubTa4geAhP0hoh2E2g8jeNOsCdJDcIIBjkhCoeq7Ft+vc8KxPab9ln3JsQIrOjmPuCELSKRmpD5wR/ad+6sGB7LvsFCFyzo6D2h1OuTq2lhi3uJGGbPo53qtosHyGYv1lM+YNZo+DihC4Z2vwaVEbrfBZCd0+CEJPk5XB0sawGo8kCS9xNuZKEIUB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eg;base64,/9j/4AAQSkZJRgABAQAAAQABAAD/2wCEAAkGBxQSEhQUEhQUFRQVFBUVFBQVFhcUFBQUFBUWFhQVFBUYHSggGBolHBQUITEhJSksLi4uFx80ODMsNygtLisBCgoKDg0OGxAQGiwkHCQuLC4sLCwsLCwsLCwsLDQsLCwsLCwsLCwsLCwsLCwsLCwsLCwsLCwsLCwsLCwsLCwsLP/AABEIAQMAwgMBIgACEQEDEQH/xAAbAAACAgMBAAAAAAAAAAAAAAAAAgEGAwQFB//EAEYQAAEDAgMEBwMIBgkFAAAAAAEAAhEDIQQSMQUiQVEGEzJhcYGRByOhFCRCUnKxwcIzNJKy0eFDU2JzgqKj8PEVRJOz0v/EABoBAAIDAQEAAAAAAAAAAAAAAAABAwQFAgb/xAAuEQACAgEDAgQFAwUAAAAAAAAAAQIRAwQhMRJxIjNBgTJRYZHBBSOhExRCsfD/2gAMAwEAAhEDEQA/AHDVICfKpAWmVRA1MAmyqYXICgKQEwCkBACwphNCkNQAsIhOAiEgFhEJ4RCAEhEJ4RCAEhEJ4RCQCwphNCISGJCCE8KIQAkKITwiEDMcKIWWEpCQzHCFkyqEAQAphOAiFKciwjKnAUwkIWFICaFMIASFMJ4RCAFhDrXTwtTbFEvoVmh2Umm8ZjYDdNyeA70mM1htqhMCrT/bFu4kWB8+C6LCCJCq/RptFrQ11Gk6YJLgOsuD35xq2IHC2trFs3CdUwsHZD6hZcmGF5LAZGoBg98qph1DnkcaLGXAoQUrM8IhPCIVsrCZUQskIhAGOEQnhEJDFhRCyQohIDHCIWSFBCBmMhBCyQiEAYoQsuVQkAsKYTQphTHIgCmE2VMGrkQgCnKnhTCAEhTCaFMIAWFzOkWLp06Dw90Z2PY0cSS0j8dV1YVQ6bbOfUq0CA4sgsOWJD5kXOkjifqFR5X0xbO8aTlubuyOlbKLWsD3im1vCi3KYEReSBJH8l3KFenUGak5pYfqnsk3LSPo9w5LLsHoY3LLsPhTYbrn1XOjUzWmc2mgWgdgnD4uWNcyk6kS5pdnAcSIDXjti0hxvEg6BZGmklm8PqaWo6ZY3ZvwiE8IhbRlCQiE+VEIGJCiFkhEJAY4RCfKiEAJCiFkhEJDMcIyrJCghAxYQmhCQrFhEJ4RCmORYUgJwEQkIUBTCcBTCQCQphNCmEAJC5+2I90D/WTABJOVrpAAubT6Lpmy8t2j0rq1ng3DA4Oaxtjqe0ZMm49FX1EqhS9SfDFOVvg9k2f0spNaAKbiMpLezBa2QSGzGoKXaO0qWJpU6lEFuUvY5jhlc0mCLcjBgixXjGErVA0QCMtF7ReId1mV0cjcSrJsna7qbiHSASAA4kDK0ZGC8wN5xtBOVZWNvFO+TSnijONLZlxhTCZsESNCJHCx0UwtpNNWjIaadMSEQnhEJiMcIhZIRCQGPKiE8IhAxIRlTwiEDMcKCFlhRCQzFCFkyqUrELCITwpyqY5EAUwnAUwgQkKQE8IhIBYUwmhEJALC8uxWyG0cXWpi7c7MoEyBVq0XBviGvI74XqcLz6tVBxlZ5j9boszcgyo4fAUFV1brGW9GryDYFwa1pDJmlXcLTPz3MI56Quj8gZWkU912Yti4tmgnmIzX8Fy8LjG9WzT9Xr5iTzxWYW42XTp4sBzjrlqlwdqQJkeW9N1iyvq/75m4qaLYxgAAGgAA8ApWQhRC9EqPNPncWEQmhEJiFhEJ4RCQxIUQskIhAGOEQnhBCQzGQiE5CISGY0J4QgAhEJ4UwpTgSFICeEQgQsKYTAKYSGJCAE8IhAhQF5Hsw9bVa8/0ldzo01Y95Gbh2uHNembe2xTwtPM83dZgvc8Tpw1XlmBx2XK2kxoALQHvGZzSQGF0k2tyVLVu1SL2jSUupnZ2fSYGUyWyThKp7ThfrG3sRFrea6GAote0AOa2qS45HZg3KHuYAHS4mzRcwJBWtR2liXEE5ARShzXBu8D10ANi92tFuYW1SxBbDqlJri1oAcwZdxwFyZk/pJ01nzyZJ7munF1RdsOZY0xEtaYOoJAMFPC1Nj45lVm6bt3SDraxPeO9b0LcwzUoJmDng4ZGhIUwnhEKUhEhEJoRCVjFhEJ4RCQCQohZCFEIGYyFBCyQoISGY4QnQgCYUwnhEKU5FDUQnAUwkIUBEJ4RCQCQiE8IhAHnntNwTjUoVSZZlNOLbr5zeJkT+wq9s/DFwcGj+jqTN5yQ4QOEWlej9NqDXYR+b6Lqbmnk7OG/c5w81WdlVQxhIgHqcUbguOjAAcunZKzda+ng0tErNihsMu7Jc35sHHsCD7y5ImR2bdxWapsZ7JAcNMobJEh2hJnLytFzfw7uE2g6RZx+aRoyx95rBnhwkrdbtUFwa8aspuMtLdCfpTHJY8ss7NNRRWujmHccTmEANDjUgm5c0NAI4GRMdx5K35UDCMa5z2XL4k8d2QAfCT6p4W9ovJT+ZiayV5WvkJCITwiFaKwkIhPCIQAkIhPCghIYhCiE6IQMxwohZCEpCBiQoTwhADwpATQpAUhwLCmE0KUhCgIhYdoY6nQpmpVcGMbq4ydbAAC5JPAKqbP6c0H4moXVHU6BZTbTFRkA1A6pnfLZyggs15XiL8uSXJ0otlxhTCaEQmclZ6evIwzQPp1WN8gHO/KFWtlUhkfLojB1nbozEEmoN4+CsHtDcOqpA/1s+jCPzLh7PqtbTqwP+xcDbi7rCNfEc1l6970amhW1lqZSYHtA6x3zQSQWnLd/aga30KepQHWm5HuaZGYE/SeDLot/JYsPj/eCQ79VAEDS9T+HesrcY2QSSc1ANvuyQ52hgfWGkLFlyakTpYSkWyDpYgzLSI+j/BbELHhmC5EwdZMgmBcSs0Lf/TpXgXuYmuVZn7CQiE8IhXSmJCITwiEDoSFEJ4QQuQMcIhPCiEDMZCghOQlIQMVClCBmWEJ4QQpLOBEKYUgIEVr2iGMBV3st6YjKHF81Gwy5EXgki4DTYrzHYDCcRQBc5vv6QDsrXFpL90wTzA7h8D6b7R8NnwTuyS2pScASRJzZSG3uYcfKfFULYuyS+rQGVv6alm+gMoc3NJDjJgO4alVs0qkixhjcWeywphSphWCuUL2m1L4do5VXH/IB+K5+HoOazFS4AtwtKLjQ0uGpJjgt72jNc6rTDYhtO5JAAL3PEf6ZWoKDGNqlz2u68U6bQLuZutEkEePpxlZWsdzNfRxqFnaoUR17ZqED5M2bgmc1XkIPnCRtUDqgKhM0XGSJ4sF9IG8sdKtSFZxLwXNotZkaBZ++7QTHaFrLHUqZWtZhqtNtalTaHOc46EgkDKDlJytMRx81mdNvc0nstix7GzDLplc2bExzBAJtx8V14XD2XiQXg5zbdLZkEmd4E66gLvBav6a/22vqZH6jH9xP6CwiE6IWgZ4sKCE0KEALCiE6hACEKCE8KISGIQkIWWFBCLGY4UJ0JWIzQiFKFIKiC1AamhTCBUU72oBvyRmZxaRXYWQCcxyvBBjTdLjfiAOKq3R0t66gH9YwOqsAc5hyk5hlbmAgEmAJ5q7e0P8AUKg+s+iPSsx35VzOiDYq0u/P+45VNR8cUWsG0WXaFwem21n4XCmpT7Ze1rTBIEySTYjRp1VhVZ9o2FdUwNTL9AtqEc2NO96Al3+FWZcMgjyjymrtFxpvaXklxp6xOVvWEgGNMz1uvxs06WXNLajXN3rQ4ndiLZSyPVchrRbwg+K6wovfgy7LLWObeRLcxImDe5P3LMmkvuauNt/Y3TVeK7yAZLh3b7AK1MEjmTl8As1fEZqlY3hwZTOVxBDjEPB7jV8d0d5WxTwrjiXxYObTdJcJIcA2CQOc8OXiobh3Fzw4NGbEBpMAxlFQi9ryBf4KraLdPk26WKkNL8wzEEjTSA+DMD9G4wI4d6t3RfaRqh7XODnNDDNgd4QRYRYtI8lVMZh5DWlvZnebuzma6YIGX6TvHlZWfofgy0VX/ReW5RxBu5898vUml81UQ6vynZYIRCaEQtgxKFhRCdQlYCwohNCIQOhCiE0IhKwoxwohZIUFFjoRQnhCLENCkKYUgLsCIUwpAUwgVFS9pT4wrB9bEUx6NqO/KtXooPeUf8f/AK3J/am73OHHPEA+lKp/FHRX9JR+y/8AdcqmfzIlrD8Ei6QseIotexzagDmOaQ8G4LSIcD5LNC0tt1urw1d/1KFV3m2m4j7lasrUeF4Ijd1nK8m1/wBG667dGkRs+o6BfIXH6V6rQLf7C5GEad6NBTee7gPzLu9Uf+mE5j2mCDmi7wTB8llZnx3Rs4OPZnRpMe7EnLc9TTzEmCBL7AC/oeKx4mqd6Sd2uDMgaiqJDieXNblHAkYvLMnqWExlN8z7b03WLGbLqgVnNv79hiI3eseA62ok6DTgqezZb3o2nVTDXdwF4ifFoj4FXTYwb1LSwAAybc5IOnh8Aq/i8FUim6i3MAxpcc2aInMMpgnXh6rvbBJNKCCCHukEQQXb5kcO0p9C6y+xV1/ixdmb6hMhbFmNQqITAIRYCwohMoSHREJU6hIYqUpylQAsIUwhFgZApUKQurESAhAUosVFD9qbrYVvOpUd+y1o/MsvRX9NR+y/90rV9qTve4Md2IPxoLc6Ln39CPqPnxyn+Sq5X+5Es4l4GXeFx+mDwMFiJ0NIt/bhv5l2Qqx7Sa4bgXg/TfTaBzOcPj0YT5Kw3sQRW55bhwQKh0ijFoJ3qlMfdPourUaRgBbVzB6mY1t2WrjMrEU626NKbb34udrw7K6+PDm4Ok0ObDqjd0XuGPuQRflr+EZmTldzYw1T7Fvqbu0n9qOpbEiSCHuF72uDdJi6pJxLQGjeYTmMNJbXYS51rWdwXHx9Socc4ucJFJplsNkZ3AWHGSP5wnxOIcH4gZwT1T3CzTJaGOMi51Ex4mFUcd12LSexd9n2ABIO6ZIvIBENB8IuYghduqyIMASBMa6DXvVFw22axY0vcx7uBcLMkwSGtjkPTxVq2ftcV43S12QHUFpAMa87hS6V9OVFPWRbjZukKITFQtmzIohQQpKErGKoTFQiwISlMUqLGQoUlQkMVShCVioZSEgKkFdWOjICpSBSixUeee1E+/wnc2r8XU//AJW70SHzin/dvPwhcz2mOnF4dvKiT+1UcPyrrdEh84b/AHLj8WhVsnmIsY/LZeFSvaqScNRaIvXBv3U3j8yukqhe1eru4ZnN9R37IYPzKeT2IYLxI8+6sdTUJEzUpgHlu1CR8R6KzbQwbeow4LHgmo3jYjIbxw8Y81XNKBsT7+NLbtNvHj29FZsewBuHENYDUFwSXCIALv2pH4LNyPxLv+DWxJU+35O7j6FMbUGZpDXUmay4i7wDBBkWCXF4GmcRiAGC9J7QRIGbqgRunTQrNtNjRtBoLmuBwzIeRDQS95kaTY845zCbDUw7F1BmBsQd4XJojSDJ8dLFVW/9FiKVWTTwVN1GnuOBgOzBxyuBmCLm2txyXZ2JhmtLS1xJAcHTxmIAjSMvK65uyMrsOyN05WkiSfowSSYM+viu7sukYk9mCB4z/BGJtZF3Oc6TxM3yoKhC3DBoFCJUFFhQFQhQSix0BUFBKUlKwAqCgqJQMJQolCAIDk0rzrZXSI0X9mWEMa4XF208uYcBLhJ4X4K11eklBjA5zrkdhsOdPEAzBjuPLmooZoyHR25Uyq7gekoeC5zC1sjSXEAzBdbu4fHRd1lQEAgggiQRcEdxXcZqXA5QceTzj2gunaFPuw9P41Ky7nRH9Y8KB+LqarvTh87R8KNIfF7vzKw9Ej85d/cfmpqKfmIlh5bLrK839q2IHW4dupax7o4gOcAD/pn0Xokryr2mEnHNHKhTA/bqH8VLLgjxrxIrtRx+TUxaHVqjhGtsjDfQ9lWDHv6r5JlLSTUDhLiYEsIDiItcGe82VdfIpYfevmqQL2PWkfgrZXeX18AHZbPA0sT1lIXElUJ8ruzUxp9L7I3sdjjUxzDUNxhwIYMjSM9Q5Tf/AJslbjzTxzcrYa9zH7zWuMdS2mRpbQm3LxW5t/AsG0gNGmiwwIEe8qTrPfb7lr1sAPljACSBkDTYQMsiTHOfgFWtL7E0U3G0Ztj49zGZAxpjdvYjLNw7Th8V3dibUJgOab2nMIvPOJ/3quN0fwWaRLg4OcBplzBxBlpae/1XawuyYJioTxgNls5r3bA4HjPjw4bqWx1P4aZ3pUStDZ+1GVhu2dxadR4cwtuVtxkpK0YMouLpjyiVjlGZdCHlRKSVBKAHJSkpZUFyQDEpSUpckLkWA8oWLMhFgeTdGqxruPu3Ou0boeQBzPPS0CbFbztm1gb0Ko4/on8fL4LZp7JxGzMPiKzqzXuLHPptazfDmbguRp7yeMR4qi0el+PEEYquSSG3eXTewv4qlGDm24VRc8MEk+exeaNCu0EtY8i7XRTc4C1w61iJHeFtbP21XoAgCW3OV7XCI1IvI4rl7O6XVWtMCHveXucHOaM795xhsSOAkmAAO9ZanS/GEbr3Nkx2S4cbSZExCSWRM6k4cWcnbmOdVxz3vAa6GNLbiIaBxurf0axWSu+eNICL65mcgVQy91XEOe90uOSTGuVrWgR3BoHkrvsJsYmC4NLm2cbgFrS69uTHLvJJpX6nMIp7ehcsHjc8yACOAcXCPHKOMjyXlvTivmx9bjkaxo/8bD97ivRa3SHBFmZmMwYqW/pAJ+tIA48j3Lhbb2zgczctDDYlzqeY1vdxLZnNULTMBjpnQALmOaddMluNYkn1RPPqw3MKJM5XE+dV5t5ferW6t85weWSesERaXGpS4cNPguhs1+ExJaDhsIA1wa003MeRuveG5mABg3anGARpcLE3aeyS+m4YnEB7SMjhT7JkOuchbYga8lFJtvji/wCSzHIoxa+dfwdDpBSP/UmwQ4uw7CRfXM+bnw4Qox7/AJ1Stq6hYE8C0eenxVT2v0iL6xeTVLxuh2YB+STlBcwtGh4Dim2piKVVlJ7albrDTaHjrH1M1QOeHZg8nLlaGm1t9q5/oO1Y46lKNUXHZGI95VGVx9/VEid0io65jgBe66+Fdv8AbDsszBAAcQDkIAJkyNYsR3Lz/ZvSAUGAOaS9rSyk4gFps+S4czLeehNiVk6PbRqPxLsz3N60PMNkNdVLQBDbgk5Gt+C5/t3bOnqVXc6lTEsp1HQYc1zrgiAQ7+Ssp6QURTzmown6rSC4u0s0GRPfpN1w6exg97d0SSWlg3i1zmAhrhms7z4SlGx8O9tTq8QalSm2XNY0ZJG65zHE74DgAYuJBiCCpMWTp4K2aPXyWHBbdo1QMr4Jbmyu3SOEEm090reZWBuCCOYM/cvP8DssPp1XZoLQIGTMLgnUmx3XcDpwWDG4+rhSG035Q5t5i8FwmCPDTRWI6jemVpYajZ6RnUZ15/s3pjUA38tQSBNg4DiJGp/FdzYnSRtdzmuAYR2bkhw4iSBcW9dFLHKmQ0WIuS5lzsRteizt1qTe41GA+kqh9IOlzq2ZjDkpkREAudEG5vFxwXTlQ+lnouLx1OkJqVGMHN7g37yubV6T4Ua1m+IDnD1AheSNqEExcnX6II01hWHo1ibuYym11ZzXuY5+UjNlIAkjdA19bLiU6JY409i5N6X4Q363/I/+CF5bXxdfM6ar5kzvu1m6ldX9Tivoyyjpd1uExNWpTDhSz0wCS4O62GMguJIuSTHd3rzjDViwUyACQ+YIsdQvQtg4Ci7A1W4hwp0qop1nPLoAz1XANEC16LSPtxFr1/bWzMIzI2hXFTjLX5rjQRl8VBilCMnFIsZYZJJSZpNxbs1VswAyRBO7zy8jdY8HiC6lVkzF5NzeeJvwTtaCazpIJZvSeFo+AKbZeDLqOINO+VjXOvENa4An/OPVT7UQ72ZNhO32+StG0cSepxTg4Atotg8Ze9rN08DvKq7FdFRo+yPuVmx2HD6OOuQKdJjjb6tRrhN7CWhRZK6ibH8JSCDkB749F1MI93yWoW88ju5pcxx8CTHlK12CcLLS0gV2hwtOY06hbfiIDvVdjYeFJwOLtvB1F7RxcA8NcAOOsx3KSTpe5FH8D9DSRTxkEj5s4cfpuY2J4Hv7lxn4gMIblm/ONfJd7olh3huLmnUE4Z0bpEua5rmhs6kngJ4rg7Rwb2uBdTqMBgAvY5oJ5AkQTZcKnJjbaimdgUgJyWh0+Ua+qxY12Vgy2O9B0N7G48PuT06oB4AkyCY0IELDinWA8fO8pJbnTexpYCsb5ySBvS6XEHTjw0Vj2FX9/QdItWpwL/1jeEWF1XsFYu+zPxXS2Y+alMmQBUYZk2yvBB+Cc1sLH6WXHZ76/XVg3OyCW52nPmcc1M2I4B2v/A4W1dm1NnVPm5rMpuA3zElxa9rhOUXyzw4lXXZ9HLiMVROYtFRpZGezHUqL4F9JLvEkrndLsKz5LiSGCWMqG18jgJB0sQQVRjlaml6Oi7LHcWyq4Db2JpAhr5kyc2V/DLo62h/3dam0Np1a7mmrUzFuYNEMGUOMuG6BN+cqtVzFaRzafUAqKAir3Z/hKv8A9JclN5bVHbYWNneaI1ggnziYWOpiaRBdIIGpgkg8LOiVzcIzfeO6oPMTCx0GzSqeDT6H+ZT6ELr+SOg/GNaARJB0tGnMaLFUxcAWO8PC2kLXfSIpAEQQ/Tuc2R+HqtvG4cGjTe0iBDXDiC/Pc+dJx/xNRsgts2KVK2b8StzYlbLiKTgJIcYHN2U5QZmxMDzWiHQACdTrKfCPyVKbr7j2O9HA/guHuqBOnZbTigf+1wz/AO2cM2X/ANrtcdfNCxVdr0qZNMsksJYSDYlpi1u5Ch6foWbKeKhHutaYuGEBwme/7ls08Oyx6unP2Gc/BCFOyOKvk3sJSbJGSnvEB24240g2vqVlx7hRoVjSbTZ7phtTpwc1QtdmGWHAhosbWCEKL1JaSRhwe0X/ACiozcDWhhAFOmInJNw2fpH1XXxW0KjPlmVxHV0nFmliGuI8bgaoQupJWcpuhMdteuHsAq1ADjaFMgOI3HB2ZtucBaWG2nWdg3OdWrF3ycOzGq/NmOLyyDMg5RHghCHFV7nLk9+xk2fiqji8OqPcOveLvcbB9AgCTYfxPMpOlNMCAB9U+eeuJ8YA9EIT/wA0D8tlm6KnNQE/XcLWtu8vErW6aCaDpvlILZuQc2WZ8CQhCifmCXwFDwfaP2T+81dLBdkniCYPmhCsyIY8Hqmz8Kx20q7y0FzKQLD9UubTa4geAhP0hoh2E2g8jeNOsCdJDcIIBjkhCoeq7Ft+vc8KxPab9ln3JsQIrOjmPuCELSKRmpD5wR/ad+6sGB7LvsFCFyzo6D2h1OuTq2lhi3uJGGbPo53qtosHyGYv1lM+YNZo+DihC4Z2vwaVEbrfBZCd0+CEJPk5XB0sawGo8kCS9xNuZKEIUB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data:image/jpeg;base64,/9j/4AAQSkZJRgABAQAAAQABAAD/2wCEAAkGBxQSEhQUEhQUFRQVFBUVFBQVFhcUFBQUFBUWFhQVFBUYHSggGBolHBQUITEhJSksLi4uFx80ODMsNygtLisBCgoKDg0OGxAQGiwkHCQuLC4sLCwsLCwsLCwsLDQsLCwsLCwsLCwsLCwsLCwsLCwsLCwsLCwsLCwsLCwsLCwsLP/AABEIAQMAwgMBIgACEQEDEQH/xAAbAAACAgMBAAAAAAAAAAAAAAAAAgEGAwQFB//EAEYQAAEDAgMEBwMIBgkFAAAAAAEAAhEDIQQSMQUiQVEGEzJhcYGRByOhFCRCUnKxwcIzNJKy0eFDU2JzgqKj8PEVRJOz0v/EABoBAAIDAQEAAAAAAAAAAAAAAAABAwQFAgb/xAAuEQACAgEDAgQFAwUAAAAAAAAAAQIRAwQhMRJxIjNBgTJRYZHBBSOhExRCsfD/2gAMAwEAAhEDEQA/AHDVICfKpAWmVRA1MAmyqYXICgKQEwCkBACwphNCkNQAsIhOAiEgFhEJ4RCAEhEJ4RCAEhEJ4RCQCwphNCISGJCCE8KIQAkKITwiEDMcKIWWEpCQzHCFkyqEAQAphOAiFKciwjKnAUwkIWFICaFMIASFMJ4RCAFhDrXTwtTbFEvoVmh2Umm8ZjYDdNyeA70mM1htqhMCrT/bFu4kWB8+C6LCCJCq/RptFrQ11Gk6YJLgOsuD35xq2IHC2trFs3CdUwsHZD6hZcmGF5LAZGoBg98qph1DnkcaLGXAoQUrM8IhPCIVsrCZUQskIhAGOEQnhEJDFhRCyQohIDHCIWSFBCBmMhBCyQiEAYoQsuVQkAsKYTQphTHIgCmE2VMGrkQgCnKnhTCAEhTCaFMIAWFzOkWLp06Dw90Z2PY0cSS0j8dV1YVQ6bbOfUq0CA4sgsOWJD5kXOkjifqFR5X0xbO8aTlubuyOlbKLWsD3im1vCi3KYEReSBJH8l3KFenUGak5pYfqnsk3LSPo9w5LLsHoY3LLsPhTYbrn1XOjUzWmc2mgWgdgnD4uWNcyk6kS5pdnAcSIDXjti0hxvEg6BZGmklm8PqaWo6ZY3ZvwiE8IhbRlCQiE+VEIGJCiFkhEJAY4RCfKiEAJCiFkhEJDMcIyrJCghAxYQmhCQrFhEJ4RCmORYUgJwEQkIUBTCcBTCQCQphNCmEAJC5+2I90D/WTABJOVrpAAubT6Lpmy8t2j0rq1ng3DA4Oaxtjqe0ZMm49FX1EqhS9SfDFOVvg9k2f0spNaAKbiMpLezBa2QSGzGoKXaO0qWJpU6lEFuUvY5jhlc0mCLcjBgixXjGErVA0QCMtF7ReId1mV0cjcSrJsna7qbiHSASAA4kDK0ZGC8wN5xtBOVZWNvFO+TSnijONLZlxhTCZsESNCJHCx0UwtpNNWjIaadMSEQnhEJiMcIhZIRCQGPKiE8IhAxIRlTwiEDMcKCFlhRCQzFCFkyqUrELCITwpyqY5EAUwnAUwgQkKQE8IhIBYUwmhEJALC8uxWyG0cXWpi7c7MoEyBVq0XBviGvI74XqcLz6tVBxlZ5j9boszcgyo4fAUFV1brGW9GryDYFwa1pDJmlXcLTPz3MI56Quj8gZWkU912Yti4tmgnmIzX8Fy8LjG9WzT9Xr5iTzxWYW42XTp4sBzjrlqlwdqQJkeW9N1iyvq/75m4qaLYxgAAGgAA8ApWQhRC9EqPNPncWEQmhEJiFhEJ4RCQxIUQskIhAGOEQnhBCQzGQiE5CISGY0J4QgAhEJ4UwpTgSFICeEQgQsKYTAKYSGJCAE8IhAhQF5Hsw9bVa8/0ldzo01Y95Gbh2uHNembe2xTwtPM83dZgvc8Tpw1XlmBx2XK2kxoALQHvGZzSQGF0k2tyVLVu1SL2jSUupnZ2fSYGUyWyThKp7ThfrG3sRFrea6GAote0AOa2qS45HZg3KHuYAHS4mzRcwJBWtR2liXEE5ARShzXBu8D10ANi92tFuYW1SxBbDqlJri1oAcwZdxwFyZk/pJ01nzyZJ7munF1RdsOZY0xEtaYOoJAMFPC1Nj45lVm6bt3SDraxPeO9b0LcwzUoJmDng4ZGhIUwnhEKUhEhEJoRCVjFhEJ4RCQCQohZCFEIGYyFBCyQoISGY4QnQgCYUwnhEKU5FDUQnAUwkIUBEJ4RCQCQiE8IhAHnntNwTjUoVSZZlNOLbr5zeJkT+wq9s/DFwcGj+jqTN5yQ4QOEWlej9NqDXYR+b6Lqbmnk7OG/c5w81WdlVQxhIgHqcUbguOjAAcunZKzda+ng0tErNihsMu7Jc35sHHsCD7y5ImR2bdxWapsZ7JAcNMobJEh2hJnLytFzfw7uE2g6RZx+aRoyx95rBnhwkrdbtUFwa8aspuMtLdCfpTHJY8ss7NNRRWujmHccTmEANDjUgm5c0NAI4GRMdx5K35UDCMa5z2XL4k8d2QAfCT6p4W9ovJT+ZiayV5WvkJCITwiFaKwkIhPCIQAkIhPCghIYhCiE6IQMxwohZCEpCBiQoTwhADwpATQpAUhwLCmE0KUhCgIhYdoY6nQpmpVcGMbq4ydbAAC5JPAKqbP6c0H4moXVHU6BZTbTFRkA1A6pnfLZyggs15XiL8uSXJ0otlxhTCaEQmclZ6evIwzQPp1WN8gHO/KFWtlUhkfLojB1nbozEEmoN4+CsHtDcOqpA/1s+jCPzLh7PqtbTqwP+xcDbi7rCNfEc1l6970amhW1lqZSYHtA6x3zQSQWnLd/aga30KepQHWm5HuaZGYE/SeDLot/JYsPj/eCQ79VAEDS9T+HesrcY2QSSc1ANvuyQ52hgfWGkLFlyakTpYSkWyDpYgzLSI+j/BbELHhmC5EwdZMgmBcSs0Lf/TpXgXuYmuVZn7CQiE8IhXSmJCITwiEDoSFEJ4QQuQMcIhPCiEDMZCghOQlIQMVClCBmWEJ4QQpLOBEKYUgIEVr2iGMBV3st6YjKHF81Gwy5EXgki4DTYrzHYDCcRQBc5vv6QDsrXFpL90wTzA7h8D6b7R8NnwTuyS2pScASRJzZSG3uYcfKfFULYuyS+rQGVv6alm+gMoc3NJDjJgO4alVs0qkixhjcWeywphSphWCuUL2m1L4do5VXH/IB+K5+HoOazFS4AtwtKLjQ0uGpJjgt72jNc6rTDYhtO5JAAL3PEf6ZWoKDGNqlz2u68U6bQLuZutEkEePpxlZWsdzNfRxqFnaoUR17ZqED5M2bgmc1XkIPnCRtUDqgKhM0XGSJ4sF9IG8sdKtSFZxLwXNotZkaBZ++7QTHaFrLHUqZWtZhqtNtalTaHOc46EgkDKDlJytMRx81mdNvc0nstix7GzDLplc2bExzBAJtx8V14XD2XiQXg5zbdLZkEmd4E66gLvBav6a/22vqZH6jH9xP6CwiE6IWgZ4sKCE0KEALCiE6hACEKCE8KISGIQkIWWFBCLGY4UJ0JWIzQiFKFIKiC1AamhTCBUU72oBvyRmZxaRXYWQCcxyvBBjTdLjfiAOKq3R0t66gH9YwOqsAc5hyk5hlbmAgEmAJ5q7e0P8AUKg+s+iPSsx35VzOiDYq0u/P+45VNR8cUWsG0WXaFwem21n4XCmpT7Ze1rTBIEySTYjRp1VhVZ9o2FdUwNTL9AtqEc2NO96Al3+FWZcMgjyjymrtFxpvaXklxp6xOVvWEgGNMz1uvxs06WXNLajXN3rQ4ndiLZSyPVchrRbwg+K6wovfgy7LLWObeRLcxImDe5P3LMmkvuauNt/Y3TVeK7yAZLh3b7AK1MEjmTl8As1fEZqlY3hwZTOVxBDjEPB7jV8d0d5WxTwrjiXxYObTdJcJIcA2CQOc8OXiobh3Fzw4NGbEBpMAxlFQi9ryBf4KraLdPk26WKkNL8wzEEjTSA+DMD9G4wI4d6t3RfaRqh7XODnNDDNgd4QRYRYtI8lVMZh5DWlvZnebuzma6YIGX6TvHlZWfofgy0VX/ReW5RxBu5898vUml81UQ6vynZYIRCaEQtgxKFhRCdQlYCwohNCIQOhCiE0IhKwoxwohZIUFFjoRQnhCLENCkKYUgLsCIUwpAUwgVFS9pT4wrB9bEUx6NqO/KtXooPeUf8f/AK3J/am73OHHPEA+lKp/FHRX9JR+y/8AdcqmfzIlrD8Ei6QseIotexzagDmOaQ8G4LSIcD5LNC0tt1urw1d/1KFV3m2m4j7lasrUeF4Ijd1nK8m1/wBG667dGkRs+o6BfIXH6V6rQLf7C5GEad6NBTee7gPzLu9Uf+mE5j2mCDmi7wTB8llZnx3Rs4OPZnRpMe7EnLc9TTzEmCBL7AC/oeKx4mqd6Sd2uDMgaiqJDieXNblHAkYvLMnqWExlN8z7b03WLGbLqgVnNv79hiI3eseA62ok6DTgqezZb3o2nVTDXdwF4ifFoj4FXTYwb1LSwAAybc5IOnh8Aq/i8FUim6i3MAxpcc2aInMMpgnXh6rvbBJNKCCCHukEQQXb5kcO0p9C6y+xV1/ixdmb6hMhbFmNQqITAIRYCwohMoSHREJU6hIYqUpylQAsIUwhFgZApUKQurESAhAUosVFD9qbrYVvOpUd+y1o/MsvRX9NR+y/90rV9qTve4Md2IPxoLc6Ln39CPqPnxyn+Sq5X+5Es4l4GXeFx+mDwMFiJ0NIt/bhv5l2Qqx7Sa4bgXg/TfTaBzOcPj0YT5Kw3sQRW55bhwQKh0ijFoJ3qlMfdPourUaRgBbVzB6mY1t2WrjMrEU626NKbb34udrw7K6+PDm4Ok0ObDqjd0XuGPuQRflr+EZmTldzYw1T7Fvqbu0n9qOpbEiSCHuF72uDdJi6pJxLQGjeYTmMNJbXYS51rWdwXHx9Socc4ucJFJplsNkZ3AWHGSP5wnxOIcH4gZwT1T3CzTJaGOMi51Ex4mFUcd12LSexd9n2ABIO6ZIvIBENB8IuYghduqyIMASBMa6DXvVFw22axY0vcx7uBcLMkwSGtjkPTxVq2ftcV43S12QHUFpAMa87hS6V9OVFPWRbjZukKITFQtmzIohQQpKErGKoTFQiwISlMUqLGQoUlQkMVShCVioZSEgKkFdWOjICpSBSixUeee1E+/wnc2r8XU//AJW70SHzin/dvPwhcz2mOnF4dvKiT+1UcPyrrdEh84b/AHLj8WhVsnmIsY/LZeFSvaqScNRaIvXBv3U3j8yukqhe1eru4ZnN9R37IYPzKeT2IYLxI8+6sdTUJEzUpgHlu1CR8R6KzbQwbeow4LHgmo3jYjIbxw8Y81XNKBsT7+NLbtNvHj29FZsewBuHENYDUFwSXCIALv2pH4LNyPxLv+DWxJU+35O7j6FMbUGZpDXUmay4i7wDBBkWCXF4GmcRiAGC9J7QRIGbqgRunTQrNtNjRtBoLmuBwzIeRDQS95kaTY845zCbDUw7F1BmBsQd4XJojSDJ8dLFVW/9FiKVWTTwVN1GnuOBgOzBxyuBmCLm2txyXZ2JhmtLS1xJAcHTxmIAjSMvK65uyMrsOyN05WkiSfowSSYM+viu7sukYk9mCB4z/BGJtZF3Oc6TxM3yoKhC3DBoFCJUFFhQFQhQSix0BUFBKUlKwAqCgqJQMJQolCAIDk0rzrZXSI0X9mWEMa4XF208uYcBLhJ4X4K11eklBjA5zrkdhsOdPEAzBjuPLmooZoyHR25Uyq7gekoeC5zC1sjSXEAzBdbu4fHRd1lQEAgggiQRcEdxXcZqXA5QceTzj2gunaFPuw9P41Ky7nRH9Y8KB+LqarvTh87R8KNIfF7vzKw9Ej85d/cfmpqKfmIlh5bLrK839q2IHW4dupax7o4gOcAD/pn0Xokryr2mEnHNHKhTA/bqH8VLLgjxrxIrtRx+TUxaHVqjhGtsjDfQ9lWDHv6r5JlLSTUDhLiYEsIDiItcGe82VdfIpYfevmqQL2PWkfgrZXeX18AHZbPA0sT1lIXElUJ8ruzUxp9L7I3sdjjUxzDUNxhwIYMjSM9Q5Tf/AJslbjzTxzcrYa9zH7zWuMdS2mRpbQm3LxW5t/AsG0gNGmiwwIEe8qTrPfb7lr1sAPljACSBkDTYQMsiTHOfgFWtL7E0U3G0Ztj49zGZAxpjdvYjLNw7Th8V3dibUJgOab2nMIvPOJ/3quN0fwWaRLg4OcBplzBxBlpae/1XawuyYJioTxgNls5r3bA4HjPjw4bqWx1P4aZ3pUStDZ+1GVhu2dxadR4cwtuVtxkpK0YMouLpjyiVjlGZdCHlRKSVBKAHJSkpZUFyQDEpSUpckLkWA8oWLMhFgeTdGqxruPu3Ou0boeQBzPPS0CbFbztm1gb0Ko4/on8fL4LZp7JxGzMPiKzqzXuLHPptazfDmbguRp7yeMR4qi0el+PEEYquSSG3eXTewv4qlGDm24VRc8MEk+exeaNCu0EtY8i7XRTc4C1w61iJHeFtbP21XoAgCW3OV7XCI1IvI4rl7O6XVWtMCHveXucHOaM795xhsSOAkmAAO9ZanS/GEbr3Nkx2S4cbSZExCSWRM6k4cWcnbmOdVxz3vAa6GNLbiIaBxurf0axWSu+eNICL65mcgVQy91XEOe90uOSTGuVrWgR3BoHkrvsJsYmC4NLm2cbgFrS69uTHLvJJpX6nMIp7ehcsHjc8yACOAcXCPHKOMjyXlvTivmx9bjkaxo/8bD97ivRa3SHBFmZmMwYqW/pAJ+tIA48j3Lhbb2zgczctDDYlzqeY1vdxLZnNULTMBjpnQALmOaddMluNYkn1RPPqw3MKJM5XE+dV5t5ferW6t85weWSesERaXGpS4cNPguhs1+ExJaDhsIA1wa003MeRuveG5mABg3anGARpcLE3aeyS+m4YnEB7SMjhT7JkOuchbYga8lFJtvji/wCSzHIoxa+dfwdDpBSP/UmwQ4uw7CRfXM+bnw4Qox7/AJ1Stq6hYE8C0eenxVT2v0iL6xeTVLxuh2YB+STlBcwtGh4Dim2piKVVlJ7albrDTaHjrH1M1QOeHZg8nLlaGm1t9q5/oO1Y46lKNUXHZGI95VGVx9/VEid0io65jgBe66+Fdv8AbDsszBAAcQDkIAJkyNYsR3Lz/ZvSAUGAOaS9rSyk4gFps+S4czLeehNiVk6PbRqPxLsz3N60PMNkNdVLQBDbgk5Gt+C5/t3bOnqVXc6lTEsp1HQYc1zrgiAQ7+Ssp6QURTzmown6rSC4u0s0GRPfpN1w6exg97d0SSWlg3i1zmAhrhms7z4SlGx8O9tTq8QalSm2XNY0ZJG65zHE74DgAYuJBiCCpMWTp4K2aPXyWHBbdo1QMr4Jbmyu3SOEEm090reZWBuCCOYM/cvP8DssPp1XZoLQIGTMLgnUmx3XcDpwWDG4+rhSG035Q5t5i8FwmCPDTRWI6jemVpYajZ6RnUZ15/s3pjUA38tQSBNg4DiJGp/FdzYnSRtdzmuAYR2bkhw4iSBcW9dFLHKmQ0WIuS5lzsRteizt1qTe41GA+kqh9IOlzq2ZjDkpkREAudEG5vFxwXTlQ+lnouLx1OkJqVGMHN7g37yubV6T4Ua1m+IDnD1AheSNqEExcnX6II01hWHo1ibuYym11ZzXuY5+UjNlIAkjdA19bLiU6JY409i5N6X4Q363/I/+CF5bXxdfM6ar5kzvu1m6ldX9Tivoyyjpd1uExNWpTDhSz0wCS4O62GMguJIuSTHd3rzjDViwUyACQ+YIsdQvQtg4Ci7A1W4hwp0qop1nPLoAz1XANEC16LSPtxFr1/bWzMIzI2hXFTjLX5rjQRl8VBilCMnFIsZYZJJSZpNxbs1VswAyRBO7zy8jdY8HiC6lVkzF5NzeeJvwTtaCazpIJZvSeFo+AKbZeDLqOINO+VjXOvENa4An/OPVT7UQ72ZNhO32+StG0cSepxTg4Atotg8Ze9rN08DvKq7FdFRo+yPuVmx2HD6OOuQKdJjjb6tRrhN7CWhRZK6ibH8JSCDkB749F1MI93yWoW88ju5pcxx8CTHlK12CcLLS0gV2hwtOY06hbfiIDvVdjYeFJwOLtvB1F7RxcA8NcAOOsx3KSTpe5FH8D9DSRTxkEj5s4cfpuY2J4Hv7lxn4gMIblm/ONfJd7olh3huLmnUE4Z0bpEua5rmhs6kngJ4rg7Rwb2uBdTqMBgAvY5oJ5AkQTZcKnJjbaimdgUgJyWh0+Ua+qxY12Vgy2O9B0N7G48PuT06oB4AkyCY0IELDinWA8fO8pJbnTexpYCsb5ySBvS6XEHTjw0Vj2FX9/QdItWpwL/1jeEWF1XsFYu+zPxXS2Y+alMmQBUYZk2yvBB+Cc1sLH6WXHZ76/XVg3OyCW52nPmcc1M2I4B2v/A4W1dm1NnVPm5rMpuA3zElxa9rhOUXyzw4lXXZ9HLiMVROYtFRpZGezHUqL4F9JLvEkrndLsKz5LiSGCWMqG18jgJB0sQQVRjlaml6Oi7LHcWyq4Db2JpAhr5kyc2V/DLo62h/3dam0Np1a7mmrUzFuYNEMGUOMuG6BN+cqtVzFaRzafUAqKAir3Z/hKv8A9JclN5bVHbYWNneaI1ggnziYWOpiaRBdIIGpgkg8LOiVzcIzfeO6oPMTCx0GzSqeDT6H+ZT6ELr+SOg/GNaARJB0tGnMaLFUxcAWO8PC2kLXfSIpAEQQ/Tuc2R+HqtvG4cGjTe0iBDXDiC/Pc+dJx/xNRsgts2KVK2b8StzYlbLiKTgJIcYHN2U5QZmxMDzWiHQACdTrKfCPyVKbr7j2O9HA/guHuqBOnZbTigf+1wz/AO2cM2X/ANrtcdfNCxVdr0qZNMsksJYSDYlpi1u5Ch6foWbKeKhHutaYuGEBwme/7ls08Oyx6unP2Gc/BCFOyOKvk3sJSbJGSnvEB24240g2vqVlx7hRoVjSbTZ7phtTpwc1QtdmGWHAhosbWCEKL1JaSRhwe0X/ACiozcDWhhAFOmInJNw2fpH1XXxW0KjPlmVxHV0nFmliGuI8bgaoQupJWcpuhMdteuHsAq1ADjaFMgOI3HB2ZtucBaWG2nWdg3OdWrF3ycOzGq/NmOLyyDMg5RHghCHFV7nLk9+xk2fiqji8OqPcOveLvcbB9AgCTYfxPMpOlNMCAB9U+eeuJ8YA9EIT/wA0D8tlm6KnNQE/XcLWtu8vErW6aCaDpvlILZuQc2WZ8CQhCifmCXwFDwfaP2T+81dLBdkniCYPmhCsyIY8Hqmz8Kx20q7y0FzKQLD9UubTa4geAhP0hoh2E2g8jeNOsCdJDcIIBjkhCoeq7Ft+vc8KxPab9ln3JsQIrOjmPuCELSKRmpD5wR/ad+6sGB7LvsFCFyzo6D2h1OuTq2lhi3uJGGbPo53qtosHyGYv1lM+YNZo+DihC4Z2vwaVEbrfBZCd0+CEJPk5XB0sawGo8kCS9xNuZKEIUB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30874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~100KM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 rot="2815999">
            <a:off x="218054" y="3639251"/>
            <a:ext cx="414905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AutoShape 2" descr="data:image/jpeg;base64,/9j/4AAQSkZJRgABAQAAAQABAAD/2wCEAAkGBxQSEhQUExQWFRQXGB0YGRgYGR0YFBcWGBgYFxgdGB0eHyghGBwlGxgYIzMhJSktMC4uFx8zODMsNygtLisBCgoKDg0OGhAQGiwkHCQsLCwsLCwsLCwsLCwsLCwsLCwsLCwsLCwsLCwsLCwsLCwsLCwsNywsLCw3LDcsKywsLP/AABEIAMgA8AMBIgACEQEDEQH/xAAcAAABBQEBAQAAAAAAAAAAAAAFAAECBAYDBwj/xABDEAACAQMDAgQEAgcHAgQHAAABAhEAAyEEEjEFQQYTIlFhcYGRMkIHFCNSobHBFmKC0eHw8XKSM1OishUkNEOTwtP/xAAZAQADAQEBAAAAAAAAAAAAAAAAAQIDBAX/xAAkEQACAgICAgICAwAAAAAAAAAAAQIREiEDMUFREyIEYTJxkf/aAAwDAQACEQMRAD8A9FAp4p4p4r0rOUaKkBTgU4FSBECpRTxTxSsCIFPFSAp4osCMUoqUU8UrAhFPFTimilYEYp4qUUoosCIFPFSinpWBCKVTimiiwIxSipRSosZGmVQOKnFIUARilUopooAjFKKlSinYEYpoqUUqLAr3G9QAI/vDvB+HNU2Nm0wKiXbAC5PqIkn2E9673rdq1uuuQskSx5zgD79qyOp6vBY6RCS29mZl3SVMAySCBKtjMRUylQ0jagU8VICnitLJGAp4qQFOBSsBgKcLUgKeKmwIxTgVV3sbwGAoBjOWbuYjgD+dXIqFKzScMaI0oqRFPFVZBCKeKlSilYEYpRUopUWBGKUVKlFFgNFNFSilFFgRilFSilFFgRilFSimigBqUU8UopgRilFSilQMjFVdTrBbK78BiRPbAJ+pPsM1cihHV9LaCs150VS4cb/wBgBBifUfTP8ATvSbBIXSut27+5kMIgEk4IJnB9iAOOc9sTnNb1eykvavBFjcFS0VDH1MFuNM5dgSAPzfGsjqer3GRbFlgwI5VSHMcljjzBieMCgmo1KhjuJFsv2mQobhcqOJH17Vg+S3Raie/CnAp6eumzMYCpAU4FZ/x34gOh0puKJuMwRPYMQTP0AJ+cVLdDSt0XOq+INPpztuP6v3Rkjvn2+tZrX/AKSLSGEQH4lp/gB/WvJdfcuiGulh5o3AkyWk8nPv2PvXfp3R3uk+Yy2EHL3JE/8ASvLQINcsuVnZHgiuze3fHqO4dlE4hfbM8/SiWh/SShI8xQBiTkfP3rC6rwle27rL29QgzutGflIORQnqPSdRaIV7RBJx3k84IkVmptM1lBNU0e89L8RWL49LAHGD7ke/ei8V5F4C6OQl83cFkgbCpvJAbAU4zP1gZFaD9G3iprzNprsh0ErOGgchh2PGO1bQ5W3TOfl4UlaN7FKKlFPW1nNRCKVTilFFhRCKeKlSiiwohFKKnSosCEU8U4FPQOiEUoqdNQFEYpoqcUop2BCKUVKKhcJAJAk9hjP3oAcj25+4rBePGsLbVPN3XmPAYF22wrSAQAYPtP2o31nVaqyqXSV2qSXVSokRgAuQCZIjI4715z1wLa0u99ty5qm3PcC/gt+lg0RCzvB29i3J4qG7KSMrrbpUOjNLBmDEkGe0cSSCp796ha0pZCbZ3lYmCdqfORBn5ir1zo7XmtlSF3j0qCoAC++RgASTHymp3utizbuWtOpCgR5xlLjSTLAcKrboAPYe5xjj/hp/R9AAVIClUorqMBRWK8f623dH6ts3MrK5ZpVUIyI4LGPYge5rY6vUraRrjGFUEnMTHb5nj615XqbzXr5PLM0kYB3HsN5jAAxkme3FYc06VHRwQt2d7uqZnLFN5UR5u0o6F4xOQ7HGZE0K07N5r3Am5ixlwCSIBAGOPv8AermiCbLlvzszJtwfSRJIO2FmV/hQ7pHT0uEM4DOxLbWXeFUnjbuWB8Zz8K5UdrCGqsIyl9qq0NIAg9z6+DntI+9FEuM+lYlRthgApllEGN/EZHx7Z96+t0lnYDa9MK0AHdbbmRE+k4BwfmOK59P1yFfLa0SwB2uCvp3EkyAdxX8PI5pDOHhJ5tsIByH4zI5j1CP+qPvWr6GEfVrccwyI20tzBAUyRMqYmfSPhyaxHhN5LLAMgfu8iTgNlz8R/CtJr9T6Q6kKUH5l4A/GcyZ2nt9Zp3UrE1caPSIpRWf8OObbLa8xrilCZbaSrqRgFMFSCeR+X5xo4rrjK0edOOLohFKKnFKKqyCEUorl1DVrZQu2QO2JPymn0Op81N20r8DEx2OPellsrF1Z0inipRSinYiEUoqcUoosCEUoqcUoosCFNU4pbaLA5xQjreu1FoE2bQuBVkjJLGRKqBmYo1FNFFgYPxJorj+bqNSRZUWtltN4cBtxMnHeRJjAJrGdT6OyBL963euLsgsXVlYt+Ha8GEChYG2Wk/hiD7a6AiDkf5GfrWT651dtPaZP1ZEhQbAO3y1YyMjG0jtt5k+xpNFJnmPRfC9zU2m1BCiys8j0rEb2iZMLke9eodL0+hSyjb7RBChGZvUfLG5BE8iCYPea8sHibXXbZL6hjZDBRvtr5bEtkQBHpUyRmBHuK56fp9wam0oAYYdXKhV2sDgjBEgZE4pIbPfopwKcCnArSzMzfj7U7NIRiXYASJOMkgcyMcfDjmvOks4ZwAQB3QXcKJM7iIx2X6mtF+kS4jatBuG5LQBE8S5PAyTHb51lkbcWfbuA+G7AwQpDAgdoUR865OXbO/gVQLnSdKFsq5a5JaTOLWACdqzAgz2qPh++zqPKtXLpxBnYpOZ27pnjkRVjUawXdOUWBtDY3BiZGZC/h4iM1PwzpS7IdikADJs+Z78ksoHH5J45xWXSZt2WtXqiqoLlu5aZgQNwlW3YClwTnIxP0rj07pFs2iTYBIAbdgmSqsCe47/ejWqveWiooKHyzIWUBHxtXJO2fzAkj5VmtF1IWwuAyoFLbg8A7c+oYGIM5+VLtD6BvSEVNRdW4VXJAL7OQSAf2mWHyj51oDrxaCFv/Clt8DDhIBUhi3If37496D9NYvqLwQEiPUQwQQc4md31MZ+9S5qLiu6HcscoygGNv5hHxqq2S3qjT9H1Fq3Go0KF7fmeuWBfcJJVC2WJBM5n8PNerisFf1W+0qnvtAOCpkYn35962XRbxexbLCDEEexXFacUjn/IhpMuRSindgoJJAA5JMAV551vx65Ypp1AU4DtuW5PyiB9c4rVyo5owcugz+kHym0/lvdW3ckMg5JOVyoIJEE/bvVPwGbdhWD30Zn2lfT5YIjPcgme9eX9S1DhFe45O5jBJn1KFDgk7iYBTkTmiHSNX5tprRaWQlxu3EQwEjMntMmOTWbl5OqPGscT3Ue3/MHika8KbXXmC2d7qD+A2y3rABkueCeBJmtV0TxDd0TixfG9NqhW3EAKe/5p+nt8cPNeTN/jvwelxTRVazr1LBG9LkT7qe2D8/eDmh/WvFuk0s+beXcPyr6m+w4q1JNWjJwknVBqKi7BQSxAUckmAPmTxXk/Uv0rXrsjTWRbXjc3qf4ewH8fnWM6v1m/ff8A+Yvs7A4WSfsvAPyFLItcL8nsfWPH+jsSA/mv+6nE8QWOBmsja/SNqLly2P2aBzEBS0GYHxPI+dYbS6e5cICjbJiXyfjCj+VW3u3gr+oDyWUbgAD6sAjP9ztMUnI2XFFHtHhXrJ1NolwBcUlWjgxgkfX+Yo1FeYdI8SXxae6rBn2hyCBMz6zED8uf+6vQtd1e1aVGuMFDgFRySDHHuBuH3qoSvsx5IYvXRw6/1u3pbe5yNx/CpxuOJ+QzzXjviDqtvVXjdJUOTAAkwBPLHLciCBiBFaLxb4jTUywt7WtuotEnc+7cxuMFnbACDPbd8ayHifoYF19u7aQzqJRgDMqCwMZEmB2iJzBLZCQNuM1rc1tEKgbSwjg5gz2IB+x+NWjrbuwstpdpDbt5DKzKuWhuCAwgQfxA9xTdB6E2qusDcC+SEhihKRMlewGJOeY5AzVi90i7pvNuPeLMoAZRLW2DbvLLGGV0K5AfZzg4pJOiqR9AgU60gKqdY0T3rLpauNauRKOvZu0+4+FatmaR5R1vUtd1d97ltrUnaA5AlRIHH4sKDjA3d8SOs6e21tjhm3BSNrMSpIBi5ugmJ9AB+1afXdSbV2LTt5qCDO4BvUSohoABWQcgz6qHWrzmyDkI1xf3Utg8xtj0gAGuNuz0YqkduqsptCLflrsgbz6QCTnBMDPGKodMuhyGtIbxWMiyzgkfusXUCf7o7VY663m6cQbZACghD5i7Z44En+7VrQX0VkDeQv4dou32ViI/KFxbz84NTqhu7Lmn64ptrZubrRZZVbi7FY54W7J+oafhTdH3pZnygV2gHO1jK+xEcH3opr7p8oT/AOGU/eGosnmDLAPI/eAx9KAN1x7Om2KGllWH4UAqynPuNv8AEVNXpFJ0ZbqmkuB29UcE59RzH9Oa6lhuFpm3LgLv9YM9jiRzggH5V16i9kG5lRD21IgA7mmcf4c49ql1Xyr99gGBVATghpHGI7mOO1bEEdBo7drdFo7XgsqOwUwZGJBBHyrc+E/Fmm09prZa5+IsAwBPA9MgAzI5IJzzWF1nnIf2iZ9myfuO8c0w1sj1KSPYQw/jxQtOxSjkqZY6t4j1GsvKL7bAvrWyG22wRxESWM/mY++B3Ham273FCHa89iWEmIEDCkn3Ion1PTMgBLqiewWcR2AOcR7VntJ1CX3JZuXyDkwz7SfYLhT/ADp9ipLRa6lbWUBCqwWIUL2/6V3t/D51V3lQJYWwMrJkg+6qvf4sSaoa3qzksEARSew2T8+9Q6nZG9CLTFSO0w4nmfy8gfY/CgTZvgZtebvIs3Qd20lT5kEjcATtyB3yIoet1rJ9TG2zECVG4kGMEESCMnBPeunhnpDaizfL2vMYDelsMFKichbk8hYjEZgmuXW9Q7Kzw9uBtbzlgtwEJgxODkEj7VNFKWgrZ6lKPpHa6zsxWUZQu0kZBOPpH2oPa6KbNxg1u2QTtF66RsWOSAGM8jHwob0fUMjIGe3cC+so2FYTlZPJOeBRO5b2NZa3bD2mE3EJVVtuCVMTJmBI79qWNdFZWVNe4uGAz3rS4B2i1bPvgHA+EmrXiDRrZW2yKqqyifIkruwfU7KAJnH15ql1XTMjhpLo/qXudqtBGRExHv2rSaxhc0bk+mQB6hj8QPqOPam1QlszXQtQfMNy3bdmAgQxAAyD6sn2wB96ManQhHuJdtsjMNykHcjgZkQAR9R371Q0GvWwNu45MKttRJ5mSe2fcUT6n161qbCI1q5vRNgJCOGnbEgPI7RzM8UpZXoI4+Tn0DUIyuh/+16lEg+hpDggnMQD969I8IraezLoovWsPu/EoAO0tPHpnMdq8O0urtesbHKFYYynsYIGyJmOfjmt/wDo/wDEdpbo3agxtIZTjPAmSZiBgHG7FXF0zLkWUdGl651Sxp0N3SqL2oYNDWjv2wCd9+CPQCe+JIrzqwup6vdRbm94WLjA7VKqXaNwRlX1bT+FsivRLXhq0uou6oq6i2QyNaBuPcy2707S24HHpHBGSePPvEepa9fJ0toIoK2AtttjeaTv2ttMXWkE5lcT2rU5gtd/R7ft2rS2biuXLencUZllWLbsFoHp/wAQ967dSsHV2LNm2N+t3AoxUqNOlq5BJMASCBkAbhBAOKKdO8Maor5tyLepVITY82WG2ArKeANigkcyMgCu2quajQ2v1u4wuuyepdoskMVEbpLkwceWpAPPzYG8FceoXGSzdZAC6oxUEwNwUkSe1d6o+IruzS6hva0/YH8pHfFNiSPE06vZUeRZ3DlifLEEgSQTO4cDmYiK739IClpAtrc7gTuLuACfxmBI/wAUUD6fYK7ttvf+UsX2KJ7YEk0YbTylnb5SsGO7y3m8sAyWPlkiciTNcsj0I/sLdQ0rWtOUJDNj8JgZAET2Eg57DNWelMtswrHnJt2CbYIAB3tDSexMj6UP19sDSFQxJ8wCSxuwDzlgN3HBpaXSyYb9YvLg7i4THtCsKi/rspp3oPapg9sQbTNtgwDZuRMyFzvGDgxn51keuWNpsbGO51l84WMKTj0jHPzola0UqSvmW1UTLt5ttiPcOM/Q1mms3dZccG5KWQAAvATIU8xzA+tVBEzZXNy0rbrt0HcfUtsbmx73DnM+2ferti9vE2GhM7jf/adwo2qD8e/wq54Z8JrqEBZlTb5hccuoXbtM8EGePhVa2iFWuAkKxiTkhZEbjHPHtNaEKwqL93e3mNbuif8AyihLRgRuO76muGldDcOIWZiZ+XbIH9KNJobbu+1iQJMyByqYXuTzPwigOvsC1O4gEiQf4VJYN6srOWTjy5MsTDSBxOIgcx96paBraq4a56sEFcCIMja0T2ziqBvFZ3u0OMhTG4TOZGcj+FELMrYZ0sh7ROPT5mwwfxdwCBzNUZXsDuFOFDXG59+PgOB9/nV3WglUm60RkEEwcH05jOeSPw1VNxyIwq+3bHwHNRvFIWct7ycj2jimSFvD17a4Ftt11yFz+7kc9hJgijLg2b72jqTdS36fLu5aMwJJ+P8AGay2kvnAtJt9Q9fsQRn6fOt91rSM+k0tz9XXUqUO9h6bwZTxOZkHtxFJlJmdGrdGZbentFiRteFLCDjn8J/qaNJrLTtca9buW7jEi4Ufcm4gmTt4JI5g95oYUTUn9mblo2kl5XIXtvWZxByD/KhukZbbL+13i43qG0KvwM7jkT7UqKs12lvaG0QPOCndlmuFvxDBEzAzkfCqOue66EEq5j0gCQIgyCT3HyrhpLrWTuhbuIVgNpZcwSSPTj+Rrqmr1Fy1LoiiT6yw3wygEERkGAfoaXkvLQCS89y6MlmgQAvnuRPtO1fvRXpOnv3S9tLdwSu71NbQEDAKqUgHM4P1xXDw3qksGLkblZlOJk8E/H/Stj0PxVaS7ahGjIJA7FRE/Wc05fozWwL0XpVp2fzJtOUFwgqAHQLJgcAGDkSZJ4qGtN4n9Xa1ZdNxVPQQVVJJIIUkAhlJOe1F7uuAe1dS0Sqlw6SAypdf0kYyMxx2FGGdLzWgMllEgxO1Fa1cAA5mVP8AhrJypm0YWtGm0XTLV/SW7di5dS2J7sHkAqQS3qwTPbgVb0vQbKhNyI1xYO+I9YXbKySVEcAHAj2rFeB7Ops6gqPJbcF86N6syjcA3qH4hB+c/CvRLgLAg4BxgmfviK64PJHDyRxZwvdVsJO69bESTLDgGCY9pxWD8e+M9KF22n8y8jj0yRb9DSZPEyBBHupqfijwYAd9qyGQkDahZGQ7pDemS/qOAYCxPeqL/o41Fy226+iNCwFB9bjcWa4xEgne2Mz8qrZGj1Ss9+kK8V6ffgSWATt+ZgJzz8q0ArCfpgvbdNYxIN/P0t3P8/4UpdDirZ590vT7bKExlpj2Gfp9KtLqwTZXzN21XYjaAqmAMcTznJpaWzFm1I7gxwTnkMee2PhTazVqLtr9ruKh+BxlQBjJ71ySZ6EUWtZrBKKSp37jgACQIGPiSKndQEn9mp2qZbeQVIk4AOTxzQrq+vi7buAY2vydg3Mc5I/3Nd0vW75JuWwzqpEqTc2xkGQBxNRi9GmStjdUveXYbBUsABAJPqPxwhxVDwrZAvLvEbwR7AgOO9cNdrnur5YK7t07VXcpEH1buce3Ga6q4tlSNQV2kAzuDGc+iMbeZ+dbRVRowk/saFbj6T9aXYTuV1ULDNtJYK2JgUD8O9M83TXrlwuy2wAttWYCCcnH/SZPxqrrPEKn0opuQAstnjOFHGfjRHw94sOmONOhBBDhiFndjAA/nS6Qm7ejQdRXQ3rF28DdTUEzPmEGYX05JO3A5zNYjxP1RboRWBVrePSYBEdxn2HetH1fr1u4Ru0zWgRJH/iW55mIxWO6lrrbMdlu2ufxRBMfAcURCRxbV3HVUVCVXOVwpaATPYQBme1FOq9Jv6ebfnW2ttDAn0FgVB/Dkjk4k0JuF2jn05A7D5TUuo6+7c272JgQJaYH2FVaIohf0SqAXubiTwuB7zJyZ9oHzrut9vLFtRCyCQQAJEwROeCePeoWNMD/AHvkJ/jXSzpInCrnljkfCO1LIrEjbtE5LH/D/maM6Lqt+1bAt3bioJwfUmRnB7xQu2BMG5PwQEn+ArS9O6UrWzvuaixjl9M7Wjju3b7VDlXk0UV6K+n8Tss7kS4CpA2nac/vdiKGW9XphO7TDcRx+IKc5ER8O1Hrfh21dtuw1WmYiMPutkSCSG9mOPt8aCanw/esG0HtkC5+EqwKMJj0kE/7NNSTJcDrZ6za8hbd626lGPlsqgbVMEr8uferl2/avOSl8Khg+XsWQYztYsIEjiKCa7pF5XUeVdXcJUQSWA5I9xNDBYYsV495EGqTsXTDF7rKncy203nJdsvPcxEA1UPW7wEbz/Ac8/Go2um5g/xqzb0iL3H0zTsVM79I8UXrBYja25drbtxkTIn5RRTR+LoB3TunBgOpB53GZnA7f6mfA/TbF1by3EuEekh1RjBzIwPliO9W7vgPS3ifIvKTJlSRuBGDMZB+YrKU1dM0jB+C74a8U2xeY+l9qGNhjAKAgAieM8e9bbSeJdNduC2lyXbsQRBzgz3xXkev/R5qrTMbYLRiVM4ie0H3qtoeh65ryWThrgO03fwkKJjImYzFaQnWkZThe2e9Gok0C8I6R7Fprd25ae4GlhamFnjdPB+g+tGya7I9HK0dZrzv9MzgWtNgTvcycsAEiB3gkj6gV6CDXl36aRLaWBJ23M8/u4iP9zUT6Lgtme6YWcIE2qqmJOQWheRtzBA71R6jqW3JvuFQJwRtHIESxX25j6VY0toqqqYUHOfUswOZx2FcdUPKdNxCIynKHa5hsBYUZz8a4/J2+DhaQ3LihG4RzJaVjvEMOfnV/pvV2sJduraW95hFsbkVgD7EF2oC3U4ZjtL4KgXfUuTmQTzE9qFXmeABhVmAMACZNWjJsv6nUvcB2gIv5toBj4GAoMe9cLKi5AMkDu2KsdDtFhcAPx+GOc/apam0E4AMk80DS0cX04Bx7dhHyzRvwtpkYqCHLFTO1dzYBP8AShyBlYS0H5A8jPetR4Rusi+nTXbhIMnFtBII/E3znHwqJ6RcFs9N0li21lQdJCNZUkHZPBzzMw3NfPut0yrcxge0ZkfCvU9P4h1toALbtOAu0Rf3EL2EbQMVi/EuLzXEtFFclgCRifxZBPc/xqYXYnFIp6fTblkIzc/iO3jNR1uhaPw2wCO0mPmYpabxBeUxbRQYIyN2CP8AKuttbt5QzEzkYwuK0XYaoFXNW0RugcQogU2nv2wZYce4kx/Wq10QNpGR3NSSwp4BMcwCYqiLYc0fXltt5iISwIIHAmZ+P8q0Wh/SE7IyjSswC5KsTtEkyYUQI+P5ax/SNCLjspUyCPTBmCc98f60c0PTANwClgRDHg9xk/ln+lZSjF9msZSL3VfG1jVWgtxSGVRtBUMC0gEzmPTNVbuj01q3Z1BWA8nyzKhyIz8Yzke4rh1npAFtblu0lvZDQt0XdwmZIgEcfGnN57yNu9TKGZTtyrbt2B3mKVa0UrvYV63+pA2GUw65gM0JJlZBPeQfiB8aznVNOEublferGAd26IjE/Ij7V3Gg/W1LFouKAqqqMwiSZJUQvNUX0h2JAAicqSTPecf7miCryKTtdFnRopYbgGn6/etH0jS7ztEcwEUSSee3H/NC+k27aYa3cJb8zOtlVX+6WktPyirL6z9V829Zfa0BU2wylTKvkfmGM1bfhEpGr8O+ILdi61iCJ/8ASZhpn/eK868WKG1d25aEqzbvYhvzfWQa4dN6i3nB8k5zJkk/HmZrXda6t+svbNvTDO1NrGCOxYkA9/elhUrHlaozGg8Za2yfReufJzvH/qzXpfRur6jU6IvduW0a28n0spSM7gwYzAPG3tE1ir3hq4lze6BZ4E7iCPfHaj3QNQqrqEOEYLiDByViRxMgVMmu0OMW+wpovFfTrN93sv5l+7yz7lDEDE3GkIDAGB7UL6l+knUXBdWwtm3sEF9+4kzBZdwXjPY/yrB67w+9sgb0d4XcFztn3xntxVLUae3bgLeLTi4Qm0qPZZf19+dvArr+R+Diwrs+oAa8z/TKqltKS622Ab1MeFJEYjOZzOK9JVq8d/SN1PW2WtLqRaMh9hTIiVDSIHw59q05eg4+wDotLprjRF/UxmcnPH4VH+dXToUsvbK2bisQ0IZDRK+r1EELmOKFdP1+pv3CRdCcc/hA+AM/wosl++h23LtohYjaobnE4YR3EGuKTOyPsXVdKWdCLIkgjazQNwyZ28k0EudPILAAcwNoPPwntz9qK9SZt63dzbyrcAKNogT35z9qzmouAsCpIAMyWJ4+YzRBMORx8Gg6D0xv2oNwICpyw3ZBxgHAzTJ+rIG8/wDasPw+ooQ0j8OwtIOeazgXeTJLRn4fxqB0sAzNVRF6NVoPGKadmNuyASsBuGBxmTuJ7/eqev8AFV68ZDGJkgnBPxiAftQEqMCKN+Feli88MSqSAYA3AH2Jn+VJpLY029HW11fVXmVA1tjEfl9oH1+tdG8SXrTG1ft23UkAgk7R8QVPz49zWu/U2t2bL2rl8wriJQAZU8BZJ+EfSh3U+kodF57KReBVpwARuGTtAUTUfIX8bYE0Si3dYFLjcqVWFX5Fm+mMVO1pxdW8gBVUbfyCYKmQSCZoRd1YN1/2K3CWJl5mPlwKJ9K1J/aAqtslVwggcsMj3ird9koz/UhtduI7fKr3Tbbgfhcbl5LrbGeIH4vrNC9YSHbPBwe8dq56Wxv5P/Jq2jJPYctpsuzA2sswHLg7SJ3T/I0T0qqXUFFMbl+gef5Gs5pbQS4gxlSPqZowurhgw/fJ+hVW/pUuJpGSCOk8h1A36KSONrWzIPuOMR2qGg0bb7ihsyQNpDLDg7cjmN3NP0bohZLhRYi0TzghGIOPtj4U3RDt2sBBBtnHfH+a1n1ZrV0VNArDMkECZN82s+lu3Px+QrvrL1xvUPMdmaZUqTwTMgRiOT71e6v0tbo25YqXj3GG/wD5j71nevdO8tW8v8IYH6MoKz796aaZLTiWU0QgG4LAMTuvXWuMZ4kAkA1G442CHssVMRbTZKnkB/zdjkUG6fpARJiKPWNKlvzY2xKMJ/FBPc/Dd/CqbomKsAeYd0+x4oh0/qQXK2rszgh5z8RtA9qKfqasDGT96lq/D3lRcUkgBbqHghxG4H6kR8qblaFg09G48U6pjbtXQInJHMb1Dc4nj+NZDQ3mZmVfxsh9MgDn3I5x/CtHdum7pmX9xQQfYq0R/wBprE3g1txzHBjGCYImay4+qNuT2W/Hi3d1pm3KpSMNNskGfSB8CvYTHwrGOoB962HiHTuNIQbruLTo6h+QlwMjRjPqC1jGfNbw/icnKlkfUFjqlpoh1kiecxx/v515Z+l2+Ll60ZOwJA+e6W//AFrrb1xt+oGTEGe4od1wm/nd+U/lg8yfn2+9aS5bVERSyA/g5wHcQSCR8qI9QuO+rI/bbNqyqBmPP92SBzVLw1Ft3BDRugwO4/0+1WeqXd1+WLqm0FQCV3NOZzziK5WvsdkZLBIBdVtN5rqzXGAyvmSCATIEMcUOBC/TgCP59qLdUywOzEYzuORP25oKeeK1j0YTavQQ6ZdJZgMCJMmTjGPau9+7tBnM1U6SVlgdoJAgu+wd+MGTxVvRdKvapylpd5AE7T6QDMSxgZg/aqtAro43LYHHx/pWl8CXVBM59aEzxyff4VG14J1bnbFtTkgF5J49hxkd6D9M3JcK+swwBCMqSQcyzAx9BWbakqRatOz1rp2oB8vEhXuQAZJn/Yqn4uuKuj1ACkBuPmSCSazXTrjjbttvMsZbWhZz/dTB+VGtdcnQXVuNDMD+K6Lu3sBugHt7VzSVNHTB3ZhbVvbef8vo5+ff6iu20DUXPWDMHAP7x/zqp1PYWDA28KBEFgY7xIqpp9cgubgqNONq2wvf2lpNdK2c71oj1Gwu9gSQdoiIyY7/AGqr07Uop9QmT7x9sGjfVzbFz027jNtGNpH8NuMd/hQQEocLcT5sVPw421SdkS0y1qGHmpCECTyGzke/PerUx2/dJkfAqeY+FDluNO4wf+u5u/mSau6bqbK43XLIB/xR3zA96Ykw30rqV5Su0oAdwMuiyGiQQTif6UTt2iLbzbgAQCJj0OwGRPvFB9O1tyDusOZHCtOcY9Efxot/ak2lZGtq3IJLkA5yNsSPlNZSV9G0Za2Wb+pIutuTG7dn0KZ2t+ImPztQjqh8y0fQARbG4q6upKTB9Jx8R8KqXvFxLOSimTG0ywAGB88RzVa14qZAdtu2B8EH+yKpQE5oo9N1aIrBont/v6UVXqYKNtRn/ZxIBx7ds5ArOnWKIhB9s13HU7rAATA7Yj+VU42ZxnQfHUYWce/z+XFXdP4gQoqXGhXRkmN20qRECeeKx7al8SpFI65x+Z/uf86MVQZs9F0Wr7AlkyNx3IpHlr+IAN8ffiqOqVJkv7QNxBIOO4B/hWD1WpuBiCxMe/t2qFvUE4Ik/wC/vUrj2X816Nv41uW7ti35bo9wQGII/DkyfjJFYY6Fvdf+6rCWXJPYHt8643dHBEnmrjSVGU/ts2f/AMULD1CCMkETHMke8Y+/3kOosMFlE8YjI5g0Nu6VVht4dp4j0Htn27UgsyFuLtJ/CJB/wnEiJ/nWRl8YTfqUnarKx7ED1A8jBwflXS5rmGDDDA3DM+337c0IvrbWZ2DAG0CWB/unEcjiutm+sr5cwexAUZgYIOM/y+NMlxLb65IO/jEkKcT+8fc8fSs713SorejjGJGMcEdvvRqbjgwACDkpIb3Pf2xQvqy2/wAKwrd5HOfcD+dVEcVRQ6S0E+vaOT6tn8s1o+ha1VyrEDn0ln3ER+LcR78jHNBugBvMjdtMYJBBU9ojNdNHeYl8FyRJMn3GTNU1Z0QdbN7/AGjuG4ly2uIAKxMx6ZHt2zWEsqvmvIJyQPSGyCeZIEYozprL+iUEEH86iCDjjmg9u0r3H3TtEg7YmSWjP0qIpK6Lk2zQdPsrI9BHqb8Nqz8eMn+dFeo6RWsMyqT3zbsAjM8xJ+Z+tC9H020lpjvvbhdkYXbkRkgH3q9Y0a6i1cR3ubsRLCATxI28VE/ZcPRm3ZfSG3GTEfsh/wC1ZxFVn0pWJup/+dz/ACqvplQFcncCDmNvx+ddbt3Spc2sDg8biTHwz7VdGbDPV9FbkKXtj0jm7ddfttgUEawiOmwWWk9lbH1MUe1+k07hXVYUwAZIQiDz/Chl3p4BlApIIPp3N9PnREcge9xRADiI5Fhf6vUtFr9jD9rdAPOyLf8AnRq7pVJJFpDJn8BPOfp3qGj07LcB8iDPa0SI+1UmS0XNJ1gFSr39Ttj/AM1Tj4+j+tcOo6JF3MPUQI3HkkRnjii4u3iYAcKf7o/qRXDX6C41uApZzyRzHAnt/wA1D7NF0ZTrKxcVgJ3oCfmMGqagCQVgnvWoTpt/YqNpt0Tlj7n509vpN0n/AOnt/VquzPHZlP1YTzGJg/596t9OtqJmSR7f1xWmHSboIPk2+Pfg/DHypP0e+QYt2wfmB/MUrHXoz91lKNnj/X70PW2DPt/v71qr3QNQ4g2rX0IH8q5L4Pv8DYP9/KmmhNWZzqFqYYTlR9xj/KuC2pWcTW5sdE1KqFbYwGPY/wDtqy3SdQyldiRIzJY4/wAFGQnAxvTtC97dtbKieOZ+XH1ogfDN14Egd5hjH2Fdev6G5ZILkeqRgnkZzI5g4+RrPXCY5+9AOkb0eHSIlgX2ASMgDOAD3qP9jXhtjAEzJjOYxE8c/elSrlzZu4IsdP8AByb185zcQGSv4J/xZJ4+FWE8HIGLbmZSTtTMIJmJnIAHOKVKpc5exxjF+C3a8PWYkWzPzMe2PrU28MWmH/gK08cmKVKqyfsWMfQm8MogzZHMASfmO+aZOi6JJD2rKHiN0f8AdLT/AMUqVUm35DXoe3a06ANssgDj1bhIyQDPx/jXDUHRlvULMn2B95/rSpU4oGdLeq0ttd6hILRIVpLRP8hTDxDo1Myon2tt/pSpVcYJk3Qv7QaBci2s/C3H9Knc8VaYD2HwU0qVVghNnEeMNNxBz/dOa7/2v0oPfHup/wA6alRghZMkfGWlgEz/ANuftSHjDS/7T/SmpUYIeTI/2204MAsP+lf+KT+MrHdm+qmlSowQZM4t4x0wH4mHyQ1ybxhYjG/7f6UqVPBEubOf9sLI/f8AtmpXPF+nH70/I0qVPBBkyH9sLJ7XJ+ZqD+KLMT6/vSpU8ULJnI+KrQ7uPv8A51G94ltfvXyfg0A/xpUqTih5MD6zr9i5AZb7gdmuEj4Y3RXN9VpiRNgj7fIfmpqVD0Sn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AutoShape 4" descr="data:image/jpeg;base64,/9j/4AAQSkZJRgABAQAAAQABAAD/2wCEAAkGBxQSEhQUExQWFRQXGB0YGRgYGR0YFBcWGBgYFxgdGB0eHyghGBwlGxgYIzMhJSktMC4uFx8zODMsNygtLisBCgoKDg0OGhAQGiwkHCQsLCwsLCwsLCwsLCwsLCwsLCwsLCwsLCwsLCwsLCwsLCwsLCwsNywsLCw3LDcsKywsLP/AABEIAMgA8AMBIgACEQEDEQH/xAAcAAABBQEBAQAAAAAAAAAAAAAFAAECBAYDBwj/xABDEAACAQMDAgQEAgcHAgQHAAABAhEAAyEEEjEFQQYTIlFhcYGRMkIHFCNSobHBFmKC0eHw8XKSM1OishUkNEOTwtP/xAAZAQADAQEBAAAAAAAAAAAAAAAAAQIDBAX/xAAkEQACAgICAgICAwAAAAAAAAAAAQIREiEDMUFREyIEYTJxkf/aAAwDAQACEQMRAD8A9FAp4p4p4r0rOUaKkBTgU4FSBECpRTxTxSsCIFPFSAp4osCMUoqUU8UrAhFPFTimilYEYp4qUUoosCIFPFSinpWBCKVTimiiwIxSipRSosZGmVQOKnFIUARilUopooAjFKKlSinYEYpoqUUqLAr3G9QAI/vDvB+HNU2Nm0wKiXbAC5PqIkn2E9673rdq1uuuQskSx5zgD79qyOp6vBY6RCS29mZl3SVMAySCBKtjMRUylQ0jagU8VICnitLJGAp4qQFOBSsBgKcLUgKeKmwIxTgVV3sbwGAoBjOWbuYjgD+dXIqFKzScMaI0oqRFPFVZBCKeKlSilYEYpRUopUWBGKUVKlFFgNFNFSilFFgRilFSilFFgRilFSimigBqUU8UopgRilFSilQMjFVdTrBbK78BiRPbAJ+pPsM1cihHV9LaCs150VS4cb/wBgBBifUfTP8ATvSbBIXSut27+5kMIgEk4IJnB9iAOOc9sTnNb1eykvavBFjcFS0VDH1MFuNM5dgSAPzfGsjqer3GRbFlgwI5VSHMcljjzBieMCgmo1KhjuJFsv2mQobhcqOJH17Vg+S3Raie/CnAp6eumzMYCpAU4FZ/x34gOh0puKJuMwRPYMQTP0AJ+cVLdDSt0XOq+INPpztuP6v3Rkjvn2+tZrX/AKSLSGEQH4lp/gB/WvJdfcuiGulh5o3AkyWk8nPv2PvXfp3R3uk+Yy2EHL3JE/8ASvLQINcsuVnZHgiuze3fHqO4dlE4hfbM8/SiWh/SShI8xQBiTkfP3rC6rwle27rL29QgzutGflIORQnqPSdRaIV7RBJx3k84IkVmptM1lBNU0e89L8RWL49LAHGD7ke/ei8V5F4C6OQl83cFkgbCpvJAbAU4zP1gZFaD9G3iprzNprsh0ErOGgchh2PGO1bQ5W3TOfl4UlaN7FKKlFPW1nNRCKVTilFFhRCKeKlSiiwohFKKnSosCEU8U4FPQOiEUoqdNQFEYpoqcUop2BCKUVKKhcJAJAk9hjP3oAcj25+4rBePGsLbVPN3XmPAYF22wrSAQAYPtP2o31nVaqyqXSV2qSXVSokRgAuQCZIjI4715z1wLa0u99ty5qm3PcC/gt+lg0RCzvB29i3J4qG7KSMrrbpUOjNLBmDEkGe0cSSCp796ha0pZCbZ3lYmCdqfORBn5ir1zo7XmtlSF3j0qCoAC++RgASTHymp3utizbuWtOpCgR5xlLjSTLAcKrboAPYe5xjj/hp/R9AAVIClUorqMBRWK8f623dH6ts3MrK5ZpVUIyI4LGPYge5rY6vUraRrjGFUEnMTHb5nj615XqbzXr5PLM0kYB3HsN5jAAxkme3FYc06VHRwQt2d7uqZnLFN5UR5u0o6F4xOQ7HGZE0K07N5r3Am5ixlwCSIBAGOPv8AermiCbLlvzszJtwfSRJIO2FmV/hQ7pHT0uEM4DOxLbWXeFUnjbuWB8Zz8K5UdrCGqsIyl9qq0NIAg9z6+DntI+9FEuM+lYlRthgApllEGN/EZHx7Z96+t0lnYDa9MK0AHdbbmRE+k4BwfmOK59P1yFfLa0SwB2uCvp3EkyAdxX8PI5pDOHhJ5tsIByH4zI5j1CP+qPvWr6GEfVrccwyI20tzBAUyRMqYmfSPhyaxHhN5LLAMgfu8iTgNlz8R/CtJr9T6Q6kKUH5l4A/GcyZ2nt9Zp3UrE1caPSIpRWf8OObbLa8xrilCZbaSrqRgFMFSCeR+X5xo4rrjK0edOOLohFKKnFKKqyCEUorl1DVrZQu2QO2JPymn0Op81N20r8DEx2OPellsrF1Z0inipRSinYiEUoqcUoosCEUoqcUoosCFNU4pbaLA5xQjreu1FoE2bQuBVkjJLGRKqBmYo1FNFFgYPxJorj+bqNSRZUWtltN4cBtxMnHeRJjAJrGdT6OyBL963euLsgsXVlYt+Ha8GEChYG2Wk/hiD7a6AiDkf5GfrWT651dtPaZP1ZEhQbAO3y1YyMjG0jtt5k+xpNFJnmPRfC9zU2m1BCiys8j0rEb2iZMLke9eodL0+hSyjb7RBChGZvUfLG5BE8iCYPea8sHibXXbZL6hjZDBRvtr5bEtkQBHpUyRmBHuK56fp9wam0oAYYdXKhV2sDgjBEgZE4pIbPfopwKcCnArSzMzfj7U7NIRiXYASJOMkgcyMcfDjmvOks4ZwAQB3QXcKJM7iIx2X6mtF+kS4jatBuG5LQBE8S5PAyTHb51lkbcWfbuA+G7AwQpDAgdoUR865OXbO/gVQLnSdKFsq5a5JaTOLWACdqzAgz2qPh++zqPKtXLpxBnYpOZ27pnjkRVjUawXdOUWBtDY3BiZGZC/h4iM1PwzpS7IdikADJs+Z78ksoHH5J45xWXSZt2WtXqiqoLlu5aZgQNwlW3YClwTnIxP0rj07pFs2iTYBIAbdgmSqsCe47/ejWqveWiooKHyzIWUBHxtXJO2fzAkj5VmtF1IWwuAyoFLbg8A7c+oYGIM5+VLtD6BvSEVNRdW4VXJAL7OQSAf2mWHyj51oDrxaCFv/Clt8DDhIBUhi3If37496D9NYvqLwQEiPUQwQQc4md31MZ+9S5qLiu6HcscoygGNv5hHxqq2S3qjT9H1Fq3Go0KF7fmeuWBfcJJVC2WJBM5n8PNerisFf1W+0qnvtAOCpkYn35962XRbxexbLCDEEexXFacUjn/IhpMuRSindgoJJAA5JMAV551vx65Ypp1AU4DtuW5PyiB9c4rVyo5owcugz+kHym0/lvdW3ckMg5JOVyoIJEE/bvVPwGbdhWD30Zn2lfT5YIjPcgme9eX9S1DhFe45O5jBJn1KFDgk7iYBTkTmiHSNX5tprRaWQlxu3EQwEjMntMmOTWbl5OqPGscT3Ue3/MHika8KbXXmC2d7qD+A2y3rABkueCeBJmtV0TxDd0TixfG9NqhW3EAKe/5p+nt8cPNeTN/jvwelxTRVazr1LBG9LkT7qe2D8/eDmh/WvFuk0s+beXcPyr6m+w4q1JNWjJwknVBqKi7BQSxAUckmAPmTxXk/Uv0rXrsjTWRbXjc3qf4ewH8fnWM6v1m/ff8A+Yvs7A4WSfsvAPyFLItcL8nsfWPH+jsSA/mv+6nE8QWOBmsja/SNqLly2P2aBzEBS0GYHxPI+dYbS6e5cICjbJiXyfjCj+VW3u3gr+oDyWUbgAD6sAjP9ztMUnI2XFFHtHhXrJ1NolwBcUlWjgxgkfX+Yo1FeYdI8SXxae6rBn2hyCBMz6zED8uf+6vQtd1e1aVGuMFDgFRySDHHuBuH3qoSvsx5IYvXRw6/1u3pbe5yNx/CpxuOJ+QzzXjviDqtvVXjdJUOTAAkwBPLHLciCBiBFaLxb4jTUywt7WtuotEnc+7cxuMFnbACDPbd8ayHifoYF19u7aQzqJRgDMqCwMZEmB2iJzBLZCQNuM1rc1tEKgbSwjg5gz2IB+x+NWjrbuwstpdpDbt5DKzKuWhuCAwgQfxA9xTdB6E2qusDcC+SEhihKRMlewGJOeY5AzVi90i7pvNuPeLMoAZRLW2DbvLLGGV0K5AfZzg4pJOiqR9AgU60gKqdY0T3rLpauNauRKOvZu0+4+FatmaR5R1vUtd1d97ltrUnaA5AlRIHH4sKDjA3d8SOs6e21tjhm3BSNrMSpIBi5ugmJ9AB+1afXdSbV2LTt5qCDO4BvUSohoABWQcgz6qHWrzmyDkI1xf3Utg8xtj0gAGuNuz0YqkduqsptCLflrsgbz6QCTnBMDPGKodMuhyGtIbxWMiyzgkfusXUCf7o7VY663m6cQbZACghD5i7Z44En+7VrQX0VkDeQv4dou32ViI/KFxbz84NTqhu7Lmn64ptrZubrRZZVbi7FY54W7J+oafhTdH3pZnygV2gHO1jK+xEcH3opr7p8oT/AOGU/eGosnmDLAPI/eAx9KAN1x7Om2KGllWH4UAqynPuNv8AEVNXpFJ0ZbqmkuB29UcE59RzH9Oa6lhuFpm3LgLv9YM9jiRzggH5V16i9kG5lRD21IgA7mmcf4c49ql1Xyr99gGBVATghpHGI7mOO1bEEdBo7drdFo7XgsqOwUwZGJBBHyrc+E/Fmm09prZa5+IsAwBPA9MgAzI5IJzzWF1nnIf2iZ9myfuO8c0w1sj1KSPYQw/jxQtOxSjkqZY6t4j1GsvKL7bAvrWyG22wRxESWM/mY++B3Ham273FCHa89iWEmIEDCkn3Ion1PTMgBLqiewWcR2AOcR7VntJ1CX3JZuXyDkwz7SfYLhT/ADp9ipLRa6lbWUBCqwWIUL2/6V3t/D51V3lQJYWwMrJkg+6qvf4sSaoa3qzksEARSew2T8+9Q6nZG9CLTFSO0w4nmfy8gfY/CgTZvgZtebvIs3Qd20lT5kEjcATtyB3yIoet1rJ9TG2zECVG4kGMEESCMnBPeunhnpDaizfL2vMYDelsMFKichbk8hYjEZgmuXW9Q7Kzw9uBtbzlgtwEJgxODkEj7VNFKWgrZ6lKPpHa6zsxWUZQu0kZBOPpH2oPa6KbNxg1u2QTtF66RsWOSAGM8jHwob0fUMjIGe3cC+so2FYTlZPJOeBRO5b2NZa3bD2mE3EJVVtuCVMTJmBI79qWNdFZWVNe4uGAz3rS4B2i1bPvgHA+EmrXiDRrZW2yKqqyifIkruwfU7KAJnH15ql1XTMjhpLo/qXudqtBGRExHv2rSaxhc0bk+mQB6hj8QPqOPam1QlszXQtQfMNy3bdmAgQxAAyD6sn2wB96ManQhHuJdtsjMNykHcjgZkQAR9R371Q0GvWwNu45MKttRJ5mSe2fcUT6n161qbCI1q5vRNgJCOGnbEgPI7RzM8UpZXoI4+Tn0DUIyuh/+16lEg+hpDggnMQD969I8IraezLoovWsPu/EoAO0tPHpnMdq8O0urtesbHKFYYynsYIGyJmOfjmt/wDo/wDEdpbo3agxtIZTjPAmSZiBgHG7FXF0zLkWUdGl651Sxp0N3SqL2oYNDWjv2wCd9+CPQCe+JIrzqwup6vdRbm94WLjA7VKqXaNwRlX1bT+FsivRLXhq0uou6oq6i2QyNaBuPcy2707S24HHpHBGSePPvEepa9fJ0toIoK2AtttjeaTv2ttMXWkE5lcT2rU5gtd/R7ft2rS2biuXLencUZllWLbsFoHp/wAQ967dSsHV2LNm2N+t3AoxUqNOlq5BJMASCBkAbhBAOKKdO8Maor5tyLepVITY82WG2ArKeANigkcyMgCu2quajQ2v1u4wuuyepdoskMVEbpLkwceWpAPPzYG8FceoXGSzdZAC6oxUEwNwUkSe1d6o+IruzS6hva0/YH8pHfFNiSPE06vZUeRZ3DlifLEEgSQTO4cDmYiK739IClpAtrc7gTuLuACfxmBI/wAUUD6fYK7ttvf+UsX2KJ7YEk0YbTylnb5SsGO7y3m8sAyWPlkiciTNcsj0I/sLdQ0rWtOUJDNj8JgZAET2Eg57DNWelMtswrHnJt2CbYIAB3tDSexMj6UP19sDSFQxJ8wCSxuwDzlgN3HBpaXSyYb9YvLg7i4THtCsKi/rspp3oPapg9sQbTNtgwDZuRMyFzvGDgxn51keuWNpsbGO51l84WMKTj0jHPzola0UqSvmW1UTLt5ttiPcOM/Q1mms3dZccG5KWQAAvATIU8xzA+tVBEzZXNy0rbrt0HcfUtsbmx73DnM+2ferti9vE2GhM7jf/adwo2qD8e/wq54Z8JrqEBZlTb5hccuoXbtM8EGePhVa2iFWuAkKxiTkhZEbjHPHtNaEKwqL93e3mNbuif8AyihLRgRuO76muGldDcOIWZiZ+XbIH9KNJobbu+1iQJMyByqYXuTzPwigOvsC1O4gEiQf4VJYN6srOWTjy5MsTDSBxOIgcx96paBraq4a56sEFcCIMja0T2ziqBvFZ3u0OMhTG4TOZGcj+FELMrYZ0sh7ROPT5mwwfxdwCBzNUZXsDuFOFDXG59+PgOB9/nV3WglUm60RkEEwcH05jOeSPw1VNxyIwq+3bHwHNRvFIWct7ycj2jimSFvD17a4Ftt11yFz+7kc9hJgijLg2b72jqTdS36fLu5aMwJJ+P8AGay2kvnAtJt9Q9fsQRn6fOt91rSM+k0tz9XXUqUO9h6bwZTxOZkHtxFJlJmdGrdGZbentFiRteFLCDjn8J/qaNJrLTtca9buW7jEi4Ufcm4gmTt4JI5g95oYUTUn9mblo2kl5XIXtvWZxByD/KhukZbbL+13i43qG0KvwM7jkT7UqKs12lvaG0QPOCndlmuFvxDBEzAzkfCqOue66EEq5j0gCQIgyCT3HyrhpLrWTuhbuIVgNpZcwSSPTj+Rrqmr1Fy1LoiiT6yw3wygEERkGAfoaXkvLQCS89y6MlmgQAvnuRPtO1fvRXpOnv3S9tLdwSu71NbQEDAKqUgHM4P1xXDw3qksGLkblZlOJk8E/H/Stj0PxVaS7ahGjIJA7FRE/Wc05fozWwL0XpVp2fzJtOUFwgqAHQLJgcAGDkSZJ4qGtN4n9Xa1ZdNxVPQQVVJJIIUkAhlJOe1F7uuAe1dS0Sqlw6SAypdf0kYyMxx2FGGdLzWgMllEgxO1Fa1cAA5mVP8AhrJypm0YWtGm0XTLV/SW7di5dS2J7sHkAqQS3qwTPbgVb0vQbKhNyI1xYO+I9YXbKySVEcAHAj2rFeB7Ops6gqPJbcF86N6syjcA3qH4hB+c/CvRLgLAg4BxgmfviK64PJHDyRxZwvdVsJO69bESTLDgGCY9pxWD8e+M9KF22n8y8jj0yRb9DSZPEyBBHupqfijwYAd9qyGQkDahZGQ7pDemS/qOAYCxPeqL/o41Fy226+iNCwFB9bjcWa4xEgne2Mz8qrZGj1Ss9+kK8V6ffgSWATt+ZgJzz8q0ArCfpgvbdNYxIN/P0t3P8/4UpdDirZ590vT7bKExlpj2Gfp9KtLqwTZXzN21XYjaAqmAMcTznJpaWzFm1I7gxwTnkMee2PhTazVqLtr9ruKh+BxlQBjJ71ySZ6EUWtZrBKKSp37jgACQIGPiSKndQEn9mp2qZbeQVIk4AOTxzQrq+vi7buAY2vydg3Mc5I/3Nd0vW75JuWwzqpEqTc2xkGQBxNRi9GmStjdUveXYbBUsABAJPqPxwhxVDwrZAvLvEbwR7AgOO9cNdrnur5YK7t07VXcpEH1buce3Ga6q4tlSNQV2kAzuDGc+iMbeZ+dbRVRowk/saFbj6T9aXYTuV1ULDNtJYK2JgUD8O9M83TXrlwuy2wAttWYCCcnH/SZPxqrrPEKn0opuQAstnjOFHGfjRHw94sOmONOhBBDhiFndjAA/nS6Qm7ejQdRXQ3rF28DdTUEzPmEGYX05JO3A5zNYjxP1RboRWBVrePSYBEdxn2HetH1fr1u4Ru0zWgRJH/iW55mIxWO6lrrbMdlu2ufxRBMfAcURCRxbV3HVUVCVXOVwpaATPYQBme1FOq9Jv6ebfnW2ttDAn0FgVB/Dkjk4k0JuF2jn05A7D5TUuo6+7c272JgQJaYH2FVaIohf0SqAXubiTwuB7zJyZ9oHzrut9vLFtRCyCQQAJEwROeCePeoWNMD/AHvkJ/jXSzpInCrnljkfCO1LIrEjbtE5LH/D/maM6Lqt+1bAt3bioJwfUmRnB7xQu2BMG5PwQEn+ArS9O6UrWzvuaixjl9M7Wjju3b7VDlXk0UV6K+n8Tss7kS4CpA2nac/vdiKGW9XphO7TDcRx+IKc5ER8O1Hrfh21dtuw1WmYiMPutkSCSG9mOPt8aCanw/esG0HtkC5+EqwKMJj0kE/7NNSTJcDrZ6za8hbd626lGPlsqgbVMEr8uferl2/avOSl8Khg+XsWQYztYsIEjiKCa7pF5XUeVdXcJUQSWA5I9xNDBYYsV495EGqTsXTDF7rKncy203nJdsvPcxEA1UPW7wEbz/Ac8/Go2um5g/xqzb0iL3H0zTsVM79I8UXrBYja25drbtxkTIn5RRTR+LoB3TunBgOpB53GZnA7f6mfA/TbF1by3EuEekh1RjBzIwPliO9W7vgPS3ifIvKTJlSRuBGDMZB+YrKU1dM0jB+C74a8U2xeY+l9qGNhjAKAgAieM8e9bbSeJdNduC2lyXbsQRBzgz3xXkev/R5qrTMbYLRiVM4ie0H3qtoeh65ryWThrgO03fwkKJjImYzFaQnWkZThe2e9Gok0C8I6R7Fprd25ae4GlhamFnjdPB+g+tGya7I9HK0dZrzv9MzgWtNgTvcycsAEiB3gkj6gV6CDXl36aRLaWBJ23M8/u4iP9zUT6Lgtme6YWcIE2qqmJOQWheRtzBA71R6jqW3JvuFQJwRtHIESxX25j6VY0toqqqYUHOfUswOZx2FcdUPKdNxCIynKHa5hsBYUZz8a4/J2+DhaQ3LihG4RzJaVjvEMOfnV/pvV2sJduraW95hFsbkVgD7EF2oC3U4ZjtL4KgXfUuTmQTzE9qFXmeABhVmAMACZNWjJsv6nUvcB2gIv5toBj4GAoMe9cLKi5AMkDu2KsdDtFhcAPx+GOc/apam0E4AMk80DS0cX04Bx7dhHyzRvwtpkYqCHLFTO1dzYBP8AShyBlYS0H5A8jPetR4Rusi+nTXbhIMnFtBII/E3znHwqJ6RcFs9N0li21lQdJCNZUkHZPBzzMw3NfPut0yrcxge0ZkfCvU9P4h1toALbtOAu0Rf3EL2EbQMVi/EuLzXEtFFclgCRifxZBPc/xqYXYnFIp6fTblkIzc/iO3jNR1uhaPw2wCO0mPmYpabxBeUxbRQYIyN2CP8AKuttbt5QzEzkYwuK0XYaoFXNW0RugcQogU2nv2wZYce4kx/Wq10QNpGR3NSSwp4BMcwCYqiLYc0fXltt5iISwIIHAmZ+P8q0Wh/SE7IyjSswC5KsTtEkyYUQI+P5ax/SNCLjspUyCPTBmCc98f60c0PTANwClgRDHg9xk/ln+lZSjF9msZSL3VfG1jVWgtxSGVRtBUMC0gEzmPTNVbuj01q3Z1BWA8nyzKhyIz8Yzke4rh1npAFtblu0lvZDQt0XdwmZIgEcfGnN57yNu9TKGZTtyrbt2B3mKVa0UrvYV63+pA2GUw65gM0JJlZBPeQfiB8aznVNOEublferGAd26IjE/Ij7V3Gg/W1LFouKAqqqMwiSZJUQvNUX0h2JAAicqSTPecf7miCryKTtdFnRopYbgGn6/etH0jS7ztEcwEUSSee3H/NC+k27aYa3cJb8zOtlVX+6WktPyirL6z9V829Zfa0BU2wylTKvkfmGM1bfhEpGr8O+ILdi61iCJ/8ASZhpn/eK868WKG1d25aEqzbvYhvzfWQa4dN6i3nB8k5zJkk/HmZrXda6t+svbNvTDO1NrGCOxYkA9/elhUrHlaozGg8Za2yfReufJzvH/qzXpfRur6jU6IvduW0a28n0spSM7gwYzAPG3tE1ir3hq4lze6BZ4E7iCPfHaj3QNQqrqEOEYLiDByViRxMgVMmu0OMW+wpovFfTrN93sv5l+7yz7lDEDE3GkIDAGB7UL6l+knUXBdWwtm3sEF9+4kzBZdwXjPY/yrB67w+9sgb0d4XcFztn3xntxVLUae3bgLeLTi4Qm0qPZZf19+dvArr+R+Diwrs+oAa8z/TKqltKS622Ab1MeFJEYjOZzOK9JVq8d/SN1PW2WtLqRaMh9hTIiVDSIHw59q05eg4+wDotLprjRF/UxmcnPH4VH+dXToUsvbK2bisQ0IZDRK+r1EELmOKFdP1+pv3CRdCcc/hA+AM/wosl++h23LtohYjaobnE4YR3EGuKTOyPsXVdKWdCLIkgjazQNwyZ28k0EudPILAAcwNoPPwntz9qK9SZt63dzbyrcAKNogT35z9qzmouAsCpIAMyWJ4+YzRBMORx8Gg6D0xv2oNwICpyw3ZBxgHAzTJ+rIG8/wDasPw+ooQ0j8OwtIOeazgXeTJLRn4fxqB0sAzNVRF6NVoPGKadmNuyASsBuGBxmTuJ7/eqev8AFV68ZDGJkgnBPxiAftQEqMCKN+Feli88MSqSAYA3AH2Jn+VJpLY029HW11fVXmVA1tjEfl9oH1+tdG8SXrTG1ft23UkAgk7R8QVPz49zWu/U2t2bL2rl8wriJQAZU8BZJ+EfSh3U+kodF57KReBVpwARuGTtAUTUfIX8bYE0Si3dYFLjcqVWFX5Fm+mMVO1pxdW8gBVUbfyCYKmQSCZoRd1YN1/2K3CWJl5mPlwKJ9K1J/aAqtslVwggcsMj3ird9koz/UhtduI7fKr3Tbbgfhcbl5LrbGeIH4vrNC9YSHbPBwe8dq56Wxv5P/Jq2jJPYctpsuzA2sswHLg7SJ3T/I0T0qqXUFFMbl+gef5Gs5pbQS4gxlSPqZowurhgw/fJ+hVW/pUuJpGSCOk8h1A36KSONrWzIPuOMR2qGg0bb7ihsyQNpDLDg7cjmN3NP0bohZLhRYi0TzghGIOPtj4U3RDt2sBBBtnHfH+a1n1ZrV0VNArDMkECZN82s+lu3Px+QrvrL1xvUPMdmaZUqTwTMgRiOT71e6v0tbo25YqXj3GG/wD5j71nevdO8tW8v8IYH6MoKz796aaZLTiWU0QgG4LAMTuvXWuMZ4kAkA1G442CHssVMRbTZKnkB/zdjkUG6fpARJiKPWNKlvzY2xKMJ/FBPc/Dd/CqbomKsAeYd0+x4oh0/qQXK2rszgh5z8RtA9qKfqasDGT96lq/D3lRcUkgBbqHghxG4H6kR8qblaFg09G48U6pjbtXQInJHMb1Dc4nj+NZDQ3mZmVfxsh9MgDn3I5x/CtHdum7pmX9xQQfYq0R/wBprE3g1txzHBjGCYImay4+qNuT2W/Hi3d1pm3KpSMNNskGfSB8CvYTHwrGOoB962HiHTuNIQbruLTo6h+QlwMjRjPqC1jGfNbw/icnKlkfUFjqlpoh1kiecxx/v515Z+l2+Ll60ZOwJA+e6W//AFrrb1xt+oGTEGe4od1wm/nd+U/lg8yfn2+9aS5bVERSyA/g5wHcQSCR8qI9QuO+rI/bbNqyqBmPP92SBzVLw1Ft3BDRugwO4/0+1WeqXd1+WLqm0FQCV3NOZzziK5WvsdkZLBIBdVtN5rqzXGAyvmSCATIEMcUOBC/TgCP59qLdUywOzEYzuORP25oKeeK1j0YTavQQ6ZdJZgMCJMmTjGPau9+7tBnM1U6SVlgdoJAgu+wd+MGTxVvRdKvapylpd5AE7T6QDMSxgZg/aqtAro43LYHHx/pWl8CXVBM59aEzxyff4VG14J1bnbFtTkgF5J49hxkd6D9M3JcK+swwBCMqSQcyzAx9BWbakqRatOz1rp2oB8vEhXuQAZJn/Yqn4uuKuj1ACkBuPmSCSazXTrjjbttvMsZbWhZz/dTB+VGtdcnQXVuNDMD+K6Lu3sBugHt7VzSVNHTB3ZhbVvbef8vo5+ff6iu20DUXPWDMHAP7x/zqp1PYWDA28KBEFgY7xIqpp9cgubgqNONq2wvf2lpNdK2c71oj1Gwu9gSQdoiIyY7/AGqr07Uop9QmT7x9sGjfVzbFz027jNtGNpH8NuMd/hQQEocLcT5sVPw421SdkS0y1qGHmpCECTyGzke/PerUx2/dJkfAqeY+FDluNO4wf+u5u/mSau6bqbK43XLIB/xR3zA96Ykw30rqV5Su0oAdwMuiyGiQQTif6UTt2iLbzbgAQCJj0OwGRPvFB9O1tyDusOZHCtOcY9Efxot/ak2lZGtq3IJLkA5yNsSPlNZSV9G0Za2Wb+pIutuTG7dn0KZ2t+ImPztQjqh8y0fQARbG4q6upKTB9Jx8R8KqXvFxLOSimTG0ywAGB88RzVa14qZAdtu2B8EH+yKpQE5oo9N1aIrBont/v6UVXqYKNtRn/ZxIBx7ds5ArOnWKIhB9s13HU7rAATA7Yj+VU42ZxnQfHUYWce/z+XFXdP4gQoqXGhXRkmN20qRECeeKx7al8SpFI65x+Z/uf86MVQZs9F0Wr7AlkyNx3IpHlr+IAN8ffiqOqVJkv7QNxBIOO4B/hWD1WpuBiCxMe/t2qFvUE4Ik/wC/vUrj2X816Nv41uW7ti35bo9wQGII/DkyfjJFYY6Fvdf+6rCWXJPYHt8643dHBEnmrjSVGU/ts2f/AMULD1CCMkETHMke8Y+/3kOosMFlE8YjI5g0Nu6VVht4dp4j0Htn27UgsyFuLtJ/CJB/wnEiJ/nWRl8YTfqUnarKx7ED1A8jBwflXS5rmGDDDA3DM+337c0IvrbWZ2DAG0CWB/unEcjiutm+sr5cwexAUZgYIOM/y+NMlxLb65IO/jEkKcT+8fc8fSs713SorejjGJGMcEdvvRqbjgwACDkpIb3Pf2xQvqy2/wAKwrd5HOfcD+dVEcVRQ6S0E+vaOT6tn8s1o+ha1VyrEDn0ln3ER+LcR78jHNBugBvMjdtMYJBBU9ojNdNHeYl8FyRJMn3GTNU1Z0QdbN7/AGjuG4ly2uIAKxMx6ZHt2zWEsqvmvIJyQPSGyCeZIEYozprL+iUEEH86iCDjjmg9u0r3H3TtEg7YmSWjP0qIpK6Lk2zQdPsrI9BHqb8Nqz8eMn+dFeo6RWsMyqT3zbsAjM8xJ+Z+tC9H020lpjvvbhdkYXbkRkgH3q9Y0a6i1cR3ubsRLCATxI28VE/ZcPRm3ZfSG3GTEfsh/wC1ZxFVn0pWJup/+dz/ACqvplQFcncCDmNvx+ddbt3Spc2sDg8biTHwz7VdGbDPV9FbkKXtj0jm7ddfttgUEawiOmwWWk9lbH1MUe1+k07hXVYUwAZIQiDz/Chl3p4BlApIIPp3N9PnREcge9xRADiI5Fhf6vUtFr9jD9rdAPOyLf8AnRq7pVJJFpDJn8BPOfp3qGj07LcB8iDPa0SI+1UmS0XNJ1gFSr39Ttj/AM1Tj4+j+tcOo6JF3MPUQI3HkkRnjii4u3iYAcKf7o/qRXDX6C41uApZzyRzHAnt/wA1D7NF0ZTrKxcVgJ3oCfmMGqagCQVgnvWoTpt/YqNpt0Tlj7n509vpN0n/AOnt/VquzPHZlP1YTzGJg/596t9OtqJmSR7f1xWmHSboIPk2+Pfg/DHypP0e+QYt2wfmB/MUrHXoz91lKNnj/X70PW2DPt/v71qr3QNQ4g2rX0IH8q5L4Pv8DYP9/KmmhNWZzqFqYYTlR9xj/KuC2pWcTW5sdE1KqFbYwGPY/wDtqy3SdQyldiRIzJY4/wAFGQnAxvTtC97dtbKieOZ+XH1ogfDN14Egd5hjH2Fdev6G5ZILkeqRgnkZzI5g4+RrPXCY5+9AOkb0eHSIlgX2ASMgDOAD3qP9jXhtjAEzJjOYxE8c/elSrlzZu4IsdP8AByb185zcQGSv4J/xZJ4+FWE8HIGLbmZSTtTMIJmJnIAHOKVKpc5exxjF+C3a8PWYkWzPzMe2PrU28MWmH/gK08cmKVKqyfsWMfQm8MogzZHMASfmO+aZOi6JJD2rKHiN0f8AdLT/AMUqVUm35DXoe3a06ANssgDj1bhIyQDPx/jXDUHRlvULMn2B95/rSpU4oGdLeq0ttd6hILRIVpLRP8hTDxDo1Myon2tt/pSpVcYJk3Qv7QaBci2s/C3H9Knc8VaYD2HwU0qVVghNnEeMNNxBz/dOa7/2v0oPfHup/wA6alRghZMkfGWlgEz/ANuftSHjDS/7T/SmpUYIeTI/2204MAsP+lf+KT+MrHdm+qmlSowQZM4t4x0wH4mHyQ1ybxhYjG/7f6UqVPBEubOf9sLI/f8AtmpXPF+nH70/I0qVPBBkyH9sLJ7XJ+ZqD+KLMT6/vSpU8ULJnI+KrQ7uPv8A51G94ltfvXyfg0A/xpUqTih5MD6zr9i5AZb7gdmuEj4Y3RXN9VpiRNgj7fIfmpqVD0Sn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bhubanes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743200" cy="2286000"/>
          </a:xfrm>
          <a:prstGeom prst="rect">
            <a:avLst/>
          </a:prstGeom>
        </p:spPr>
      </p:pic>
      <p:pic>
        <p:nvPicPr>
          <p:cNvPr id="14" name="Picture 13" descr="chi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038600"/>
            <a:ext cx="3632200" cy="2724150"/>
          </a:xfrm>
          <a:prstGeom prst="rect">
            <a:avLst/>
          </a:prstGeom>
        </p:spPr>
      </p:pic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Entanglement Swapping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752600"/>
            <a:ext cx="83343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6183868"/>
            <a:ext cx="5891356" cy="36933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Zukowski</a:t>
            </a:r>
            <a:r>
              <a:rPr lang="en-US" dirty="0" smtClean="0"/>
              <a:t>, </a:t>
            </a:r>
            <a:r>
              <a:rPr lang="en-US" dirty="0" err="1" smtClean="0"/>
              <a:t>Zeilinge</a:t>
            </a:r>
            <a:r>
              <a:rPr lang="en-US" dirty="0" smtClean="0"/>
              <a:t>, Horne, </a:t>
            </a:r>
            <a:r>
              <a:rPr lang="en-US" dirty="0" err="1" smtClean="0"/>
              <a:t>Ekert</a:t>
            </a:r>
            <a:r>
              <a:rPr lang="en-US" dirty="0" smtClean="0"/>
              <a:t>, PRL </a:t>
            </a:r>
            <a:r>
              <a:rPr lang="en-US" b="1" dirty="0" smtClean="0"/>
              <a:t>71</a:t>
            </a:r>
            <a:r>
              <a:rPr lang="en-US" dirty="0" smtClean="0"/>
              <a:t>, 4287 (’93)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Entanglement Swapping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752600"/>
            <a:ext cx="83343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0" y="6183868"/>
            <a:ext cx="5891356" cy="36933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Zukowski</a:t>
            </a:r>
            <a:r>
              <a:rPr lang="en-US" dirty="0" smtClean="0"/>
              <a:t>, </a:t>
            </a:r>
            <a:r>
              <a:rPr lang="en-US" dirty="0" err="1" smtClean="0"/>
              <a:t>Zeilinge</a:t>
            </a:r>
            <a:r>
              <a:rPr lang="en-US" dirty="0" smtClean="0"/>
              <a:t>, Horne, </a:t>
            </a:r>
            <a:r>
              <a:rPr lang="en-US" dirty="0" err="1" smtClean="0"/>
              <a:t>Ekert</a:t>
            </a:r>
            <a:r>
              <a:rPr lang="en-US" dirty="0" smtClean="0"/>
              <a:t>, PRL </a:t>
            </a:r>
            <a:r>
              <a:rPr lang="en-US" b="1" dirty="0" smtClean="0"/>
              <a:t>71</a:t>
            </a:r>
            <a:r>
              <a:rPr lang="en-US" dirty="0" smtClean="0"/>
              <a:t>, 4287 (’93)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9296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2129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" y="3581400"/>
            <a:ext cx="8077200" cy="13716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2129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066800"/>
            <a:ext cx="2057400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" y="3581400"/>
            <a:ext cx="8077200" cy="13716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Photons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565014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565014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743200"/>
            <a:ext cx="8077200" cy="13716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14 ions entangled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Entangled States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72000"/>
            <a:ext cx="1524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86400" y="6553200"/>
            <a:ext cx="2590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Phys. Rep. 2008</a:t>
            </a:r>
            <a:endParaRPr lang="en-US" dirty="0"/>
          </a:p>
        </p:txBody>
      </p:sp>
      <p:pic>
        <p:nvPicPr>
          <p:cNvPr id="4099" name="Picture 3" descr="C:\Users\HRI\Desktop\winel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72050"/>
            <a:ext cx="276225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0"/>
            <a:ext cx="3887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 Demi" pitchFamily="34" charset="0"/>
              </a:rPr>
              <a:t>Quantum Teleportation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erlin Sans FB Demi" pitchFamily="34" charset="0"/>
              </a:rPr>
              <a:t>between Light and Matter</a:t>
            </a:r>
            <a:endParaRPr lang="en-US" sz="2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0042"/>
            <a:ext cx="7086600" cy="67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6397" y="0"/>
            <a:ext cx="3887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 Demi" pitchFamily="34" charset="0"/>
              </a:rPr>
              <a:t>Quantum Teleportation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erlin Sans FB Demi" pitchFamily="34" charset="0"/>
              </a:rPr>
              <a:t>between Light and Matter</a:t>
            </a:r>
            <a:endParaRPr lang="en-US" sz="2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2743200" y="1828800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648765" y="2768600"/>
            <a:ext cx="1761435" cy="279400"/>
          </a:xfrm>
          <a:prstGeom prst="rect">
            <a:avLst/>
          </a:prstGeom>
        </p:spPr>
      </p:pic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86200" y="4724400"/>
            <a:ext cx="1219200" cy="410484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7329948" y="2079523"/>
            <a:ext cx="456572" cy="1843548"/>
          </a:xfrm>
          <a:custGeom>
            <a:avLst/>
            <a:gdLst>
              <a:gd name="connsiteX0" fmla="*/ 132736 w 456572"/>
              <a:gd name="connsiteY0" fmla="*/ 0 h 1843548"/>
              <a:gd name="connsiteX1" fmla="*/ 147484 w 456572"/>
              <a:gd name="connsiteY1" fmla="*/ 442451 h 1843548"/>
              <a:gd name="connsiteX2" fmla="*/ 162233 w 456572"/>
              <a:gd name="connsiteY2" fmla="*/ 752167 h 1843548"/>
              <a:gd name="connsiteX3" fmla="*/ 88491 w 456572"/>
              <a:gd name="connsiteY3" fmla="*/ 1725561 h 1843548"/>
              <a:gd name="connsiteX4" fmla="*/ 58994 w 456572"/>
              <a:gd name="connsiteY4" fmla="*/ 1637071 h 1843548"/>
              <a:gd name="connsiteX5" fmla="*/ 73742 w 456572"/>
              <a:gd name="connsiteY5" fmla="*/ 1681316 h 1843548"/>
              <a:gd name="connsiteX6" fmla="*/ 147484 w 456572"/>
              <a:gd name="connsiteY6" fmla="*/ 1740309 h 1843548"/>
              <a:gd name="connsiteX7" fmla="*/ 221226 w 456572"/>
              <a:gd name="connsiteY7" fmla="*/ 1843548 h 1843548"/>
              <a:gd name="connsiteX8" fmla="*/ 280220 w 456572"/>
              <a:gd name="connsiteY8" fmla="*/ 1681316 h 1843548"/>
              <a:gd name="connsiteX9" fmla="*/ 294968 w 456572"/>
              <a:gd name="connsiteY9" fmla="*/ 1607574 h 1843548"/>
              <a:gd name="connsiteX10" fmla="*/ 339213 w 456572"/>
              <a:gd name="connsiteY10" fmla="*/ 1548580 h 1843548"/>
              <a:gd name="connsiteX11" fmla="*/ 309717 w 456572"/>
              <a:gd name="connsiteY11" fmla="*/ 1637071 h 1843548"/>
              <a:gd name="connsiteX12" fmla="*/ 250723 w 456572"/>
              <a:gd name="connsiteY12" fmla="*/ 1814051 h 1843548"/>
              <a:gd name="connsiteX13" fmla="*/ 206478 w 456572"/>
              <a:gd name="connsiteY13" fmla="*/ 1843548 h 1843548"/>
              <a:gd name="connsiteX14" fmla="*/ 176981 w 456572"/>
              <a:gd name="connsiteY14" fmla="*/ 1755058 h 1843548"/>
              <a:gd name="connsiteX15" fmla="*/ 162233 w 456572"/>
              <a:gd name="connsiteY15" fmla="*/ 1710812 h 1843548"/>
              <a:gd name="connsiteX16" fmla="*/ 147484 w 456572"/>
              <a:gd name="connsiteY16" fmla="*/ 1563329 h 1843548"/>
              <a:gd name="connsiteX17" fmla="*/ 117987 w 456572"/>
              <a:gd name="connsiteY17" fmla="*/ 1165122 h 1843548"/>
              <a:gd name="connsiteX18" fmla="*/ 103239 w 456572"/>
              <a:gd name="connsiteY18" fmla="*/ 1047135 h 1843548"/>
              <a:gd name="connsiteX19" fmla="*/ 88491 w 456572"/>
              <a:gd name="connsiteY19" fmla="*/ 973393 h 1843548"/>
              <a:gd name="connsiteX20" fmla="*/ 103239 w 456572"/>
              <a:gd name="connsiteY20" fmla="*/ 722671 h 1843548"/>
              <a:gd name="connsiteX21" fmla="*/ 132736 w 456572"/>
              <a:gd name="connsiteY21" fmla="*/ 545690 h 1843548"/>
              <a:gd name="connsiteX22" fmla="*/ 117987 w 456572"/>
              <a:gd name="connsiteY22" fmla="*/ 29496 h 1843548"/>
              <a:gd name="connsiteX23" fmla="*/ 103239 w 456572"/>
              <a:gd name="connsiteY23" fmla="*/ 73742 h 1843548"/>
              <a:gd name="connsiteX24" fmla="*/ 44246 w 456572"/>
              <a:gd name="connsiteY24" fmla="*/ 162232 h 1843548"/>
              <a:gd name="connsiteX25" fmla="*/ 0 w 456572"/>
              <a:gd name="connsiteY25" fmla="*/ 191729 h 1843548"/>
              <a:gd name="connsiteX26" fmla="*/ 44246 w 456572"/>
              <a:gd name="connsiteY26" fmla="*/ 147483 h 1843548"/>
              <a:gd name="connsiteX27" fmla="*/ 73742 w 456572"/>
              <a:gd name="connsiteY27" fmla="*/ 103238 h 1843548"/>
              <a:gd name="connsiteX28" fmla="*/ 132736 w 456572"/>
              <a:gd name="connsiteY28" fmla="*/ 14748 h 1843548"/>
              <a:gd name="connsiteX29" fmla="*/ 206478 w 456572"/>
              <a:gd name="connsiteY29" fmla="*/ 88490 h 1843548"/>
              <a:gd name="connsiteX30" fmla="*/ 221226 w 456572"/>
              <a:gd name="connsiteY30" fmla="*/ 132735 h 1843548"/>
              <a:gd name="connsiteX31" fmla="*/ 265471 w 456572"/>
              <a:gd name="connsiteY31" fmla="*/ 162232 h 1843548"/>
              <a:gd name="connsiteX32" fmla="*/ 280220 w 456572"/>
              <a:gd name="connsiteY32" fmla="*/ 206477 h 1843548"/>
              <a:gd name="connsiteX33" fmla="*/ 324465 w 456572"/>
              <a:gd name="connsiteY33" fmla="*/ 235974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6572" h="1843548">
                <a:moveTo>
                  <a:pt x="132736" y="0"/>
                </a:moveTo>
                <a:cubicBezTo>
                  <a:pt x="137652" y="147484"/>
                  <a:pt x="141702" y="294999"/>
                  <a:pt x="147484" y="442451"/>
                </a:cubicBezTo>
                <a:cubicBezTo>
                  <a:pt x="151534" y="545727"/>
                  <a:pt x="162233" y="648811"/>
                  <a:pt x="162233" y="752167"/>
                </a:cubicBezTo>
                <a:cubicBezTo>
                  <a:pt x="162233" y="1727314"/>
                  <a:pt x="456572" y="1633536"/>
                  <a:pt x="88491" y="1725561"/>
                </a:cubicBezTo>
                <a:lnTo>
                  <a:pt x="58994" y="1637071"/>
                </a:lnTo>
                <a:cubicBezTo>
                  <a:pt x="54078" y="1622323"/>
                  <a:pt x="65119" y="1668381"/>
                  <a:pt x="73742" y="1681316"/>
                </a:cubicBezTo>
                <a:cubicBezTo>
                  <a:pt x="111862" y="1738496"/>
                  <a:pt x="86423" y="1719956"/>
                  <a:pt x="147484" y="1740309"/>
                </a:cubicBezTo>
                <a:cubicBezTo>
                  <a:pt x="181897" y="1843548"/>
                  <a:pt x="147484" y="1818968"/>
                  <a:pt x="221226" y="1843548"/>
                </a:cubicBezTo>
                <a:cubicBezTo>
                  <a:pt x="259095" y="1729942"/>
                  <a:pt x="239176" y="1783926"/>
                  <a:pt x="280220" y="1681316"/>
                </a:cubicBezTo>
                <a:cubicBezTo>
                  <a:pt x="285136" y="1656735"/>
                  <a:pt x="284787" y="1630481"/>
                  <a:pt x="294968" y="1607574"/>
                </a:cubicBezTo>
                <a:cubicBezTo>
                  <a:pt x="304951" y="1585112"/>
                  <a:pt x="328220" y="1526594"/>
                  <a:pt x="339213" y="1548580"/>
                </a:cubicBezTo>
                <a:cubicBezTo>
                  <a:pt x="353118" y="1576390"/>
                  <a:pt x="319549" y="1607574"/>
                  <a:pt x="309717" y="1637071"/>
                </a:cubicBezTo>
                <a:lnTo>
                  <a:pt x="250723" y="1814051"/>
                </a:lnTo>
                <a:cubicBezTo>
                  <a:pt x="245118" y="1830867"/>
                  <a:pt x="221226" y="1833716"/>
                  <a:pt x="206478" y="1843548"/>
                </a:cubicBezTo>
                <a:lnTo>
                  <a:pt x="176981" y="1755058"/>
                </a:lnTo>
                <a:lnTo>
                  <a:pt x="162233" y="1710812"/>
                </a:lnTo>
                <a:cubicBezTo>
                  <a:pt x="157317" y="1661651"/>
                  <a:pt x="150473" y="1612645"/>
                  <a:pt x="147484" y="1563329"/>
                </a:cubicBezTo>
                <a:cubicBezTo>
                  <a:pt x="123728" y="1171355"/>
                  <a:pt x="161642" y="1339737"/>
                  <a:pt x="117987" y="1165122"/>
                </a:cubicBezTo>
                <a:cubicBezTo>
                  <a:pt x="113071" y="1125793"/>
                  <a:pt x="109266" y="1086309"/>
                  <a:pt x="103239" y="1047135"/>
                </a:cubicBezTo>
                <a:cubicBezTo>
                  <a:pt x="99427" y="1022359"/>
                  <a:pt x="88491" y="998460"/>
                  <a:pt x="88491" y="973393"/>
                </a:cubicBezTo>
                <a:cubicBezTo>
                  <a:pt x="88491" y="889675"/>
                  <a:pt x="96818" y="806143"/>
                  <a:pt x="103239" y="722671"/>
                </a:cubicBezTo>
                <a:cubicBezTo>
                  <a:pt x="113118" y="594240"/>
                  <a:pt x="106209" y="625269"/>
                  <a:pt x="132736" y="545690"/>
                </a:cubicBezTo>
                <a:cubicBezTo>
                  <a:pt x="127820" y="373625"/>
                  <a:pt x="128725" y="201296"/>
                  <a:pt x="117987" y="29496"/>
                </a:cubicBezTo>
                <a:cubicBezTo>
                  <a:pt x="117017" y="13980"/>
                  <a:pt x="110789" y="60152"/>
                  <a:pt x="103239" y="73742"/>
                </a:cubicBezTo>
                <a:cubicBezTo>
                  <a:pt x="86023" y="104731"/>
                  <a:pt x="63910" y="132735"/>
                  <a:pt x="44246" y="162232"/>
                </a:cubicBezTo>
                <a:cubicBezTo>
                  <a:pt x="34414" y="176981"/>
                  <a:pt x="0" y="209455"/>
                  <a:pt x="0" y="191729"/>
                </a:cubicBezTo>
                <a:cubicBezTo>
                  <a:pt x="0" y="170871"/>
                  <a:pt x="30893" y="163506"/>
                  <a:pt x="44246" y="147483"/>
                </a:cubicBezTo>
                <a:cubicBezTo>
                  <a:pt x="55593" y="133866"/>
                  <a:pt x="62395" y="116855"/>
                  <a:pt x="73742" y="103238"/>
                </a:cubicBezTo>
                <a:cubicBezTo>
                  <a:pt x="135118" y="29586"/>
                  <a:pt x="106816" y="92505"/>
                  <a:pt x="132736" y="14748"/>
                </a:cubicBezTo>
                <a:cubicBezTo>
                  <a:pt x="176980" y="44244"/>
                  <a:pt x="181898" y="39330"/>
                  <a:pt x="206478" y="88490"/>
                </a:cubicBezTo>
                <a:cubicBezTo>
                  <a:pt x="213430" y="102395"/>
                  <a:pt x="211515" y="120596"/>
                  <a:pt x="221226" y="132735"/>
                </a:cubicBezTo>
                <a:cubicBezTo>
                  <a:pt x="232299" y="146576"/>
                  <a:pt x="250723" y="152400"/>
                  <a:pt x="265471" y="162232"/>
                </a:cubicBezTo>
                <a:cubicBezTo>
                  <a:pt x="270387" y="176980"/>
                  <a:pt x="269227" y="195484"/>
                  <a:pt x="280220" y="206477"/>
                </a:cubicBezTo>
                <a:cubicBezTo>
                  <a:pt x="329129" y="255385"/>
                  <a:pt x="324465" y="195368"/>
                  <a:pt x="324465" y="23597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0" y="297180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LOCC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 rot="10383209">
            <a:off x="4267836" y="1615630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383209">
            <a:off x="4648836" y="4219815"/>
            <a:ext cx="280220" cy="412955"/>
          </a:xfrm>
          <a:custGeom>
            <a:avLst/>
            <a:gdLst>
              <a:gd name="connsiteX0" fmla="*/ 0 w 280220"/>
              <a:gd name="connsiteY0" fmla="*/ 132735 h 412955"/>
              <a:gd name="connsiteX1" fmla="*/ 44245 w 280220"/>
              <a:gd name="connsiteY1" fmla="*/ 339213 h 412955"/>
              <a:gd name="connsiteX2" fmla="*/ 58994 w 280220"/>
              <a:gd name="connsiteY2" fmla="*/ 412955 h 412955"/>
              <a:gd name="connsiteX3" fmla="*/ 44245 w 280220"/>
              <a:gd name="connsiteY3" fmla="*/ 280219 h 412955"/>
              <a:gd name="connsiteX4" fmla="*/ 14749 w 280220"/>
              <a:gd name="connsiteY4" fmla="*/ 191729 h 412955"/>
              <a:gd name="connsiteX5" fmla="*/ 44245 w 280220"/>
              <a:gd name="connsiteY5" fmla="*/ 147484 h 412955"/>
              <a:gd name="connsiteX6" fmla="*/ 88491 w 280220"/>
              <a:gd name="connsiteY6" fmla="*/ 132735 h 412955"/>
              <a:gd name="connsiteX7" fmla="*/ 176981 w 280220"/>
              <a:gd name="connsiteY7" fmla="*/ 88490 h 412955"/>
              <a:gd name="connsiteX8" fmla="*/ 206478 w 280220"/>
              <a:gd name="connsiteY8" fmla="*/ 44245 h 412955"/>
              <a:gd name="connsiteX9" fmla="*/ 250723 w 280220"/>
              <a:gd name="connsiteY9" fmla="*/ 29496 h 412955"/>
              <a:gd name="connsiteX10" fmla="*/ 280220 w 280220"/>
              <a:gd name="connsiteY10" fmla="*/ 0 h 41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220" h="412955">
                <a:moveTo>
                  <a:pt x="0" y="132735"/>
                </a:moveTo>
                <a:cubicBezTo>
                  <a:pt x="18606" y="281574"/>
                  <a:pt x="2216" y="213121"/>
                  <a:pt x="44245" y="339213"/>
                </a:cubicBezTo>
                <a:cubicBezTo>
                  <a:pt x="52172" y="362994"/>
                  <a:pt x="58994" y="412955"/>
                  <a:pt x="58994" y="412955"/>
                </a:cubicBezTo>
                <a:cubicBezTo>
                  <a:pt x="54078" y="368710"/>
                  <a:pt x="52976" y="323872"/>
                  <a:pt x="44245" y="280219"/>
                </a:cubicBezTo>
                <a:cubicBezTo>
                  <a:pt x="38147" y="249731"/>
                  <a:pt x="14749" y="191729"/>
                  <a:pt x="14749" y="191729"/>
                </a:cubicBezTo>
                <a:cubicBezTo>
                  <a:pt x="24581" y="176981"/>
                  <a:pt x="30404" y="158557"/>
                  <a:pt x="44245" y="147484"/>
                </a:cubicBezTo>
                <a:cubicBezTo>
                  <a:pt x="56385" y="137772"/>
                  <a:pt x="74586" y="139688"/>
                  <a:pt x="88491" y="132735"/>
                </a:cubicBezTo>
                <a:cubicBezTo>
                  <a:pt x="202847" y="75556"/>
                  <a:pt x="65774" y="125558"/>
                  <a:pt x="176981" y="88490"/>
                </a:cubicBezTo>
                <a:cubicBezTo>
                  <a:pt x="186813" y="73742"/>
                  <a:pt x="192637" y="55318"/>
                  <a:pt x="206478" y="44245"/>
                </a:cubicBezTo>
                <a:cubicBezTo>
                  <a:pt x="218617" y="34533"/>
                  <a:pt x="237392" y="37494"/>
                  <a:pt x="250723" y="29496"/>
                </a:cubicBezTo>
                <a:cubicBezTo>
                  <a:pt x="262646" y="22342"/>
                  <a:pt x="270388" y="9832"/>
                  <a:pt x="28022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7200" y="17481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1910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0042"/>
            <a:ext cx="7086600" cy="67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6397" y="0"/>
            <a:ext cx="3887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 Demi" pitchFamily="34" charset="0"/>
              </a:rPr>
              <a:t>Quantum Teleportation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erlin Sans FB Demi" pitchFamily="34" charset="0"/>
              </a:rPr>
              <a:t>between Light and Matter</a:t>
            </a:r>
            <a:endParaRPr lang="en-US" sz="2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Content Placeholder 9"/>
          <p:cNvSpPr txBox="1">
            <a:spLocks noGrp="1"/>
          </p:cNvSpPr>
          <p:nvPr>
            <p:ph sz="quarter" idx="1"/>
          </p:nvPr>
        </p:nvSpPr>
        <p:spPr>
          <a:xfrm>
            <a:off x="4724400" y="2057400"/>
            <a:ext cx="4495800" cy="40011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      </a:t>
            </a:r>
            <a:r>
              <a:rPr lang="en-US" sz="1800" dirty="0" err="1" smtClean="0"/>
              <a:t>Polzik’s</a:t>
            </a:r>
            <a:r>
              <a:rPr lang="en-US" sz="1800" dirty="0" smtClean="0"/>
              <a:t> group, Nature</a:t>
            </a:r>
            <a:r>
              <a:rPr lang="en-US" sz="1800" b="1" dirty="0" smtClean="0"/>
              <a:t> 443,</a:t>
            </a:r>
            <a:r>
              <a:rPr lang="en-US" sz="1800" dirty="0" smtClean="0"/>
              <a:t> 557 (’06)</a:t>
            </a:r>
            <a:endParaRPr lang="en-US" sz="1800" dirty="0"/>
          </a:p>
        </p:txBody>
      </p:sp>
      <p:sp>
        <p:nvSpPr>
          <p:cNvPr id="73732" name="AutoShape 4" descr="data:image/jpeg;base64,/9j/4AAQSkZJRgABAQAAAQABAAD/2wCEAAkGBhQSERQUExQVFBUVFxgaGRcVGBocFhoaGBoVGhgXGBoYHScfGhwkGR0XHy8gIycpLCwsFR4xNTAqNSYsLCkBCQoKDgwOGg8PGiwlHyQsNDAsLywqLCosKiwtLC4sLSwsKSwsLCksLCosKSwsKSwpLCwsLC0pKSwsLCwsLCksLP/AABEIALQAkAMBIgACEQEDEQH/xAAcAAACAgMBAQAAAAAAAAAAAAAFBgMEAQIHAAj/xAA+EAABAwIEBAMGBQMCBQUAAAABAgMRAAQFEiExBkFRYRMicQcygZGhwUJisdHwFCNSM3IVFiSS8VNjgrLh/8QAGgEAAgMBAQAAAAAAAAAAAAAABAUBAgMABv/EAC8RAAICAQMCBQMEAgMBAAAAAAECABEDBCExEkEiUWGB8BNxwZGhsdEyMxTh8QX/2gAMAwEAAhEDEQA/AFNiyWVHyyOh105VZDqU6lI00iKa2nLMqCfHSDIB6+lVMZwoh7yIWpvZJjWYJ5b16pAAvSOfOLPrgtFJDpQ4VpCsqvwgyNOUUVtHUFWjevURz9edMiuFVgsqCSAoxtHvCrP/ACkA4Fnyk7xzI7VQHp4b53lmyL3Es4BhxU3MFObsJAH8+lHlYajwwlZzDWOojesKum0twZAEjQwYMRt3/Wk7iXibKQGyQJI9TH8+dU8eU3wIOtE0BzLWK4mWRlbIgH0MHXfp+1ULzjRSGwlEEqA+WtJN/jhWAJM8/nJ/neqSr/TvAAM7Cl+q1ABpYxxYqG8ZrzipTh0VMGTJIRAGwA5VZwviV8nzGEgzuPTUcqR3LoZtBqAPSe9TOvmRHTn1O5NKjZNmEjadgt+I2lkKUjX3ZCf0JojcXaVMqcSrMlIPLUR2rm3DGOrRKVDMk6ETy2oqm7U2+PDzLbPLXy9jWuLV5MbefzzmObTJlG+0YrvE20pDsQMmk/Wh6MTRlBSpJKtTHWqvENihxnOnNkUfMNfKfsDQXDnCSEZIA5immLXl2VQOfggf/ARLab4mAXpKAo76kAVRDjbalCQCs6xsOwq+7wqHX/EUoxA0FHbThFhSSVJk96DzknI33hiAdIiavEEpnKJ+FMfB1yXGXkkEEHn8KPs4W02wrRIjbStMBs0+C4se8rettE5TJV8wfWLeP7ROubJCLlBISQsJc17if3rqmPOgWaX2iE+HCo2kRt9a5xxNhyTbtFBzLZVlKgNChwZkT8dKp8NrW88pi4dWGygpBJOUHcaUwderICRX5mQa8V+X6zpNhxUi6tmgVBLwKcyYjVJ1PoRVjEnTA1jeYH0/nekDC1AOlSlDMlK0dl/hSe06U9n/AEwCZ8g83Mnn6b/SpbAMRFQXPlLGoq4rfqJ8vunQn0jQz/IFI+KvZidSUpI259DTBjEpC0k5krEiOokaUqYlcEhOkCIPy1+W1F6gqmOptpUP+UE3T3mMdSfnrUXieSeeYfoaw4yTr1NXbLClqIEHefjsK8m7WSY3VSZYw1kIGaATGx18x3Pw/WiCOHytOgM6a60ZwXAgIkgn+daamMPTG1Ctk8oWuDbec0LC2TBChJ3mmPA754Rkcza7TqO3ejeOYMlxEEenrSnhdupDvhq268/3qQ3VM3TpnQ2DnbUFpTCwQRMSDzjlrr8KU7XiEZ/AyQrUTz0pjs0oCQBrOx3B+e1RX/C0uh8AJG/qefoaJ02+RR6zDJspMCYhxCtgZAnUazzoOvi97oQKPPcNO3bhU2JAidqgxDgB9TzbRRlSoiVAyI5/GrakL9RvvIxk0INt+MnFqSAkEAjeYMcqeOHcRNw49IyjIPL89Z/m1HrH2VWbYBCCogfiJNGP+CNNNK8NASYiQNanTOqONpjqVL4yJyQX6E+O3JLbiUhEjZSTKR9SKAtOqF5EnbamG7wlvwv6jMrw8wSiR7x/x02I+1A3mj/WBY90jf5V6LUAlh0bixdQPAVKn8w1ZWXiPIUBJzCR115UzcT36rZKEHzTAIG3aPhp8aBYY4EupVpoRNN3EmFh9yyP4XFjN6Ej9qt9Txjr9f4g+ZASD2iJfPZxtE667DrJ5T1oPc4cFAZRJ59PSfn9KbuLrEN3KUAR5BoOkAfWKhYswBGlK/8A6GuBPSI40OnH0wYGw/A0wPKJ/Q0btcLA3AHpUzSIq6FaCvOZMhaN1QCZZtgNxVtCaibWOtStmTzrIGXMxdNynnSbfMkOgiZB9D6U/wDgymgONYMT5k79OtELBnFyPCm1NqkE5f8AEjb4U14tc+HZJMTmVB0231pXwd1X49vwk7z/AIn7U8sWfiWbiVATBP00ozAQuVSfOAZBamVuE7dIaCkiM4BPcxRfEGiMh/MKH8KtlDLaVbgR8iaK4n7oPRQ/Wssh6mJMsBQqEEjT4VE81LZHY1OjYViNDVl2IMowsETjmDWgfsnUleUsqS4BOhInl32oO9YB/wDuskZkHzoEyUiPPFY4ZWlxlaxJPr05fOvW2JLZUpbXvKQpMRpCgJr12MBgaPtFbhlJI+ecnW2UKKVCCNwa6W9bwzbr/wDSKJ+ET965em5K4WoklQ1Jp+wPFP6iwcQZLjYUNew8p/ShsxJ6T6/ztK5VpfnMH+0qyUHkPAeVQ5D01PrNA2VkgED501e0DFEi2aSTGZKFHroKRbXH2gI8xjTavP6pDSmu3/Ud6PJ4d4eDek1GgEmDWrGLtlJEgEjQE61aaalOYUrII5jIEGTpfQhMrUlPqaqnHkT/AG/NB35fCgWKMsEkrCioHUSd+g1qv/zKGHEsi2UnMARqNQYGmmvXWNjV1x3xM2euZ0PDr0KEK0nrVz+hSqluwuidFJI9RTBhy5Pwq3G0qR3lRGEgAxp5tR+h7VZwNbnjrST5C0vTopJH2+9EHrSQop3OsdxQDA79SbpKDrmSQfjO/wAa0D0yiZhLVj6RiZBSyFD1ohfqzMSOx/SpbC3HhgHpQ2/xBCElmYV+EHpvpVmFGCw+0fKPSsxvUVk5KE+gqXrV1kGfP/DbYbcKEgwsKJM6SdorISUrAP4Sawzhr6FMuAEJebJHpMA/OrBxEPSgCHE7969VwQy/Pt+YvuwRILQaR0JH1o/wbiKm7nw9MjhEg0DZZIUsq0BUI67VswcrszGkD41Bokr61KsCye0ffaPhCC0HJjIgCNIITO88h1rmV05csqQltlsgmDCTn7TmKTB0M9K6LdrXc4ey6DLluoEzrOWCJ6gxrQG4xRdw4pxQCc3LcDSNJpLqaCANyNodpASSBxFTilTiWVZjr5I6hZIkek855U4YSpRaA6AT8qV+I2y88zbo1JOdRPRIJJPwBpnsnMqABvFLGXwgmM1/yMjvML8QAHQj7c6ns7HJrAkaTzirBcHMwa1aTPOaHaxNgLlxkknTXvRmyGWh1s3FEGtCB8qhfOUeXVuQkmg+BYZD6FqjxFLKl6yI3AT2G1En/cI5kc6pWOCOlbLviZUpUZRHvaEASeQ9NaIxr1MLgzv0oa5hJji1pN0bRUpcSMw6EabGtOKbJDzecaLRqkjqAaRONbV9GK/1DScv9tKTPbn6VCjFry5Cm0OAEjWaJyYySSIEjeEXGbhb2nMuJLbxDS2xrm2MbkUN4M9pjj14624pJbKjk5Ea6CeelLdj7LH38xW8hHoJNTseyI2pS6boShSVREAwoHrVVUXUuYVwq9S9ZELUM7CW2kJnUy4VEgdhpS5fKLKnMohR586IYGubkIVCPDJAHVRMKBqrxspDdyFLVlTGg6wf/FelZeQOP2Hb+d4uxsoNHkyHw1rCVncJBPw0r105lKT3qvbcRhLRUiMqiUkr0jmKXr/idclICTGyht8K7Pmxqed6l8asRU69wdcS0+1PvA/r+yqFXVuGn1NzsT8KG8K4kGkt3D5KEOpShGsBTivKTH+IGs0c4p8rzLihBUlQV6p/hoDW47Vj7iX0mWswXtVe4gHDcPm/ucxgm1UW+pMpzAd8s/Oi+FsDLJV3159RQzFHA6lOhkGQRuOhBGxrfDHHSCFrzHqQJ9dNzSh6ZB6RyuzGu8LPPgqjKY01NYLYBlOn6VHbOgiVwPjWHL1M5W5We3uj1VtFCsC0IuoVtLrMY2P0I6iiCVmYO4NAmyZROhBO3pr9qMsOyoVmJRt5efdpVxLi15p1hbiv7C1rQY/CttRSpCj3EKB6HtRy4flUDYa0ExrDhcWV83Gra0uo7KyJJ+cH50ThfpaC5ktYN9oXEINwEtrlK0JUFTv2FLyn1oTmSogxuKG2tyFtJzpCsvXf4dKnffziEKCdNlD9CKarmQrRFfmBdBAAkFtxVcBwDxlQdwDVnGuJFKeCSpSiIOpoUMHIKVJhZnUA/XWtcXCvECigjTeK1x6oYz1IBckizL11ibn/ABBCySCp3MoAaedRO3LerPtCbOZCiDuQJ7iaaLl9lVuHmsql5oJjXSgXHZ8RpCjIEjUjSnH0qwuPP5+IpL3nxkiu0UrEZmHk9Mqh8NDRPh2+YtG/Hdt0XLizDSHD5ExupQ51QwhqHICgpLiVJJHUjSr91w466hlLKJyNgqkxqomghiL4usCyAR73/RheRlDdLGgT+P7Ei4rx9y7DLrkDyqASgQhICtkjlTQzxIp62tg+vMHQoZiP9JbZyBRO5CxqocswIoW/wQ6qyt1FTYVlfhAkqKkrTCDAgEjXflVvgNTFtcIYuFJcLqiMuhZaWUkJJP4lEwkxptzrNsbdRNbUL+4G4/WxIVkAFcgn9L+fxCzzX9rICUOdRyI+hFCmGHwqFOKI7QPtRa5fCUklJhBIn8aEjTKpPNP1T3FaW94kiRFKHAAPTv8AiOsZsiTWtqCQVSod9RRloAbCgjd6nNvJ6J1Px6Vs6+smJ8NPY+Y/HlQLEwqxD3OrdukzVHhdtIOZzVJ0AOpjqTvTDcWgGZTZziNh7w/eswRe0zYwXcvBIJqDhR7xWb1R2LpT/wBqEj9aF4/igbZW4rkDA78hRLgO3KMKQpXvO53D/wDNWn0itMXiNzPPstTk7HlU4noSPkSKpuukGatOuQ85/uX/APY1SdMmixAp5dyQZBIn+H+d63bxlwfiNVl7VFFdOnV+HeF30rWzlQ0pBzlTgJGo2gVfPs6ub21OZ5qHFSDrAAMEgDbnpUmC3jrmJeG6taFuNpkKiZTMiKOv8Tt2viWdutS3POpK0pCglZlRRG28+mteozPl/wBaVdDttXeIUIZut/vfr89oFwz2QsW92xPiLRBzyfIpUeXuNZ0qtxJwe00tx1bymgkJCG0bZRM5up1oqni02di34yiq4UgLVmVOpkiOQ0I2rk3E/GDl0SCfLNDoWw+JjQ7Dz9a7TZQ2Y+H3P49Zbx7i4hgWtupQaBUSSZUSo6696UkqI1r016KHbKcjdRjBMYQUJ1q+IuLa2vNi80PFnQKcScijHUkE1RXwg2Gw84VtJWP7bKCUlf51/wCKOw1NWvZ4+l/DVNr1/pHsw7oclUf9wUKKXuGKuip99Zab2QlOqoGwHKIrN9PZ6lG/7fKkJn6fATx+voBF1t9LScrYE9Y2qa2YJhSyTJ26/wD5WiLNGeUgwNgeepo5Z2g3VSHMAhIu43TcXM2tspR6Cj+BIyL0MnvQ7xDsnbrWWGlDUHWaDs3c05FQD7S+H3n7m3Sgf2nnAlUfhVzJ7ZQTPUU83jQaZS2kQlISkDskR9q8i68qSrdJ103A7VjGXAUggyCCQRsREg0fjPhgeW73nALhcqUfzH9TUBrdSq0IreYzBFRJTU0VqoV06dTs+IQ66+/atLccbWoIcXySDGvqJ071Z4duEP8AjvAQ4i0fzCPxq1Kh8CR8ai9kF8ALlpxaWs7hUkLAk5pmD9qZMLw5DKbxps5kIQsFUaSsSEg89CflXpmy+EqRRoee/b4IhdQjV84nC8Ux5y4ylZMpSlPY5QBPyAoaTXlCCR0rUmk75GZraOlUKKE3TW0fz7VGmnH2Z8KC+uTnB8JkBa+5k5UTykj5A1qhlWNC4zcFYT4doltYOa4hxadjkQTkCugMz6R1q5i2KeIcqTISY093TTTtW/EGJpS44hA1XopQ/LIyJHJPbtQ2zRFU1+q6F+mvNbztHg6j9VvaX7ViO9E20CqrCDFWFMkiK82TccTcv8hpWi318tBWQzWi3Yrh6SYQadUphce8BI9ahtb3MyGyCC2kp1/EANCKGrxY+IlIPwFVuI3Sm1UUmFASCNwe1E47Ag2XecvrStga9RUFmB9K1Woc6xFaKMmunTv+HezYoOZWh7GouJuIG8PbDS9M3vdSTzPXSnhFq6nZ0KH5k/tXHPbHmbIQtKVAgHPGs6nflExTzFqGzMTkYGhfeJXwC1FHfY8TleIkeKsp2KlR6EyKgrRS6yk0uJ6mJjcChLNrbqWoJSMyjsB2En6SfhXecDsEYPZNtuRmdBU6r/3YlLc/4xKR3T+akjhHhgM2Tlw8IcuW1IaB3ShQPn7FZ2/KO9WGcVcvWUNvHMAInnOg1PURvRLViQO3/sF6vrMUXgcyK0fzrW4rUqJPbU8qM2DeZW9AE2KmF+Gs90nkR19e1M+DAJTmOppBmYuxY8mO8YAXaFgQka1Sevxyqri+KBKSpRgDf7ClrAcRTc3DiVAhPhkpAOsgjUxvv9KjHpy3E5soSNDmJAVdtcIUsZnZQmNEj3j69P1pfwV0PvNhCQkIEqI6jQk/HamrEHiEijG0q4QOo2TBjnL8QLdpCSISlJMAwPvVTiM/9K52Qf0q1eKlSar8QJm3cH5FfpWTDYH1kAzlqa8usp2rChrW0zmEHesAVvFYAqJ06Df+2e5YdyJhaRGqtZoxj+KM4lhibx4QUhxOUGJUnb60iYjg6VeZWVI6nSmPELlAwNkIQl1CFOJJ1EHMdQR6869GUKZjdD2HFH9oryKOhem+R3nKlmmn2ccI/wBbclTmluwAt09dfK2D1VB+ANAsLwty4eQyykqW4qEp+5PIAak9q6txe4jCMOZs2FAuOEqcUN1aeZZ7E+UDoKV41Ba24hmVyB0ryYv+0LjHxnC20YSk8tAIEADt+1DeCsWhwtKPvGU+vMfelZa5JNeaeKFBSTBSZBHUVjqcxzGu3YS+HEMS0J3Bdmh5GVY7gjcHqKrPoLPlPTQ8j6ftVbh3Gw+ylY32UOihv+/xoy6lLiMqtuR5g9RS8rC0fpilxBbF5ohMlYlQSPxZdx9dO4pW4auslyj82ZJ+IP3p6tMMeYWpZT4wJ0KDqByGU7UncTIKXkvZcilEqKSIMpIhUdxp6it8TVtKZNzccuBGcjbrkTmcPyTH3JpgxNQzZZnaCNqG8HkG102Kl/Iqmp79UnSrvZyEmUHEpL1XUeOH/p3f9iv0rdoyZqrjzn9h3/aawydpZZzNG1ZrVFbJrWVma0JratTUTpQfvFuGVqKvU6V2Th5ITw61ABzeKTIkTnV+wr1eplozeYE+cB1v+uA/ZEAlV44AMwDSAeiVqWVR0nKPlSnxpiS3r11ThkpOUdgNhXq9WmcAaex5/wBymPfVNflAgrBrNepXGMZvZ9dqD6kA+VSSSO6djXTmDpXq9WTcywk5cIB9K49jF8p15S1mSTHYAEgAV6vVZOJBnR/Z+smxT2Ur7URXqT6V6vVLcmcILt1eY1Xx/wD0Xf8AYazXqzeWE5q1W8aVmvVqZSamtK9Xqi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AutoShape 6" descr="data:image/jpeg;base64,/9j/4AAQSkZJRgABAQAAAQABAAD/2wCEAAkGBhQSERQUExQVFBUVFxgaGRcVGBocFhoaGBoVGhgXGBoYHScfGhwkGR0XHy8gIycpLCwsFR4xNTAqNSYsLCkBCQoKDgwOGg8PGiwlHyQsNDAsLywqLCosKiwtLC4sLSwsKSwsLCksLCosKSwsKSwpLCwsLC0pKSwsLCwsLCksLP/AABEIALQAkAMBIgACEQEDEQH/xAAcAAACAgMBAQAAAAAAAAAAAAAFBgMEAQIHAAj/xAA+EAABAwIEBAMGBQMCBQUAAAABAgMRAAQFEiExBkFRYRMicQcygZGhwUJisdHwFCNSM3IVFiSS8VNjgrLh/8QAGgEAAgMBAQAAAAAAAAAAAAAABAUBAgMABv/EAC8RAAICAQMCBQMEAgMBAAAAAAECABEDBCExEkEiUWGB8BNxwZGhsdEyMxTh8QX/2gAMAwEAAhEDEQA/AFNiyWVHyyOh105VZDqU6lI00iKa2nLMqCfHSDIB6+lVMZwoh7yIWpvZJjWYJ5b16pAAvSOfOLPrgtFJDpQ4VpCsqvwgyNOUUVtHUFWjevURz9edMiuFVgsqCSAoxtHvCrP/ACkA4Fnyk7xzI7VQHp4b53lmyL3Es4BhxU3MFObsJAH8+lHlYajwwlZzDWOojesKum0twZAEjQwYMRt3/Wk7iXibKQGyQJI9TH8+dU8eU3wIOtE0BzLWK4mWRlbIgH0MHXfp+1ULzjRSGwlEEqA+WtJN/jhWAJM8/nJ/neqSr/TvAAM7Cl+q1ABpYxxYqG8ZrzipTh0VMGTJIRAGwA5VZwviV8nzGEgzuPTUcqR3LoZtBqAPSe9TOvmRHTn1O5NKjZNmEjadgt+I2lkKUjX3ZCf0JojcXaVMqcSrMlIPLUR2rm3DGOrRKVDMk6ETy2oqm7U2+PDzLbPLXy9jWuLV5MbefzzmObTJlG+0YrvE20pDsQMmk/Wh6MTRlBSpJKtTHWqvENihxnOnNkUfMNfKfsDQXDnCSEZIA5immLXl2VQOfggf/ARLab4mAXpKAo76kAVRDjbalCQCs6xsOwq+7wqHX/EUoxA0FHbThFhSSVJk96DzknI33hiAdIiavEEpnKJ+FMfB1yXGXkkEEHn8KPs4W02wrRIjbStMBs0+C4se8rettE5TJV8wfWLeP7ROubJCLlBISQsJc17if3rqmPOgWaX2iE+HCo2kRt9a5xxNhyTbtFBzLZVlKgNChwZkT8dKp8NrW88pi4dWGygpBJOUHcaUwderICRX5mQa8V+X6zpNhxUi6tmgVBLwKcyYjVJ1PoRVjEnTA1jeYH0/nekDC1AOlSlDMlK0dl/hSe06U9n/AEwCZ8g83Mnn6b/SpbAMRFQXPlLGoq4rfqJ8vunQn0jQz/IFI+KvZidSUpI259DTBjEpC0k5krEiOokaUqYlcEhOkCIPy1+W1F6gqmOptpUP+UE3T3mMdSfnrUXieSeeYfoaw4yTr1NXbLClqIEHefjsK8m7WSY3VSZYw1kIGaATGx18x3Pw/WiCOHytOgM6a60ZwXAgIkgn+daamMPTG1Ctk8oWuDbec0LC2TBChJ3mmPA754Rkcza7TqO3ejeOYMlxEEenrSnhdupDvhq268/3qQ3VM3TpnQ2DnbUFpTCwQRMSDzjlrr8KU7XiEZ/AyQrUTz0pjs0oCQBrOx3B+e1RX/C0uh8AJG/qefoaJ02+RR6zDJspMCYhxCtgZAnUazzoOvi97oQKPPcNO3bhU2JAidqgxDgB9TzbRRlSoiVAyI5/GrakL9RvvIxk0INt+MnFqSAkEAjeYMcqeOHcRNw49IyjIPL89Z/m1HrH2VWbYBCCogfiJNGP+CNNNK8NASYiQNanTOqONpjqVL4yJyQX6E+O3JLbiUhEjZSTKR9SKAtOqF5EnbamG7wlvwv6jMrw8wSiR7x/x02I+1A3mj/WBY90jf5V6LUAlh0bixdQPAVKn8w1ZWXiPIUBJzCR115UzcT36rZKEHzTAIG3aPhp8aBYY4EupVpoRNN3EmFh9yyP4XFjN6Ej9qt9Txjr9f4g+ZASD2iJfPZxtE667DrJ5T1oPc4cFAZRJ59PSfn9KbuLrEN3KUAR5BoOkAfWKhYswBGlK/8A6GuBPSI40OnH0wYGw/A0wPKJ/Q0btcLA3AHpUzSIq6FaCvOZMhaN1QCZZtgNxVtCaibWOtStmTzrIGXMxdNynnSbfMkOgiZB9D6U/wDgymgONYMT5k79OtELBnFyPCm1NqkE5f8AEjb4U14tc+HZJMTmVB0231pXwd1X49vwk7z/AIn7U8sWfiWbiVATBP00ozAQuVSfOAZBamVuE7dIaCkiM4BPcxRfEGiMh/MKH8KtlDLaVbgR8iaK4n7oPRQ/Wssh6mJMsBQqEEjT4VE81LZHY1OjYViNDVl2IMowsETjmDWgfsnUleUsqS4BOhInl32oO9YB/wDuskZkHzoEyUiPPFY4ZWlxlaxJPr05fOvW2JLZUpbXvKQpMRpCgJr12MBgaPtFbhlJI+ecnW2UKKVCCNwa6W9bwzbr/wDSKJ+ET965em5K4WoklQ1Jp+wPFP6iwcQZLjYUNew8p/ShsxJ6T6/ztK5VpfnMH+0qyUHkPAeVQ5D01PrNA2VkgED501e0DFEi2aSTGZKFHroKRbXH2gI8xjTavP6pDSmu3/Ud6PJ4d4eDek1GgEmDWrGLtlJEgEjQE61aaalOYUrII5jIEGTpfQhMrUlPqaqnHkT/AG/NB35fCgWKMsEkrCioHUSd+g1qv/zKGHEsi2UnMARqNQYGmmvXWNjV1x3xM2euZ0PDr0KEK0nrVz+hSqluwuidFJI9RTBhy5Pwq3G0qR3lRGEgAxp5tR+h7VZwNbnjrST5C0vTopJH2+9EHrSQop3OsdxQDA79SbpKDrmSQfjO/wAa0D0yiZhLVj6RiZBSyFD1ohfqzMSOx/SpbC3HhgHpQ2/xBCElmYV+EHpvpVmFGCw+0fKPSsxvUVk5KE+gqXrV1kGfP/DbYbcKEgwsKJM6SdorISUrAP4Sawzhr6FMuAEJebJHpMA/OrBxEPSgCHE7969VwQy/Pt+YvuwRILQaR0JH1o/wbiKm7nw9MjhEg0DZZIUsq0BUI67VswcrszGkD41Bokr61KsCye0ffaPhCC0HJjIgCNIITO88h1rmV05csqQltlsgmDCTn7TmKTB0M9K6LdrXc4ey6DLluoEzrOWCJ6gxrQG4xRdw4pxQCc3LcDSNJpLqaCANyNodpASSBxFTilTiWVZjr5I6hZIkek855U4YSpRaA6AT8qV+I2y88zbo1JOdRPRIJJPwBpnsnMqABvFLGXwgmM1/yMjvML8QAHQj7c6ns7HJrAkaTzirBcHMwa1aTPOaHaxNgLlxkknTXvRmyGWh1s3FEGtCB8qhfOUeXVuQkmg+BYZD6FqjxFLKl6yI3AT2G1En/cI5kc6pWOCOlbLviZUpUZRHvaEASeQ9NaIxr1MLgzv0oa5hJji1pN0bRUpcSMw6EabGtOKbJDzecaLRqkjqAaRONbV9GK/1DScv9tKTPbn6VCjFry5Cm0OAEjWaJyYySSIEjeEXGbhb2nMuJLbxDS2xrm2MbkUN4M9pjj14624pJbKjk5Ea6CeelLdj7LH38xW8hHoJNTseyI2pS6boShSVREAwoHrVVUXUuYVwq9S9ZELUM7CW2kJnUy4VEgdhpS5fKLKnMohR586IYGubkIVCPDJAHVRMKBqrxspDdyFLVlTGg6wf/FelZeQOP2Hb+d4uxsoNHkyHw1rCVncJBPw0r105lKT3qvbcRhLRUiMqiUkr0jmKXr/idclICTGyht8K7Pmxqed6l8asRU69wdcS0+1PvA/r+yqFXVuGn1NzsT8KG8K4kGkt3D5KEOpShGsBTivKTH+IGs0c4p8rzLihBUlQV6p/hoDW47Vj7iX0mWswXtVe4gHDcPm/ucxgm1UW+pMpzAd8s/Oi+FsDLJV3159RQzFHA6lOhkGQRuOhBGxrfDHHSCFrzHqQJ9dNzSh6ZB6RyuzGu8LPPgqjKY01NYLYBlOn6VHbOgiVwPjWHL1M5W5We3uj1VtFCsC0IuoVtLrMY2P0I6iiCVmYO4NAmyZROhBO3pr9qMsOyoVmJRt5efdpVxLi15p1hbiv7C1rQY/CttRSpCj3EKB6HtRy4flUDYa0ExrDhcWV83Gra0uo7KyJJ+cH50ThfpaC5ktYN9oXEINwEtrlK0JUFTv2FLyn1oTmSogxuKG2tyFtJzpCsvXf4dKnffziEKCdNlD9CKarmQrRFfmBdBAAkFtxVcBwDxlQdwDVnGuJFKeCSpSiIOpoUMHIKVJhZnUA/XWtcXCvECigjTeK1x6oYz1IBckizL11ibn/ABBCySCp3MoAaedRO3LerPtCbOZCiDuQJ7iaaLl9lVuHmsql5oJjXSgXHZ8RpCjIEjUjSnH0qwuPP5+IpL3nxkiu0UrEZmHk9Mqh8NDRPh2+YtG/Hdt0XLizDSHD5ExupQ51QwhqHICgpLiVJJHUjSr91w466hlLKJyNgqkxqomghiL4usCyAR73/RheRlDdLGgT+P7Ei4rx9y7DLrkDyqASgQhICtkjlTQzxIp62tg+vMHQoZiP9JbZyBRO5CxqocswIoW/wQ6qyt1FTYVlfhAkqKkrTCDAgEjXflVvgNTFtcIYuFJcLqiMuhZaWUkJJP4lEwkxptzrNsbdRNbUL+4G4/WxIVkAFcgn9L+fxCzzX9rICUOdRyI+hFCmGHwqFOKI7QPtRa5fCUklJhBIn8aEjTKpPNP1T3FaW94kiRFKHAAPTv8AiOsZsiTWtqCQVSod9RRloAbCgjd6nNvJ6J1Px6Vs6+smJ8NPY+Y/HlQLEwqxD3OrdukzVHhdtIOZzVJ0AOpjqTvTDcWgGZTZziNh7w/eswRe0zYwXcvBIJqDhR7xWb1R2LpT/wBqEj9aF4/igbZW4rkDA78hRLgO3KMKQpXvO53D/wDNWn0itMXiNzPPstTk7HlU4noSPkSKpuukGatOuQ85/uX/APY1SdMmixAp5dyQZBIn+H+d63bxlwfiNVl7VFFdOnV+HeF30rWzlQ0pBzlTgJGo2gVfPs6ub21OZ5qHFSDrAAMEgDbnpUmC3jrmJeG6taFuNpkKiZTMiKOv8Tt2viWdutS3POpK0pCglZlRRG28+mteozPl/wBaVdDttXeIUIZut/vfr89oFwz2QsW92xPiLRBzyfIpUeXuNZ0qtxJwe00tx1bymgkJCG0bZRM5up1oqni02di34yiq4UgLVmVOpkiOQ0I2rk3E/GDl0SCfLNDoWw+JjQ7Dz9a7TZQ2Y+H3P49Zbx7i4hgWtupQaBUSSZUSo6696UkqI1r016KHbKcjdRjBMYQUJ1q+IuLa2vNi80PFnQKcScijHUkE1RXwg2Gw84VtJWP7bKCUlf51/wCKOw1NWvZ4+l/DVNr1/pHsw7oclUf9wUKKXuGKuip99Zab2QlOqoGwHKIrN9PZ6lG/7fKkJn6fATx+voBF1t9LScrYE9Y2qa2YJhSyTJ26/wD5WiLNGeUgwNgeepo5Z2g3VSHMAhIu43TcXM2tspR6Cj+BIyL0MnvQ7xDsnbrWWGlDUHWaDs3c05FQD7S+H3n7m3Sgf2nnAlUfhVzJ7ZQTPUU83jQaZS2kQlISkDskR9q8i68qSrdJ103A7VjGXAUggyCCQRsREg0fjPhgeW73nALhcqUfzH9TUBrdSq0IreYzBFRJTU0VqoV06dTs+IQ66+/atLccbWoIcXySDGvqJ071Z4duEP8AjvAQ4i0fzCPxq1Kh8CR8ai9kF8ALlpxaWs7hUkLAk5pmD9qZMLw5DKbxps5kIQsFUaSsSEg89CflXpmy+EqRRoee/b4IhdQjV84nC8Ux5y4ylZMpSlPY5QBPyAoaTXlCCR0rUmk75GZraOlUKKE3TW0fz7VGmnH2Z8KC+uTnB8JkBa+5k5UTykj5A1qhlWNC4zcFYT4doltYOa4hxadjkQTkCugMz6R1q5i2KeIcqTISY093TTTtW/EGJpS44hA1XopQ/LIyJHJPbtQ2zRFU1+q6F+mvNbztHg6j9VvaX7ViO9E20CqrCDFWFMkiK82TccTcv8hpWi318tBWQzWi3Yrh6SYQadUphce8BI9ahtb3MyGyCC2kp1/EANCKGrxY+IlIPwFVuI3Sm1UUmFASCNwe1E47Ag2XecvrStga9RUFmB9K1Woc6xFaKMmunTv+HezYoOZWh7GouJuIG8PbDS9M3vdSTzPXSnhFq6nZ0KH5k/tXHPbHmbIQtKVAgHPGs6nflExTzFqGzMTkYGhfeJXwC1FHfY8TleIkeKsp2KlR6EyKgrRS6yk0uJ6mJjcChLNrbqWoJSMyjsB2En6SfhXecDsEYPZNtuRmdBU6r/3YlLc/4xKR3T+akjhHhgM2Tlw8IcuW1IaB3ShQPn7FZ2/KO9WGcVcvWUNvHMAInnOg1PURvRLViQO3/sF6vrMUXgcyK0fzrW4rUqJPbU8qM2DeZW9AE2KmF+Gs90nkR19e1M+DAJTmOppBmYuxY8mO8YAXaFgQka1Sevxyqri+KBKSpRgDf7ClrAcRTc3DiVAhPhkpAOsgjUxvv9KjHpy3E5soSNDmJAVdtcIUsZnZQmNEj3j69P1pfwV0PvNhCQkIEqI6jQk/HamrEHiEijG0q4QOo2TBjnL8QLdpCSISlJMAwPvVTiM/9K52Qf0q1eKlSar8QJm3cH5FfpWTDYH1kAzlqa8usp2rChrW0zmEHesAVvFYAqJ06Df+2e5YdyJhaRGqtZoxj+KM4lhibx4QUhxOUGJUnb60iYjg6VeZWVI6nSmPELlAwNkIQl1CFOJJ1EHMdQR6869GUKZjdD2HFH9oryKOhem+R3nKlmmn2ccI/wBbclTmluwAt09dfK2D1VB+ANAsLwty4eQyykqW4qEp+5PIAak9q6txe4jCMOZs2FAuOEqcUN1aeZZ7E+UDoKV41Ba24hmVyB0ryYv+0LjHxnC20YSk8tAIEADt+1DeCsWhwtKPvGU+vMfelZa5JNeaeKFBSTBSZBHUVjqcxzGu3YS+HEMS0J3Bdmh5GVY7gjcHqKrPoLPlPTQ8j6ftVbh3Gw+ylY32UOihv+/xoy6lLiMqtuR5g9RS8rC0fpilxBbF5ohMlYlQSPxZdx9dO4pW4auslyj82ZJ+IP3p6tMMeYWpZT4wJ0KDqByGU7UncTIKXkvZcilEqKSIMpIhUdxp6it8TVtKZNzccuBGcjbrkTmcPyTH3JpgxNQzZZnaCNqG8HkG102Kl/Iqmp79UnSrvZyEmUHEpL1XUeOH/p3f9iv0rdoyZqrjzn9h3/aawydpZZzNG1ZrVFbJrWVma0JratTUTpQfvFuGVqKvU6V2Th5ITw61ABzeKTIkTnV+wr1eplozeYE+cB1v+uA/ZEAlV44AMwDSAeiVqWVR0nKPlSnxpiS3r11ThkpOUdgNhXq9WmcAaex5/wBymPfVNflAgrBrNepXGMZvZ9dqD6kA+VSSSO6djXTmDpXq9WTcywk5cIB9K49jF8p15S1mSTHYAEgAV6vVZOJBnR/Z+smxT2Ur7URXqT6V6vVLcmcILt1eY1Xx/wD0Xf8AYazXqzeWE5q1W8aVmvVqZSamtK9Xqi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AutoShape 8" descr="data:image/jpeg;base64,/9j/4AAQSkZJRgABAQAAAQABAAD/2wCEAAkGBhQSERQUExQVFBUVFxgaGRcVGBocFhoaGBoVGhgXGBoYHScfGhwkGR0XHy8gIycpLCwsFR4xNTAqNSYsLCkBCQoKDgwOGg8PGiwlHyQsNDAsLywqLCosKiwtLC4sLSwsKSwsLCksLCosKSwsKSwpLCwsLC0pKSwsLCwsLCksLP/AABEIALQAkAMBIgACEQEDEQH/xAAcAAACAgMBAQAAAAAAAAAAAAAFBgMEAQIHAAj/xAA+EAABAwIEBAMGBQMCBQUAAAABAgMRAAQFEiExBkFRYRMicQcygZGhwUJisdHwFCNSM3IVFiSS8VNjgrLh/8QAGgEAAgMBAQAAAAAAAAAAAAAABAUBAgMABv/EAC8RAAICAQMCBQMEAgMBAAAAAAECABEDBCExEkEiUWGB8BNxwZGhsdEyMxTh8QX/2gAMAwEAAhEDEQA/AFNiyWVHyyOh105VZDqU6lI00iKa2nLMqCfHSDIB6+lVMZwoh7yIWpvZJjWYJ5b16pAAvSOfOLPrgtFJDpQ4VpCsqvwgyNOUUVtHUFWjevURz9edMiuFVgsqCSAoxtHvCrP/ACkA4Fnyk7xzI7VQHp4b53lmyL3Es4BhxU3MFObsJAH8+lHlYajwwlZzDWOojesKum0twZAEjQwYMRt3/Wk7iXibKQGyQJI9TH8+dU8eU3wIOtE0BzLWK4mWRlbIgH0MHXfp+1ULzjRSGwlEEqA+WtJN/jhWAJM8/nJ/neqSr/TvAAM7Cl+q1ABpYxxYqG8ZrzipTh0VMGTJIRAGwA5VZwviV8nzGEgzuPTUcqR3LoZtBqAPSe9TOvmRHTn1O5NKjZNmEjadgt+I2lkKUjX3ZCf0JojcXaVMqcSrMlIPLUR2rm3DGOrRKVDMk6ETy2oqm7U2+PDzLbPLXy9jWuLV5MbefzzmObTJlG+0YrvE20pDsQMmk/Wh6MTRlBSpJKtTHWqvENihxnOnNkUfMNfKfsDQXDnCSEZIA5immLXl2VQOfggf/ARLab4mAXpKAo76kAVRDjbalCQCs6xsOwq+7wqHX/EUoxA0FHbThFhSSVJk96DzknI33hiAdIiavEEpnKJ+FMfB1yXGXkkEEHn8KPs4W02wrRIjbStMBs0+C4se8rettE5TJV8wfWLeP7ROubJCLlBISQsJc17if3rqmPOgWaX2iE+HCo2kRt9a5xxNhyTbtFBzLZVlKgNChwZkT8dKp8NrW88pi4dWGygpBJOUHcaUwderICRX5mQa8V+X6zpNhxUi6tmgVBLwKcyYjVJ1PoRVjEnTA1jeYH0/nekDC1AOlSlDMlK0dl/hSe06U9n/AEwCZ8g83Mnn6b/SpbAMRFQXPlLGoq4rfqJ8vunQn0jQz/IFI+KvZidSUpI259DTBjEpC0k5krEiOokaUqYlcEhOkCIPy1+W1F6gqmOptpUP+UE3T3mMdSfnrUXieSeeYfoaw4yTr1NXbLClqIEHefjsK8m7WSY3VSZYw1kIGaATGx18x3Pw/WiCOHytOgM6a60ZwXAgIkgn+daamMPTG1Ctk8oWuDbec0LC2TBChJ3mmPA754Rkcza7TqO3ejeOYMlxEEenrSnhdupDvhq268/3qQ3VM3TpnQ2DnbUFpTCwQRMSDzjlrr8KU7XiEZ/AyQrUTz0pjs0oCQBrOx3B+e1RX/C0uh8AJG/qefoaJ02+RR6zDJspMCYhxCtgZAnUazzoOvi97oQKPPcNO3bhU2JAidqgxDgB9TzbRRlSoiVAyI5/GrakL9RvvIxk0INt+MnFqSAkEAjeYMcqeOHcRNw49IyjIPL89Z/m1HrH2VWbYBCCogfiJNGP+CNNNK8NASYiQNanTOqONpjqVL4yJyQX6E+O3JLbiUhEjZSTKR9SKAtOqF5EnbamG7wlvwv6jMrw8wSiR7x/x02I+1A3mj/WBY90jf5V6LUAlh0bixdQPAVKn8w1ZWXiPIUBJzCR115UzcT36rZKEHzTAIG3aPhp8aBYY4EupVpoRNN3EmFh9yyP4XFjN6Ej9qt9Txjr9f4g+ZASD2iJfPZxtE667DrJ5T1oPc4cFAZRJ59PSfn9KbuLrEN3KUAR5BoOkAfWKhYswBGlK/8A6GuBPSI40OnH0wYGw/A0wPKJ/Q0btcLA3AHpUzSIq6FaCvOZMhaN1QCZZtgNxVtCaibWOtStmTzrIGXMxdNynnSbfMkOgiZB9D6U/wDgymgONYMT5k79OtELBnFyPCm1NqkE5f8AEjb4U14tc+HZJMTmVB0231pXwd1X49vwk7z/AIn7U8sWfiWbiVATBP00ozAQuVSfOAZBamVuE7dIaCkiM4BPcxRfEGiMh/MKH8KtlDLaVbgR8iaK4n7oPRQ/Wssh6mJMsBQqEEjT4VE81LZHY1OjYViNDVl2IMowsETjmDWgfsnUleUsqS4BOhInl32oO9YB/wDuskZkHzoEyUiPPFY4ZWlxlaxJPr05fOvW2JLZUpbXvKQpMRpCgJr12MBgaPtFbhlJI+ecnW2UKKVCCNwa6W9bwzbr/wDSKJ+ET965em5K4WoklQ1Jp+wPFP6iwcQZLjYUNew8p/ShsxJ6T6/ztK5VpfnMH+0qyUHkPAeVQ5D01PrNA2VkgED501e0DFEi2aSTGZKFHroKRbXH2gI8xjTavP6pDSmu3/Ud6PJ4d4eDek1GgEmDWrGLtlJEgEjQE61aaalOYUrII5jIEGTpfQhMrUlPqaqnHkT/AG/NB35fCgWKMsEkrCioHUSd+g1qv/zKGHEsi2UnMARqNQYGmmvXWNjV1x3xM2euZ0PDr0KEK0nrVz+hSqluwuidFJI9RTBhy5Pwq3G0qR3lRGEgAxp5tR+h7VZwNbnjrST5C0vTopJH2+9EHrSQop3OsdxQDA79SbpKDrmSQfjO/wAa0D0yiZhLVj6RiZBSyFD1ohfqzMSOx/SpbC3HhgHpQ2/xBCElmYV+EHpvpVmFGCw+0fKPSsxvUVk5KE+gqXrV1kGfP/DbYbcKEgwsKJM6SdorISUrAP4Sawzhr6FMuAEJebJHpMA/OrBxEPSgCHE7969VwQy/Pt+YvuwRILQaR0JH1o/wbiKm7nw9MjhEg0DZZIUsq0BUI67VswcrszGkD41Bokr61KsCye0ffaPhCC0HJjIgCNIITO88h1rmV05csqQltlsgmDCTn7TmKTB0M9K6LdrXc4ey6DLluoEzrOWCJ6gxrQG4xRdw4pxQCc3LcDSNJpLqaCANyNodpASSBxFTilTiWVZjr5I6hZIkek855U4YSpRaA6AT8qV+I2y88zbo1JOdRPRIJJPwBpnsnMqABvFLGXwgmM1/yMjvML8QAHQj7c6ns7HJrAkaTzirBcHMwa1aTPOaHaxNgLlxkknTXvRmyGWh1s3FEGtCB8qhfOUeXVuQkmg+BYZD6FqjxFLKl6yI3AT2G1En/cI5kc6pWOCOlbLviZUpUZRHvaEASeQ9NaIxr1MLgzv0oa5hJji1pN0bRUpcSMw6EabGtOKbJDzecaLRqkjqAaRONbV9GK/1DScv9tKTPbn6VCjFry5Cm0OAEjWaJyYySSIEjeEXGbhb2nMuJLbxDS2xrm2MbkUN4M9pjj14624pJbKjk5Ea6CeelLdj7LH38xW8hHoJNTseyI2pS6boShSVREAwoHrVVUXUuYVwq9S9ZELUM7CW2kJnUy4VEgdhpS5fKLKnMohR586IYGubkIVCPDJAHVRMKBqrxspDdyFLVlTGg6wf/FelZeQOP2Hb+d4uxsoNHkyHw1rCVncJBPw0r105lKT3qvbcRhLRUiMqiUkr0jmKXr/idclICTGyht8K7Pmxqed6l8asRU69wdcS0+1PvA/r+yqFXVuGn1NzsT8KG8K4kGkt3D5KEOpShGsBTivKTH+IGs0c4p8rzLihBUlQV6p/hoDW47Vj7iX0mWswXtVe4gHDcPm/ucxgm1UW+pMpzAd8s/Oi+FsDLJV3159RQzFHA6lOhkGQRuOhBGxrfDHHSCFrzHqQJ9dNzSh6ZB6RyuzGu8LPPgqjKY01NYLYBlOn6VHbOgiVwPjWHL1M5W5We3uj1VtFCsC0IuoVtLrMY2P0I6iiCVmYO4NAmyZROhBO3pr9qMsOyoVmJRt5efdpVxLi15p1hbiv7C1rQY/CttRSpCj3EKB6HtRy4flUDYa0ExrDhcWV83Gra0uo7KyJJ+cH50ThfpaC5ktYN9oXEINwEtrlK0JUFTv2FLyn1oTmSogxuKG2tyFtJzpCsvXf4dKnffziEKCdNlD9CKarmQrRFfmBdBAAkFtxVcBwDxlQdwDVnGuJFKeCSpSiIOpoUMHIKVJhZnUA/XWtcXCvECigjTeK1x6oYz1IBckizL11ibn/ABBCySCp3MoAaedRO3LerPtCbOZCiDuQJ7iaaLl9lVuHmsql5oJjXSgXHZ8RpCjIEjUjSnH0qwuPP5+IpL3nxkiu0UrEZmHk9Mqh8NDRPh2+YtG/Hdt0XLizDSHD5ExupQ51QwhqHICgpLiVJJHUjSr91w466hlLKJyNgqkxqomghiL4usCyAR73/RheRlDdLGgT+P7Ei4rx9y7DLrkDyqASgQhICtkjlTQzxIp62tg+vMHQoZiP9JbZyBRO5CxqocswIoW/wQ6qyt1FTYVlfhAkqKkrTCDAgEjXflVvgNTFtcIYuFJcLqiMuhZaWUkJJP4lEwkxptzrNsbdRNbUL+4G4/WxIVkAFcgn9L+fxCzzX9rICUOdRyI+hFCmGHwqFOKI7QPtRa5fCUklJhBIn8aEjTKpPNP1T3FaW94kiRFKHAAPTv8AiOsZsiTWtqCQVSod9RRloAbCgjd6nNvJ6J1Px6Vs6+smJ8NPY+Y/HlQLEwqxD3OrdukzVHhdtIOZzVJ0AOpjqTvTDcWgGZTZziNh7w/eswRe0zYwXcvBIJqDhR7xWb1R2LpT/wBqEj9aF4/igbZW4rkDA78hRLgO3KMKQpXvO53D/wDNWn0itMXiNzPPstTk7HlU4noSPkSKpuukGatOuQ85/uX/APY1SdMmixAp5dyQZBIn+H+d63bxlwfiNVl7VFFdOnV+HeF30rWzlQ0pBzlTgJGo2gVfPs6ub21OZ5qHFSDrAAMEgDbnpUmC3jrmJeG6taFuNpkKiZTMiKOv8Tt2viWdutS3POpK0pCglZlRRG28+mteozPl/wBaVdDttXeIUIZut/vfr89oFwz2QsW92xPiLRBzyfIpUeXuNZ0qtxJwe00tx1bymgkJCG0bZRM5up1oqni02di34yiq4UgLVmVOpkiOQ0I2rk3E/GDl0SCfLNDoWw+JjQ7Dz9a7TZQ2Y+H3P49Zbx7i4hgWtupQaBUSSZUSo6696UkqI1r016KHbKcjdRjBMYQUJ1q+IuLa2vNi80PFnQKcScijHUkE1RXwg2Gw84VtJWP7bKCUlf51/wCKOw1NWvZ4+l/DVNr1/pHsw7oclUf9wUKKXuGKuip99Zab2QlOqoGwHKIrN9PZ6lG/7fKkJn6fATx+voBF1t9LScrYE9Y2qa2YJhSyTJ26/wD5WiLNGeUgwNgeepo5Z2g3VSHMAhIu43TcXM2tspR6Cj+BIyL0MnvQ7xDsnbrWWGlDUHWaDs3c05FQD7S+H3n7m3Sgf2nnAlUfhVzJ7ZQTPUU83jQaZS2kQlISkDskR9q8i68qSrdJ103A7VjGXAUggyCCQRsREg0fjPhgeW73nALhcqUfzH9TUBrdSq0IreYzBFRJTU0VqoV06dTs+IQ66+/atLccbWoIcXySDGvqJ071Z4duEP8AjvAQ4i0fzCPxq1Kh8CR8ai9kF8ALlpxaWs7hUkLAk5pmD9qZMLw5DKbxps5kIQsFUaSsSEg89CflXpmy+EqRRoee/b4IhdQjV84nC8Ux5y4ylZMpSlPY5QBPyAoaTXlCCR0rUmk75GZraOlUKKE3TW0fz7VGmnH2Z8KC+uTnB8JkBa+5k5UTykj5A1qhlWNC4zcFYT4doltYOa4hxadjkQTkCugMz6R1q5i2KeIcqTISY093TTTtW/EGJpS44hA1XopQ/LIyJHJPbtQ2zRFU1+q6F+mvNbztHg6j9VvaX7ViO9E20CqrCDFWFMkiK82TccTcv8hpWi318tBWQzWi3Yrh6SYQadUphce8BI9ahtb3MyGyCC2kp1/EANCKGrxY+IlIPwFVuI3Sm1UUmFASCNwe1E47Ag2XecvrStga9RUFmB9K1Woc6xFaKMmunTv+HezYoOZWh7GouJuIG8PbDS9M3vdSTzPXSnhFq6nZ0KH5k/tXHPbHmbIQtKVAgHPGs6nflExTzFqGzMTkYGhfeJXwC1FHfY8TleIkeKsp2KlR6EyKgrRS6yk0uJ6mJjcChLNrbqWoJSMyjsB2En6SfhXecDsEYPZNtuRmdBU6r/3YlLc/4xKR3T+akjhHhgM2Tlw8IcuW1IaB3ShQPn7FZ2/KO9WGcVcvWUNvHMAInnOg1PURvRLViQO3/sF6vrMUXgcyK0fzrW4rUqJPbU8qM2DeZW9AE2KmF+Gs90nkR19e1M+DAJTmOppBmYuxY8mO8YAXaFgQka1Sevxyqri+KBKSpRgDf7ClrAcRTc3DiVAhPhkpAOsgjUxvv9KjHpy3E5soSNDmJAVdtcIUsZnZQmNEj3j69P1pfwV0PvNhCQkIEqI6jQk/HamrEHiEijG0q4QOo2TBjnL8QLdpCSISlJMAwPvVTiM/9K52Qf0q1eKlSar8QJm3cH5FfpWTDYH1kAzlqa8usp2rChrW0zmEHesAVvFYAqJ06Df+2e5YdyJhaRGqtZoxj+KM4lhibx4QUhxOUGJUnb60iYjg6VeZWVI6nSmPELlAwNkIQl1CFOJJ1EHMdQR6869GUKZjdD2HFH9oryKOhem+R3nKlmmn2ccI/wBbclTmluwAt09dfK2D1VB+ANAsLwty4eQyykqW4qEp+5PIAak9q6txe4jCMOZs2FAuOEqcUN1aeZZ7E+UDoKV41Ba24hmVyB0ryYv+0LjHxnC20YSk8tAIEADt+1DeCsWhwtKPvGU+vMfelZa5JNeaeKFBSTBSZBHUVjqcxzGu3YS+HEMS0J3Bdmh5GVY7gjcHqKrPoLPlPTQ8j6ftVbh3Gw+ylY32UOihv+/xoy6lLiMqtuR5g9RS8rC0fpilxBbF5ohMlYlQSPxZdx9dO4pW4auslyj82ZJ+IP3p6tMMeYWpZT4wJ0KDqByGU7UncTIKXkvZcilEqKSIMpIhUdxp6it8TVtKZNzccuBGcjbrkTmcPyTH3JpgxNQzZZnaCNqG8HkG102Kl/Iqmp79UnSrvZyEmUHEpL1XUeOH/p3f9iv0rdoyZqrjzn9h3/aawydpZZzNG1ZrVFbJrWVma0JratTUTpQfvFuGVqKvU6V2Th5ITw61ABzeKTIkTnV+wr1eplozeYE+cB1v+uA/ZEAlV44AMwDSAeiVqWVR0nKPlSnxpiS3r11ThkpOUdgNhXq9WmcAaex5/wBymPfVNflAgrBrNepXGMZvZ9dqD6kA+VSSSO6djXTmDpXq9WTcywk5cIB9K49jF8p15S1mSTHYAEgAV6vVZOJBnR/Z+smxT2Ur7URXqT6V6vVLcmcILt1eY1Xx/wD0Xf8AYazXqzeWE5q1W8aVmvVqZSamtK9Xqi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polz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743200"/>
            <a:ext cx="13716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6397" y="0"/>
            <a:ext cx="3887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lin Sans FB Demi" pitchFamily="34" charset="0"/>
              </a:rPr>
              <a:t>Quantum Teleportation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erlin Sans FB Demi" pitchFamily="34" charset="0"/>
              </a:rPr>
              <a:t>between Light and Matter</a:t>
            </a:r>
            <a:endParaRPr lang="en-US" sz="24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Content Placeholder 9"/>
          <p:cNvSpPr txBox="1">
            <a:spLocks noGrp="1"/>
          </p:cNvSpPr>
          <p:nvPr>
            <p:ph sz="quarter" idx="1"/>
          </p:nvPr>
        </p:nvSpPr>
        <p:spPr>
          <a:xfrm>
            <a:off x="4724400" y="2057400"/>
            <a:ext cx="4495800" cy="40011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      </a:t>
            </a:r>
            <a:r>
              <a:rPr lang="en-US" sz="1800" dirty="0" err="1" smtClean="0"/>
              <a:t>Polzik’s</a:t>
            </a:r>
            <a:r>
              <a:rPr lang="en-US" sz="1800" dirty="0" smtClean="0"/>
              <a:t> group, Nature</a:t>
            </a:r>
            <a:r>
              <a:rPr lang="en-US" sz="1800" b="1" dirty="0" smtClean="0"/>
              <a:t> 443,</a:t>
            </a:r>
            <a:r>
              <a:rPr lang="en-US" sz="1800" dirty="0" smtClean="0"/>
              <a:t> 557 (’06)</a:t>
            </a:r>
            <a:endParaRPr lang="en-US" sz="1800" dirty="0"/>
          </a:p>
        </p:txBody>
      </p:sp>
      <p:sp>
        <p:nvSpPr>
          <p:cNvPr id="73732" name="AutoShape 4" descr="data:image/jpeg;base64,/9j/4AAQSkZJRgABAQAAAQABAAD/2wCEAAkGBhQSERQUExQVFBUVFxgaGRcVGBocFhoaGBoVGhgXGBoYHScfGhwkGR0XHy8gIycpLCwsFR4xNTAqNSYsLCkBCQoKDgwOGg8PGiwlHyQsNDAsLywqLCosKiwtLC4sLSwsKSwsLCksLCosKSwsKSwpLCwsLC0pKSwsLCwsLCksLP/AABEIALQAkAMBIgACEQEDEQH/xAAcAAACAgMBAQAAAAAAAAAAAAAFBgMEAQIHAAj/xAA+EAABAwIEBAMGBQMCBQUAAAABAgMRAAQFEiExBkFRYRMicQcygZGhwUJisdHwFCNSM3IVFiSS8VNjgrLh/8QAGgEAAgMBAQAAAAAAAAAAAAAABAUBAgMABv/EAC8RAAICAQMCBQMEAgMBAAAAAAECABEDBCExEkEiUWGB8BNxwZGhsdEyMxTh8QX/2gAMAwEAAhEDEQA/AFNiyWVHyyOh105VZDqU6lI00iKa2nLMqCfHSDIB6+lVMZwoh7yIWpvZJjWYJ5b16pAAvSOfOLPrgtFJDpQ4VpCsqvwgyNOUUVtHUFWjevURz9edMiuFVgsqCSAoxtHvCrP/ACkA4Fnyk7xzI7VQHp4b53lmyL3Es4BhxU3MFObsJAH8+lHlYajwwlZzDWOojesKum0twZAEjQwYMRt3/Wk7iXibKQGyQJI9TH8+dU8eU3wIOtE0BzLWK4mWRlbIgH0MHXfp+1ULzjRSGwlEEqA+WtJN/jhWAJM8/nJ/neqSr/TvAAM7Cl+q1ABpYxxYqG8ZrzipTh0VMGTJIRAGwA5VZwviV8nzGEgzuPTUcqR3LoZtBqAPSe9TOvmRHTn1O5NKjZNmEjadgt+I2lkKUjX3ZCf0JojcXaVMqcSrMlIPLUR2rm3DGOrRKVDMk6ETy2oqm7U2+PDzLbPLXy9jWuLV5MbefzzmObTJlG+0YrvE20pDsQMmk/Wh6MTRlBSpJKtTHWqvENihxnOnNkUfMNfKfsDQXDnCSEZIA5immLXl2VQOfggf/ARLab4mAXpKAo76kAVRDjbalCQCs6xsOwq+7wqHX/EUoxA0FHbThFhSSVJk96DzknI33hiAdIiavEEpnKJ+FMfB1yXGXkkEEHn8KPs4W02wrRIjbStMBs0+C4se8rettE5TJV8wfWLeP7ROubJCLlBISQsJc17if3rqmPOgWaX2iE+HCo2kRt9a5xxNhyTbtFBzLZVlKgNChwZkT8dKp8NrW88pi4dWGygpBJOUHcaUwderICRX5mQa8V+X6zpNhxUi6tmgVBLwKcyYjVJ1PoRVjEnTA1jeYH0/nekDC1AOlSlDMlK0dl/hSe06U9n/AEwCZ8g83Mnn6b/SpbAMRFQXPlLGoq4rfqJ8vunQn0jQz/IFI+KvZidSUpI259DTBjEpC0k5krEiOokaUqYlcEhOkCIPy1+W1F6gqmOptpUP+UE3T3mMdSfnrUXieSeeYfoaw4yTr1NXbLClqIEHefjsK8m7WSY3VSZYw1kIGaATGx18x3Pw/WiCOHytOgM6a60ZwXAgIkgn+daamMPTG1Ctk8oWuDbec0LC2TBChJ3mmPA754Rkcza7TqO3ejeOYMlxEEenrSnhdupDvhq268/3qQ3VM3TpnQ2DnbUFpTCwQRMSDzjlrr8KU7XiEZ/AyQrUTz0pjs0oCQBrOx3B+e1RX/C0uh8AJG/qefoaJ02+RR6zDJspMCYhxCtgZAnUazzoOvi97oQKPPcNO3bhU2JAidqgxDgB9TzbRRlSoiVAyI5/GrakL9RvvIxk0INt+MnFqSAkEAjeYMcqeOHcRNw49IyjIPL89Z/m1HrH2VWbYBCCogfiJNGP+CNNNK8NASYiQNanTOqONpjqVL4yJyQX6E+O3JLbiUhEjZSTKR9SKAtOqF5EnbamG7wlvwv6jMrw8wSiR7x/x02I+1A3mj/WBY90jf5V6LUAlh0bixdQPAVKn8w1ZWXiPIUBJzCR115UzcT36rZKEHzTAIG3aPhp8aBYY4EupVpoRNN3EmFh9yyP4XFjN6Ej9qt9Txjr9f4g+ZASD2iJfPZxtE667DrJ5T1oPc4cFAZRJ59PSfn9KbuLrEN3KUAR5BoOkAfWKhYswBGlK/8A6GuBPSI40OnH0wYGw/A0wPKJ/Q0btcLA3AHpUzSIq6FaCvOZMhaN1QCZZtgNxVtCaibWOtStmTzrIGXMxdNynnSbfMkOgiZB9D6U/wDgymgONYMT5k79OtELBnFyPCm1NqkE5f8AEjb4U14tc+HZJMTmVB0231pXwd1X49vwk7z/AIn7U8sWfiWbiVATBP00ozAQuVSfOAZBamVuE7dIaCkiM4BPcxRfEGiMh/MKH8KtlDLaVbgR8iaK4n7oPRQ/Wssh6mJMsBQqEEjT4VE81LZHY1OjYViNDVl2IMowsETjmDWgfsnUleUsqS4BOhInl32oO9YB/wDuskZkHzoEyUiPPFY4ZWlxlaxJPr05fOvW2JLZUpbXvKQpMRpCgJr12MBgaPtFbhlJI+ecnW2UKKVCCNwa6W9bwzbr/wDSKJ+ET965em5K4WoklQ1Jp+wPFP6iwcQZLjYUNew8p/ShsxJ6T6/ztK5VpfnMH+0qyUHkPAeVQ5D01PrNA2VkgED501e0DFEi2aSTGZKFHroKRbXH2gI8xjTavP6pDSmu3/Ud6PJ4d4eDek1GgEmDWrGLtlJEgEjQE61aaalOYUrII5jIEGTpfQhMrUlPqaqnHkT/AG/NB35fCgWKMsEkrCioHUSd+g1qv/zKGHEsi2UnMARqNQYGmmvXWNjV1x3xM2euZ0PDr0KEK0nrVz+hSqluwuidFJI9RTBhy5Pwq3G0qR3lRGEgAxp5tR+h7VZwNbnjrST5C0vTopJH2+9EHrSQop3OsdxQDA79SbpKDrmSQfjO/wAa0D0yiZhLVj6RiZBSyFD1ohfqzMSOx/SpbC3HhgHpQ2/xBCElmYV+EHpvpVmFGCw+0fKPSsxvUVk5KE+gqXrV1kGfP/DbYbcKEgwsKJM6SdorISUrAP4Sawzhr6FMuAEJebJHpMA/OrBxEPSgCHE7969VwQy/Pt+YvuwRILQaR0JH1o/wbiKm7nw9MjhEg0DZZIUsq0BUI67VswcrszGkD41Bokr61KsCye0ffaPhCC0HJjIgCNIITO88h1rmV05csqQltlsgmDCTn7TmKTB0M9K6LdrXc4ey6DLluoEzrOWCJ6gxrQG4xRdw4pxQCc3LcDSNJpLqaCANyNodpASSBxFTilTiWVZjr5I6hZIkek855U4YSpRaA6AT8qV+I2y88zbo1JOdRPRIJJPwBpnsnMqABvFLGXwgmM1/yMjvML8QAHQj7c6ns7HJrAkaTzirBcHMwa1aTPOaHaxNgLlxkknTXvRmyGWh1s3FEGtCB8qhfOUeXVuQkmg+BYZD6FqjxFLKl6yI3AT2G1En/cI5kc6pWOCOlbLviZUpUZRHvaEASeQ9NaIxr1MLgzv0oa5hJji1pN0bRUpcSMw6EabGtOKbJDzecaLRqkjqAaRONbV9GK/1DScv9tKTPbn6VCjFry5Cm0OAEjWaJyYySSIEjeEXGbhb2nMuJLbxDS2xrm2MbkUN4M9pjj14624pJbKjk5Ea6CeelLdj7LH38xW8hHoJNTseyI2pS6boShSVREAwoHrVVUXUuYVwq9S9ZELUM7CW2kJnUy4VEgdhpS5fKLKnMohR586IYGubkIVCPDJAHVRMKBqrxspDdyFLVlTGg6wf/FelZeQOP2Hb+d4uxsoNHkyHw1rCVncJBPw0r105lKT3qvbcRhLRUiMqiUkr0jmKXr/idclICTGyht8K7Pmxqed6l8asRU69wdcS0+1PvA/r+yqFXVuGn1NzsT8KG8K4kGkt3D5KEOpShGsBTivKTH+IGs0c4p8rzLihBUlQV6p/hoDW47Vj7iX0mWswXtVe4gHDcPm/ucxgm1UW+pMpzAd8s/Oi+FsDLJV3159RQzFHA6lOhkGQRuOhBGxrfDHHSCFrzHqQJ9dNzSh6ZB6RyuzGu8LPPgqjKY01NYLYBlOn6VHbOgiVwPjWHL1M5W5We3uj1VtFCsC0IuoVtLrMY2P0I6iiCVmYO4NAmyZROhBO3pr9qMsOyoVmJRt5efdpVxLi15p1hbiv7C1rQY/CttRSpCj3EKB6HtRy4flUDYa0ExrDhcWV83Gra0uo7KyJJ+cH50ThfpaC5ktYN9oXEINwEtrlK0JUFTv2FLyn1oTmSogxuKG2tyFtJzpCsvXf4dKnffziEKCdNlD9CKarmQrRFfmBdBAAkFtxVcBwDxlQdwDVnGuJFKeCSpSiIOpoUMHIKVJhZnUA/XWtcXCvECigjTeK1x6oYz1IBckizL11ibn/ABBCySCp3MoAaedRO3LerPtCbOZCiDuQJ7iaaLl9lVuHmsql5oJjXSgXHZ8RpCjIEjUjSnH0qwuPP5+IpL3nxkiu0UrEZmHk9Mqh8NDRPh2+YtG/Hdt0XLizDSHD5ExupQ51QwhqHICgpLiVJJHUjSr91w466hlLKJyNgqkxqomghiL4usCyAR73/RheRlDdLGgT+P7Ei4rx9y7DLrkDyqASgQhICtkjlTQzxIp62tg+vMHQoZiP9JbZyBRO5CxqocswIoW/wQ6qyt1FTYVlfhAkqKkrTCDAgEjXflVvgNTFtcIYuFJcLqiMuhZaWUkJJP4lEwkxptzrNsbdRNbUL+4G4/WxIVkAFcgn9L+fxCzzX9rICUOdRyI+hFCmGHwqFOKI7QPtRa5fCUklJhBIn8aEjTKpPNP1T3FaW94kiRFKHAAPTv8AiOsZsiTWtqCQVSod9RRloAbCgjd6nNvJ6J1Px6Vs6+smJ8NPY+Y/HlQLEwqxD3OrdukzVHhdtIOZzVJ0AOpjqTvTDcWgGZTZziNh7w/eswRe0zYwXcvBIJqDhR7xWb1R2LpT/wBqEj9aF4/igbZW4rkDA78hRLgO3KMKQpXvO53D/wDNWn0itMXiNzPPstTk7HlU4noSPkSKpuukGatOuQ85/uX/APY1SdMmixAp5dyQZBIn+H+d63bxlwfiNVl7VFFdOnV+HeF30rWzlQ0pBzlTgJGo2gVfPs6ub21OZ5qHFSDrAAMEgDbnpUmC3jrmJeG6taFuNpkKiZTMiKOv8Tt2viWdutS3POpK0pCglZlRRG28+mteozPl/wBaVdDttXeIUIZut/vfr89oFwz2QsW92xPiLRBzyfIpUeXuNZ0qtxJwe00tx1bymgkJCG0bZRM5up1oqni02di34yiq4UgLVmVOpkiOQ0I2rk3E/GDl0SCfLNDoWw+JjQ7Dz9a7TZQ2Y+H3P49Zbx7i4hgWtupQaBUSSZUSo6696UkqI1r016KHbKcjdRjBMYQUJ1q+IuLa2vNi80PFnQKcScijHUkE1RXwg2Gw84VtJWP7bKCUlf51/wCKOw1NWvZ4+l/DVNr1/pHsw7oclUf9wUKKXuGKuip99Zab2QlOqoGwHKIrN9PZ6lG/7fKkJn6fATx+voBF1t9LScrYE9Y2qa2YJhSyTJ26/wD5WiLNGeUgwNgeepo5Z2g3VSHMAhIu43TcXM2tspR6Cj+BIyL0MnvQ7xDsnbrWWGlDUHWaDs3c05FQD7S+H3n7m3Sgf2nnAlUfhVzJ7ZQTPUU83jQaZS2kQlISkDskR9q8i68qSrdJ103A7VjGXAUggyCCQRsREg0fjPhgeW73nALhcqUfzH9TUBrdSq0IreYzBFRJTU0VqoV06dTs+IQ66+/atLccbWoIcXySDGvqJ071Z4duEP8AjvAQ4i0fzCPxq1Kh8CR8ai9kF8ALlpxaWs7hUkLAk5pmD9qZMLw5DKbxps5kIQsFUaSsSEg89CflXpmy+EqRRoee/b4IhdQjV84nC8Ux5y4ylZMpSlPY5QBPyAoaTXlCCR0rUmk75GZraOlUKKE3TW0fz7VGmnH2Z8KC+uTnB8JkBa+5k5UTykj5A1qhlWNC4zcFYT4doltYOa4hxadjkQTkCugMz6R1q5i2KeIcqTISY093TTTtW/EGJpS44hA1XopQ/LIyJHJPbtQ2zRFU1+q6F+mvNbztHg6j9VvaX7ViO9E20CqrCDFWFMkiK82TccTcv8hpWi318tBWQzWi3Yrh6SYQadUphce8BI9ahtb3MyGyCC2kp1/EANCKGrxY+IlIPwFVuI3Sm1UUmFASCNwe1E47Ag2XecvrStga9RUFmB9K1Woc6xFaKMmunTv+HezYoOZWh7GouJuIG8PbDS9M3vdSTzPXSnhFq6nZ0KH5k/tXHPbHmbIQtKVAgHPGs6nflExTzFqGzMTkYGhfeJXwC1FHfY8TleIkeKsp2KlR6EyKgrRS6yk0uJ6mJjcChLNrbqWoJSMyjsB2En6SfhXecDsEYPZNtuRmdBU6r/3YlLc/4xKR3T+akjhHhgM2Tlw8IcuW1IaB3ShQPn7FZ2/KO9WGcVcvWUNvHMAInnOg1PURvRLViQO3/sF6vrMUXgcyK0fzrW4rUqJPbU8qM2DeZW9AE2KmF+Gs90nkR19e1M+DAJTmOppBmYuxY8mO8YAXaFgQka1Sevxyqri+KBKSpRgDf7ClrAcRTc3DiVAhPhkpAOsgjUxvv9KjHpy3E5soSNDmJAVdtcIUsZnZQmNEj3j69P1pfwV0PvNhCQkIEqI6jQk/HamrEHiEijG0q4QOo2TBjnL8QLdpCSISlJMAwPvVTiM/9K52Qf0q1eKlSar8QJm3cH5FfpWTDYH1kAzlqa8usp2rChrW0zmEHesAVvFYAqJ06Df+2e5YdyJhaRGqtZoxj+KM4lhibx4QUhxOUGJUnb60iYjg6VeZWVI6nSmPELlAwNkIQl1CFOJJ1EHMdQR6869GUKZjdD2HFH9oryKOhem+R3nKlmmn2ccI/wBbclTmluwAt09dfK2D1VB+ANAsLwty4eQyykqW4qEp+5PIAak9q6txe4jCMOZs2FAuOEqcUN1aeZZ7E+UDoKV41Ba24hmVyB0ryYv+0LjHxnC20YSk8tAIEADt+1DeCsWhwtKPvGU+vMfelZa5JNeaeKFBSTBSZBHUVjqcxzGu3YS+HEMS0J3Bdmh5GVY7gjcHqKrPoLPlPTQ8j6ftVbh3Gw+ylY32UOihv+/xoy6lLiMqtuR5g9RS8rC0fpilxBbF5ohMlYlQSPxZdx9dO4pW4auslyj82ZJ+IP3p6tMMeYWpZT4wJ0KDqByGU7UncTIKXkvZcilEqKSIMpIhUdxp6it8TVtKZNzccuBGcjbrkTmcPyTH3JpgxNQzZZnaCNqG8HkG102Kl/Iqmp79UnSrvZyEmUHEpL1XUeOH/p3f9iv0rdoyZqrjzn9h3/aawydpZZzNG1ZrVFbJrWVma0JratTUTpQfvFuGVqKvU6V2Th5ITw61ABzeKTIkTnV+wr1eplozeYE+cB1v+uA/ZEAlV44AMwDSAeiVqWVR0nKPlSnxpiS3r11ThkpOUdgNhXq9WmcAaex5/wBymPfVNflAgrBrNepXGMZvZ9dqD6kA+VSSSO6djXTmDpXq9WTcywk5cIB9K49jF8p15S1mSTHYAEgAV6vVZOJBnR/Z+smxT2Ur7URXqT6V6vVLcmcILt1eY1Xx/wD0Xf8AYazXqzeWE5q1W8aVmvVqZSamtK9Xqi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AutoShape 6" descr="data:image/jpeg;base64,/9j/4AAQSkZJRgABAQAAAQABAAD/2wCEAAkGBhQSERQUExQVFBUVFxgaGRcVGBocFhoaGBoVGhgXGBoYHScfGhwkGR0XHy8gIycpLCwsFR4xNTAqNSYsLCkBCQoKDgwOGg8PGiwlHyQsNDAsLywqLCosKiwtLC4sLSwsKSwsLCksLCosKSwsKSwpLCwsLC0pKSwsLCwsLCksLP/AABEIALQAkAMBIgACEQEDEQH/xAAcAAACAgMBAQAAAAAAAAAAAAAFBgMEAQIHAAj/xAA+EAABAwIEBAMGBQMCBQUAAAABAgMRAAQFEiExBkFRYRMicQcygZGhwUJisdHwFCNSM3IVFiSS8VNjgrLh/8QAGgEAAgMBAQAAAAAAAAAAAAAABAUBAgMABv/EAC8RAAICAQMCBQMEAgMBAAAAAAECABEDBCExEkEiUWGB8BNxwZGhsdEyMxTh8QX/2gAMAwEAAhEDEQA/AFNiyWVHyyOh105VZDqU6lI00iKa2nLMqCfHSDIB6+lVMZwoh7yIWpvZJjWYJ5b16pAAvSOfOLPrgtFJDpQ4VpCsqvwgyNOUUVtHUFWjevURz9edMiuFVgsqCSAoxtHvCrP/ACkA4Fnyk7xzI7VQHp4b53lmyL3Es4BhxU3MFObsJAH8+lHlYajwwlZzDWOojesKum0twZAEjQwYMRt3/Wk7iXibKQGyQJI9TH8+dU8eU3wIOtE0BzLWK4mWRlbIgH0MHXfp+1ULzjRSGwlEEqA+WtJN/jhWAJM8/nJ/neqSr/TvAAM7Cl+q1ABpYxxYqG8ZrzipTh0VMGTJIRAGwA5VZwviV8nzGEgzuPTUcqR3LoZtBqAPSe9TOvmRHTn1O5NKjZNmEjadgt+I2lkKUjX3ZCf0JojcXaVMqcSrMlIPLUR2rm3DGOrRKVDMk6ETy2oqm7U2+PDzLbPLXy9jWuLV5MbefzzmObTJlG+0YrvE20pDsQMmk/Wh6MTRlBSpJKtTHWqvENihxnOnNkUfMNfKfsDQXDnCSEZIA5immLXl2VQOfggf/ARLab4mAXpKAo76kAVRDjbalCQCs6xsOwq+7wqHX/EUoxA0FHbThFhSSVJk96DzknI33hiAdIiavEEpnKJ+FMfB1yXGXkkEEHn8KPs4W02wrRIjbStMBs0+C4se8rettE5TJV8wfWLeP7ROubJCLlBISQsJc17if3rqmPOgWaX2iE+HCo2kRt9a5xxNhyTbtFBzLZVlKgNChwZkT8dKp8NrW88pi4dWGygpBJOUHcaUwderICRX5mQa8V+X6zpNhxUi6tmgVBLwKcyYjVJ1PoRVjEnTA1jeYH0/nekDC1AOlSlDMlK0dl/hSe06U9n/AEwCZ8g83Mnn6b/SpbAMRFQXPlLGoq4rfqJ8vunQn0jQz/IFI+KvZidSUpI259DTBjEpC0k5krEiOokaUqYlcEhOkCIPy1+W1F6gqmOptpUP+UE3T3mMdSfnrUXieSeeYfoaw4yTr1NXbLClqIEHefjsK8m7WSY3VSZYw1kIGaATGx18x3Pw/WiCOHytOgM6a60ZwXAgIkgn+daamMPTG1Ctk8oWuDbec0LC2TBChJ3mmPA754Rkcza7TqO3ejeOYMlxEEenrSnhdupDvhq268/3qQ3VM3TpnQ2DnbUFpTCwQRMSDzjlrr8KU7XiEZ/AyQrUTz0pjs0oCQBrOx3B+e1RX/C0uh8AJG/qefoaJ02+RR6zDJspMCYhxCtgZAnUazzoOvi97oQKPPcNO3bhU2JAidqgxDgB9TzbRRlSoiVAyI5/GrakL9RvvIxk0INt+MnFqSAkEAjeYMcqeOHcRNw49IyjIPL89Z/m1HrH2VWbYBCCogfiJNGP+CNNNK8NASYiQNanTOqONpjqVL4yJyQX6E+O3JLbiUhEjZSTKR9SKAtOqF5EnbamG7wlvwv6jMrw8wSiR7x/x02I+1A3mj/WBY90jf5V6LUAlh0bixdQPAVKn8w1ZWXiPIUBJzCR115UzcT36rZKEHzTAIG3aPhp8aBYY4EupVpoRNN3EmFh9yyP4XFjN6Ej9qt9Txjr9f4g+ZASD2iJfPZxtE667DrJ5T1oPc4cFAZRJ59PSfn9KbuLrEN3KUAR5BoOkAfWKhYswBGlK/8A6GuBPSI40OnH0wYGw/A0wPKJ/Q0btcLA3AHpUzSIq6FaCvOZMhaN1QCZZtgNxVtCaibWOtStmTzrIGXMxdNynnSbfMkOgiZB9D6U/wDgymgONYMT5k79OtELBnFyPCm1NqkE5f8AEjb4U14tc+HZJMTmVB0231pXwd1X49vwk7z/AIn7U8sWfiWbiVATBP00ozAQuVSfOAZBamVuE7dIaCkiM4BPcxRfEGiMh/MKH8KtlDLaVbgR8iaK4n7oPRQ/Wssh6mJMsBQqEEjT4VE81LZHY1OjYViNDVl2IMowsETjmDWgfsnUleUsqS4BOhInl32oO9YB/wDuskZkHzoEyUiPPFY4ZWlxlaxJPr05fOvW2JLZUpbXvKQpMRpCgJr12MBgaPtFbhlJI+ecnW2UKKVCCNwa6W9bwzbr/wDSKJ+ET965em5K4WoklQ1Jp+wPFP6iwcQZLjYUNew8p/ShsxJ6T6/ztK5VpfnMH+0qyUHkPAeVQ5D01PrNA2VkgED501e0DFEi2aSTGZKFHroKRbXH2gI8xjTavP6pDSmu3/Ud6PJ4d4eDek1GgEmDWrGLtlJEgEjQE61aaalOYUrII5jIEGTpfQhMrUlPqaqnHkT/AG/NB35fCgWKMsEkrCioHUSd+g1qv/zKGHEsi2UnMARqNQYGmmvXWNjV1x3xM2euZ0PDr0KEK0nrVz+hSqluwuidFJI9RTBhy5Pwq3G0qR3lRGEgAxp5tR+h7VZwNbnjrST5C0vTopJH2+9EHrSQop3OsdxQDA79SbpKDrmSQfjO/wAa0D0yiZhLVj6RiZBSyFD1ohfqzMSOx/SpbC3HhgHpQ2/xBCElmYV+EHpvpVmFGCw+0fKPSsxvUVk5KE+gqXrV1kGfP/DbYbcKEgwsKJM6SdorISUrAP4Sawzhr6FMuAEJebJHpMA/OrBxEPSgCHE7969VwQy/Pt+YvuwRILQaR0JH1o/wbiKm7nw9MjhEg0DZZIUsq0BUI67VswcrszGkD41Bokr61KsCye0ffaPhCC0HJjIgCNIITO88h1rmV05csqQltlsgmDCTn7TmKTB0M9K6LdrXc4ey6DLluoEzrOWCJ6gxrQG4xRdw4pxQCc3LcDSNJpLqaCANyNodpASSBxFTilTiWVZjr5I6hZIkek855U4YSpRaA6AT8qV+I2y88zbo1JOdRPRIJJPwBpnsnMqABvFLGXwgmM1/yMjvML8QAHQj7c6ns7HJrAkaTzirBcHMwa1aTPOaHaxNgLlxkknTXvRmyGWh1s3FEGtCB8qhfOUeXVuQkmg+BYZD6FqjxFLKl6yI3AT2G1En/cI5kc6pWOCOlbLviZUpUZRHvaEASeQ9NaIxr1MLgzv0oa5hJji1pN0bRUpcSMw6EabGtOKbJDzecaLRqkjqAaRONbV9GK/1DScv9tKTPbn6VCjFry5Cm0OAEjWaJyYySSIEjeEXGbhb2nMuJLbxDS2xrm2MbkUN4M9pjj14624pJbKjk5Ea6CeelLdj7LH38xW8hHoJNTseyI2pS6boShSVREAwoHrVVUXUuYVwq9S9ZELUM7CW2kJnUy4VEgdhpS5fKLKnMohR586IYGubkIVCPDJAHVRMKBqrxspDdyFLVlTGg6wf/FelZeQOP2Hb+d4uxsoNHkyHw1rCVncJBPw0r105lKT3qvbcRhLRUiMqiUkr0jmKXr/idclICTGyht8K7Pmxqed6l8asRU69wdcS0+1PvA/r+yqFXVuGn1NzsT8KG8K4kGkt3D5KEOpShGsBTivKTH+IGs0c4p8rzLihBUlQV6p/hoDW47Vj7iX0mWswXtVe4gHDcPm/ucxgm1UW+pMpzAd8s/Oi+FsDLJV3159RQzFHA6lOhkGQRuOhBGxrfDHHSCFrzHqQJ9dNzSh6ZB6RyuzGu8LPPgqjKY01NYLYBlOn6VHbOgiVwPjWHL1M5W5We3uj1VtFCsC0IuoVtLrMY2P0I6iiCVmYO4NAmyZROhBO3pr9qMsOyoVmJRt5efdpVxLi15p1hbiv7C1rQY/CttRSpCj3EKB6HtRy4flUDYa0ExrDhcWV83Gra0uo7KyJJ+cH50ThfpaC5ktYN9oXEINwEtrlK0JUFTv2FLyn1oTmSogxuKG2tyFtJzpCsvXf4dKnffziEKCdNlD9CKarmQrRFfmBdBAAkFtxVcBwDxlQdwDVnGuJFKeCSpSiIOpoUMHIKVJhZnUA/XWtcXCvECigjTeK1x6oYz1IBckizL11ibn/ABBCySCp3MoAaedRO3LerPtCbOZCiDuQJ7iaaLl9lVuHmsql5oJjXSgXHZ8RpCjIEjUjSnH0qwuPP5+IpL3nxkiu0UrEZmHk9Mqh8NDRPh2+YtG/Hdt0XLizDSHD5ExupQ51QwhqHICgpLiVJJHUjSr91w466hlLKJyNgqkxqomghiL4usCyAR73/RheRlDdLGgT+P7Ei4rx9y7DLrkDyqASgQhICtkjlTQzxIp62tg+vMHQoZiP9JbZyBRO5CxqocswIoW/wQ6qyt1FTYVlfhAkqKkrTCDAgEjXflVvgNTFtcIYuFJcLqiMuhZaWUkJJP4lEwkxptzrNsbdRNbUL+4G4/WxIVkAFcgn9L+fxCzzX9rICUOdRyI+hFCmGHwqFOKI7QPtRa5fCUklJhBIn8aEjTKpPNP1T3FaW94kiRFKHAAPTv8AiOsZsiTWtqCQVSod9RRloAbCgjd6nNvJ6J1Px6Vs6+smJ8NPY+Y/HlQLEwqxD3OrdukzVHhdtIOZzVJ0AOpjqTvTDcWgGZTZziNh7w/eswRe0zYwXcvBIJqDhR7xWb1R2LpT/wBqEj9aF4/igbZW4rkDA78hRLgO3KMKQpXvO53D/wDNWn0itMXiNzPPstTk7HlU4noSPkSKpuukGatOuQ85/uX/APY1SdMmixAp5dyQZBIn+H+d63bxlwfiNVl7VFFdOnV+HeF30rWzlQ0pBzlTgJGo2gVfPs6ub21OZ5qHFSDrAAMEgDbnpUmC3jrmJeG6taFuNpkKiZTMiKOv8Tt2viWdutS3POpK0pCglZlRRG28+mteozPl/wBaVdDttXeIUIZut/vfr89oFwz2QsW92xPiLRBzyfIpUeXuNZ0qtxJwe00tx1bymgkJCG0bZRM5up1oqni02di34yiq4UgLVmVOpkiOQ0I2rk3E/GDl0SCfLNDoWw+JjQ7Dz9a7TZQ2Y+H3P49Zbx7i4hgWtupQaBUSSZUSo6696UkqI1r016KHbKcjdRjBMYQUJ1q+IuLa2vNi80PFnQKcScijHUkE1RXwg2Gw84VtJWP7bKCUlf51/wCKOw1NWvZ4+l/DVNr1/pHsw7oclUf9wUKKXuGKuip99Zab2QlOqoGwHKIrN9PZ6lG/7fKkJn6fATx+voBF1t9LScrYE9Y2qa2YJhSyTJ26/wD5WiLNGeUgwNgeepo5Z2g3VSHMAhIu43TcXM2tspR6Cj+BIyL0MnvQ7xDsnbrWWGlDUHWaDs3c05FQD7S+H3n7m3Sgf2nnAlUfhVzJ7ZQTPUU83jQaZS2kQlISkDskR9q8i68qSrdJ103A7VjGXAUggyCCQRsREg0fjPhgeW73nALhcqUfzH9TUBrdSq0IreYzBFRJTU0VqoV06dTs+IQ66+/atLccbWoIcXySDGvqJ071Z4duEP8AjvAQ4i0fzCPxq1Kh8CR8ai9kF8ALlpxaWs7hUkLAk5pmD9qZMLw5DKbxps5kIQsFUaSsSEg89CflXpmy+EqRRoee/b4IhdQjV84nC8Ux5y4ylZMpSlPY5QBPyAoaTXlCCR0rUmk75GZraOlUKKE3TW0fz7VGmnH2Z8KC+uTnB8JkBa+5k5UTykj5A1qhlWNC4zcFYT4doltYOa4hxadjkQTkCugMz6R1q5i2KeIcqTISY093TTTtW/EGJpS44hA1XopQ/LIyJHJPbtQ2zRFU1+q6F+mvNbztHg6j9VvaX7ViO9E20CqrCDFWFMkiK82TccTcv8hpWi318tBWQzWi3Yrh6SYQadUphce8BI9ahtb3MyGyCC2kp1/EANCKGrxY+IlIPwFVuI3Sm1UUmFASCNwe1E47Ag2XecvrStga9RUFmB9K1Woc6xFaKMmunTv+HezYoOZWh7GouJuIG8PbDS9M3vdSTzPXSnhFq6nZ0KH5k/tXHPbHmbIQtKVAgHPGs6nflExTzFqGzMTkYGhfeJXwC1FHfY8TleIkeKsp2KlR6EyKgrRS6yk0uJ6mJjcChLNrbqWoJSMyjsB2En6SfhXecDsEYPZNtuRmdBU6r/3YlLc/4xKR3T+akjhHhgM2Tlw8IcuW1IaB3ShQPn7FZ2/KO9WGcVcvWUNvHMAInnOg1PURvRLViQO3/sF6vrMUXgcyK0fzrW4rUqJPbU8qM2DeZW9AE2KmF+Gs90nkR19e1M+DAJTmOppBmYuxY8mO8YAXaFgQka1Sevxyqri+KBKSpRgDf7ClrAcRTc3DiVAhPhkpAOsgjUxvv9KjHpy3E5soSNDmJAVdtcIUsZnZQmNEj3j69P1pfwV0PvNhCQkIEqI6jQk/HamrEHiEijG0q4QOo2TBjnL8QLdpCSISlJMAwPvVTiM/9K52Qf0q1eKlSar8QJm3cH5FfpWTDYH1kAzlqa8usp2rChrW0zmEHesAVvFYAqJ06Df+2e5YdyJhaRGqtZoxj+KM4lhibx4QUhxOUGJUnb60iYjg6VeZWVI6nSmPELlAwNkIQl1CFOJJ1EHMdQR6869GUKZjdD2HFH9oryKOhem+R3nKlmmn2ccI/wBbclTmluwAt09dfK2D1VB+ANAsLwty4eQyykqW4qEp+5PIAak9q6txe4jCMOZs2FAuOEqcUN1aeZZ7E+UDoKV41Ba24hmVyB0ryYv+0LjHxnC20YSk8tAIEADt+1DeCsWhwtKPvGU+vMfelZa5JNeaeKFBSTBSZBHUVjqcxzGu3YS+HEMS0J3Bdmh5GVY7gjcHqKrPoLPlPTQ8j6ftVbh3Gw+ylY32UOihv+/xoy6lLiMqtuR5g9RS8rC0fpilxBbF5ohMlYlQSPxZdx9dO4pW4auslyj82ZJ+IP3p6tMMeYWpZT4wJ0KDqByGU7UncTIKXkvZcilEqKSIMpIhUdxp6it8TVtKZNzccuBGcjbrkTmcPyTH3JpgxNQzZZnaCNqG8HkG102Kl/Iqmp79UnSrvZyEmUHEpL1XUeOH/p3f9iv0rdoyZqrjzn9h3/aawydpZZzNG1ZrVFbJrWVma0JratTUTpQfvFuGVqKvU6V2Th5ITw61ABzeKTIkTnV+wr1eplozeYE+cB1v+uA/ZEAlV44AMwDSAeiVqWVR0nKPlSnxpiS3r11ThkpOUdgNhXq9WmcAaex5/wBymPfVNflAgrBrNepXGMZvZ9dqD6kA+VSSSO6djXTmDpXq9WTcywk5cIB9K49jF8p15S1mSTHYAEgAV6vVZOJBnR/Z+smxT2Ur7URXqT6V6vVLcmcILt1eY1Xx/wD0Xf8AYazXqzeWE5q1W8aVmvVqZSamtK9Xqi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AutoShape 8" descr="data:image/jpeg;base64,/9j/4AAQSkZJRgABAQAAAQABAAD/2wCEAAkGBhQSERQUExQVFBUVFxgaGRcVGBocFhoaGBoVGhgXGBoYHScfGhwkGR0XHy8gIycpLCwsFR4xNTAqNSYsLCkBCQoKDgwOGg8PGiwlHyQsNDAsLywqLCosKiwtLC4sLSwsKSwsLCksLCosKSwsKSwpLCwsLC0pKSwsLCwsLCksLP/AABEIALQAkAMBIgACEQEDEQH/xAAcAAACAgMBAQAAAAAAAAAAAAAFBgMEAQIHAAj/xAA+EAABAwIEBAMGBQMCBQUAAAABAgMRAAQFEiExBkFRYRMicQcygZGhwUJisdHwFCNSM3IVFiSS8VNjgrLh/8QAGgEAAgMBAQAAAAAAAAAAAAAABAUBAgMABv/EAC8RAAICAQMCBQMEAgMBAAAAAAECABEDBCExEkEiUWGB8BNxwZGhsdEyMxTh8QX/2gAMAwEAAhEDEQA/AFNiyWVHyyOh105VZDqU6lI00iKa2nLMqCfHSDIB6+lVMZwoh7yIWpvZJjWYJ5b16pAAvSOfOLPrgtFJDpQ4VpCsqvwgyNOUUVtHUFWjevURz9edMiuFVgsqCSAoxtHvCrP/ACkA4Fnyk7xzI7VQHp4b53lmyL3Es4BhxU3MFObsJAH8+lHlYajwwlZzDWOojesKum0twZAEjQwYMRt3/Wk7iXibKQGyQJI9TH8+dU8eU3wIOtE0BzLWK4mWRlbIgH0MHXfp+1ULzjRSGwlEEqA+WtJN/jhWAJM8/nJ/neqSr/TvAAM7Cl+q1ABpYxxYqG8ZrzipTh0VMGTJIRAGwA5VZwviV8nzGEgzuPTUcqR3LoZtBqAPSe9TOvmRHTn1O5NKjZNmEjadgt+I2lkKUjX3ZCf0JojcXaVMqcSrMlIPLUR2rm3DGOrRKVDMk6ETy2oqm7U2+PDzLbPLXy9jWuLV5MbefzzmObTJlG+0YrvE20pDsQMmk/Wh6MTRlBSpJKtTHWqvENihxnOnNkUfMNfKfsDQXDnCSEZIA5immLXl2VQOfggf/ARLab4mAXpKAo76kAVRDjbalCQCs6xsOwq+7wqHX/EUoxA0FHbThFhSSVJk96DzknI33hiAdIiavEEpnKJ+FMfB1yXGXkkEEHn8KPs4W02wrRIjbStMBs0+C4se8rettE5TJV8wfWLeP7ROubJCLlBISQsJc17if3rqmPOgWaX2iE+HCo2kRt9a5xxNhyTbtFBzLZVlKgNChwZkT8dKp8NrW88pi4dWGygpBJOUHcaUwderICRX5mQa8V+X6zpNhxUi6tmgVBLwKcyYjVJ1PoRVjEnTA1jeYH0/nekDC1AOlSlDMlK0dl/hSe06U9n/AEwCZ8g83Mnn6b/SpbAMRFQXPlLGoq4rfqJ8vunQn0jQz/IFI+KvZidSUpI259DTBjEpC0k5krEiOokaUqYlcEhOkCIPy1+W1F6gqmOptpUP+UE3T3mMdSfnrUXieSeeYfoaw4yTr1NXbLClqIEHefjsK8m7WSY3VSZYw1kIGaATGx18x3Pw/WiCOHytOgM6a60ZwXAgIkgn+daamMPTG1Ctk8oWuDbec0LC2TBChJ3mmPA754Rkcza7TqO3ejeOYMlxEEenrSnhdupDvhq268/3qQ3VM3TpnQ2DnbUFpTCwQRMSDzjlrr8KU7XiEZ/AyQrUTz0pjs0oCQBrOx3B+e1RX/C0uh8AJG/qefoaJ02+RR6zDJspMCYhxCtgZAnUazzoOvi97oQKPPcNO3bhU2JAidqgxDgB9TzbRRlSoiVAyI5/GrakL9RvvIxk0INt+MnFqSAkEAjeYMcqeOHcRNw49IyjIPL89Z/m1HrH2VWbYBCCogfiJNGP+CNNNK8NASYiQNanTOqONpjqVL4yJyQX6E+O3JLbiUhEjZSTKR9SKAtOqF5EnbamG7wlvwv6jMrw8wSiR7x/x02I+1A3mj/WBY90jf5V6LUAlh0bixdQPAVKn8w1ZWXiPIUBJzCR115UzcT36rZKEHzTAIG3aPhp8aBYY4EupVpoRNN3EmFh9yyP4XFjN6Ej9qt9Txjr9f4g+ZASD2iJfPZxtE667DrJ5T1oPc4cFAZRJ59PSfn9KbuLrEN3KUAR5BoOkAfWKhYswBGlK/8A6GuBPSI40OnH0wYGw/A0wPKJ/Q0btcLA3AHpUzSIq6FaCvOZMhaN1QCZZtgNxVtCaibWOtStmTzrIGXMxdNynnSbfMkOgiZB9D6U/wDgymgONYMT5k79OtELBnFyPCm1NqkE5f8AEjb4U14tc+HZJMTmVB0231pXwd1X49vwk7z/AIn7U8sWfiWbiVATBP00ozAQuVSfOAZBamVuE7dIaCkiM4BPcxRfEGiMh/MKH8KtlDLaVbgR8iaK4n7oPRQ/Wssh6mJMsBQqEEjT4VE81LZHY1OjYViNDVl2IMowsETjmDWgfsnUleUsqS4BOhInl32oO9YB/wDuskZkHzoEyUiPPFY4ZWlxlaxJPr05fOvW2JLZUpbXvKQpMRpCgJr12MBgaPtFbhlJI+ecnW2UKKVCCNwa6W9bwzbr/wDSKJ+ET965em5K4WoklQ1Jp+wPFP6iwcQZLjYUNew8p/ShsxJ6T6/ztK5VpfnMH+0qyUHkPAeVQ5D01PrNA2VkgED501e0DFEi2aSTGZKFHroKRbXH2gI8xjTavP6pDSmu3/Ud6PJ4d4eDek1GgEmDWrGLtlJEgEjQE61aaalOYUrII5jIEGTpfQhMrUlPqaqnHkT/AG/NB35fCgWKMsEkrCioHUSd+g1qv/zKGHEsi2UnMARqNQYGmmvXWNjV1x3xM2euZ0PDr0KEK0nrVz+hSqluwuidFJI9RTBhy5Pwq3G0qR3lRGEgAxp5tR+h7VZwNbnjrST5C0vTopJH2+9EHrSQop3OsdxQDA79SbpKDrmSQfjO/wAa0D0yiZhLVj6RiZBSyFD1ohfqzMSOx/SpbC3HhgHpQ2/xBCElmYV+EHpvpVmFGCw+0fKPSsxvUVk5KE+gqXrV1kGfP/DbYbcKEgwsKJM6SdorISUrAP4Sawzhr6FMuAEJebJHpMA/OrBxEPSgCHE7969VwQy/Pt+YvuwRILQaR0JH1o/wbiKm7nw9MjhEg0DZZIUsq0BUI67VswcrszGkD41Bokr61KsCye0ffaPhCC0HJjIgCNIITO88h1rmV05csqQltlsgmDCTn7TmKTB0M9K6LdrXc4ey6DLluoEzrOWCJ6gxrQG4xRdw4pxQCc3LcDSNJpLqaCANyNodpASSBxFTilTiWVZjr5I6hZIkek855U4YSpRaA6AT8qV+I2y88zbo1JOdRPRIJJPwBpnsnMqABvFLGXwgmM1/yMjvML8QAHQj7c6ns7HJrAkaTzirBcHMwa1aTPOaHaxNgLlxkknTXvRmyGWh1s3FEGtCB8qhfOUeXVuQkmg+BYZD6FqjxFLKl6yI3AT2G1En/cI5kc6pWOCOlbLviZUpUZRHvaEASeQ9NaIxr1MLgzv0oa5hJji1pN0bRUpcSMw6EabGtOKbJDzecaLRqkjqAaRONbV9GK/1DScv9tKTPbn6VCjFry5Cm0OAEjWaJyYySSIEjeEXGbhb2nMuJLbxDS2xrm2MbkUN4M9pjj14624pJbKjk5Ea6CeelLdj7LH38xW8hHoJNTseyI2pS6boShSVREAwoHrVVUXUuYVwq9S9ZELUM7CW2kJnUy4VEgdhpS5fKLKnMohR586IYGubkIVCPDJAHVRMKBqrxspDdyFLVlTGg6wf/FelZeQOP2Hb+d4uxsoNHkyHw1rCVncJBPw0r105lKT3qvbcRhLRUiMqiUkr0jmKXr/idclICTGyht8K7Pmxqed6l8asRU69wdcS0+1PvA/r+yqFXVuGn1NzsT8KG8K4kGkt3D5KEOpShGsBTivKTH+IGs0c4p8rzLihBUlQV6p/hoDW47Vj7iX0mWswXtVe4gHDcPm/ucxgm1UW+pMpzAd8s/Oi+FsDLJV3159RQzFHA6lOhkGQRuOhBGxrfDHHSCFrzHqQJ9dNzSh6ZB6RyuzGu8LPPgqjKY01NYLYBlOn6VHbOgiVwPjWHL1M5W5We3uj1VtFCsC0IuoVtLrMY2P0I6iiCVmYO4NAmyZROhBO3pr9qMsOyoVmJRt5efdpVxLi15p1hbiv7C1rQY/CttRSpCj3EKB6HtRy4flUDYa0ExrDhcWV83Gra0uo7KyJJ+cH50ThfpaC5ktYN9oXEINwEtrlK0JUFTv2FLyn1oTmSogxuKG2tyFtJzpCsvXf4dKnffziEKCdNlD9CKarmQrRFfmBdBAAkFtxVcBwDxlQdwDVnGuJFKeCSpSiIOpoUMHIKVJhZnUA/XWtcXCvECigjTeK1x6oYz1IBckizL11ibn/ABBCySCp3MoAaedRO3LerPtCbOZCiDuQJ7iaaLl9lVuHmsql5oJjXSgXHZ8RpCjIEjUjSnH0qwuPP5+IpL3nxkiu0UrEZmHk9Mqh8NDRPh2+YtG/Hdt0XLizDSHD5ExupQ51QwhqHICgpLiVJJHUjSr91w466hlLKJyNgqkxqomghiL4usCyAR73/RheRlDdLGgT+P7Ei4rx9y7DLrkDyqASgQhICtkjlTQzxIp62tg+vMHQoZiP9JbZyBRO5CxqocswIoW/wQ6qyt1FTYVlfhAkqKkrTCDAgEjXflVvgNTFtcIYuFJcLqiMuhZaWUkJJP4lEwkxptzrNsbdRNbUL+4G4/WxIVkAFcgn9L+fxCzzX9rICUOdRyI+hFCmGHwqFOKI7QPtRa5fCUklJhBIn8aEjTKpPNP1T3FaW94kiRFKHAAPTv8AiOsZsiTWtqCQVSod9RRloAbCgjd6nNvJ6J1Px6Vs6+smJ8NPY+Y/HlQLEwqxD3OrdukzVHhdtIOZzVJ0AOpjqTvTDcWgGZTZziNh7w/eswRe0zYwXcvBIJqDhR7xWb1R2LpT/wBqEj9aF4/igbZW4rkDA78hRLgO3KMKQpXvO53D/wDNWn0itMXiNzPPstTk7HlU4noSPkSKpuukGatOuQ85/uX/APY1SdMmixAp5dyQZBIn+H+d63bxlwfiNVl7VFFdOnV+HeF30rWzlQ0pBzlTgJGo2gVfPs6ub21OZ5qHFSDrAAMEgDbnpUmC3jrmJeG6taFuNpkKiZTMiKOv8Tt2viWdutS3POpK0pCglZlRRG28+mteozPl/wBaVdDttXeIUIZut/vfr89oFwz2QsW92xPiLRBzyfIpUeXuNZ0qtxJwe00tx1bymgkJCG0bZRM5up1oqni02di34yiq4UgLVmVOpkiOQ0I2rk3E/GDl0SCfLNDoWw+JjQ7Dz9a7TZQ2Y+H3P49Zbx7i4hgWtupQaBUSSZUSo6696UkqI1r016KHbKcjdRjBMYQUJ1q+IuLa2vNi80PFnQKcScijHUkE1RXwg2Gw84VtJWP7bKCUlf51/wCKOw1NWvZ4+l/DVNr1/pHsw7oclUf9wUKKXuGKuip99Zab2QlOqoGwHKIrN9PZ6lG/7fKkJn6fATx+voBF1t9LScrYE9Y2qa2YJhSyTJ26/wD5WiLNGeUgwNgeepo5Z2g3VSHMAhIu43TcXM2tspR6Cj+BIyL0MnvQ7xDsnbrWWGlDUHWaDs3c05FQD7S+H3n7m3Sgf2nnAlUfhVzJ7ZQTPUU83jQaZS2kQlISkDskR9q8i68qSrdJ103A7VjGXAUggyCCQRsREg0fjPhgeW73nALhcqUfzH9TUBrdSq0IreYzBFRJTU0VqoV06dTs+IQ66+/atLccbWoIcXySDGvqJ071Z4duEP8AjvAQ4i0fzCPxq1Kh8CR8ai9kF8ALlpxaWs7hUkLAk5pmD9qZMLw5DKbxps5kIQsFUaSsSEg89CflXpmy+EqRRoee/b4IhdQjV84nC8Ux5y4ylZMpSlPY5QBPyAoaTXlCCR0rUmk75GZraOlUKKE3TW0fz7VGmnH2Z8KC+uTnB8JkBa+5k5UTykj5A1qhlWNC4zcFYT4doltYOa4hxadjkQTkCugMz6R1q5i2KeIcqTISY093TTTtW/EGJpS44hA1XopQ/LIyJHJPbtQ2zRFU1+q6F+mvNbztHg6j9VvaX7ViO9E20CqrCDFWFMkiK82TccTcv8hpWi318tBWQzWi3Yrh6SYQadUphce8BI9ahtb3MyGyCC2kp1/EANCKGrxY+IlIPwFVuI3Sm1UUmFASCNwe1E47Ag2XecvrStga9RUFmB9K1Woc6xFaKMmunTv+HezYoOZWh7GouJuIG8PbDS9M3vdSTzPXSnhFq6nZ0KH5k/tXHPbHmbIQtKVAgHPGs6nflExTzFqGzMTkYGhfeJXwC1FHfY8TleIkeKsp2KlR6EyKgrRS6yk0uJ6mJjcChLNrbqWoJSMyjsB2En6SfhXecDsEYPZNtuRmdBU6r/3YlLc/4xKR3T+akjhHhgM2Tlw8IcuW1IaB3ShQPn7FZ2/KO9WGcVcvWUNvHMAInnOg1PURvRLViQO3/sF6vrMUXgcyK0fzrW4rUqJPbU8qM2DeZW9AE2KmF+Gs90nkR19e1M+DAJTmOppBmYuxY8mO8YAXaFgQka1Sevxyqri+KBKSpRgDf7ClrAcRTc3DiVAhPhkpAOsgjUxvv9KjHpy3E5soSNDmJAVdtcIUsZnZQmNEj3j69P1pfwV0PvNhCQkIEqI6jQk/HamrEHiEijG0q4QOo2TBjnL8QLdpCSISlJMAwPvVTiM/9K52Qf0q1eKlSar8QJm3cH5FfpWTDYH1kAzlqa8usp2rChrW0zmEHesAVvFYAqJ06Df+2e5YdyJhaRGqtZoxj+KM4lhibx4QUhxOUGJUnb60iYjg6VeZWVI6nSmPELlAwNkIQl1CFOJJ1EHMdQR6869GUKZjdD2HFH9oryKOhem+R3nKlmmn2ccI/wBbclTmluwAt09dfK2D1VB+ANAsLwty4eQyykqW4qEp+5PIAak9q6txe4jCMOZs2FAuOEqcUN1aeZZ7E+UDoKV41Ba24hmVyB0ryYv+0LjHxnC20YSk8tAIEADt+1DeCsWhwtKPvGU+vMfelZa5JNeaeKFBSTBSZBHUVjqcxzGu3YS+HEMS0J3Bdmh5GVY7gjcHqKrPoLPlPTQ8j6ftVbh3Gw+ylY32UOihv+/xoy6lLiMqtuR5g9RS8rC0fpilxBbF5ohMlYlQSPxZdx9dO4pW4auslyj82ZJ+IP3p6tMMeYWpZT4wJ0KDqByGU7UncTIKXkvZcilEqKSIMpIhUdxp6it8TVtKZNzccuBGcjbrkTmcPyTH3JpgxNQzZZnaCNqG8HkG102Kl/Iqmp79UnSrvZyEmUHEpL1XUeOH/p3f9iv0rdoyZqrjzn9h3/aawydpZZzNG1ZrVFbJrWVma0JratTUTpQfvFuGVqKvU6V2Th5ITw61ABzeKTIkTnV+wr1eplozeYE+cB1v+uA/ZEAlV44AMwDSAeiVqWVR0nKPlSnxpiS3r11ThkpOUdgNhXq9WmcAaex5/wBymPfVNflAgrBrNepXGMZvZ9dqD6kA+VSSSO6djXTmDpXq9WTcywk5cIB9K49jF8p15S1mSTHYAEgAV6vVZOJBnR/Z+smxT2Ur7URXqT6V6vVLcmcILt1eY1Xx/wD0Xf8AYazXqzeWE5q1W8aVmvVqZSamtK9Xqi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polz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743200"/>
            <a:ext cx="1371600" cy="1714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7079" y="838200"/>
            <a:ext cx="9856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958013" cy="553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IONS: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IONS: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9334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397726" y="2099715"/>
            <a:ext cx="1267097" cy="68250"/>
          </a:xfrm>
          <a:custGeom>
            <a:avLst/>
            <a:gdLst>
              <a:gd name="connsiteX0" fmla="*/ 0 w 1267097"/>
              <a:gd name="connsiteY0" fmla="*/ 42594 h 68250"/>
              <a:gd name="connsiteX1" fmla="*/ 888274 w 1267097"/>
              <a:gd name="connsiteY1" fmla="*/ 42594 h 68250"/>
              <a:gd name="connsiteX2" fmla="*/ 966651 w 1267097"/>
              <a:gd name="connsiteY2" fmla="*/ 16468 h 68250"/>
              <a:gd name="connsiteX3" fmla="*/ 1031965 w 1267097"/>
              <a:gd name="connsiteY3" fmla="*/ 3405 h 68250"/>
              <a:gd name="connsiteX4" fmla="*/ 1267097 w 1267097"/>
              <a:gd name="connsiteY4" fmla="*/ 3405 h 6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097" h="68250">
                <a:moveTo>
                  <a:pt x="0" y="42594"/>
                </a:moveTo>
                <a:cubicBezTo>
                  <a:pt x="367375" y="57288"/>
                  <a:pt x="469214" y="68250"/>
                  <a:pt x="888274" y="42594"/>
                </a:cubicBezTo>
                <a:cubicBezTo>
                  <a:pt x="915761" y="40911"/>
                  <a:pt x="939647" y="21869"/>
                  <a:pt x="966651" y="16468"/>
                </a:cubicBezTo>
                <a:cubicBezTo>
                  <a:pt x="988422" y="12114"/>
                  <a:pt x="1009783" y="4369"/>
                  <a:pt x="1031965" y="3405"/>
                </a:cubicBezTo>
                <a:cubicBezTo>
                  <a:pt x="1110268" y="0"/>
                  <a:pt x="1188720" y="3405"/>
                  <a:pt x="1267097" y="340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97726" y="1777914"/>
            <a:ext cx="7511143" cy="155389"/>
          </a:xfrm>
          <a:custGeom>
            <a:avLst/>
            <a:gdLst>
              <a:gd name="connsiteX0" fmla="*/ 0 w 7511143"/>
              <a:gd name="connsiteY0" fmla="*/ 77012 h 155389"/>
              <a:gd name="connsiteX1" fmla="*/ 39188 w 7511143"/>
              <a:gd name="connsiteY1" fmla="*/ 50886 h 155389"/>
              <a:gd name="connsiteX2" fmla="*/ 391885 w 7511143"/>
              <a:gd name="connsiteY2" fmla="*/ 37823 h 155389"/>
              <a:gd name="connsiteX3" fmla="*/ 705394 w 7511143"/>
              <a:gd name="connsiteY3" fmla="*/ 24760 h 155389"/>
              <a:gd name="connsiteX4" fmla="*/ 992777 w 7511143"/>
              <a:gd name="connsiteY4" fmla="*/ 24760 h 155389"/>
              <a:gd name="connsiteX5" fmla="*/ 1489165 w 7511143"/>
              <a:gd name="connsiteY5" fmla="*/ 37823 h 155389"/>
              <a:gd name="connsiteX6" fmla="*/ 1606731 w 7511143"/>
              <a:gd name="connsiteY6" fmla="*/ 90075 h 155389"/>
              <a:gd name="connsiteX7" fmla="*/ 1645920 w 7511143"/>
              <a:gd name="connsiteY7" fmla="*/ 103137 h 155389"/>
              <a:gd name="connsiteX8" fmla="*/ 1685108 w 7511143"/>
              <a:gd name="connsiteY8" fmla="*/ 116200 h 155389"/>
              <a:gd name="connsiteX9" fmla="*/ 2181497 w 7511143"/>
              <a:gd name="connsiteY9" fmla="*/ 103137 h 155389"/>
              <a:gd name="connsiteX10" fmla="*/ 3004457 w 7511143"/>
              <a:gd name="connsiteY10" fmla="*/ 90075 h 155389"/>
              <a:gd name="connsiteX11" fmla="*/ 3082834 w 7511143"/>
              <a:gd name="connsiteY11" fmla="*/ 77012 h 155389"/>
              <a:gd name="connsiteX12" fmla="*/ 3200400 w 7511143"/>
              <a:gd name="connsiteY12" fmla="*/ 63949 h 155389"/>
              <a:gd name="connsiteX13" fmla="*/ 3775165 w 7511143"/>
              <a:gd name="connsiteY13" fmla="*/ 37823 h 155389"/>
              <a:gd name="connsiteX14" fmla="*/ 3892731 w 7511143"/>
              <a:gd name="connsiteY14" fmla="*/ 24760 h 155389"/>
              <a:gd name="connsiteX15" fmla="*/ 4023360 w 7511143"/>
              <a:gd name="connsiteY15" fmla="*/ 37823 h 155389"/>
              <a:gd name="connsiteX16" fmla="*/ 4232365 w 7511143"/>
              <a:gd name="connsiteY16" fmla="*/ 50886 h 155389"/>
              <a:gd name="connsiteX17" fmla="*/ 4924697 w 7511143"/>
              <a:gd name="connsiteY17" fmla="*/ 77012 h 155389"/>
              <a:gd name="connsiteX18" fmla="*/ 5094514 w 7511143"/>
              <a:gd name="connsiteY18" fmla="*/ 116200 h 155389"/>
              <a:gd name="connsiteX19" fmla="*/ 5212080 w 7511143"/>
              <a:gd name="connsiteY19" fmla="*/ 129263 h 155389"/>
              <a:gd name="connsiteX20" fmla="*/ 5290457 w 7511143"/>
              <a:gd name="connsiteY20" fmla="*/ 142326 h 155389"/>
              <a:gd name="connsiteX21" fmla="*/ 5630091 w 7511143"/>
              <a:gd name="connsiteY21" fmla="*/ 142326 h 155389"/>
              <a:gd name="connsiteX22" fmla="*/ 5669280 w 7511143"/>
              <a:gd name="connsiteY22" fmla="*/ 155389 h 155389"/>
              <a:gd name="connsiteX23" fmla="*/ 5995851 w 7511143"/>
              <a:gd name="connsiteY23" fmla="*/ 142326 h 155389"/>
              <a:gd name="connsiteX24" fmla="*/ 6178731 w 7511143"/>
              <a:gd name="connsiteY24" fmla="*/ 129263 h 155389"/>
              <a:gd name="connsiteX25" fmla="*/ 6400800 w 7511143"/>
              <a:gd name="connsiteY25" fmla="*/ 116200 h 155389"/>
              <a:gd name="connsiteX26" fmla="*/ 6583680 w 7511143"/>
              <a:gd name="connsiteY26" fmla="*/ 90075 h 155389"/>
              <a:gd name="connsiteX27" fmla="*/ 6871063 w 7511143"/>
              <a:gd name="connsiteY27" fmla="*/ 77012 h 155389"/>
              <a:gd name="connsiteX28" fmla="*/ 6975565 w 7511143"/>
              <a:gd name="connsiteY28" fmla="*/ 50886 h 155389"/>
              <a:gd name="connsiteX29" fmla="*/ 7171508 w 7511143"/>
              <a:gd name="connsiteY29" fmla="*/ 63949 h 155389"/>
              <a:gd name="connsiteX30" fmla="*/ 7419703 w 7511143"/>
              <a:gd name="connsiteY30" fmla="*/ 50886 h 155389"/>
              <a:gd name="connsiteX31" fmla="*/ 7498080 w 7511143"/>
              <a:gd name="connsiteY31" fmla="*/ 24760 h 155389"/>
              <a:gd name="connsiteX32" fmla="*/ 7511143 w 7511143"/>
              <a:gd name="connsiteY32" fmla="*/ 24760 h 15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11143" h="155389">
                <a:moveTo>
                  <a:pt x="0" y="77012"/>
                </a:moveTo>
                <a:cubicBezTo>
                  <a:pt x="13063" y="68303"/>
                  <a:pt x="23566" y="52448"/>
                  <a:pt x="39188" y="50886"/>
                </a:cubicBezTo>
                <a:cubicBezTo>
                  <a:pt x="156250" y="39180"/>
                  <a:pt x="274329" y="42433"/>
                  <a:pt x="391885" y="37823"/>
                </a:cubicBezTo>
                <a:lnTo>
                  <a:pt x="705394" y="24760"/>
                </a:lnTo>
                <a:cubicBezTo>
                  <a:pt x="878715" y="0"/>
                  <a:pt x="729801" y="14836"/>
                  <a:pt x="992777" y="24760"/>
                </a:cubicBezTo>
                <a:cubicBezTo>
                  <a:pt x="1158179" y="31002"/>
                  <a:pt x="1323702" y="33469"/>
                  <a:pt x="1489165" y="37823"/>
                </a:cubicBezTo>
                <a:cubicBezTo>
                  <a:pt x="1551266" y="79224"/>
                  <a:pt x="1513463" y="58986"/>
                  <a:pt x="1606731" y="90075"/>
                </a:cubicBezTo>
                <a:lnTo>
                  <a:pt x="1645920" y="103137"/>
                </a:lnTo>
                <a:lnTo>
                  <a:pt x="1685108" y="116200"/>
                </a:lnTo>
                <a:lnTo>
                  <a:pt x="2181497" y="103137"/>
                </a:lnTo>
                <a:lnTo>
                  <a:pt x="3004457" y="90075"/>
                </a:lnTo>
                <a:cubicBezTo>
                  <a:pt x="3030932" y="89308"/>
                  <a:pt x="3056580" y="80513"/>
                  <a:pt x="3082834" y="77012"/>
                </a:cubicBezTo>
                <a:cubicBezTo>
                  <a:pt x="3121918" y="71801"/>
                  <a:pt x="3161064" y="66662"/>
                  <a:pt x="3200400" y="63949"/>
                </a:cubicBezTo>
                <a:cubicBezTo>
                  <a:pt x="3312041" y="56250"/>
                  <a:pt x="3679317" y="41817"/>
                  <a:pt x="3775165" y="37823"/>
                </a:cubicBezTo>
                <a:cubicBezTo>
                  <a:pt x="3814354" y="33469"/>
                  <a:pt x="3853301" y="24760"/>
                  <a:pt x="3892731" y="24760"/>
                </a:cubicBezTo>
                <a:cubicBezTo>
                  <a:pt x="3936491" y="24760"/>
                  <a:pt x="3979729" y="34467"/>
                  <a:pt x="4023360" y="37823"/>
                </a:cubicBezTo>
                <a:cubicBezTo>
                  <a:pt x="4092959" y="43177"/>
                  <a:pt x="4162627" y="47854"/>
                  <a:pt x="4232365" y="50886"/>
                </a:cubicBezTo>
                <a:lnTo>
                  <a:pt x="4924697" y="77012"/>
                </a:lnTo>
                <a:cubicBezTo>
                  <a:pt x="4988136" y="98159"/>
                  <a:pt x="5008029" y="106590"/>
                  <a:pt x="5094514" y="116200"/>
                </a:cubicBezTo>
                <a:cubicBezTo>
                  <a:pt x="5133703" y="120554"/>
                  <a:pt x="5172996" y="124052"/>
                  <a:pt x="5212080" y="129263"/>
                </a:cubicBezTo>
                <a:cubicBezTo>
                  <a:pt x="5238334" y="132764"/>
                  <a:pt x="5264331" y="137972"/>
                  <a:pt x="5290457" y="142326"/>
                </a:cubicBezTo>
                <a:cubicBezTo>
                  <a:pt x="5463686" y="129952"/>
                  <a:pt x="5465582" y="120391"/>
                  <a:pt x="5630091" y="142326"/>
                </a:cubicBezTo>
                <a:cubicBezTo>
                  <a:pt x="5643740" y="144146"/>
                  <a:pt x="5656217" y="151035"/>
                  <a:pt x="5669280" y="155389"/>
                </a:cubicBezTo>
                <a:lnTo>
                  <a:pt x="5995851" y="142326"/>
                </a:lnTo>
                <a:cubicBezTo>
                  <a:pt x="6056886" y="139196"/>
                  <a:pt x="6117742" y="133198"/>
                  <a:pt x="6178731" y="129263"/>
                </a:cubicBezTo>
                <a:lnTo>
                  <a:pt x="6400800" y="116200"/>
                </a:lnTo>
                <a:cubicBezTo>
                  <a:pt x="6456254" y="106958"/>
                  <a:pt x="6529175" y="93709"/>
                  <a:pt x="6583680" y="90075"/>
                </a:cubicBezTo>
                <a:cubicBezTo>
                  <a:pt x="6679361" y="83696"/>
                  <a:pt x="6775269" y="81366"/>
                  <a:pt x="6871063" y="77012"/>
                </a:cubicBezTo>
                <a:cubicBezTo>
                  <a:pt x="6901987" y="66704"/>
                  <a:pt x="6944038" y="50886"/>
                  <a:pt x="6975565" y="50886"/>
                </a:cubicBezTo>
                <a:cubicBezTo>
                  <a:pt x="7041024" y="50886"/>
                  <a:pt x="7106194" y="59595"/>
                  <a:pt x="7171508" y="63949"/>
                </a:cubicBezTo>
                <a:cubicBezTo>
                  <a:pt x="7254240" y="59595"/>
                  <a:pt x="7337447" y="60757"/>
                  <a:pt x="7419703" y="50886"/>
                </a:cubicBezTo>
                <a:cubicBezTo>
                  <a:pt x="7447046" y="47605"/>
                  <a:pt x="7470541" y="24760"/>
                  <a:pt x="7498080" y="24760"/>
                </a:cubicBezTo>
                <a:lnTo>
                  <a:pt x="7511143" y="24760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IONS: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42441"/>
            <a:ext cx="7391400" cy="498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958013" cy="553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IONS: Teleportation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867400"/>
            <a:ext cx="4686300" cy="781050"/>
          </a:xfrm>
          <a:prstGeom prst="rect">
            <a:avLst/>
          </a:prstGeom>
          <a:noFill/>
          <a:ln w="349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Picture 7" descr="monr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962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66651" y="762000"/>
          <a:ext cx="8348749" cy="6019800"/>
        </p:xfrm>
        <a:graphic>
          <a:graphicData uri="http://schemas.openxmlformats.org/presentationml/2006/ole">
            <p:oleObj spid="_x0000_s2050" name="Acrobat Document" r:id="rId3" imgW="8382000" imgH="7495972" progId="AcroExch.Document.11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938713" y="0"/>
          <a:ext cx="4129087" cy="1547436"/>
        </p:xfrm>
        <a:graphic>
          <a:graphicData uri="http://schemas.openxmlformats.org/presentationml/2006/ole">
            <p:oleObj spid="_x0000_s2051" name="Acrobat Document" r:id="rId4" imgW="5057522" imgH="1895272" progId="AcroExch.Document.11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743200"/>
            <a:ext cx="8077200" cy="13716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Entangled states in NMR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Teleportation by NMR</a:t>
            </a:r>
            <a:endParaRPr lang="en-US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650" y="2133600"/>
            <a:ext cx="4248150" cy="267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Teleportation by NMR</a:t>
            </a:r>
            <a:endParaRPr lang="en-US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2179" y="685800"/>
            <a:ext cx="3281821" cy="207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2667000"/>
            <a:ext cx="84677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9"/>
          <p:cNvSpPr txBox="1">
            <a:spLocks noGrp="1"/>
          </p:cNvSpPr>
          <p:nvPr>
            <p:ph sz="quarter" idx="1"/>
          </p:nvPr>
        </p:nvSpPr>
        <p:spPr>
          <a:xfrm>
            <a:off x="2971800" y="6248400"/>
            <a:ext cx="5791200" cy="40011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  Nielsen, </a:t>
            </a:r>
            <a:r>
              <a:rPr lang="en-US" sz="2000" dirty="0" err="1" smtClean="0"/>
              <a:t>Knill</a:t>
            </a:r>
            <a:r>
              <a:rPr lang="en-US" sz="2000" dirty="0" smtClean="0"/>
              <a:t>, </a:t>
            </a:r>
            <a:r>
              <a:rPr lang="en-US" sz="2000" dirty="0" err="1" smtClean="0"/>
              <a:t>Laflamme</a:t>
            </a:r>
            <a:r>
              <a:rPr lang="en-US" sz="2000" dirty="0" smtClean="0"/>
              <a:t>, Nature</a:t>
            </a:r>
            <a:r>
              <a:rPr lang="en-US" sz="2000" b="1" dirty="0" smtClean="0"/>
              <a:t> 395 </a:t>
            </a:r>
            <a:r>
              <a:rPr lang="en-US" sz="2000" dirty="0" smtClean="0"/>
              <a:t>(’98)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Lattices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33400" y="1143000"/>
          <a:ext cx="7772400" cy="5481638"/>
        </p:xfrm>
        <a:graphic>
          <a:graphicData uri="http://schemas.openxmlformats.org/presentationml/2006/ole">
            <p:oleObj spid="_x0000_s5122" name="Acrobat Document" r:id="rId4" imgW="5667122" imgH="4409872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2771775" y="1844675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648765" y="2768600"/>
            <a:ext cx="1761435" cy="279400"/>
          </a:xfrm>
          <a:prstGeom prst="rect">
            <a:avLst/>
          </a:prstGeom>
        </p:spPr>
      </p:pic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0" y="1752600"/>
            <a:ext cx="457200" cy="361101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57200" y="4291642"/>
            <a:ext cx="457200" cy="35655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86200" y="4724400"/>
            <a:ext cx="1219200" cy="410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Lattices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33400" y="1143000"/>
          <a:ext cx="7772400" cy="5481637"/>
        </p:xfrm>
        <a:graphic>
          <a:graphicData uri="http://schemas.openxmlformats.org/presentationml/2006/ole">
            <p:oleObj spid="_x0000_s6146" name="Acrobat Document" r:id="rId4" imgW="5667122" imgH="4409872" progId="AcroExch.Document.11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429000"/>
            <a:ext cx="8077200" cy="13716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Entangled states in</a:t>
            </a:r>
          </a:p>
          <a:p>
            <a:pPr algn="ctr"/>
            <a:r>
              <a:rPr lang="en-US" sz="4400" dirty="0" smtClean="0"/>
              <a:t>Optical lattices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Lattices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33400" y="1143000"/>
          <a:ext cx="7772400" cy="5481637"/>
        </p:xfrm>
        <a:graphic>
          <a:graphicData uri="http://schemas.openxmlformats.org/presentationml/2006/ole">
            <p:oleObj spid="_x0000_s7170" name="Acrobat Document" r:id="rId4" imgW="5667122" imgH="4409872" progId="AcroExch.Document.11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429000"/>
            <a:ext cx="8077200" cy="13716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Entangled states in</a:t>
            </a:r>
          </a:p>
          <a:p>
            <a:pPr algn="ctr"/>
            <a:r>
              <a:rPr lang="en-US" sz="4400" dirty="0" smtClean="0"/>
              <a:t>Optical lattices</a:t>
            </a:r>
            <a:endParaRPr lang="en-US" dirty="0"/>
          </a:p>
        </p:txBody>
      </p:sp>
      <p:pic>
        <p:nvPicPr>
          <p:cNvPr id="11268" name="Picture 4" descr="https://encrypted-tbn1.gstatic.com/images?q=tbn:ANd9GcS59uZsccu6JWtpPviY9rdrEYfqDsTmtqNJqXQ-IOX58ULcX3bT9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171949"/>
            <a:ext cx="19050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Lattices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33400" y="1143000"/>
          <a:ext cx="7772400" cy="5481637"/>
        </p:xfrm>
        <a:graphic>
          <a:graphicData uri="http://schemas.openxmlformats.org/presentationml/2006/ole">
            <p:oleObj spid="_x0000_s8194" name="Acrobat Document" r:id="rId4" imgW="5667122" imgH="4409872" progId="AcroExch.Document.11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1981200"/>
            <a:ext cx="8610600" cy="20574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Resonating valence bond states in</a:t>
            </a:r>
          </a:p>
          <a:p>
            <a:pPr algn="ctr"/>
            <a:r>
              <a:rPr lang="en-US" sz="4400" dirty="0" smtClean="0"/>
              <a:t>Optical lattices</a:t>
            </a:r>
            <a:endParaRPr lang="en-US" dirty="0"/>
          </a:p>
        </p:txBody>
      </p:sp>
      <p:pic>
        <p:nvPicPr>
          <p:cNvPr id="11268" name="Picture 4" descr="https://encrypted-tbn1.gstatic.com/images?q=tbn:ANd9GcS59uZsccu6JWtpPviY9rdrEYfqDsTmtqNJqXQ-IOX58ULcX3bT9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171949"/>
            <a:ext cx="19050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Teleportation: Neutral Atoms</a:t>
            </a:r>
            <a:endParaRPr lang="en-US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209824" cy="127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65760" y="2847703"/>
            <a:ext cx="8242663" cy="130628"/>
          </a:xfrm>
          <a:custGeom>
            <a:avLst/>
            <a:gdLst>
              <a:gd name="connsiteX0" fmla="*/ 0 w 8242663"/>
              <a:gd name="connsiteY0" fmla="*/ 52251 h 130628"/>
              <a:gd name="connsiteX1" fmla="*/ 1345474 w 8242663"/>
              <a:gd name="connsiteY1" fmla="*/ 52251 h 130628"/>
              <a:gd name="connsiteX2" fmla="*/ 2233749 w 8242663"/>
              <a:gd name="connsiteY2" fmla="*/ 65314 h 130628"/>
              <a:gd name="connsiteX3" fmla="*/ 2586446 w 8242663"/>
              <a:gd name="connsiteY3" fmla="*/ 65314 h 130628"/>
              <a:gd name="connsiteX4" fmla="*/ 3709851 w 8242663"/>
              <a:gd name="connsiteY4" fmla="*/ 78377 h 130628"/>
              <a:gd name="connsiteX5" fmla="*/ 3827417 w 8242663"/>
              <a:gd name="connsiteY5" fmla="*/ 130628 h 130628"/>
              <a:gd name="connsiteX6" fmla="*/ 4310743 w 8242663"/>
              <a:gd name="connsiteY6" fmla="*/ 117566 h 130628"/>
              <a:gd name="connsiteX7" fmla="*/ 4467497 w 8242663"/>
              <a:gd name="connsiteY7" fmla="*/ 78377 h 130628"/>
              <a:gd name="connsiteX8" fmla="*/ 4558937 w 8242663"/>
              <a:gd name="connsiteY8" fmla="*/ 65314 h 130628"/>
              <a:gd name="connsiteX9" fmla="*/ 4963886 w 8242663"/>
              <a:gd name="connsiteY9" fmla="*/ 65314 h 130628"/>
              <a:gd name="connsiteX10" fmla="*/ 5199017 w 8242663"/>
              <a:gd name="connsiteY10" fmla="*/ 78377 h 130628"/>
              <a:gd name="connsiteX11" fmla="*/ 5617029 w 8242663"/>
              <a:gd name="connsiteY11" fmla="*/ 91440 h 130628"/>
              <a:gd name="connsiteX12" fmla="*/ 6662057 w 8242663"/>
              <a:gd name="connsiteY12" fmla="*/ 65314 h 130628"/>
              <a:gd name="connsiteX13" fmla="*/ 6714309 w 8242663"/>
              <a:gd name="connsiteY13" fmla="*/ 52251 h 130628"/>
              <a:gd name="connsiteX14" fmla="*/ 7302137 w 8242663"/>
              <a:gd name="connsiteY14" fmla="*/ 39188 h 130628"/>
              <a:gd name="connsiteX15" fmla="*/ 7341326 w 8242663"/>
              <a:gd name="connsiteY15" fmla="*/ 13063 h 130628"/>
              <a:gd name="connsiteX16" fmla="*/ 7524206 w 8242663"/>
              <a:gd name="connsiteY16" fmla="*/ 26126 h 130628"/>
              <a:gd name="connsiteX17" fmla="*/ 7563394 w 8242663"/>
              <a:gd name="connsiteY17" fmla="*/ 39188 h 130628"/>
              <a:gd name="connsiteX18" fmla="*/ 7628709 w 8242663"/>
              <a:gd name="connsiteY18" fmla="*/ 52251 h 130628"/>
              <a:gd name="connsiteX19" fmla="*/ 7694023 w 8242663"/>
              <a:gd name="connsiteY19" fmla="*/ 39188 h 130628"/>
              <a:gd name="connsiteX20" fmla="*/ 7837714 w 8242663"/>
              <a:gd name="connsiteY20" fmla="*/ 13063 h 130628"/>
              <a:gd name="connsiteX21" fmla="*/ 8151223 w 8242663"/>
              <a:gd name="connsiteY21" fmla="*/ 13063 h 130628"/>
              <a:gd name="connsiteX22" fmla="*/ 8242663 w 8242663"/>
              <a:gd name="connsiteY22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42663" h="130628">
                <a:moveTo>
                  <a:pt x="0" y="52251"/>
                </a:moveTo>
                <a:cubicBezTo>
                  <a:pt x="668861" y="26525"/>
                  <a:pt x="243612" y="37053"/>
                  <a:pt x="1345474" y="52251"/>
                </a:cubicBezTo>
                <a:lnTo>
                  <a:pt x="2233749" y="65314"/>
                </a:lnTo>
                <a:cubicBezTo>
                  <a:pt x="2409384" y="100441"/>
                  <a:pt x="2206529" y="65314"/>
                  <a:pt x="2586446" y="65314"/>
                </a:cubicBezTo>
                <a:cubicBezTo>
                  <a:pt x="2960940" y="65314"/>
                  <a:pt x="3335383" y="74023"/>
                  <a:pt x="3709851" y="78377"/>
                </a:cubicBezTo>
                <a:cubicBezTo>
                  <a:pt x="3803123" y="109468"/>
                  <a:pt x="3765315" y="89227"/>
                  <a:pt x="3827417" y="130628"/>
                </a:cubicBezTo>
                <a:lnTo>
                  <a:pt x="4310743" y="117566"/>
                </a:lnTo>
                <a:cubicBezTo>
                  <a:pt x="4481463" y="109626"/>
                  <a:pt x="4296223" y="102845"/>
                  <a:pt x="4467497" y="78377"/>
                </a:cubicBezTo>
                <a:lnTo>
                  <a:pt x="4558937" y="65314"/>
                </a:lnTo>
                <a:cubicBezTo>
                  <a:pt x="4803779" y="95919"/>
                  <a:pt x="4511666" y="65314"/>
                  <a:pt x="4963886" y="65314"/>
                </a:cubicBezTo>
                <a:cubicBezTo>
                  <a:pt x="5042384" y="65314"/>
                  <a:pt x="5120582" y="75240"/>
                  <a:pt x="5199017" y="78377"/>
                </a:cubicBezTo>
                <a:lnTo>
                  <a:pt x="5617029" y="91440"/>
                </a:lnTo>
                <a:lnTo>
                  <a:pt x="6662057" y="65314"/>
                </a:lnTo>
                <a:cubicBezTo>
                  <a:pt x="6680005" y="64865"/>
                  <a:pt x="6696371" y="52983"/>
                  <a:pt x="6714309" y="52251"/>
                </a:cubicBezTo>
                <a:cubicBezTo>
                  <a:pt x="6910137" y="44258"/>
                  <a:pt x="7106194" y="43542"/>
                  <a:pt x="7302137" y="39188"/>
                </a:cubicBezTo>
                <a:cubicBezTo>
                  <a:pt x="7315200" y="30480"/>
                  <a:pt x="7325654" y="13985"/>
                  <a:pt x="7341326" y="13063"/>
                </a:cubicBezTo>
                <a:cubicBezTo>
                  <a:pt x="7402336" y="9474"/>
                  <a:pt x="7463509" y="18985"/>
                  <a:pt x="7524206" y="26126"/>
                </a:cubicBezTo>
                <a:cubicBezTo>
                  <a:pt x="7537881" y="27735"/>
                  <a:pt x="7550036" y="35849"/>
                  <a:pt x="7563394" y="39188"/>
                </a:cubicBezTo>
                <a:cubicBezTo>
                  <a:pt x="7584934" y="44573"/>
                  <a:pt x="7606937" y="47897"/>
                  <a:pt x="7628709" y="52251"/>
                </a:cubicBezTo>
                <a:cubicBezTo>
                  <a:pt x="7650480" y="47897"/>
                  <a:pt x="7672079" y="42564"/>
                  <a:pt x="7694023" y="39188"/>
                </a:cubicBezTo>
                <a:cubicBezTo>
                  <a:pt x="7831181" y="18087"/>
                  <a:pt x="7757773" y="39711"/>
                  <a:pt x="7837714" y="13063"/>
                </a:cubicBezTo>
                <a:cubicBezTo>
                  <a:pt x="7977910" y="41102"/>
                  <a:pt x="7904573" y="32036"/>
                  <a:pt x="8151223" y="13063"/>
                </a:cubicBezTo>
                <a:cubicBezTo>
                  <a:pt x="8181922" y="10702"/>
                  <a:pt x="8242663" y="0"/>
                  <a:pt x="8242663" y="0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228600" y="6248400"/>
            <a:ext cx="8763000" cy="40011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vert="horz"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dirty="0" smtClean="0"/>
              <a:t>Wu, Yang, </a:t>
            </a:r>
            <a:r>
              <a:rPr lang="en-US" sz="2000" dirty="0" err="1" smtClean="0"/>
              <a:t>Shen</a:t>
            </a:r>
            <a:r>
              <a:rPr lang="en-US" sz="2000" dirty="0" smtClean="0"/>
              <a:t>, </a:t>
            </a:r>
            <a:r>
              <a:rPr lang="en-US" sz="2000" dirty="0" err="1" smtClean="0"/>
              <a:t>Zheng</a:t>
            </a:r>
            <a:r>
              <a:rPr lang="en-US" sz="2000" dirty="0" smtClean="0"/>
              <a:t>, J. Phys. B: At. Mol. Opt. Phys. </a:t>
            </a:r>
            <a:r>
              <a:rPr lang="en-US" sz="2000" b="1" dirty="0" smtClean="0"/>
              <a:t>46,</a:t>
            </a:r>
            <a:r>
              <a:rPr lang="en-US" sz="2000" dirty="0" smtClean="0"/>
              <a:t>185502 (’13)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Teleportation: Spin chain</a:t>
            </a:r>
            <a:endParaRPr lang="en-US" sz="4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265" y="1295400"/>
            <a:ext cx="706973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733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Initially the spin chain is in the ground state: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705598" y="3810000"/>
            <a:ext cx="909851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Teleportation: Spin chain</a:t>
            </a:r>
            <a:endParaRPr lang="en-US" sz="4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265" y="1295400"/>
            <a:ext cx="706973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72314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Initially the spin chain is in the ground state: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Alice places an arbitrary state at her end: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705598" y="3810000"/>
            <a:ext cx="909851" cy="3810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248400" y="4469128"/>
            <a:ext cx="2336502" cy="407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Teleportation: Spin chain</a:t>
            </a:r>
            <a:endParaRPr lang="en-US" sz="4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265" y="1295400"/>
            <a:ext cx="706973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723144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Initially the spin chain is in the ground state: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Alice places an arbitrary state at her end: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The state evolves according to some Hamiltonian: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705598" y="3810000"/>
            <a:ext cx="909851" cy="3810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248400" y="4469128"/>
            <a:ext cx="2336502" cy="407671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391400" y="5300694"/>
            <a:ext cx="762000" cy="33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Teleportation: Spin chain</a:t>
            </a:r>
            <a:endParaRPr lang="en-US" sz="40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265" y="1295400"/>
            <a:ext cx="706973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723144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Initially the spin chain is in the ground state: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Alice places an arbitrary state at her end: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The state evolves according to some Hamiltonian: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Bob receives the state after some time.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705598" y="3810000"/>
            <a:ext cx="909851" cy="3810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248400" y="4469128"/>
            <a:ext cx="2336502" cy="407671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391400" y="5300694"/>
            <a:ext cx="762000" cy="338106"/>
          </a:xfrm>
          <a:prstGeom prst="rect">
            <a:avLst/>
          </a:prstGeom>
        </p:spPr>
      </p:pic>
      <p:sp>
        <p:nvSpPr>
          <p:cNvPr id="14" name="Content Placeholder 9"/>
          <p:cNvSpPr txBox="1">
            <a:spLocks/>
          </p:cNvSpPr>
          <p:nvPr/>
        </p:nvSpPr>
        <p:spPr>
          <a:xfrm>
            <a:off x="3352800" y="6381690"/>
            <a:ext cx="5486400" cy="40011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vert="horz"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000" dirty="0" smtClean="0"/>
              <a:t>Bose, PRL(’03), </a:t>
            </a:r>
            <a:r>
              <a:rPr lang="en-US" sz="2000" dirty="0" err="1" smtClean="0"/>
              <a:t>Subrahmanyam</a:t>
            </a:r>
            <a:r>
              <a:rPr lang="en-US" sz="2000" dirty="0" smtClean="0"/>
              <a:t>, PRA (’03)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429000"/>
            <a:ext cx="8077200" cy="1371600"/>
          </a:xfrm>
          <a:prstGeom prst="rect">
            <a:avLst/>
          </a:prstGeom>
          <a:solidFill>
            <a:srgbClr val="CA38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Many other systems 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568714"/>
            <a:ext cx="77171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Teleportation for arbitrary states</a:t>
            </a:r>
            <a:endParaRPr lang="en-US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5" name="Picture 4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2771775" y="1828800"/>
            <a:ext cx="38163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baseline="30000" dirty="0">
              <a:solidFill>
                <a:srgbClr val="336600"/>
              </a:solidFill>
            </a:endParaRP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2051050" y="1628775"/>
            <a:ext cx="6477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16764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 (A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648765" y="2768600"/>
            <a:ext cx="1761435" cy="279400"/>
          </a:xfrm>
          <a:prstGeom prst="rect">
            <a:avLst/>
          </a:prstGeom>
        </p:spPr>
      </p:pic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400" y="1752600"/>
            <a:ext cx="457200" cy="361101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57200" y="4291642"/>
            <a:ext cx="457200" cy="35655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514600" y="160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886200" y="4724400"/>
            <a:ext cx="1219200" cy="410484"/>
          </a:xfrm>
          <a:prstGeom prst="rect">
            <a:avLst/>
          </a:prstGeom>
        </p:spPr>
      </p:pic>
      <p:sp>
        <p:nvSpPr>
          <p:cNvPr id="24" name="12 Flecha curvada hacia arriba"/>
          <p:cNvSpPr/>
          <p:nvPr/>
        </p:nvSpPr>
        <p:spPr>
          <a:xfrm>
            <a:off x="2590801" y="1828800"/>
            <a:ext cx="4343399" cy="8429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5638800"/>
            <a:ext cx="6338595" cy="58477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Alices</a:t>
            </a:r>
            <a:r>
              <a:rPr lang="en-US" sz="3200" dirty="0" smtClean="0"/>
              <a:t> send her particles to Bobs</a:t>
            </a:r>
            <a:endParaRPr lang="en-US" sz="3200" dirty="0"/>
          </a:p>
        </p:txBody>
      </p:sp>
      <p:sp>
        <p:nvSpPr>
          <p:cNvPr id="27" name="12 Flecha curvada hacia arriba"/>
          <p:cNvSpPr/>
          <p:nvPr/>
        </p:nvSpPr>
        <p:spPr>
          <a:xfrm>
            <a:off x="2667000" y="4491037"/>
            <a:ext cx="4343399" cy="8429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2136776" y="30432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802438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2454965" y="30016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781097" y="2362200"/>
            <a:ext cx="1171903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114801"/>
            <a:ext cx="464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 &amp; Bob share a state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2136776" y="30432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802438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2454965" y="30016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781097" y="2362200"/>
            <a:ext cx="1171903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114801"/>
            <a:ext cx="4648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 &amp; Bob share a state 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4585252" y="1020417"/>
            <a:ext cx="821635" cy="1325218"/>
          </a:xfrm>
          <a:custGeom>
            <a:avLst/>
            <a:gdLst>
              <a:gd name="connsiteX0" fmla="*/ 0 w 821635"/>
              <a:gd name="connsiteY0" fmla="*/ 1325218 h 1325218"/>
              <a:gd name="connsiteX1" fmla="*/ 26505 w 821635"/>
              <a:gd name="connsiteY1" fmla="*/ 1179444 h 1325218"/>
              <a:gd name="connsiteX2" fmla="*/ 92765 w 821635"/>
              <a:gd name="connsiteY2" fmla="*/ 1073426 h 1325218"/>
              <a:gd name="connsiteX3" fmla="*/ 145774 w 821635"/>
              <a:gd name="connsiteY3" fmla="*/ 940905 h 1325218"/>
              <a:gd name="connsiteX4" fmla="*/ 225287 w 821635"/>
              <a:gd name="connsiteY4" fmla="*/ 808383 h 1325218"/>
              <a:gd name="connsiteX5" fmla="*/ 291548 w 821635"/>
              <a:gd name="connsiteY5" fmla="*/ 675861 h 1325218"/>
              <a:gd name="connsiteX6" fmla="*/ 424070 w 821635"/>
              <a:gd name="connsiteY6" fmla="*/ 450574 h 1325218"/>
              <a:gd name="connsiteX7" fmla="*/ 543339 w 821635"/>
              <a:gd name="connsiteY7" fmla="*/ 278296 h 1325218"/>
              <a:gd name="connsiteX8" fmla="*/ 636105 w 821635"/>
              <a:gd name="connsiteY8" fmla="*/ 185531 h 1325218"/>
              <a:gd name="connsiteX9" fmla="*/ 662609 w 821635"/>
              <a:gd name="connsiteY9" fmla="*/ 159026 h 1325218"/>
              <a:gd name="connsiteX10" fmla="*/ 689113 w 821635"/>
              <a:gd name="connsiteY10" fmla="*/ 119270 h 1325218"/>
              <a:gd name="connsiteX11" fmla="*/ 808383 w 821635"/>
              <a:gd name="connsiteY11" fmla="*/ 13253 h 1325218"/>
              <a:gd name="connsiteX12" fmla="*/ 675861 w 821635"/>
              <a:gd name="connsiteY12" fmla="*/ 0 h 1325218"/>
              <a:gd name="connsiteX13" fmla="*/ 781878 w 821635"/>
              <a:gd name="connsiteY13" fmla="*/ 13253 h 1325218"/>
              <a:gd name="connsiteX14" fmla="*/ 821635 w 821635"/>
              <a:gd name="connsiteY14" fmla="*/ 26505 h 1325218"/>
              <a:gd name="connsiteX15" fmla="*/ 781878 w 821635"/>
              <a:gd name="connsiteY15" fmla="*/ 53009 h 1325218"/>
              <a:gd name="connsiteX16" fmla="*/ 768626 w 821635"/>
              <a:gd name="connsiteY16" fmla="*/ 331305 h 132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21635" h="1325218">
                <a:moveTo>
                  <a:pt x="0" y="1325218"/>
                </a:moveTo>
                <a:cubicBezTo>
                  <a:pt x="8835" y="1276627"/>
                  <a:pt x="9431" y="1225787"/>
                  <a:pt x="26505" y="1179444"/>
                </a:cubicBezTo>
                <a:cubicBezTo>
                  <a:pt x="40912" y="1140340"/>
                  <a:pt x="74128" y="1110700"/>
                  <a:pt x="92765" y="1073426"/>
                </a:cubicBezTo>
                <a:cubicBezTo>
                  <a:pt x="114042" y="1030872"/>
                  <a:pt x="124497" y="983459"/>
                  <a:pt x="145774" y="940905"/>
                </a:cubicBezTo>
                <a:cubicBezTo>
                  <a:pt x="168812" y="894828"/>
                  <a:pt x="200461" y="853522"/>
                  <a:pt x="225287" y="808383"/>
                </a:cubicBezTo>
                <a:cubicBezTo>
                  <a:pt x="249088" y="765108"/>
                  <a:pt x="268546" y="719565"/>
                  <a:pt x="291548" y="675861"/>
                </a:cubicBezTo>
                <a:cubicBezTo>
                  <a:pt x="331766" y="599448"/>
                  <a:pt x="376114" y="522508"/>
                  <a:pt x="424070" y="450574"/>
                </a:cubicBezTo>
                <a:cubicBezTo>
                  <a:pt x="462813" y="392459"/>
                  <a:pt x="493951" y="327684"/>
                  <a:pt x="543339" y="278296"/>
                </a:cubicBezTo>
                <a:lnTo>
                  <a:pt x="636105" y="185531"/>
                </a:lnTo>
                <a:cubicBezTo>
                  <a:pt x="644940" y="176696"/>
                  <a:pt x="655678" y="169422"/>
                  <a:pt x="662609" y="159026"/>
                </a:cubicBezTo>
                <a:cubicBezTo>
                  <a:pt x="671444" y="145774"/>
                  <a:pt x="678532" y="131174"/>
                  <a:pt x="689113" y="119270"/>
                </a:cubicBezTo>
                <a:cubicBezTo>
                  <a:pt x="755132" y="44998"/>
                  <a:pt x="747957" y="53536"/>
                  <a:pt x="808383" y="13253"/>
                </a:cubicBezTo>
                <a:cubicBezTo>
                  <a:pt x="764209" y="8835"/>
                  <a:pt x="720255" y="0"/>
                  <a:pt x="675861" y="0"/>
                </a:cubicBezTo>
                <a:cubicBezTo>
                  <a:pt x="640247" y="0"/>
                  <a:pt x="746838" y="6882"/>
                  <a:pt x="781878" y="13253"/>
                </a:cubicBezTo>
                <a:cubicBezTo>
                  <a:pt x="795622" y="15752"/>
                  <a:pt x="808383" y="22088"/>
                  <a:pt x="821635" y="26505"/>
                </a:cubicBezTo>
                <a:cubicBezTo>
                  <a:pt x="808383" y="35340"/>
                  <a:pt x="787793" y="38221"/>
                  <a:pt x="781878" y="53009"/>
                </a:cubicBezTo>
                <a:cubicBezTo>
                  <a:pt x="761503" y="103945"/>
                  <a:pt x="768626" y="304110"/>
                  <a:pt x="768626" y="331305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181600" y="533400"/>
            <a:ext cx="1330427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297676" y="2590800"/>
            <a:ext cx="454924" cy="441738"/>
          </a:xfr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2136776" y="30432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344613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802438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2454965" y="30016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781097" y="2362200"/>
            <a:ext cx="1171903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114801"/>
            <a:ext cx="4648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Task: To send         to Bob </a:t>
            </a:r>
            <a:endParaRPr lang="en-US" sz="2400" dirty="0"/>
          </a:p>
        </p:txBody>
      </p:sp>
      <p:pic>
        <p:nvPicPr>
          <p:cNvPr id="11" name="Content Placeholder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029200" y="4114800"/>
            <a:ext cx="454924" cy="441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0" y="4724400"/>
            <a:ext cx="4648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single copy of          is available</a:t>
            </a:r>
            <a:endParaRPr lang="en-US" sz="2400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72000" y="4876800"/>
            <a:ext cx="585952" cy="2286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1457739" y="827417"/>
            <a:ext cx="1133886" cy="1624235"/>
          </a:xfrm>
          <a:custGeom>
            <a:avLst/>
            <a:gdLst>
              <a:gd name="connsiteX0" fmla="*/ 0 w 1133886"/>
              <a:gd name="connsiteY0" fmla="*/ 1624235 h 1624235"/>
              <a:gd name="connsiteX1" fmla="*/ 13252 w 1133886"/>
              <a:gd name="connsiteY1" fmla="*/ 1398948 h 1624235"/>
              <a:gd name="connsiteX2" fmla="*/ 106018 w 1133886"/>
              <a:gd name="connsiteY2" fmla="*/ 1200166 h 1624235"/>
              <a:gd name="connsiteX3" fmla="*/ 291548 w 1133886"/>
              <a:gd name="connsiteY3" fmla="*/ 789348 h 1624235"/>
              <a:gd name="connsiteX4" fmla="*/ 371061 w 1133886"/>
              <a:gd name="connsiteY4" fmla="*/ 683331 h 1624235"/>
              <a:gd name="connsiteX5" fmla="*/ 490331 w 1133886"/>
              <a:gd name="connsiteY5" fmla="*/ 458044 h 1624235"/>
              <a:gd name="connsiteX6" fmla="*/ 583096 w 1133886"/>
              <a:gd name="connsiteY6" fmla="*/ 365279 h 1624235"/>
              <a:gd name="connsiteX7" fmla="*/ 649357 w 1133886"/>
              <a:gd name="connsiteY7" fmla="*/ 285766 h 1624235"/>
              <a:gd name="connsiteX8" fmla="*/ 715618 w 1133886"/>
              <a:gd name="connsiteY8" fmla="*/ 232757 h 1624235"/>
              <a:gd name="connsiteX9" fmla="*/ 821635 w 1133886"/>
              <a:gd name="connsiteY9" fmla="*/ 139992 h 1624235"/>
              <a:gd name="connsiteX10" fmla="*/ 914400 w 1133886"/>
              <a:gd name="connsiteY10" fmla="*/ 100235 h 1624235"/>
              <a:gd name="connsiteX11" fmla="*/ 1060174 w 1133886"/>
              <a:gd name="connsiteY11" fmla="*/ 47226 h 1624235"/>
              <a:gd name="connsiteX12" fmla="*/ 1126435 w 1133886"/>
              <a:gd name="connsiteY12" fmla="*/ 7470 h 1624235"/>
              <a:gd name="connsiteX13" fmla="*/ 1033670 w 1133886"/>
              <a:gd name="connsiteY13" fmla="*/ 33974 h 1624235"/>
              <a:gd name="connsiteX14" fmla="*/ 914400 w 1133886"/>
              <a:gd name="connsiteY14" fmla="*/ 47226 h 1624235"/>
              <a:gd name="connsiteX15" fmla="*/ 1113183 w 1133886"/>
              <a:gd name="connsiteY15" fmla="*/ 60479 h 1624235"/>
              <a:gd name="connsiteX16" fmla="*/ 1099931 w 1133886"/>
              <a:gd name="connsiteY16" fmla="*/ 126740 h 1624235"/>
              <a:gd name="connsiteX17" fmla="*/ 1086678 w 1133886"/>
              <a:gd name="connsiteY17" fmla="*/ 179748 h 1624235"/>
              <a:gd name="connsiteX18" fmla="*/ 1073426 w 1133886"/>
              <a:gd name="connsiteY18" fmla="*/ 246009 h 1624235"/>
              <a:gd name="connsiteX19" fmla="*/ 1060174 w 1133886"/>
              <a:gd name="connsiteY19" fmla="*/ 299018 h 16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3886" h="1624235">
                <a:moveTo>
                  <a:pt x="0" y="1624235"/>
                </a:moveTo>
                <a:cubicBezTo>
                  <a:pt x="4417" y="1549139"/>
                  <a:pt x="885" y="1473150"/>
                  <a:pt x="13252" y="1398948"/>
                </a:cubicBezTo>
                <a:cubicBezTo>
                  <a:pt x="18344" y="1368394"/>
                  <a:pt x="96954" y="1220559"/>
                  <a:pt x="106018" y="1200166"/>
                </a:cubicBezTo>
                <a:cubicBezTo>
                  <a:pt x="162806" y="1072392"/>
                  <a:pt x="212813" y="894327"/>
                  <a:pt x="291548" y="789348"/>
                </a:cubicBezTo>
                <a:cubicBezTo>
                  <a:pt x="318052" y="754009"/>
                  <a:pt x="348664" y="721406"/>
                  <a:pt x="371061" y="683331"/>
                </a:cubicBezTo>
                <a:cubicBezTo>
                  <a:pt x="453945" y="542428"/>
                  <a:pt x="388607" y="585198"/>
                  <a:pt x="490331" y="458044"/>
                </a:cubicBezTo>
                <a:cubicBezTo>
                  <a:pt x="517649" y="423897"/>
                  <a:pt x="553435" y="397412"/>
                  <a:pt x="583096" y="365279"/>
                </a:cubicBezTo>
                <a:cubicBezTo>
                  <a:pt x="606497" y="339928"/>
                  <a:pt x="624961" y="310162"/>
                  <a:pt x="649357" y="285766"/>
                </a:cubicBezTo>
                <a:cubicBezTo>
                  <a:pt x="669358" y="265765"/>
                  <a:pt x="694477" y="251549"/>
                  <a:pt x="715618" y="232757"/>
                </a:cubicBezTo>
                <a:cubicBezTo>
                  <a:pt x="774024" y="180840"/>
                  <a:pt x="757668" y="179971"/>
                  <a:pt x="821635" y="139992"/>
                </a:cubicBezTo>
                <a:cubicBezTo>
                  <a:pt x="892703" y="95575"/>
                  <a:pt x="851967" y="127983"/>
                  <a:pt x="914400" y="100235"/>
                </a:cubicBezTo>
                <a:cubicBezTo>
                  <a:pt x="1036710" y="45876"/>
                  <a:pt x="947639" y="69734"/>
                  <a:pt x="1060174" y="47226"/>
                </a:cubicBezTo>
                <a:cubicBezTo>
                  <a:pt x="1082261" y="33974"/>
                  <a:pt x="1114916" y="30508"/>
                  <a:pt x="1126435" y="7470"/>
                </a:cubicBezTo>
                <a:cubicBezTo>
                  <a:pt x="1130170" y="0"/>
                  <a:pt x="1036791" y="33454"/>
                  <a:pt x="1033670" y="33974"/>
                </a:cubicBezTo>
                <a:cubicBezTo>
                  <a:pt x="994213" y="40550"/>
                  <a:pt x="954157" y="42809"/>
                  <a:pt x="914400" y="47226"/>
                </a:cubicBezTo>
                <a:cubicBezTo>
                  <a:pt x="980661" y="51644"/>
                  <a:pt x="1052144" y="34319"/>
                  <a:pt x="1113183" y="60479"/>
                </a:cubicBezTo>
                <a:cubicBezTo>
                  <a:pt x="1133886" y="69352"/>
                  <a:pt x="1104817" y="104752"/>
                  <a:pt x="1099931" y="126740"/>
                </a:cubicBezTo>
                <a:cubicBezTo>
                  <a:pt x="1095980" y="144519"/>
                  <a:pt x="1090629" y="161969"/>
                  <a:pt x="1086678" y="179748"/>
                </a:cubicBezTo>
                <a:cubicBezTo>
                  <a:pt x="1081792" y="201736"/>
                  <a:pt x="1078889" y="224157"/>
                  <a:pt x="1073426" y="246009"/>
                </a:cubicBezTo>
                <a:cubicBezTo>
                  <a:pt x="1058777" y="304606"/>
                  <a:pt x="1060174" y="267165"/>
                  <a:pt x="1060174" y="299018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38400" y="45720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</a:t>
            </a:r>
            <a:r>
              <a:rPr lang="en-US" sz="2400" baseline="30000" dirty="0" err="1" smtClean="0"/>
              <a:t>d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97676" y="2590800"/>
            <a:ext cx="454924" cy="441738"/>
          </a:xfr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2136776" y="30432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344613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802438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2454965" y="30016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81097" y="2362200"/>
            <a:ext cx="1171903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114801"/>
            <a:ext cx="4648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Allowed operations: LOCC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97676" y="2590800"/>
            <a:ext cx="454924" cy="441738"/>
          </a:xfr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2136776" y="30432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344613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802438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2454965" y="30016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81097" y="2362200"/>
            <a:ext cx="1171903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114801"/>
            <a:ext cx="4648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 allowed operations: exchange </a:t>
            </a:r>
            <a:r>
              <a:rPr lang="en-US" sz="2400" dirty="0" err="1" smtClean="0"/>
              <a:t>qubits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97676" y="2590800"/>
            <a:ext cx="454924" cy="441738"/>
          </a:xfr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2136776" y="30432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344613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802438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2454965" y="30016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81097" y="2362200"/>
            <a:ext cx="1171903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4114801"/>
            <a:ext cx="5638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 &amp; Bob perform some LOCC, T,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297676" y="2590800"/>
            <a:ext cx="454924" cy="441738"/>
          </a:xfr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2136776" y="30432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344613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802438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2454965" y="30016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781097" y="2362200"/>
            <a:ext cx="1171903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4114801"/>
            <a:ext cx="5638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 &amp; Bob perform some LOCC, T, and create at Bob’s side</a:t>
            </a:r>
            <a:endParaRPr lang="en-US" sz="2400" dirty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0" y="5257800"/>
            <a:ext cx="4982584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 descr="addin_tmp.png"/>
          <p:cNvPicPr>
            <a:picLocks noGrp="1" noChangeAspect="1"/>
          </p:cNvPicPr>
          <p:nvPr>
            <p:ph sz="quarter"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297676" y="2590800"/>
            <a:ext cx="454924" cy="441738"/>
          </a:xfrm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2136776" y="30432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344613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802438" y="30432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8" name="Freeform 7"/>
          <p:cNvSpPr/>
          <p:nvPr/>
        </p:nvSpPr>
        <p:spPr>
          <a:xfrm>
            <a:off x="2454965" y="3001617"/>
            <a:ext cx="4359965" cy="331751"/>
          </a:xfrm>
          <a:custGeom>
            <a:avLst/>
            <a:gdLst>
              <a:gd name="connsiteX0" fmla="*/ 0 w 4359965"/>
              <a:gd name="connsiteY0" fmla="*/ 159026 h 331751"/>
              <a:gd name="connsiteX1" fmla="*/ 53009 w 4359965"/>
              <a:gd name="connsiteY1" fmla="*/ 79513 h 331751"/>
              <a:gd name="connsiteX2" fmla="*/ 172278 w 4359965"/>
              <a:gd name="connsiteY2" fmla="*/ 13253 h 331751"/>
              <a:gd name="connsiteX3" fmla="*/ 331305 w 4359965"/>
              <a:gd name="connsiteY3" fmla="*/ 39757 h 331751"/>
              <a:gd name="connsiteX4" fmla="*/ 410818 w 4359965"/>
              <a:gd name="connsiteY4" fmla="*/ 66261 h 331751"/>
              <a:gd name="connsiteX5" fmla="*/ 463826 w 4359965"/>
              <a:gd name="connsiteY5" fmla="*/ 145774 h 331751"/>
              <a:gd name="connsiteX6" fmla="*/ 490331 w 4359965"/>
              <a:gd name="connsiteY6" fmla="*/ 172279 h 331751"/>
              <a:gd name="connsiteX7" fmla="*/ 516835 w 4359965"/>
              <a:gd name="connsiteY7" fmla="*/ 212035 h 331751"/>
              <a:gd name="connsiteX8" fmla="*/ 583096 w 4359965"/>
              <a:gd name="connsiteY8" fmla="*/ 265044 h 331751"/>
              <a:gd name="connsiteX9" fmla="*/ 622852 w 4359965"/>
              <a:gd name="connsiteY9" fmla="*/ 304800 h 331751"/>
              <a:gd name="connsiteX10" fmla="*/ 728870 w 4359965"/>
              <a:gd name="connsiteY10" fmla="*/ 291548 h 331751"/>
              <a:gd name="connsiteX11" fmla="*/ 768626 w 4359965"/>
              <a:gd name="connsiteY11" fmla="*/ 278296 h 331751"/>
              <a:gd name="connsiteX12" fmla="*/ 795131 w 4359965"/>
              <a:gd name="connsiteY12" fmla="*/ 238540 h 331751"/>
              <a:gd name="connsiteX13" fmla="*/ 821635 w 4359965"/>
              <a:gd name="connsiteY13" fmla="*/ 212035 h 331751"/>
              <a:gd name="connsiteX14" fmla="*/ 834887 w 4359965"/>
              <a:gd name="connsiteY14" fmla="*/ 172279 h 331751"/>
              <a:gd name="connsiteX15" fmla="*/ 861392 w 4359965"/>
              <a:gd name="connsiteY15" fmla="*/ 145774 h 331751"/>
              <a:gd name="connsiteX16" fmla="*/ 887896 w 4359965"/>
              <a:gd name="connsiteY16" fmla="*/ 66261 h 331751"/>
              <a:gd name="connsiteX17" fmla="*/ 927652 w 4359965"/>
              <a:gd name="connsiteY17" fmla="*/ 39757 h 331751"/>
              <a:gd name="connsiteX18" fmla="*/ 954157 w 4359965"/>
              <a:gd name="connsiteY18" fmla="*/ 13253 h 331751"/>
              <a:gd name="connsiteX19" fmla="*/ 993913 w 4359965"/>
              <a:gd name="connsiteY19" fmla="*/ 0 h 331751"/>
              <a:gd name="connsiteX20" fmla="*/ 1099931 w 4359965"/>
              <a:gd name="connsiteY20" fmla="*/ 26505 h 331751"/>
              <a:gd name="connsiteX21" fmla="*/ 1232452 w 4359965"/>
              <a:gd name="connsiteY21" fmla="*/ 145774 h 331751"/>
              <a:gd name="connsiteX22" fmla="*/ 1245705 w 4359965"/>
              <a:gd name="connsiteY22" fmla="*/ 185531 h 331751"/>
              <a:gd name="connsiteX23" fmla="*/ 1311965 w 4359965"/>
              <a:gd name="connsiteY23" fmla="*/ 251792 h 331751"/>
              <a:gd name="connsiteX24" fmla="*/ 1444487 w 4359965"/>
              <a:gd name="connsiteY24" fmla="*/ 291548 h 331751"/>
              <a:gd name="connsiteX25" fmla="*/ 1577009 w 4359965"/>
              <a:gd name="connsiteY25" fmla="*/ 278296 h 331751"/>
              <a:gd name="connsiteX26" fmla="*/ 1656522 w 4359965"/>
              <a:gd name="connsiteY26" fmla="*/ 225287 h 331751"/>
              <a:gd name="connsiteX27" fmla="*/ 1683026 w 4359965"/>
              <a:gd name="connsiteY27" fmla="*/ 185531 h 331751"/>
              <a:gd name="connsiteX28" fmla="*/ 1736035 w 4359965"/>
              <a:gd name="connsiteY28" fmla="*/ 79513 h 331751"/>
              <a:gd name="connsiteX29" fmla="*/ 1775792 w 4359965"/>
              <a:gd name="connsiteY29" fmla="*/ 66261 h 331751"/>
              <a:gd name="connsiteX30" fmla="*/ 1908313 w 4359965"/>
              <a:gd name="connsiteY30" fmla="*/ 79513 h 331751"/>
              <a:gd name="connsiteX31" fmla="*/ 1948070 w 4359965"/>
              <a:gd name="connsiteY31" fmla="*/ 106018 h 331751"/>
              <a:gd name="connsiteX32" fmla="*/ 1987826 w 4359965"/>
              <a:gd name="connsiteY32" fmla="*/ 119270 h 331751"/>
              <a:gd name="connsiteX33" fmla="*/ 2080592 w 4359965"/>
              <a:gd name="connsiteY33" fmla="*/ 198783 h 331751"/>
              <a:gd name="connsiteX34" fmla="*/ 2120348 w 4359965"/>
              <a:gd name="connsiteY34" fmla="*/ 212035 h 331751"/>
              <a:gd name="connsiteX35" fmla="*/ 2199861 w 4359965"/>
              <a:gd name="connsiteY35" fmla="*/ 198783 h 331751"/>
              <a:gd name="connsiteX36" fmla="*/ 2213113 w 4359965"/>
              <a:gd name="connsiteY36" fmla="*/ 159026 h 331751"/>
              <a:gd name="connsiteX37" fmla="*/ 2239618 w 4359965"/>
              <a:gd name="connsiteY37" fmla="*/ 106018 h 331751"/>
              <a:gd name="connsiteX38" fmla="*/ 2292626 w 4359965"/>
              <a:gd name="connsiteY38" fmla="*/ 92766 h 331751"/>
              <a:gd name="connsiteX39" fmla="*/ 2464905 w 4359965"/>
              <a:gd name="connsiteY39" fmla="*/ 106018 h 331751"/>
              <a:gd name="connsiteX40" fmla="*/ 2544418 w 4359965"/>
              <a:gd name="connsiteY40" fmla="*/ 132522 h 331751"/>
              <a:gd name="connsiteX41" fmla="*/ 2676939 w 4359965"/>
              <a:gd name="connsiteY41" fmla="*/ 198783 h 331751"/>
              <a:gd name="connsiteX42" fmla="*/ 2716696 w 4359965"/>
              <a:gd name="connsiteY42" fmla="*/ 225287 h 331751"/>
              <a:gd name="connsiteX43" fmla="*/ 2902226 w 4359965"/>
              <a:gd name="connsiteY43" fmla="*/ 198783 h 331751"/>
              <a:gd name="connsiteX44" fmla="*/ 2955235 w 4359965"/>
              <a:gd name="connsiteY44" fmla="*/ 145774 h 331751"/>
              <a:gd name="connsiteX45" fmla="*/ 2968487 w 4359965"/>
              <a:gd name="connsiteY45" fmla="*/ 106018 h 331751"/>
              <a:gd name="connsiteX46" fmla="*/ 3008244 w 4359965"/>
              <a:gd name="connsiteY46" fmla="*/ 92766 h 331751"/>
              <a:gd name="connsiteX47" fmla="*/ 3034748 w 4359965"/>
              <a:gd name="connsiteY47" fmla="*/ 66261 h 331751"/>
              <a:gd name="connsiteX48" fmla="*/ 3154018 w 4359965"/>
              <a:gd name="connsiteY48" fmla="*/ 92766 h 331751"/>
              <a:gd name="connsiteX49" fmla="*/ 3193774 w 4359965"/>
              <a:gd name="connsiteY49" fmla="*/ 132522 h 331751"/>
              <a:gd name="connsiteX50" fmla="*/ 3260035 w 4359965"/>
              <a:gd name="connsiteY50" fmla="*/ 185531 h 331751"/>
              <a:gd name="connsiteX51" fmla="*/ 3273287 w 4359965"/>
              <a:gd name="connsiteY51" fmla="*/ 225287 h 331751"/>
              <a:gd name="connsiteX52" fmla="*/ 3339548 w 4359965"/>
              <a:gd name="connsiteY52" fmla="*/ 278296 h 331751"/>
              <a:gd name="connsiteX53" fmla="*/ 3419061 w 4359965"/>
              <a:gd name="connsiteY53" fmla="*/ 265044 h 331751"/>
              <a:gd name="connsiteX54" fmla="*/ 3498574 w 4359965"/>
              <a:gd name="connsiteY54" fmla="*/ 238540 h 331751"/>
              <a:gd name="connsiteX55" fmla="*/ 3511826 w 4359965"/>
              <a:gd name="connsiteY55" fmla="*/ 198783 h 331751"/>
              <a:gd name="connsiteX56" fmla="*/ 3604592 w 4359965"/>
              <a:gd name="connsiteY56" fmla="*/ 119270 h 331751"/>
              <a:gd name="connsiteX57" fmla="*/ 3644348 w 4359965"/>
              <a:gd name="connsiteY57" fmla="*/ 106018 h 331751"/>
              <a:gd name="connsiteX58" fmla="*/ 3816626 w 4359965"/>
              <a:gd name="connsiteY58" fmla="*/ 132522 h 331751"/>
              <a:gd name="connsiteX59" fmla="*/ 3896139 w 4359965"/>
              <a:gd name="connsiteY59" fmla="*/ 238540 h 331751"/>
              <a:gd name="connsiteX60" fmla="*/ 3922644 w 4359965"/>
              <a:gd name="connsiteY60" fmla="*/ 278296 h 331751"/>
              <a:gd name="connsiteX61" fmla="*/ 3962400 w 4359965"/>
              <a:gd name="connsiteY61" fmla="*/ 304800 h 331751"/>
              <a:gd name="connsiteX62" fmla="*/ 4055165 w 4359965"/>
              <a:gd name="connsiteY62" fmla="*/ 331305 h 331751"/>
              <a:gd name="connsiteX63" fmla="*/ 4161183 w 4359965"/>
              <a:gd name="connsiteY63" fmla="*/ 318053 h 331751"/>
              <a:gd name="connsiteX64" fmla="*/ 4214192 w 4359965"/>
              <a:gd name="connsiteY64" fmla="*/ 265044 h 331751"/>
              <a:gd name="connsiteX65" fmla="*/ 4293705 w 4359965"/>
              <a:gd name="connsiteY65" fmla="*/ 225287 h 331751"/>
              <a:gd name="connsiteX66" fmla="*/ 4359965 w 4359965"/>
              <a:gd name="connsiteY66" fmla="*/ 225287 h 33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359965" h="331751">
                <a:moveTo>
                  <a:pt x="0" y="159026"/>
                </a:moveTo>
                <a:lnTo>
                  <a:pt x="53009" y="79513"/>
                </a:lnTo>
                <a:cubicBezTo>
                  <a:pt x="79047" y="40456"/>
                  <a:pt x="130849" y="27063"/>
                  <a:pt x="172278" y="13253"/>
                </a:cubicBezTo>
                <a:cubicBezTo>
                  <a:pt x="247450" y="22649"/>
                  <a:pt x="268763" y="20995"/>
                  <a:pt x="331305" y="39757"/>
                </a:cubicBezTo>
                <a:cubicBezTo>
                  <a:pt x="358065" y="47785"/>
                  <a:pt x="410818" y="66261"/>
                  <a:pt x="410818" y="66261"/>
                </a:cubicBezTo>
                <a:cubicBezTo>
                  <a:pt x="428487" y="92765"/>
                  <a:pt x="441302" y="123250"/>
                  <a:pt x="463826" y="145774"/>
                </a:cubicBezTo>
                <a:cubicBezTo>
                  <a:pt x="472661" y="154609"/>
                  <a:pt x="482526" y="162522"/>
                  <a:pt x="490331" y="172279"/>
                </a:cubicBezTo>
                <a:cubicBezTo>
                  <a:pt x="500280" y="184716"/>
                  <a:pt x="506886" y="199598"/>
                  <a:pt x="516835" y="212035"/>
                </a:cubicBezTo>
                <a:cubicBezTo>
                  <a:pt x="547682" y="250594"/>
                  <a:pt x="541764" y="230601"/>
                  <a:pt x="583096" y="265044"/>
                </a:cubicBezTo>
                <a:cubicBezTo>
                  <a:pt x="597493" y="277042"/>
                  <a:pt x="609600" y="291548"/>
                  <a:pt x="622852" y="304800"/>
                </a:cubicBezTo>
                <a:cubicBezTo>
                  <a:pt x="658191" y="300383"/>
                  <a:pt x="693830" y="297919"/>
                  <a:pt x="728870" y="291548"/>
                </a:cubicBezTo>
                <a:cubicBezTo>
                  <a:pt x="742614" y="289049"/>
                  <a:pt x="757718" y="287022"/>
                  <a:pt x="768626" y="278296"/>
                </a:cubicBezTo>
                <a:cubicBezTo>
                  <a:pt x="781063" y="268347"/>
                  <a:pt x="785181" y="250977"/>
                  <a:pt x="795131" y="238540"/>
                </a:cubicBezTo>
                <a:cubicBezTo>
                  <a:pt x="802936" y="228784"/>
                  <a:pt x="812800" y="220870"/>
                  <a:pt x="821635" y="212035"/>
                </a:cubicBezTo>
                <a:cubicBezTo>
                  <a:pt x="826052" y="198783"/>
                  <a:pt x="827700" y="184257"/>
                  <a:pt x="834887" y="172279"/>
                </a:cubicBezTo>
                <a:cubicBezTo>
                  <a:pt x="841315" y="161565"/>
                  <a:pt x="855804" y="156949"/>
                  <a:pt x="861392" y="145774"/>
                </a:cubicBezTo>
                <a:cubicBezTo>
                  <a:pt x="873886" y="120786"/>
                  <a:pt x="864650" y="81758"/>
                  <a:pt x="887896" y="66261"/>
                </a:cubicBezTo>
                <a:cubicBezTo>
                  <a:pt x="901148" y="57426"/>
                  <a:pt x="915215" y="49706"/>
                  <a:pt x="927652" y="39757"/>
                </a:cubicBezTo>
                <a:cubicBezTo>
                  <a:pt x="937408" y="31952"/>
                  <a:pt x="943443" y="19681"/>
                  <a:pt x="954157" y="13253"/>
                </a:cubicBezTo>
                <a:cubicBezTo>
                  <a:pt x="966135" y="6066"/>
                  <a:pt x="980661" y="4418"/>
                  <a:pt x="993913" y="0"/>
                </a:cubicBezTo>
                <a:cubicBezTo>
                  <a:pt x="1012267" y="3671"/>
                  <a:pt x="1077011" y="13772"/>
                  <a:pt x="1099931" y="26505"/>
                </a:cubicBezTo>
                <a:cubicBezTo>
                  <a:pt x="1152514" y="55717"/>
                  <a:pt x="1204733" y="90336"/>
                  <a:pt x="1232452" y="145774"/>
                </a:cubicBezTo>
                <a:cubicBezTo>
                  <a:pt x="1238699" y="158268"/>
                  <a:pt x="1237323" y="174356"/>
                  <a:pt x="1245705" y="185531"/>
                </a:cubicBezTo>
                <a:cubicBezTo>
                  <a:pt x="1264446" y="210519"/>
                  <a:pt x="1289878" y="229705"/>
                  <a:pt x="1311965" y="251792"/>
                </a:cubicBezTo>
                <a:cubicBezTo>
                  <a:pt x="1322719" y="262547"/>
                  <a:pt x="1420464" y="285542"/>
                  <a:pt x="1444487" y="291548"/>
                </a:cubicBezTo>
                <a:cubicBezTo>
                  <a:pt x="1488661" y="287131"/>
                  <a:pt x="1533600" y="287598"/>
                  <a:pt x="1577009" y="278296"/>
                </a:cubicBezTo>
                <a:cubicBezTo>
                  <a:pt x="1608043" y="271646"/>
                  <a:pt x="1637015" y="249671"/>
                  <a:pt x="1656522" y="225287"/>
                </a:cubicBezTo>
                <a:cubicBezTo>
                  <a:pt x="1666471" y="212850"/>
                  <a:pt x="1674191" y="198783"/>
                  <a:pt x="1683026" y="185531"/>
                </a:cubicBezTo>
                <a:cubicBezTo>
                  <a:pt x="1696241" y="145888"/>
                  <a:pt x="1697487" y="102642"/>
                  <a:pt x="1736035" y="79513"/>
                </a:cubicBezTo>
                <a:cubicBezTo>
                  <a:pt x="1748013" y="72326"/>
                  <a:pt x="1762540" y="70678"/>
                  <a:pt x="1775792" y="66261"/>
                </a:cubicBezTo>
                <a:cubicBezTo>
                  <a:pt x="1819966" y="70678"/>
                  <a:pt x="1865056" y="69530"/>
                  <a:pt x="1908313" y="79513"/>
                </a:cubicBezTo>
                <a:cubicBezTo>
                  <a:pt x="1923832" y="83094"/>
                  <a:pt x="1933824" y="98895"/>
                  <a:pt x="1948070" y="106018"/>
                </a:cubicBezTo>
                <a:cubicBezTo>
                  <a:pt x="1960564" y="112265"/>
                  <a:pt x="1974574" y="114853"/>
                  <a:pt x="1987826" y="119270"/>
                </a:cubicBezTo>
                <a:cubicBezTo>
                  <a:pt x="2020434" y="151878"/>
                  <a:pt x="2040224" y="178599"/>
                  <a:pt x="2080592" y="198783"/>
                </a:cubicBezTo>
                <a:cubicBezTo>
                  <a:pt x="2093086" y="205030"/>
                  <a:pt x="2107096" y="207618"/>
                  <a:pt x="2120348" y="212035"/>
                </a:cubicBezTo>
                <a:cubicBezTo>
                  <a:pt x="2146852" y="207618"/>
                  <a:pt x="2176531" y="212114"/>
                  <a:pt x="2199861" y="198783"/>
                </a:cubicBezTo>
                <a:cubicBezTo>
                  <a:pt x="2211990" y="191852"/>
                  <a:pt x="2207610" y="171866"/>
                  <a:pt x="2213113" y="159026"/>
                </a:cubicBezTo>
                <a:cubicBezTo>
                  <a:pt x="2220895" y="140868"/>
                  <a:pt x="2224442" y="118665"/>
                  <a:pt x="2239618" y="106018"/>
                </a:cubicBezTo>
                <a:cubicBezTo>
                  <a:pt x="2253610" y="94358"/>
                  <a:pt x="2274957" y="97183"/>
                  <a:pt x="2292626" y="92766"/>
                </a:cubicBezTo>
                <a:cubicBezTo>
                  <a:pt x="2350052" y="97183"/>
                  <a:pt x="2408014" y="97035"/>
                  <a:pt x="2464905" y="106018"/>
                </a:cubicBezTo>
                <a:cubicBezTo>
                  <a:pt x="2492501" y="110375"/>
                  <a:pt x="2544418" y="132522"/>
                  <a:pt x="2544418" y="132522"/>
                </a:cubicBezTo>
                <a:cubicBezTo>
                  <a:pt x="2639085" y="195634"/>
                  <a:pt x="2593028" y="177805"/>
                  <a:pt x="2676939" y="198783"/>
                </a:cubicBezTo>
                <a:cubicBezTo>
                  <a:pt x="2690191" y="207618"/>
                  <a:pt x="2700809" y="224152"/>
                  <a:pt x="2716696" y="225287"/>
                </a:cubicBezTo>
                <a:cubicBezTo>
                  <a:pt x="2812337" y="232118"/>
                  <a:pt x="2834518" y="221352"/>
                  <a:pt x="2902226" y="198783"/>
                </a:cubicBezTo>
                <a:lnTo>
                  <a:pt x="2955235" y="145774"/>
                </a:lnTo>
                <a:cubicBezTo>
                  <a:pt x="2965112" y="135897"/>
                  <a:pt x="2958609" y="115895"/>
                  <a:pt x="2968487" y="106018"/>
                </a:cubicBezTo>
                <a:cubicBezTo>
                  <a:pt x="2978365" y="96140"/>
                  <a:pt x="2994992" y="97183"/>
                  <a:pt x="3008244" y="92766"/>
                </a:cubicBezTo>
                <a:cubicBezTo>
                  <a:pt x="3017079" y="83931"/>
                  <a:pt x="3022350" y="67811"/>
                  <a:pt x="3034748" y="66261"/>
                </a:cubicBezTo>
                <a:cubicBezTo>
                  <a:pt x="3068674" y="62020"/>
                  <a:pt x="3119633" y="81304"/>
                  <a:pt x="3154018" y="92766"/>
                </a:cubicBezTo>
                <a:cubicBezTo>
                  <a:pt x="3167270" y="106018"/>
                  <a:pt x="3179377" y="120524"/>
                  <a:pt x="3193774" y="132522"/>
                </a:cubicBezTo>
                <a:cubicBezTo>
                  <a:pt x="3294067" y="216099"/>
                  <a:pt x="3182936" y="108429"/>
                  <a:pt x="3260035" y="185531"/>
                </a:cubicBezTo>
                <a:cubicBezTo>
                  <a:pt x="3264452" y="198783"/>
                  <a:pt x="3266100" y="213309"/>
                  <a:pt x="3273287" y="225287"/>
                </a:cubicBezTo>
                <a:cubicBezTo>
                  <a:pt x="3285876" y="246269"/>
                  <a:pt x="3321490" y="266257"/>
                  <a:pt x="3339548" y="278296"/>
                </a:cubicBezTo>
                <a:cubicBezTo>
                  <a:pt x="3366052" y="273879"/>
                  <a:pt x="3392993" y="271561"/>
                  <a:pt x="3419061" y="265044"/>
                </a:cubicBezTo>
                <a:cubicBezTo>
                  <a:pt x="3446165" y="258268"/>
                  <a:pt x="3498574" y="238540"/>
                  <a:pt x="3498574" y="238540"/>
                </a:cubicBezTo>
                <a:cubicBezTo>
                  <a:pt x="3502991" y="225288"/>
                  <a:pt x="3503707" y="210150"/>
                  <a:pt x="3511826" y="198783"/>
                </a:cubicBezTo>
                <a:cubicBezTo>
                  <a:pt x="3529941" y="173421"/>
                  <a:pt x="3573462" y="134835"/>
                  <a:pt x="3604592" y="119270"/>
                </a:cubicBezTo>
                <a:cubicBezTo>
                  <a:pt x="3617086" y="113023"/>
                  <a:pt x="3631096" y="110435"/>
                  <a:pt x="3644348" y="106018"/>
                </a:cubicBezTo>
                <a:cubicBezTo>
                  <a:pt x="3652000" y="106783"/>
                  <a:pt x="3778418" y="109598"/>
                  <a:pt x="3816626" y="132522"/>
                </a:cubicBezTo>
                <a:cubicBezTo>
                  <a:pt x="3843868" y="148867"/>
                  <a:pt x="3891750" y="231956"/>
                  <a:pt x="3896139" y="238540"/>
                </a:cubicBezTo>
                <a:cubicBezTo>
                  <a:pt x="3904974" y="251792"/>
                  <a:pt x="3909392" y="269461"/>
                  <a:pt x="3922644" y="278296"/>
                </a:cubicBezTo>
                <a:cubicBezTo>
                  <a:pt x="3935896" y="287131"/>
                  <a:pt x="3948155" y="297677"/>
                  <a:pt x="3962400" y="304800"/>
                </a:cubicBezTo>
                <a:cubicBezTo>
                  <a:pt x="3981415" y="314308"/>
                  <a:pt x="4038176" y="327058"/>
                  <a:pt x="4055165" y="331305"/>
                </a:cubicBezTo>
                <a:cubicBezTo>
                  <a:pt x="4090504" y="326888"/>
                  <a:pt x="4128308" y="331751"/>
                  <a:pt x="4161183" y="318053"/>
                </a:cubicBezTo>
                <a:cubicBezTo>
                  <a:pt x="4184249" y="308442"/>
                  <a:pt x="4196522" y="282714"/>
                  <a:pt x="4214192" y="265044"/>
                </a:cubicBezTo>
                <a:cubicBezTo>
                  <a:pt x="4231103" y="248133"/>
                  <a:pt x="4269070" y="228367"/>
                  <a:pt x="4293705" y="225287"/>
                </a:cubicBezTo>
                <a:cubicBezTo>
                  <a:pt x="4315621" y="222547"/>
                  <a:pt x="4337878" y="225287"/>
                  <a:pt x="4359965" y="22528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781097" y="2362200"/>
            <a:ext cx="1171903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4114801"/>
            <a:ext cx="5638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Alice &amp; Bob perform some LOCC, T, and create at Bob’s side</a:t>
            </a:r>
            <a:endParaRPr lang="en-US" sz="2400" dirty="0"/>
          </a:p>
        </p:txBody>
      </p:sp>
      <p:sp>
        <p:nvSpPr>
          <p:cNvPr id="11" name="Freeform 10"/>
          <p:cNvSpPr/>
          <p:nvPr/>
        </p:nvSpPr>
        <p:spPr>
          <a:xfrm>
            <a:off x="2898040" y="5791200"/>
            <a:ext cx="1192696" cy="465675"/>
          </a:xfrm>
          <a:custGeom>
            <a:avLst/>
            <a:gdLst>
              <a:gd name="connsiteX0" fmla="*/ 0 w 1192696"/>
              <a:gd name="connsiteY0" fmla="*/ 465675 h 465675"/>
              <a:gd name="connsiteX1" fmla="*/ 92765 w 1192696"/>
              <a:gd name="connsiteY1" fmla="*/ 439171 h 465675"/>
              <a:gd name="connsiteX2" fmla="*/ 159026 w 1192696"/>
              <a:gd name="connsiteY2" fmla="*/ 425918 h 465675"/>
              <a:gd name="connsiteX3" fmla="*/ 583096 w 1192696"/>
              <a:gd name="connsiteY3" fmla="*/ 412666 h 465675"/>
              <a:gd name="connsiteX4" fmla="*/ 689113 w 1192696"/>
              <a:gd name="connsiteY4" fmla="*/ 386162 h 465675"/>
              <a:gd name="connsiteX5" fmla="*/ 742122 w 1192696"/>
              <a:gd name="connsiteY5" fmla="*/ 372910 h 465675"/>
              <a:gd name="connsiteX6" fmla="*/ 821635 w 1192696"/>
              <a:gd name="connsiteY6" fmla="*/ 346405 h 465675"/>
              <a:gd name="connsiteX7" fmla="*/ 861391 w 1192696"/>
              <a:gd name="connsiteY7" fmla="*/ 333153 h 465675"/>
              <a:gd name="connsiteX8" fmla="*/ 887896 w 1192696"/>
              <a:gd name="connsiteY8" fmla="*/ 306649 h 465675"/>
              <a:gd name="connsiteX9" fmla="*/ 967409 w 1192696"/>
              <a:gd name="connsiteY9" fmla="*/ 253640 h 465675"/>
              <a:gd name="connsiteX10" fmla="*/ 993913 w 1192696"/>
              <a:gd name="connsiteY10" fmla="*/ 213884 h 465675"/>
              <a:gd name="connsiteX11" fmla="*/ 1020417 w 1192696"/>
              <a:gd name="connsiteY11" fmla="*/ 187379 h 465675"/>
              <a:gd name="connsiteX12" fmla="*/ 1073426 w 1192696"/>
              <a:gd name="connsiteY12" fmla="*/ 107866 h 465675"/>
              <a:gd name="connsiteX13" fmla="*/ 1099930 w 1192696"/>
              <a:gd name="connsiteY13" fmla="*/ 68110 h 465675"/>
              <a:gd name="connsiteX14" fmla="*/ 1113183 w 1192696"/>
              <a:gd name="connsiteY14" fmla="*/ 28353 h 465675"/>
              <a:gd name="connsiteX15" fmla="*/ 1086678 w 1192696"/>
              <a:gd name="connsiteY15" fmla="*/ 1849 h 465675"/>
              <a:gd name="connsiteX16" fmla="*/ 993913 w 1192696"/>
              <a:gd name="connsiteY16" fmla="*/ 28353 h 465675"/>
              <a:gd name="connsiteX17" fmla="*/ 967409 w 1192696"/>
              <a:gd name="connsiteY17" fmla="*/ 54858 h 465675"/>
              <a:gd name="connsiteX18" fmla="*/ 887896 w 1192696"/>
              <a:gd name="connsiteY18" fmla="*/ 68110 h 465675"/>
              <a:gd name="connsiteX19" fmla="*/ 1033670 w 1192696"/>
              <a:gd name="connsiteY19" fmla="*/ 54858 h 465675"/>
              <a:gd name="connsiteX20" fmla="*/ 1060174 w 1192696"/>
              <a:gd name="connsiteY20" fmla="*/ 28353 h 465675"/>
              <a:gd name="connsiteX21" fmla="*/ 1126435 w 1192696"/>
              <a:gd name="connsiteY21" fmla="*/ 81362 h 465675"/>
              <a:gd name="connsiteX22" fmla="*/ 1152939 w 1192696"/>
              <a:gd name="connsiteY22" fmla="*/ 160875 h 465675"/>
              <a:gd name="connsiteX23" fmla="*/ 1192696 w 1192696"/>
              <a:gd name="connsiteY23" fmla="*/ 227136 h 4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2696" h="465675">
                <a:moveTo>
                  <a:pt x="0" y="465675"/>
                </a:moveTo>
                <a:cubicBezTo>
                  <a:pt x="44276" y="450916"/>
                  <a:pt x="42840" y="450266"/>
                  <a:pt x="92765" y="439171"/>
                </a:cubicBezTo>
                <a:cubicBezTo>
                  <a:pt x="114753" y="434285"/>
                  <a:pt x="136534" y="427134"/>
                  <a:pt x="159026" y="425918"/>
                </a:cubicBezTo>
                <a:cubicBezTo>
                  <a:pt x="300246" y="418284"/>
                  <a:pt x="441739" y="417083"/>
                  <a:pt x="583096" y="412666"/>
                </a:cubicBezTo>
                <a:cubicBezTo>
                  <a:pt x="717810" y="385723"/>
                  <a:pt x="594028" y="413328"/>
                  <a:pt x="689113" y="386162"/>
                </a:cubicBezTo>
                <a:cubicBezTo>
                  <a:pt x="706626" y="381158"/>
                  <a:pt x="724677" y="378144"/>
                  <a:pt x="742122" y="372910"/>
                </a:cubicBezTo>
                <a:cubicBezTo>
                  <a:pt x="768882" y="364882"/>
                  <a:pt x="795131" y="355240"/>
                  <a:pt x="821635" y="346405"/>
                </a:cubicBezTo>
                <a:lnTo>
                  <a:pt x="861391" y="333153"/>
                </a:lnTo>
                <a:cubicBezTo>
                  <a:pt x="870226" y="324318"/>
                  <a:pt x="877901" y="314146"/>
                  <a:pt x="887896" y="306649"/>
                </a:cubicBezTo>
                <a:cubicBezTo>
                  <a:pt x="913380" y="287536"/>
                  <a:pt x="967409" y="253640"/>
                  <a:pt x="967409" y="253640"/>
                </a:cubicBezTo>
                <a:cubicBezTo>
                  <a:pt x="976244" y="240388"/>
                  <a:pt x="983964" y="226321"/>
                  <a:pt x="993913" y="213884"/>
                </a:cubicBezTo>
                <a:cubicBezTo>
                  <a:pt x="1001718" y="204128"/>
                  <a:pt x="1012920" y="197374"/>
                  <a:pt x="1020417" y="187379"/>
                </a:cubicBezTo>
                <a:cubicBezTo>
                  <a:pt x="1039530" y="161895"/>
                  <a:pt x="1055756" y="134370"/>
                  <a:pt x="1073426" y="107866"/>
                </a:cubicBezTo>
                <a:cubicBezTo>
                  <a:pt x="1082261" y="94614"/>
                  <a:pt x="1094893" y="83220"/>
                  <a:pt x="1099930" y="68110"/>
                </a:cubicBezTo>
                <a:lnTo>
                  <a:pt x="1113183" y="28353"/>
                </a:lnTo>
                <a:cubicBezTo>
                  <a:pt x="1104348" y="19518"/>
                  <a:pt x="1099002" y="3903"/>
                  <a:pt x="1086678" y="1849"/>
                </a:cubicBezTo>
                <a:cubicBezTo>
                  <a:pt x="1075586" y="0"/>
                  <a:pt x="1008406" y="23522"/>
                  <a:pt x="993913" y="28353"/>
                </a:cubicBezTo>
                <a:cubicBezTo>
                  <a:pt x="985078" y="37188"/>
                  <a:pt x="979108" y="50471"/>
                  <a:pt x="967409" y="54858"/>
                </a:cubicBezTo>
                <a:cubicBezTo>
                  <a:pt x="942250" y="64293"/>
                  <a:pt x="861026" y="68110"/>
                  <a:pt x="887896" y="68110"/>
                </a:cubicBezTo>
                <a:cubicBezTo>
                  <a:pt x="936688" y="68110"/>
                  <a:pt x="985079" y="59275"/>
                  <a:pt x="1033670" y="54858"/>
                </a:cubicBezTo>
                <a:cubicBezTo>
                  <a:pt x="1042505" y="46023"/>
                  <a:pt x="1047922" y="30804"/>
                  <a:pt x="1060174" y="28353"/>
                </a:cubicBezTo>
                <a:cubicBezTo>
                  <a:pt x="1097827" y="20822"/>
                  <a:pt x="1111808" y="59422"/>
                  <a:pt x="1126435" y="81362"/>
                </a:cubicBezTo>
                <a:cubicBezTo>
                  <a:pt x="1135270" y="107866"/>
                  <a:pt x="1137442" y="137629"/>
                  <a:pt x="1152939" y="160875"/>
                </a:cubicBezTo>
                <a:cubicBezTo>
                  <a:pt x="1184922" y="208851"/>
                  <a:pt x="1172320" y="186386"/>
                  <a:pt x="1192696" y="227136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9353" y="6243935"/>
            <a:ext cx="3804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Check its closeness with  </a:t>
            </a:r>
            <a:endParaRPr lang="en-US" sz="2400" dirty="0"/>
          </a:p>
        </p:txBody>
      </p:sp>
      <p:pic>
        <p:nvPicPr>
          <p:cNvPr id="13" name="Content Placeholder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717276" y="6263862"/>
            <a:ext cx="454924" cy="441738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657600" y="5181600"/>
            <a:ext cx="4800600" cy="485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 rot="5400000">
            <a:off x="2136776" y="985837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5400000">
            <a:off x="1344613" y="9858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/>
              <a:t>in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5400000">
            <a:off x="6802438" y="9858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2438400"/>
            <a:ext cx="34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Quantify closeness: </a:t>
            </a:r>
            <a:endParaRPr lang="en-US" dirty="0"/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133601" y="3276600"/>
            <a:ext cx="4800599" cy="688127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1722783" y="1033670"/>
            <a:ext cx="437321" cy="196774"/>
          </a:xfrm>
          <a:custGeom>
            <a:avLst/>
            <a:gdLst>
              <a:gd name="connsiteX0" fmla="*/ 0 w 437321"/>
              <a:gd name="connsiteY0" fmla="*/ 145773 h 196774"/>
              <a:gd name="connsiteX1" fmla="*/ 26504 w 437321"/>
              <a:gd name="connsiteY1" fmla="*/ 26504 h 196774"/>
              <a:gd name="connsiteX2" fmla="*/ 66260 w 437321"/>
              <a:gd name="connsiteY2" fmla="*/ 0 h 196774"/>
              <a:gd name="connsiteX3" fmla="*/ 106017 w 437321"/>
              <a:gd name="connsiteY3" fmla="*/ 26504 h 196774"/>
              <a:gd name="connsiteX4" fmla="*/ 172278 w 437321"/>
              <a:gd name="connsiteY4" fmla="*/ 145773 h 196774"/>
              <a:gd name="connsiteX5" fmla="*/ 212034 w 437321"/>
              <a:gd name="connsiteY5" fmla="*/ 119269 h 196774"/>
              <a:gd name="connsiteX6" fmla="*/ 225287 w 437321"/>
              <a:gd name="connsiteY6" fmla="*/ 79513 h 196774"/>
              <a:gd name="connsiteX7" fmla="*/ 291547 w 437321"/>
              <a:gd name="connsiteY7" fmla="*/ 39756 h 196774"/>
              <a:gd name="connsiteX8" fmla="*/ 304800 w 437321"/>
              <a:gd name="connsiteY8" fmla="*/ 79513 h 196774"/>
              <a:gd name="connsiteX9" fmla="*/ 318052 w 437321"/>
              <a:gd name="connsiteY9" fmla="*/ 145773 h 196774"/>
              <a:gd name="connsiteX10" fmla="*/ 344556 w 437321"/>
              <a:gd name="connsiteY10" fmla="*/ 185530 h 196774"/>
              <a:gd name="connsiteX11" fmla="*/ 397565 w 437321"/>
              <a:gd name="connsiteY11" fmla="*/ 132521 h 196774"/>
              <a:gd name="connsiteX12" fmla="*/ 437321 w 437321"/>
              <a:gd name="connsiteY12" fmla="*/ 106017 h 19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7321" h="196774">
                <a:moveTo>
                  <a:pt x="0" y="145773"/>
                </a:moveTo>
                <a:cubicBezTo>
                  <a:pt x="136" y="144960"/>
                  <a:pt x="12768" y="43674"/>
                  <a:pt x="26504" y="26504"/>
                </a:cubicBezTo>
                <a:cubicBezTo>
                  <a:pt x="36453" y="14067"/>
                  <a:pt x="53008" y="8835"/>
                  <a:pt x="66260" y="0"/>
                </a:cubicBezTo>
                <a:cubicBezTo>
                  <a:pt x="79512" y="8835"/>
                  <a:pt x="98894" y="12258"/>
                  <a:pt x="106017" y="26504"/>
                </a:cubicBezTo>
                <a:cubicBezTo>
                  <a:pt x="171780" y="158030"/>
                  <a:pt x="84207" y="116417"/>
                  <a:pt x="172278" y="145773"/>
                </a:cubicBezTo>
                <a:cubicBezTo>
                  <a:pt x="185530" y="136938"/>
                  <a:pt x="202084" y="131706"/>
                  <a:pt x="212034" y="119269"/>
                </a:cubicBezTo>
                <a:cubicBezTo>
                  <a:pt x="220760" y="108361"/>
                  <a:pt x="218100" y="91491"/>
                  <a:pt x="225287" y="79513"/>
                </a:cubicBezTo>
                <a:cubicBezTo>
                  <a:pt x="243479" y="49193"/>
                  <a:pt x="260274" y="50180"/>
                  <a:pt x="291547" y="39756"/>
                </a:cubicBezTo>
                <a:cubicBezTo>
                  <a:pt x="295965" y="53008"/>
                  <a:pt x="301412" y="65961"/>
                  <a:pt x="304800" y="79513"/>
                </a:cubicBezTo>
                <a:cubicBezTo>
                  <a:pt x="310263" y="101365"/>
                  <a:pt x="310143" y="124683"/>
                  <a:pt x="318052" y="145773"/>
                </a:cubicBezTo>
                <a:cubicBezTo>
                  <a:pt x="323644" y="160686"/>
                  <a:pt x="335721" y="172278"/>
                  <a:pt x="344556" y="185530"/>
                </a:cubicBezTo>
                <a:cubicBezTo>
                  <a:pt x="431298" y="156617"/>
                  <a:pt x="346163" y="196774"/>
                  <a:pt x="397565" y="132521"/>
                </a:cubicBezTo>
                <a:cubicBezTo>
                  <a:pt x="407514" y="120084"/>
                  <a:pt x="437321" y="106017"/>
                  <a:pt x="437321" y="106017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17698" y="5177135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integration over all inputs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20355504">
            <a:off x="4191000" y="4038600"/>
            <a:ext cx="410817" cy="1316040"/>
          </a:xfrm>
          <a:custGeom>
            <a:avLst/>
            <a:gdLst>
              <a:gd name="connsiteX0" fmla="*/ 0 w 410817"/>
              <a:gd name="connsiteY0" fmla="*/ 0 h 1316040"/>
              <a:gd name="connsiteX1" fmla="*/ 13252 w 410817"/>
              <a:gd name="connsiteY1" fmla="*/ 79513 h 1316040"/>
              <a:gd name="connsiteX2" fmla="*/ 26504 w 410817"/>
              <a:gd name="connsiteY2" fmla="*/ 119269 h 1316040"/>
              <a:gd name="connsiteX3" fmla="*/ 39757 w 410817"/>
              <a:gd name="connsiteY3" fmla="*/ 172278 h 1316040"/>
              <a:gd name="connsiteX4" fmla="*/ 53009 w 410817"/>
              <a:gd name="connsiteY4" fmla="*/ 212034 h 1316040"/>
              <a:gd name="connsiteX5" fmla="*/ 92765 w 410817"/>
              <a:gd name="connsiteY5" fmla="*/ 318052 h 1316040"/>
              <a:gd name="connsiteX6" fmla="*/ 132522 w 410817"/>
              <a:gd name="connsiteY6" fmla="*/ 410817 h 1316040"/>
              <a:gd name="connsiteX7" fmla="*/ 159026 w 410817"/>
              <a:gd name="connsiteY7" fmla="*/ 516834 h 1316040"/>
              <a:gd name="connsiteX8" fmla="*/ 185530 w 410817"/>
              <a:gd name="connsiteY8" fmla="*/ 556591 h 1316040"/>
              <a:gd name="connsiteX9" fmla="*/ 225287 w 410817"/>
              <a:gd name="connsiteY9" fmla="*/ 728869 h 1316040"/>
              <a:gd name="connsiteX10" fmla="*/ 238539 w 410817"/>
              <a:gd name="connsiteY10" fmla="*/ 781878 h 1316040"/>
              <a:gd name="connsiteX11" fmla="*/ 278296 w 410817"/>
              <a:gd name="connsiteY11" fmla="*/ 1099930 h 1316040"/>
              <a:gd name="connsiteX12" fmla="*/ 291548 w 410817"/>
              <a:gd name="connsiteY12" fmla="*/ 1219200 h 1316040"/>
              <a:gd name="connsiteX13" fmla="*/ 304800 w 410817"/>
              <a:gd name="connsiteY13" fmla="*/ 1258956 h 1316040"/>
              <a:gd name="connsiteX14" fmla="*/ 265043 w 410817"/>
              <a:gd name="connsiteY14" fmla="*/ 1245704 h 1316040"/>
              <a:gd name="connsiteX15" fmla="*/ 238539 w 410817"/>
              <a:gd name="connsiteY15" fmla="*/ 1205947 h 1316040"/>
              <a:gd name="connsiteX16" fmla="*/ 198783 w 410817"/>
              <a:gd name="connsiteY16" fmla="*/ 1179443 h 1316040"/>
              <a:gd name="connsiteX17" fmla="*/ 145774 w 410817"/>
              <a:gd name="connsiteY17" fmla="*/ 1126434 h 1316040"/>
              <a:gd name="connsiteX18" fmla="*/ 172278 w 410817"/>
              <a:gd name="connsiteY18" fmla="*/ 1152939 h 1316040"/>
              <a:gd name="connsiteX19" fmla="*/ 198783 w 410817"/>
              <a:gd name="connsiteY19" fmla="*/ 1179443 h 1316040"/>
              <a:gd name="connsiteX20" fmla="*/ 265043 w 410817"/>
              <a:gd name="connsiteY20" fmla="*/ 1232452 h 1316040"/>
              <a:gd name="connsiteX21" fmla="*/ 318052 w 410817"/>
              <a:gd name="connsiteY21" fmla="*/ 1298713 h 1316040"/>
              <a:gd name="connsiteX22" fmla="*/ 344557 w 410817"/>
              <a:gd name="connsiteY22" fmla="*/ 1192695 h 1316040"/>
              <a:gd name="connsiteX23" fmla="*/ 397565 w 410817"/>
              <a:gd name="connsiteY23" fmla="*/ 1113182 h 1316040"/>
              <a:gd name="connsiteX24" fmla="*/ 410817 w 410817"/>
              <a:gd name="connsiteY24" fmla="*/ 1073426 h 13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0817" h="1316040">
                <a:moveTo>
                  <a:pt x="0" y="0"/>
                </a:moveTo>
                <a:cubicBezTo>
                  <a:pt x="4417" y="26504"/>
                  <a:pt x="7423" y="53283"/>
                  <a:pt x="13252" y="79513"/>
                </a:cubicBezTo>
                <a:cubicBezTo>
                  <a:pt x="16282" y="93149"/>
                  <a:pt x="22666" y="105838"/>
                  <a:pt x="26504" y="119269"/>
                </a:cubicBezTo>
                <a:cubicBezTo>
                  <a:pt x="31508" y="136782"/>
                  <a:pt x="34753" y="154765"/>
                  <a:pt x="39757" y="172278"/>
                </a:cubicBezTo>
                <a:cubicBezTo>
                  <a:pt x="43595" y="185709"/>
                  <a:pt x="49621" y="198482"/>
                  <a:pt x="53009" y="212034"/>
                </a:cubicBezTo>
                <a:cubicBezTo>
                  <a:pt x="75935" y="303739"/>
                  <a:pt x="49135" y="252605"/>
                  <a:pt x="92765" y="318052"/>
                </a:cubicBezTo>
                <a:cubicBezTo>
                  <a:pt x="120345" y="428372"/>
                  <a:pt x="86762" y="319299"/>
                  <a:pt x="132522" y="410817"/>
                </a:cubicBezTo>
                <a:cubicBezTo>
                  <a:pt x="157044" y="459861"/>
                  <a:pt x="136347" y="456355"/>
                  <a:pt x="159026" y="516834"/>
                </a:cubicBezTo>
                <a:cubicBezTo>
                  <a:pt x="164618" y="531747"/>
                  <a:pt x="176695" y="543339"/>
                  <a:pt x="185530" y="556591"/>
                </a:cubicBezTo>
                <a:cubicBezTo>
                  <a:pt x="205928" y="658572"/>
                  <a:pt x="193320" y="600998"/>
                  <a:pt x="225287" y="728869"/>
                </a:cubicBezTo>
                <a:cubicBezTo>
                  <a:pt x="229704" y="746539"/>
                  <a:pt x="235545" y="763912"/>
                  <a:pt x="238539" y="781878"/>
                </a:cubicBezTo>
                <a:cubicBezTo>
                  <a:pt x="264943" y="940302"/>
                  <a:pt x="248825" y="834693"/>
                  <a:pt x="278296" y="1099930"/>
                </a:cubicBezTo>
                <a:lnTo>
                  <a:pt x="291548" y="1219200"/>
                </a:lnTo>
                <a:cubicBezTo>
                  <a:pt x="293091" y="1233083"/>
                  <a:pt x="314678" y="1249079"/>
                  <a:pt x="304800" y="1258956"/>
                </a:cubicBezTo>
                <a:cubicBezTo>
                  <a:pt x="294922" y="1268833"/>
                  <a:pt x="278295" y="1250121"/>
                  <a:pt x="265043" y="1245704"/>
                </a:cubicBezTo>
                <a:cubicBezTo>
                  <a:pt x="256208" y="1232452"/>
                  <a:pt x="249801" y="1217209"/>
                  <a:pt x="238539" y="1205947"/>
                </a:cubicBezTo>
                <a:cubicBezTo>
                  <a:pt x="227277" y="1194685"/>
                  <a:pt x="210876" y="1189808"/>
                  <a:pt x="198783" y="1179443"/>
                </a:cubicBezTo>
                <a:cubicBezTo>
                  <a:pt x="179810" y="1163181"/>
                  <a:pt x="163444" y="1144103"/>
                  <a:pt x="145774" y="1126434"/>
                </a:cubicBezTo>
                <a:lnTo>
                  <a:pt x="172278" y="1152939"/>
                </a:lnTo>
                <a:cubicBezTo>
                  <a:pt x="181113" y="1161774"/>
                  <a:pt x="188387" y="1172512"/>
                  <a:pt x="198783" y="1179443"/>
                </a:cubicBezTo>
                <a:cubicBezTo>
                  <a:pt x="228306" y="1199125"/>
                  <a:pt x="243460" y="1205473"/>
                  <a:pt x="265043" y="1232452"/>
                </a:cubicBezTo>
                <a:cubicBezTo>
                  <a:pt x="331913" y="1316040"/>
                  <a:pt x="254058" y="1234716"/>
                  <a:pt x="318052" y="1298713"/>
                </a:cubicBezTo>
                <a:cubicBezTo>
                  <a:pt x="321725" y="1280349"/>
                  <a:pt x="331821" y="1215620"/>
                  <a:pt x="344557" y="1192695"/>
                </a:cubicBezTo>
                <a:cubicBezTo>
                  <a:pt x="360027" y="1164849"/>
                  <a:pt x="387492" y="1143401"/>
                  <a:pt x="397565" y="1113182"/>
                </a:cubicBezTo>
                <a:lnTo>
                  <a:pt x="410817" y="1073426"/>
                </a:ln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847216" y="609600"/>
            <a:ext cx="3687184" cy="373161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1271492" y="4002157"/>
            <a:ext cx="968125" cy="1274707"/>
          </a:xfrm>
          <a:custGeom>
            <a:avLst/>
            <a:gdLst>
              <a:gd name="connsiteX0" fmla="*/ 968125 w 968125"/>
              <a:gd name="connsiteY0" fmla="*/ 0 h 1274707"/>
              <a:gd name="connsiteX1" fmla="*/ 888612 w 968125"/>
              <a:gd name="connsiteY1" fmla="*/ 79513 h 1274707"/>
              <a:gd name="connsiteX2" fmla="*/ 809099 w 968125"/>
              <a:gd name="connsiteY2" fmla="*/ 185530 h 1274707"/>
              <a:gd name="connsiteX3" fmla="*/ 729586 w 968125"/>
              <a:gd name="connsiteY3" fmla="*/ 265043 h 1274707"/>
              <a:gd name="connsiteX4" fmla="*/ 703082 w 968125"/>
              <a:gd name="connsiteY4" fmla="*/ 304800 h 1274707"/>
              <a:gd name="connsiteX5" fmla="*/ 650073 w 968125"/>
              <a:gd name="connsiteY5" fmla="*/ 357808 h 1274707"/>
              <a:gd name="connsiteX6" fmla="*/ 570560 w 968125"/>
              <a:gd name="connsiteY6" fmla="*/ 477078 h 1274707"/>
              <a:gd name="connsiteX7" fmla="*/ 451291 w 968125"/>
              <a:gd name="connsiteY7" fmla="*/ 649356 h 1274707"/>
              <a:gd name="connsiteX8" fmla="*/ 411534 w 968125"/>
              <a:gd name="connsiteY8" fmla="*/ 689113 h 1274707"/>
              <a:gd name="connsiteX9" fmla="*/ 371778 w 968125"/>
              <a:gd name="connsiteY9" fmla="*/ 742121 h 1274707"/>
              <a:gd name="connsiteX10" fmla="*/ 358525 w 968125"/>
              <a:gd name="connsiteY10" fmla="*/ 781878 h 1274707"/>
              <a:gd name="connsiteX11" fmla="*/ 279012 w 968125"/>
              <a:gd name="connsiteY11" fmla="*/ 874643 h 1274707"/>
              <a:gd name="connsiteX12" fmla="*/ 252508 w 968125"/>
              <a:gd name="connsiteY12" fmla="*/ 927652 h 1274707"/>
              <a:gd name="connsiteX13" fmla="*/ 226004 w 968125"/>
              <a:gd name="connsiteY13" fmla="*/ 993913 h 1274707"/>
              <a:gd name="connsiteX14" fmla="*/ 133238 w 968125"/>
              <a:gd name="connsiteY14" fmla="*/ 1086678 h 1274707"/>
              <a:gd name="connsiteX15" fmla="*/ 53725 w 968125"/>
              <a:gd name="connsiteY15" fmla="*/ 1166191 h 1274707"/>
              <a:gd name="connsiteX16" fmla="*/ 13969 w 968125"/>
              <a:gd name="connsiteY16" fmla="*/ 1205947 h 1274707"/>
              <a:gd name="connsiteX17" fmla="*/ 717 w 968125"/>
              <a:gd name="connsiteY17" fmla="*/ 1166191 h 1274707"/>
              <a:gd name="connsiteX18" fmla="*/ 13969 w 968125"/>
              <a:gd name="connsiteY18" fmla="*/ 1060173 h 1274707"/>
              <a:gd name="connsiteX19" fmla="*/ 27221 w 968125"/>
              <a:gd name="connsiteY19" fmla="*/ 1219200 h 1274707"/>
              <a:gd name="connsiteX20" fmla="*/ 66978 w 968125"/>
              <a:gd name="connsiteY20" fmla="*/ 1232452 h 1274707"/>
              <a:gd name="connsiteX21" fmla="*/ 186247 w 968125"/>
              <a:gd name="connsiteY21" fmla="*/ 1258956 h 1274707"/>
              <a:gd name="connsiteX22" fmla="*/ 226004 w 968125"/>
              <a:gd name="connsiteY22" fmla="*/ 1272208 h 1274707"/>
              <a:gd name="connsiteX23" fmla="*/ 279012 w 968125"/>
              <a:gd name="connsiteY23" fmla="*/ 1272208 h 127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68125" h="1274707">
                <a:moveTo>
                  <a:pt x="968125" y="0"/>
                </a:moveTo>
                <a:cubicBezTo>
                  <a:pt x="941621" y="26504"/>
                  <a:pt x="911102" y="49527"/>
                  <a:pt x="888612" y="79513"/>
                </a:cubicBezTo>
                <a:cubicBezTo>
                  <a:pt x="862108" y="114852"/>
                  <a:pt x="840335" y="154294"/>
                  <a:pt x="809099" y="185530"/>
                </a:cubicBezTo>
                <a:cubicBezTo>
                  <a:pt x="782595" y="212034"/>
                  <a:pt x="754488" y="237028"/>
                  <a:pt x="729586" y="265043"/>
                </a:cubicBezTo>
                <a:cubicBezTo>
                  <a:pt x="719005" y="276947"/>
                  <a:pt x="713447" y="292707"/>
                  <a:pt x="703082" y="304800"/>
                </a:cubicBezTo>
                <a:cubicBezTo>
                  <a:pt x="686820" y="323773"/>
                  <a:pt x="665683" y="338295"/>
                  <a:pt x="650073" y="357808"/>
                </a:cubicBezTo>
                <a:cubicBezTo>
                  <a:pt x="597099" y="424025"/>
                  <a:pt x="610300" y="424091"/>
                  <a:pt x="570560" y="477078"/>
                </a:cubicBezTo>
                <a:cubicBezTo>
                  <a:pt x="502135" y="568311"/>
                  <a:pt x="543055" y="511709"/>
                  <a:pt x="451291" y="649356"/>
                </a:cubicBezTo>
                <a:cubicBezTo>
                  <a:pt x="440895" y="664950"/>
                  <a:pt x="423731" y="674883"/>
                  <a:pt x="411534" y="689113"/>
                </a:cubicBezTo>
                <a:cubicBezTo>
                  <a:pt x="397160" y="705882"/>
                  <a:pt x="385030" y="724452"/>
                  <a:pt x="371778" y="742121"/>
                </a:cubicBezTo>
                <a:cubicBezTo>
                  <a:pt x="367360" y="755373"/>
                  <a:pt x="365456" y="769749"/>
                  <a:pt x="358525" y="781878"/>
                </a:cubicBezTo>
                <a:cubicBezTo>
                  <a:pt x="335857" y="821546"/>
                  <a:pt x="310344" y="843311"/>
                  <a:pt x="279012" y="874643"/>
                </a:cubicBezTo>
                <a:cubicBezTo>
                  <a:pt x="270177" y="892313"/>
                  <a:pt x="260531" y="909599"/>
                  <a:pt x="252508" y="927652"/>
                </a:cubicBezTo>
                <a:cubicBezTo>
                  <a:pt x="242847" y="949390"/>
                  <a:pt x="240277" y="974882"/>
                  <a:pt x="226004" y="993913"/>
                </a:cubicBezTo>
                <a:cubicBezTo>
                  <a:pt x="199766" y="1028897"/>
                  <a:pt x="155737" y="1049180"/>
                  <a:pt x="133238" y="1086678"/>
                </a:cubicBezTo>
                <a:cubicBezTo>
                  <a:pt x="86295" y="1164917"/>
                  <a:pt x="117918" y="1144794"/>
                  <a:pt x="53725" y="1166191"/>
                </a:cubicBezTo>
                <a:cubicBezTo>
                  <a:pt x="40473" y="1179443"/>
                  <a:pt x="32710" y="1205947"/>
                  <a:pt x="13969" y="1205947"/>
                </a:cubicBezTo>
                <a:cubicBezTo>
                  <a:pt x="0" y="1205947"/>
                  <a:pt x="717" y="1180160"/>
                  <a:pt x="717" y="1166191"/>
                </a:cubicBezTo>
                <a:cubicBezTo>
                  <a:pt x="717" y="1130577"/>
                  <a:pt x="9552" y="1095512"/>
                  <a:pt x="13969" y="1060173"/>
                </a:cubicBezTo>
                <a:cubicBezTo>
                  <a:pt x="18386" y="1113182"/>
                  <a:pt x="11578" y="1168360"/>
                  <a:pt x="27221" y="1219200"/>
                </a:cubicBezTo>
                <a:cubicBezTo>
                  <a:pt x="31329" y="1232551"/>
                  <a:pt x="53426" y="1229064"/>
                  <a:pt x="66978" y="1232452"/>
                </a:cubicBezTo>
                <a:cubicBezTo>
                  <a:pt x="176288" y="1259779"/>
                  <a:pt x="91017" y="1231748"/>
                  <a:pt x="186247" y="1258956"/>
                </a:cubicBezTo>
                <a:cubicBezTo>
                  <a:pt x="199679" y="1262794"/>
                  <a:pt x="212175" y="1270232"/>
                  <a:pt x="226004" y="1272208"/>
                </a:cubicBezTo>
                <a:cubicBezTo>
                  <a:pt x="243496" y="1274707"/>
                  <a:pt x="261343" y="1272208"/>
                  <a:pt x="279012" y="127220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2400" y="5257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Teleportation fidelity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Singlet Fraction: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84068" y="838199"/>
            <a:ext cx="5121732" cy="334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447800"/>
            <a:ext cx="755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: max singlet fraction from             by LOCC  </a:t>
            </a:r>
            <a:endParaRPr lang="en-US" sz="2400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85800" y="1524000"/>
            <a:ext cx="708388" cy="28956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819399" y="3429000"/>
            <a:ext cx="3805695" cy="7620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410200" y="1565004"/>
            <a:ext cx="762000" cy="297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5486400"/>
            <a:ext cx="7188186" cy="1015663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Bennett, </a:t>
            </a:r>
            <a:r>
              <a:rPr lang="en-US" sz="2000" dirty="0" err="1" smtClean="0"/>
              <a:t>Divincenzo</a:t>
            </a:r>
            <a:r>
              <a:rPr lang="en-US" sz="2000" dirty="0" smtClean="0"/>
              <a:t>, </a:t>
            </a:r>
            <a:r>
              <a:rPr lang="en-US" sz="2000" dirty="0" err="1" smtClean="0"/>
              <a:t>Smolin</a:t>
            </a:r>
            <a:r>
              <a:rPr lang="en-US" sz="2000" dirty="0" smtClean="0"/>
              <a:t>, </a:t>
            </a:r>
            <a:r>
              <a:rPr lang="en-US" sz="2000" dirty="0" err="1" smtClean="0"/>
              <a:t>Wootters</a:t>
            </a:r>
            <a:r>
              <a:rPr lang="en-US" sz="2000" dirty="0" smtClean="0"/>
              <a:t>, PRA</a:t>
            </a:r>
            <a:r>
              <a:rPr lang="en-US" sz="2000" b="1" dirty="0" smtClean="0"/>
              <a:t> 54</a:t>
            </a:r>
            <a:r>
              <a:rPr lang="en-US" sz="2000" dirty="0" smtClean="0"/>
              <a:t>, 3824 (’97)</a:t>
            </a:r>
          </a:p>
          <a:p>
            <a:r>
              <a:rPr lang="en-US" sz="2000" dirty="0" smtClean="0"/>
              <a:t>MPR </a:t>
            </a:r>
            <a:r>
              <a:rPr lang="en-US" sz="2000" dirty="0" err="1" smtClean="0"/>
              <a:t>Horodeccy</a:t>
            </a:r>
            <a:r>
              <a:rPr lang="en-US" sz="2000" dirty="0" smtClean="0"/>
              <a:t>, PRA 60, 1888 (’99)</a:t>
            </a:r>
          </a:p>
          <a:p>
            <a:r>
              <a:rPr lang="en-US" sz="2000" dirty="0" smtClean="0"/>
              <a:t>M.A. Nielsen, quant-ph/0205035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Berlin Sans FB Demi" pitchFamily="34" charset="0"/>
              </a:rPr>
              <a:t>Distributed DC: Two receivers</a:t>
            </a: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339975" y="5734050"/>
            <a:ext cx="4392613" cy="1123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3708400" y="4797425"/>
            <a:ext cx="24479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05600" y="152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41865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 (B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13" name="Picture 12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6400800" y="41910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1676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85794" y="2094271"/>
            <a:ext cx="396006" cy="2094271"/>
          </a:xfrm>
          <a:custGeom>
            <a:avLst/>
            <a:gdLst>
              <a:gd name="connsiteX0" fmla="*/ 289371 w 396006"/>
              <a:gd name="connsiteY0" fmla="*/ 0 h 2094271"/>
              <a:gd name="connsiteX1" fmla="*/ 141888 w 396006"/>
              <a:gd name="connsiteY1" fmla="*/ 14748 h 2094271"/>
              <a:gd name="connsiteX2" fmla="*/ 97642 w 396006"/>
              <a:gd name="connsiteY2" fmla="*/ 29497 h 2094271"/>
              <a:gd name="connsiteX3" fmla="*/ 9152 w 396006"/>
              <a:gd name="connsiteY3" fmla="*/ 117987 h 2094271"/>
              <a:gd name="connsiteX4" fmla="*/ 23900 w 396006"/>
              <a:gd name="connsiteY4" fmla="*/ 250723 h 2094271"/>
              <a:gd name="connsiteX5" fmla="*/ 112391 w 396006"/>
              <a:gd name="connsiteY5" fmla="*/ 280219 h 2094271"/>
              <a:gd name="connsiteX6" fmla="*/ 156636 w 396006"/>
              <a:gd name="connsiteY6" fmla="*/ 294968 h 2094271"/>
              <a:gd name="connsiteX7" fmla="*/ 200881 w 396006"/>
              <a:gd name="connsiteY7" fmla="*/ 309716 h 2094271"/>
              <a:gd name="connsiteX8" fmla="*/ 245126 w 396006"/>
              <a:gd name="connsiteY8" fmla="*/ 324464 h 2094271"/>
              <a:gd name="connsiteX9" fmla="*/ 259875 w 396006"/>
              <a:gd name="connsiteY9" fmla="*/ 368710 h 2094271"/>
              <a:gd name="connsiteX10" fmla="*/ 200881 w 396006"/>
              <a:gd name="connsiteY10" fmla="*/ 516194 h 2094271"/>
              <a:gd name="connsiteX11" fmla="*/ 141888 w 396006"/>
              <a:gd name="connsiteY11" fmla="*/ 545690 h 2094271"/>
              <a:gd name="connsiteX12" fmla="*/ 97642 w 396006"/>
              <a:gd name="connsiteY12" fmla="*/ 589935 h 2094271"/>
              <a:gd name="connsiteX13" fmla="*/ 53397 w 396006"/>
              <a:gd name="connsiteY13" fmla="*/ 619432 h 2094271"/>
              <a:gd name="connsiteX14" fmla="*/ 38649 w 396006"/>
              <a:gd name="connsiteY14" fmla="*/ 663677 h 2094271"/>
              <a:gd name="connsiteX15" fmla="*/ 82894 w 396006"/>
              <a:gd name="connsiteY15" fmla="*/ 766916 h 2094271"/>
              <a:gd name="connsiteX16" fmla="*/ 171384 w 396006"/>
              <a:gd name="connsiteY16" fmla="*/ 796413 h 2094271"/>
              <a:gd name="connsiteX17" fmla="*/ 259875 w 396006"/>
              <a:gd name="connsiteY17" fmla="*/ 825910 h 2094271"/>
              <a:gd name="connsiteX18" fmla="*/ 304120 w 396006"/>
              <a:gd name="connsiteY18" fmla="*/ 840658 h 2094271"/>
              <a:gd name="connsiteX19" fmla="*/ 333617 w 396006"/>
              <a:gd name="connsiteY19" fmla="*/ 1061884 h 2094271"/>
              <a:gd name="connsiteX20" fmla="*/ 304120 w 396006"/>
              <a:gd name="connsiteY20" fmla="*/ 1106129 h 2094271"/>
              <a:gd name="connsiteX21" fmla="*/ 215629 w 396006"/>
              <a:gd name="connsiteY21" fmla="*/ 1165123 h 2094271"/>
              <a:gd name="connsiteX22" fmla="*/ 171384 w 396006"/>
              <a:gd name="connsiteY22" fmla="*/ 1209368 h 2094271"/>
              <a:gd name="connsiteX23" fmla="*/ 127139 w 396006"/>
              <a:gd name="connsiteY23" fmla="*/ 1224116 h 2094271"/>
              <a:gd name="connsiteX24" fmla="*/ 82894 w 396006"/>
              <a:gd name="connsiteY24" fmla="*/ 1312606 h 2094271"/>
              <a:gd name="connsiteX25" fmla="*/ 127139 w 396006"/>
              <a:gd name="connsiteY25" fmla="*/ 1342103 h 2094271"/>
              <a:gd name="connsiteX26" fmla="*/ 259875 w 396006"/>
              <a:gd name="connsiteY26" fmla="*/ 1386348 h 2094271"/>
              <a:gd name="connsiteX27" fmla="*/ 304120 w 396006"/>
              <a:gd name="connsiteY27" fmla="*/ 1401097 h 2094271"/>
              <a:gd name="connsiteX28" fmla="*/ 348365 w 396006"/>
              <a:gd name="connsiteY28" fmla="*/ 1415845 h 2094271"/>
              <a:gd name="connsiteX29" fmla="*/ 318868 w 396006"/>
              <a:gd name="connsiteY29" fmla="*/ 1592826 h 2094271"/>
              <a:gd name="connsiteX30" fmla="*/ 289371 w 396006"/>
              <a:gd name="connsiteY30" fmla="*/ 1637071 h 2094271"/>
              <a:gd name="connsiteX31" fmla="*/ 245126 w 396006"/>
              <a:gd name="connsiteY31" fmla="*/ 1681316 h 2094271"/>
              <a:gd name="connsiteX32" fmla="*/ 200881 w 396006"/>
              <a:gd name="connsiteY32" fmla="*/ 1696064 h 2094271"/>
              <a:gd name="connsiteX33" fmla="*/ 156636 w 396006"/>
              <a:gd name="connsiteY33" fmla="*/ 1784555 h 2094271"/>
              <a:gd name="connsiteX34" fmla="*/ 186133 w 396006"/>
              <a:gd name="connsiteY34" fmla="*/ 1932039 h 2094271"/>
              <a:gd name="connsiteX35" fmla="*/ 245126 w 396006"/>
              <a:gd name="connsiteY35" fmla="*/ 2020529 h 2094271"/>
              <a:gd name="connsiteX36" fmla="*/ 304120 w 396006"/>
              <a:gd name="connsiteY36" fmla="*/ 2094271 h 20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96006" h="2094271">
                <a:moveTo>
                  <a:pt x="289371" y="0"/>
                </a:moveTo>
                <a:cubicBezTo>
                  <a:pt x="240210" y="4916"/>
                  <a:pt x="190720" y="7235"/>
                  <a:pt x="141888" y="14748"/>
                </a:cubicBezTo>
                <a:cubicBezTo>
                  <a:pt x="126522" y="17112"/>
                  <a:pt x="109914" y="19952"/>
                  <a:pt x="97642" y="29497"/>
                </a:cubicBezTo>
                <a:cubicBezTo>
                  <a:pt x="64714" y="55107"/>
                  <a:pt x="9152" y="117987"/>
                  <a:pt x="9152" y="117987"/>
                </a:cubicBezTo>
                <a:cubicBezTo>
                  <a:pt x="14068" y="162232"/>
                  <a:pt x="0" y="213165"/>
                  <a:pt x="23900" y="250723"/>
                </a:cubicBezTo>
                <a:cubicBezTo>
                  <a:pt x="40593" y="276954"/>
                  <a:pt x="82894" y="270387"/>
                  <a:pt x="112391" y="280219"/>
                </a:cubicBezTo>
                <a:lnTo>
                  <a:pt x="156636" y="294968"/>
                </a:lnTo>
                <a:lnTo>
                  <a:pt x="200881" y="309716"/>
                </a:lnTo>
                <a:lnTo>
                  <a:pt x="245126" y="324464"/>
                </a:lnTo>
                <a:cubicBezTo>
                  <a:pt x="250042" y="339213"/>
                  <a:pt x="259875" y="353164"/>
                  <a:pt x="259875" y="368710"/>
                </a:cubicBezTo>
                <a:cubicBezTo>
                  <a:pt x="259875" y="447178"/>
                  <a:pt x="259087" y="474618"/>
                  <a:pt x="200881" y="516194"/>
                </a:cubicBezTo>
                <a:cubicBezTo>
                  <a:pt x="182991" y="528973"/>
                  <a:pt x="159778" y="532911"/>
                  <a:pt x="141888" y="545690"/>
                </a:cubicBezTo>
                <a:cubicBezTo>
                  <a:pt x="124915" y="557813"/>
                  <a:pt x="113665" y="576582"/>
                  <a:pt x="97642" y="589935"/>
                </a:cubicBezTo>
                <a:cubicBezTo>
                  <a:pt x="84025" y="601282"/>
                  <a:pt x="68145" y="609600"/>
                  <a:pt x="53397" y="619432"/>
                </a:cubicBezTo>
                <a:cubicBezTo>
                  <a:pt x="48481" y="634180"/>
                  <a:pt x="38649" y="648131"/>
                  <a:pt x="38649" y="663677"/>
                </a:cubicBezTo>
                <a:cubicBezTo>
                  <a:pt x="38649" y="687198"/>
                  <a:pt x="58809" y="751863"/>
                  <a:pt x="82894" y="766916"/>
                </a:cubicBezTo>
                <a:cubicBezTo>
                  <a:pt x="109260" y="783395"/>
                  <a:pt x="141887" y="786581"/>
                  <a:pt x="171384" y="796413"/>
                </a:cubicBezTo>
                <a:lnTo>
                  <a:pt x="259875" y="825910"/>
                </a:lnTo>
                <a:lnTo>
                  <a:pt x="304120" y="840658"/>
                </a:lnTo>
                <a:cubicBezTo>
                  <a:pt x="396006" y="901916"/>
                  <a:pt x="370307" y="866204"/>
                  <a:pt x="333617" y="1061884"/>
                </a:cubicBezTo>
                <a:cubicBezTo>
                  <a:pt x="330350" y="1079306"/>
                  <a:pt x="317460" y="1094457"/>
                  <a:pt x="304120" y="1106129"/>
                </a:cubicBezTo>
                <a:cubicBezTo>
                  <a:pt x="277440" y="1129474"/>
                  <a:pt x="245126" y="1145458"/>
                  <a:pt x="215629" y="1165123"/>
                </a:cubicBezTo>
                <a:cubicBezTo>
                  <a:pt x="198275" y="1176693"/>
                  <a:pt x="188738" y="1197799"/>
                  <a:pt x="171384" y="1209368"/>
                </a:cubicBezTo>
                <a:cubicBezTo>
                  <a:pt x="158449" y="1217991"/>
                  <a:pt x="141887" y="1219200"/>
                  <a:pt x="127139" y="1224116"/>
                </a:cubicBezTo>
                <a:cubicBezTo>
                  <a:pt x="120928" y="1233433"/>
                  <a:pt x="75261" y="1293524"/>
                  <a:pt x="82894" y="1312606"/>
                </a:cubicBezTo>
                <a:cubicBezTo>
                  <a:pt x="89477" y="1329064"/>
                  <a:pt x="110941" y="1334904"/>
                  <a:pt x="127139" y="1342103"/>
                </a:cubicBezTo>
                <a:cubicBezTo>
                  <a:pt x="127162" y="1342113"/>
                  <a:pt x="237741" y="1378970"/>
                  <a:pt x="259875" y="1386348"/>
                </a:cubicBezTo>
                <a:lnTo>
                  <a:pt x="304120" y="1401097"/>
                </a:lnTo>
                <a:lnTo>
                  <a:pt x="348365" y="1415845"/>
                </a:lnTo>
                <a:cubicBezTo>
                  <a:pt x="343691" y="1457909"/>
                  <a:pt x="343578" y="1543408"/>
                  <a:pt x="318868" y="1592826"/>
                </a:cubicBezTo>
                <a:cubicBezTo>
                  <a:pt x="310941" y="1608680"/>
                  <a:pt x="300719" y="1623454"/>
                  <a:pt x="289371" y="1637071"/>
                </a:cubicBezTo>
                <a:cubicBezTo>
                  <a:pt x="276018" y="1653094"/>
                  <a:pt x="262480" y="1669747"/>
                  <a:pt x="245126" y="1681316"/>
                </a:cubicBezTo>
                <a:cubicBezTo>
                  <a:pt x="232191" y="1689939"/>
                  <a:pt x="215629" y="1691148"/>
                  <a:pt x="200881" y="1696064"/>
                </a:cubicBezTo>
                <a:cubicBezTo>
                  <a:pt x="185967" y="1718435"/>
                  <a:pt x="156636" y="1754024"/>
                  <a:pt x="156636" y="1784555"/>
                </a:cubicBezTo>
                <a:cubicBezTo>
                  <a:pt x="156636" y="1803614"/>
                  <a:pt x="167969" y="1899345"/>
                  <a:pt x="186133" y="1932039"/>
                </a:cubicBezTo>
                <a:cubicBezTo>
                  <a:pt x="203349" y="1963028"/>
                  <a:pt x="225462" y="1991032"/>
                  <a:pt x="245126" y="2020529"/>
                </a:cubicBezTo>
                <a:cubicBezTo>
                  <a:pt x="282335" y="2076342"/>
                  <a:pt x="262090" y="2052241"/>
                  <a:pt x="304120" y="2094271"/>
                </a:cubicBez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00200" y="4800600"/>
            <a:ext cx="7430239" cy="584775"/>
          </a:xfrm>
          <a:prstGeom prst="rect">
            <a:avLst/>
          </a:prstGeom>
          <a:solidFill>
            <a:srgbClr val="5EC2C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Bobs task: gather info </a:t>
            </a:r>
            <a:r>
              <a:rPr lang="en-US" sz="3200" dirty="0" err="1" smtClean="0"/>
              <a:t>abt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 by LOCC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62000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Singlet Fraction:</a:t>
            </a:r>
            <a:endParaRPr lang="en-US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184070" y="838200"/>
            <a:ext cx="4893130" cy="319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447800"/>
            <a:ext cx="7558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: max singlet fraction from             by LOCC  </a:t>
            </a:r>
            <a:endParaRPr lang="en-US" sz="2400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85800" y="1524000"/>
            <a:ext cx="708388" cy="28956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819399" y="3429000"/>
            <a:ext cx="3805695" cy="7620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410200" y="1565004"/>
            <a:ext cx="762000" cy="297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1200" y="5638800"/>
            <a:ext cx="5564344" cy="1015663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Horodeccy</a:t>
            </a:r>
            <a:r>
              <a:rPr lang="en-US" sz="2000" dirty="0" smtClean="0"/>
              <a:t>, PRA</a:t>
            </a:r>
            <a:r>
              <a:rPr lang="en-US" sz="2000" b="1" dirty="0" smtClean="0"/>
              <a:t> 60</a:t>
            </a:r>
            <a:r>
              <a:rPr lang="en-US" sz="2000" dirty="0" smtClean="0"/>
              <a:t>, 1888 (’99)</a:t>
            </a:r>
          </a:p>
          <a:p>
            <a:r>
              <a:rPr lang="en-US" sz="2000" dirty="0" smtClean="0"/>
              <a:t>Nielsen, </a:t>
            </a:r>
            <a:r>
              <a:rPr lang="en-US" sz="2000" dirty="0" err="1" smtClean="0"/>
              <a:t>arXiv</a:t>
            </a:r>
            <a:r>
              <a:rPr lang="en-US" sz="2000" dirty="0" smtClean="0"/>
              <a:t>: 0205035</a:t>
            </a:r>
          </a:p>
          <a:p>
            <a:r>
              <a:rPr lang="en-US" sz="2000" dirty="0" err="1" smtClean="0"/>
              <a:t>Verstreate</a:t>
            </a:r>
            <a:r>
              <a:rPr lang="en-US" sz="2000" dirty="0" smtClean="0"/>
              <a:t>,  </a:t>
            </a:r>
            <a:r>
              <a:rPr lang="en-US" sz="2000" dirty="0" err="1" smtClean="0"/>
              <a:t>Verschele</a:t>
            </a:r>
            <a:r>
              <a:rPr lang="en-US" sz="2000" dirty="0" smtClean="0"/>
              <a:t>, PRL</a:t>
            </a:r>
            <a:r>
              <a:rPr lang="en-US" sz="2000" b="1" dirty="0" smtClean="0"/>
              <a:t> 90</a:t>
            </a:r>
            <a:r>
              <a:rPr lang="en-US" sz="2000" dirty="0" smtClean="0"/>
              <a:t>, 097901 (’03)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819399" y="3429000"/>
            <a:ext cx="3805695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1200" y="6019800"/>
            <a:ext cx="3323346" cy="400110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Popescu</a:t>
            </a:r>
            <a:r>
              <a:rPr lang="en-US" sz="2000" dirty="0" smtClean="0"/>
              <a:t>, PRL </a:t>
            </a:r>
            <a:r>
              <a:rPr lang="en-US" sz="2000" b="1" dirty="0" smtClean="0"/>
              <a:t>72</a:t>
            </a:r>
            <a:r>
              <a:rPr lang="en-US" sz="2000" dirty="0" smtClean="0"/>
              <a:t>, 797 (’94)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034748" y="1069716"/>
            <a:ext cx="1443821" cy="2349345"/>
          </a:xfrm>
          <a:custGeom>
            <a:avLst/>
            <a:gdLst>
              <a:gd name="connsiteX0" fmla="*/ 0 w 1443821"/>
              <a:gd name="connsiteY0" fmla="*/ 2349345 h 2349345"/>
              <a:gd name="connsiteX1" fmla="*/ 39756 w 1443821"/>
              <a:gd name="connsiteY1" fmla="*/ 2163814 h 2349345"/>
              <a:gd name="connsiteX2" fmla="*/ 79513 w 1443821"/>
              <a:gd name="connsiteY2" fmla="*/ 2004788 h 2349345"/>
              <a:gd name="connsiteX3" fmla="*/ 318052 w 1443821"/>
              <a:gd name="connsiteY3" fmla="*/ 1381936 h 2349345"/>
              <a:gd name="connsiteX4" fmla="*/ 450574 w 1443821"/>
              <a:gd name="connsiteY4" fmla="*/ 1169901 h 2349345"/>
              <a:gd name="connsiteX5" fmla="*/ 490330 w 1443821"/>
              <a:gd name="connsiteY5" fmla="*/ 1116893 h 2349345"/>
              <a:gd name="connsiteX6" fmla="*/ 569843 w 1443821"/>
              <a:gd name="connsiteY6" fmla="*/ 957867 h 2349345"/>
              <a:gd name="connsiteX7" fmla="*/ 622852 w 1443821"/>
              <a:gd name="connsiteY7" fmla="*/ 891606 h 2349345"/>
              <a:gd name="connsiteX8" fmla="*/ 675861 w 1443821"/>
              <a:gd name="connsiteY8" fmla="*/ 772336 h 2349345"/>
              <a:gd name="connsiteX9" fmla="*/ 755374 w 1443821"/>
              <a:gd name="connsiteY9" fmla="*/ 639814 h 2349345"/>
              <a:gd name="connsiteX10" fmla="*/ 795130 w 1443821"/>
              <a:gd name="connsiteY10" fmla="*/ 586806 h 2349345"/>
              <a:gd name="connsiteX11" fmla="*/ 887895 w 1443821"/>
              <a:gd name="connsiteY11" fmla="*/ 414527 h 2349345"/>
              <a:gd name="connsiteX12" fmla="*/ 940904 w 1443821"/>
              <a:gd name="connsiteY12" fmla="*/ 361519 h 2349345"/>
              <a:gd name="connsiteX13" fmla="*/ 1139687 w 1443821"/>
              <a:gd name="connsiteY13" fmla="*/ 149484 h 2349345"/>
              <a:gd name="connsiteX14" fmla="*/ 1192695 w 1443821"/>
              <a:gd name="connsiteY14" fmla="*/ 122980 h 2349345"/>
              <a:gd name="connsiteX15" fmla="*/ 1232452 w 1443821"/>
              <a:gd name="connsiteY15" fmla="*/ 69971 h 2349345"/>
              <a:gd name="connsiteX16" fmla="*/ 1192695 w 1443821"/>
              <a:gd name="connsiteY16" fmla="*/ 30214 h 2349345"/>
              <a:gd name="connsiteX17" fmla="*/ 1060174 w 1443821"/>
              <a:gd name="connsiteY17" fmla="*/ 69971 h 2349345"/>
              <a:gd name="connsiteX18" fmla="*/ 1020417 w 1443821"/>
              <a:gd name="connsiteY18" fmla="*/ 83223 h 2349345"/>
              <a:gd name="connsiteX19" fmla="*/ 967409 w 1443821"/>
              <a:gd name="connsiteY19" fmla="*/ 96475 h 2349345"/>
              <a:gd name="connsiteX20" fmla="*/ 1245704 w 1443821"/>
              <a:gd name="connsiteY20" fmla="*/ 69971 h 2349345"/>
              <a:gd name="connsiteX21" fmla="*/ 1351722 w 1443821"/>
              <a:gd name="connsiteY21" fmla="*/ 43467 h 2349345"/>
              <a:gd name="connsiteX22" fmla="*/ 1311965 w 1443821"/>
              <a:gd name="connsiteY22" fmla="*/ 30214 h 2349345"/>
              <a:gd name="connsiteX23" fmla="*/ 1298713 w 1443821"/>
              <a:gd name="connsiteY23" fmla="*/ 69971 h 2349345"/>
              <a:gd name="connsiteX24" fmla="*/ 1298713 w 1443821"/>
              <a:gd name="connsiteY24" fmla="*/ 361519 h 23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43821" h="2349345">
                <a:moveTo>
                  <a:pt x="0" y="2349345"/>
                </a:moveTo>
                <a:cubicBezTo>
                  <a:pt x="20994" y="2202386"/>
                  <a:pt x="1383" y="2309632"/>
                  <a:pt x="39756" y="2163814"/>
                </a:cubicBezTo>
                <a:cubicBezTo>
                  <a:pt x="53662" y="2110973"/>
                  <a:pt x="62998" y="2056873"/>
                  <a:pt x="79513" y="2004788"/>
                </a:cubicBezTo>
                <a:cubicBezTo>
                  <a:pt x="136513" y="1825018"/>
                  <a:pt x="223709" y="1560139"/>
                  <a:pt x="318052" y="1381936"/>
                </a:cubicBezTo>
                <a:cubicBezTo>
                  <a:pt x="357049" y="1308275"/>
                  <a:pt x="405151" y="1239783"/>
                  <a:pt x="450574" y="1169901"/>
                </a:cubicBezTo>
                <a:cubicBezTo>
                  <a:pt x="462611" y="1151383"/>
                  <a:pt x="479502" y="1136143"/>
                  <a:pt x="490330" y="1116893"/>
                </a:cubicBezTo>
                <a:cubicBezTo>
                  <a:pt x="519386" y="1065239"/>
                  <a:pt x="532820" y="1004146"/>
                  <a:pt x="569843" y="957867"/>
                </a:cubicBezTo>
                <a:cubicBezTo>
                  <a:pt x="587513" y="935780"/>
                  <a:pt x="607666" y="915469"/>
                  <a:pt x="622852" y="891606"/>
                </a:cubicBezTo>
                <a:cubicBezTo>
                  <a:pt x="791809" y="626104"/>
                  <a:pt x="595278" y="921992"/>
                  <a:pt x="675861" y="772336"/>
                </a:cubicBezTo>
                <a:cubicBezTo>
                  <a:pt x="700284" y="726978"/>
                  <a:pt x="724465" y="681026"/>
                  <a:pt x="755374" y="639814"/>
                </a:cubicBezTo>
                <a:cubicBezTo>
                  <a:pt x="768626" y="622145"/>
                  <a:pt x="783766" y="605745"/>
                  <a:pt x="795130" y="586806"/>
                </a:cubicBezTo>
                <a:cubicBezTo>
                  <a:pt x="842009" y="508674"/>
                  <a:pt x="830767" y="493078"/>
                  <a:pt x="887895" y="414527"/>
                </a:cubicBezTo>
                <a:cubicBezTo>
                  <a:pt x="902592" y="394318"/>
                  <a:pt x="924188" y="380093"/>
                  <a:pt x="940904" y="361519"/>
                </a:cubicBezTo>
                <a:cubicBezTo>
                  <a:pt x="991710" y="305069"/>
                  <a:pt x="1083171" y="177742"/>
                  <a:pt x="1139687" y="149484"/>
                </a:cubicBezTo>
                <a:lnTo>
                  <a:pt x="1192695" y="122980"/>
                </a:lnTo>
                <a:cubicBezTo>
                  <a:pt x="1205947" y="105310"/>
                  <a:pt x="1214589" y="82962"/>
                  <a:pt x="1232452" y="69971"/>
                </a:cubicBezTo>
                <a:cubicBezTo>
                  <a:pt x="1328661" y="0"/>
                  <a:pt x="1443821" y="7385"/>
                  <a:pt x="1192695" y="30214"/>
                </a:cubicBezTo>
                <a:cubicBezTo>
                  <a:pt x="1003768" y="93191"/>
                  <a:pt x="1200350" y="29921"/>
                  <a:pt x="1060174" y="69971"/>
                </a:cubicBezTo>
                <a:cubicBezTo>
                  <a:pt x="1046742" y="73809"/>
                  <a:pt x="1033849" y="79385"/>
                  <a:pt x="1020417" y="83223"/>
                </a:cubicBezTo>
                <a:cubicBezTo>
                  <a:pt x="1002905" y="88226"/>
                  <a:pt x="949196" y="96475"/>
                  <a:pt x="967409" y="96475"/>
                </a:cubicBezTo>
                <a:cubicBezTo>
                  <a:pt x="1001991" y="96475"/>
                  <a:pt x="1189637" y="80484"/>
                  <a:pt x="1245704" y="69971"/>
                </a:cubicBezTo>
                <a:cubicBezTo>
                  <a:pt x="1281507" y="63258"/>
                  <a:pt x="1351722" y="43467"/>
                  <a:pt x="1351722" y="43467"/>
                </a:cubicBezTo>
                <a:cubicBezTo>
                  <a:pt x="1338470" y="39049"/>
                  <a:pt x="1324460" y="23967"/>
                  <a:pt x="1311965" y="30214"/>
                </a:cubicBezTo>
                <a:cubicBezTo>
                  <a:pt x="1299471" y="36461"/>
                  <a:pt x="1299271" y="56013"/>
                  <a:pt x="1298713" y="69971"/>
                </a:cubicBezTo>
                <a:cubicBezTo>
                  <a:pt x="1294829" y="167076"/>
                  <a:pt x="1298713" y="264336"/>
                  <a:pt x="1298713" y="361519"/>
                </a:cubicBezTo>
              </a:path>
            </a:pathLst>
          </a:cu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533400"/>
            <a:ext cx="710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 &amp; Bob share separable state, then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max</a:t>
            </a:r>
            <a:r>
              <a:rPr lang="en-US" sz="2400" dirty="0" smtClean="0"/>
              <a:t> =2/3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Tele Capacity: </a:t>
            </a:r>
            <a:b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Known/Unknown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1"/>
            <a:ext cx="6248400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Single Sender – Single Receiver</a:t>
            </a:r>
          </a:p>
          <a:p>
            <a:pPr algn="ctr"/>
            <a:r>
              <a:rPr lang="en-US" sz="2800" dirty="0" err="1" smtClean="0">
                <a:sym typeface="Mathematica1"/>
              </a:rPr>
              <a:t>dd</a:t>
            </a:r>
            <a:r>
              <a:rPr lang="en-US" sz="2800" dirty="0" smtClean="0">
                <a:sym typeface="Mathematica1"/>
              </a:rPr>
              <a:t>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590800"/>
            <a:ext cx="16850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Solved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 descr="C:\Users\HRI\Desktop\Downloads\IWQI 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667000"/>
            <a:ext cx="6614311" cy="21852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Teleportation Network 1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Teleportation: Monogamy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7" idx="1"/>
          </p:cNvCxnSpPr>
          <p:nvPr/>
        </p:nvCxnSpPr>
        <p:spPr>
          <a:xfrm flipV="1">
            <a:off x="18288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9590" y="12954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1295400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38400" y="2133600"/>
            <a:ext cx="2582839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200" y="1752600"/>
            <a:ext cx="1600200" cy="480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Teleportation: Monogamy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057400"/>
            <a:ext cx="10102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Alice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8100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Debu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109036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Charu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638800"/>
            <a:ext cx="9906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Nitu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343400"/>
            <a:ext cx="248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32004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Bob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828800" y="2362200"/>
            <a:ext cx="2895600" cy="1066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3124200"/>
            <a:ext cx="28194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905000" y="3429000"/>
            <a:ext cx="2819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981200" y="3429000"/>
            <a:ext cx="2743200" cy="243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7" idx="1"/>
          </p:cNvCxnSpPr>
          <p:nvPr/>
        </p:nvCxnSpPr>
        <p:spPr>
          <a:xfrm flipV="1">
            <a:off x="1828800" y="3431233"/>
            <a:ext cx="2971800" cy="152176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9590" y="1295400"/>
            <a:ext cx="1329210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Senders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1295400"/>
            <a:ext cx="1402948" cy="46166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Receiver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58711" y="4648200"/>
            <a:ext cx="54280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Teleportation monogamy</a:t>
            </a:r>
          </a:p>
          <a:p>
            <a:endParaRPr lang="en-US" sz="2400" dirty="0" smtClean="0"/>
          </a:p>
          <a:p>
            <a:r>
              <a:rPr lang="en-US" dirty="0" smtClean="0"/>
              <a:t>Faithful teleportation cannot be freely performed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2298192" y="5306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438400" y="2133600"/>
            <a:ext cx="2582839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Teleportation: Monogamy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20504" y="2209800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Tele mono </a:t>
            </a:r>
            <a:r>
              <a:rPr lang="en-US" sz="2400" dirty="0" err="1" smtClean="0"/>
              <a:t>ineq</a:t>
            </a:r>
            <a:r>
              <a:rPr lang="en-US" sz="2400" dirty="0" smtClean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6618" y="6381690"/>
            <a:ext cx="4410182" cy="400110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Lee and Park, PRA</a:t>
            </a:r>
            <a:r>
              <a:rPr lang="en-US" sz="2000" b="1" dirty="0" smtClean="0"/>
              <a:t> 79</a:t>
            </a:r>
            <a:r>
              <a:rPr lang="en-US" sz="2000" dirty="0" smtClean="0"/>
              <a:t>, 054309(’09) </a:t>
            </a:r>
            <a:endParaRPr lang="en-US" dirty="0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3048000"/>
            <a:ext cx="6934200" cy="31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Teleportation: Monogamy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458838" y="220980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Holds for </a:t>
            </a:r>
            <a:r>
              <a:rPr lang="en-US" sz="2400" b="1" dirty="0" smtClean="0">
                <a:solidFill>
                  <a:srgbClr val="00B050"/>
                </a:solidFill>
              </a:rPr>
              <a:t>pure </a:t>
            </a:r>
            <a:r>
              <a:rPr lang="en-US" sz="2400" dirty="0" smtClean="0"/>
              <a:t>states: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6618" y="6381690"/>
            <a:ext cx="4410182" cy="400110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Lee and Park, PRA</a:t>
            </a:r>
            <a:r>
              <a:rPr lang="en-US" sz="2000" b="1" dirty="0" smtClean="0"/>
              <a:t> 79</a:t>
            </a:r>
            <a:r>
              <a:rPr lang="en-US" sz="2000" dirty="0" smtClean="0"/>
              <a:t>, 054309(’09) </a:t>
            </a:r>
            <a:endParaRPr lang="en-US" dirty="0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3048000"/>
            <a:ext cx="6934200" cy="31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Teleportation: Monogamy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458838" y="2209800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Holds for </a:t>
            </a:r>
            <a:r>
              <a:rPr lang="en-US" sz="2400" b="1" dirty="0" smtClean="0">
                <a:solidFill>
                  <a:srgbClr val="00B050"/>
                </a:solidFill>
              </a:rPr>
              <a:t>pure </a:t>
            </a:r>
            <a:r>
              <a:rPr lang="en-US" sz="2400" dirty="0" smtClean="0"/>
              <a:t>states: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6618" y="6381690"/>
            <a:ext cx="4410182" cy="400110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Lee and Park, PRA</a:t>
            </a:r>
            <a:r>
              <a:rPr lang="en-US" sz="2000" b="1" dirty="0" smtClean="0"/>
              <a:t> 79</a:t>
            </a:r>
            <a:r>
              <a:rPr lang="en-US" sz="2000" dirty="0" smtClean="0"/>
              <a:t>, 054309(’09) </a:t>
            </a:r>
            <a:endParaRPr lang="en-US" dirty="0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14400" y="3048000"/>
            <a:ext cx="6934200" cy="31035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05000" y="3886200"/>
            <a:ext cx="6747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Follows from monogamy of concurrence squared in 2</a:t>
            </a:r>
            <a:r>
              <a:rPr lang="en-US" sz="2000" dirty="0" smtClean="0">
                <a:sym typeface="Mathematica1"/>
              </a:rPr>
              <a:t>d</a:t>
            </a:r>
            <a:endParaRPr lang="en-US" dirty="0"/>
          </a:p>
        </p:txBody>
      </p:sp>
      <p:pic>
        <p:nvPicPr>
          <p:cNvPr id="34" name="Picture 3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867150" y="4495800"/>
            <a:ext cx="3143250" cy="255270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810001" y="5029200"/>
            <a:ext cx="3428999" cy="28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Teleportation: Monogamy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HRI\Desktop\Downloads\IWQI 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3266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759932" y="2209800"/>
            <a:ext cx="474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Does Not hold for </a:t>
            </a:r>
            <a:r>
              <a:rPr lang="en-US" sz="2400" b="1" dirty="0" smtClean="0">
                <a:solidFill>
                  <a:srgbClr val="00B050"/>
                </a:solidFill>
              </a:rPr>
              <a:t>mixed </a:t>
            </a:r>
            <a:r>
              <a:rPr lang="en-US" sz="2400" dirty="0" smtClean="0"/>
              <a:t>states: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6618" y="6381690"/>
            <a:ext cx="4410182" cy="400110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Lee and Park, PRA</a:t>
            </a:r>
            <a:r>
              <a:rPr lang="en-US" sz="2000" b="1" dirty="0" smtClean="0"/>
              <a:t> 79</a:t>
            </a:r>
            <a:r>
              <a:rPr lang="en-US" sz="2000" dirty="0" smtClean="0"/>
              <a:t>, 054309(’09) </a:t>
            </a:r>
            <a:endParaRPr lang="en-US" dirty="0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3048000"/>
            <a:ext cx="6934200" cy="31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_1A_2B_1B_2}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1}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2}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i}, \rho_{i}\}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acc}^{LOCC}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acc}^{LOCC}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eq 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acc}^{LOCC}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eq 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_{acc}^{LOCC}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leq 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i}, \rho_{i}\}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&#10;&amp;&amp;\log_2 d_{A_1} + \log_2 d_{A_2} \nonumber\\&#10;&amp;&amp;+ S(\rho_{B_1})+  S(\rho_{B_2})  &#10;\nonumber\\&#10;&amp;&amp;-\max [S(\rho_{A_1B_1}),  S(\rho_{A_2B_2})]\nonumber&#10;\end{eqnarray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= \alpha |\uparrow\rangle + \beta |\downarrow\rangle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alpha, \beta \quad \mbox{complex nos}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= \alpha |\uparrow\rangle + \beta |\downarrow\rangle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alpha, \beta \quad \mbox{complex nos}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alpha, \beta \quad \mbox{arbitrary}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= \alpha |\uparrow\rangle + \beta |\downarrow\rangle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= \alpha |\uparrow\rangle + \beta |\downarrow\rangle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_1A_2B_1B_2}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_{AB}\rangle  \ne |\phi_A\rangle \otimes |\phi_B\rangle$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_{AB}\rangle  = |\phi_A\rangle \otimes |\phi_B\rangle$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_{AB}\rangle  \ne |\phi_A\rangle \otimes |\phi_B\rangle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_{AB}\rangle  = |\phi_A\rangle \otimes |\phi_B\rangle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_{AB}\rangle  \ne |\phi_A\rangle \otimes |\phi_B\rangle$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_{AB}\rangle  = |\phi_A\rangle \otimes |\phi_B\rangle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i}, \rho_{i}\}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^{-}\rangle = \frac{1}{\sqrt{2}}(|\uparrow\rangle \otimes |\downarrow\rangle - &#10;|\downarrow\rangle \otimes |\uparrow\rangle)$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(0)\rangle$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(0)\rangle$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(0)\rangle \otimes |\psi_{in}\rangle$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(0)\rangle$&#10;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(0)\rangle \otimes |\psi_{in}\rangle$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(t)\rangle$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(0)\rangle$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(0)\rangle \otimes |\psi_{in}\rangle$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(t)\rangle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_1A_2B_1B_2}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cal C}^d \otimes {\cal C}^d$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1}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Bob}^{\psi} = tr_{in, A}[T(|\phi\rangle \langle\phi|\otimes \rho)]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hi\rangle $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B}^{\phi} = tr_{in, A}[T(|\phi\rangle \langle\phi|\otimes \rho_{AB})]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U_{i_2}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{tele}= \int d \phi \langle \, \phi|\rho_{B}^{\phi}|\phi\rangle $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rho_{B}^{\phi} = tr_{in, A}[T(|\phi\rangle \langle\phi|\otimes \rho_{AB})]$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{\max}= \max_{T\in LOCC} \langle \psi^{+}|T(\rho_{AB})|\psi^{+}\rangle$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{\max}$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{\max} = \frac{F_{\max} d +1}{d+1}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{\max}= \max_{T\in LOCC} \langle \psi^{+}|T(\rho_{AB})|\psi^{+}\rangle$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{\max}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{\max} = \frac{F_{\max} d +1}{d+1}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B}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{p_{i}, \rho_{i}\}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{\max} = \frac{F_{\max} d +1}{d+1}$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\rangle_{AB_1B_2 \ldots B_N}$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|\psi\rangle_{AB_1B_2 \ldots B_N}$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3 f_{A_1 \ldots A_N:B} -2)^2 \geq (3f_{A_1B}-2)^2 + \ldots + (3f_{A_NB}-2)^2$ &#10;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3 f_{A_1 \ldots A_N:B} -2)^2 \geq (3f_{A_1B}-2)^2 + \ldots + (3f_{A_NB}-2)^2$ 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3 f_{A_1 \ldots A_N:B} -2)^2 \geq (3f_{A_1B}-2)^2 + \ldots + (3f_{A_NB}-2)^2$ 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o(\phi) = 2 F(\phi) -1 = 3 f -2$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o(\rho) \geq 2 F(\rho) -1 = 3 f -2$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3 f_{A_1 \ldots A_N:B} -2)^2 \geq (3f_{A_1B}-2)^2 + \ldots + (3f_{A_NB}-2)^2$ 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\rangle_{A_1A_2B_1B_2}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rho_{A_1A_2B_1B_2}$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\rangle_{A_1A_2B_1B_2}$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C(|\psi\rangle_{A_1A_2B_1B_2}) = \mbox{maximal probbaility} \\&#10;\mbox{with &#10;which single &#10;copy of singlet state is produced at $B_1$ and $B_2$ }$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\psi\rangle_{A_1A_2B_1B_2}$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691</TotalTime>
  <Words>1734</Words>
  <Application>Microsoft Office PowerPoint</Application>
  <PresentationFormat>On-screen Show (4:3)</PresentationFormat>
  <Paragraphs>652</Paragraphs>
  <Slides>109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1" baseType="lpstr">
      <vt:lpstr>Oriel</vt:lpstr>
      <vt:lpstr>Acrobat Document</vt:lpstr>
      <vt:lpstr>Quantum Communication   Part 2</vt:lpstr>
      <vt:lpstr>Outline</vt:lpstr>
      <vt:lpstr>DC Capacity:  Known/Unknown</vt:lpstr>
      <vt:lpstr>Slide 4</vt:lpstr>
      <vt:lpstr>Distributed DC: Two receivers</vt:lpstr>
      <vt:lpstr>Distributed DC: Two receivers</vt:lpstr>
      <vt:lpstr>Distributed DC: Two receivers</vt:lpstr>
      <vt:lpstr>Distributed DC: Two receivers</vt:lpstr>
      <vt:lpstr>Distributed DC: Two receivers</vt:lpstr>
      <vt:lpstr>Distributed DC: Two receivers</vt:lpstr>
      <vt:lpstr>Slide 11</vt:lpstr>
      <vt:lpstr>Distributed DC: Two receivers</vt:lpstr>
      <vt:lpstr>Distributed DC: Two receivers</vt:lpstr>
      <vt:lpstr>Distributed DC: Two receivers</vt:lpstr>
      <vt:lpstr>DC Capacity:  Known/Unknown</vt:lpstr>
      <vt:lpstr>DC Capacity:  Known/Unknown</vt:lpstr>
      <vt:lpstr>DC Capacity:  Known/Unknown</vt:lpstr>
      <vt:lpstr>DC Capacity:  Known/Unknown</vt:lpstr>
      <vt:lpstr>Outline</vt:lpstr>
      <vt:lpstr>Slide 20</vt:lpstr>
      <vt:lpstr>Slide 21</vt:lpstr>
      <vt:lpstr>Slide 22</vt:lpstr>
      <vt:lpstr>Slide 23</vt:lpstr>
      <vt:lpstr>Slide 24</vt:lpstr>
      <vt:lpstr>Slide 25</vt:lpstr>
      <vt:lpstr>Quantum Teleportation</vt:lpstr>
      <vt:lpstr>Quantum Teleportation</vt:lpstr>
      <vt:lpstr>Quantum Teleportation</vt:lpstr>
      <vt:lpstr>Quantum Teleportation</vt:lpstr>
      <vt:lpstr>Quantum Teleportation</vt:lpstr>
      <vt:lpstr>Quantum Teleportation</vt:lpstr>
      <vt:lpstr>Quantum Teleportation</vt:lpstr>
      <vt:lpstr>Quantum Teleportation</vt:lpstr>
      <vt:lpstr>Quantum Teleportation</vt:lpstr>
      <vt:lpstr>Quantum Teleportation</vt:lpstr>
      <vt:lpstr>Quantum Teleportation</vt:lpstr>
      <vt:lpstr>Moral</vt:lpstr>
      <vt:lpstr>Moral</vt:lpstr>
      <vt:lpstr>Is it magic?</vt:lpstr>
      <vt:lpstr>Is it magic?</vt:lpstr>
      <vt:lpstr>Is it magic?</vt:lpstr>
      <vt:lpstr>Is it magic?</vt:lpstr>
      <vt:lpstr>What is entanglement?</vt:lpstr>
      <vt:lpstr>What is entanglement?</vt:lpstr>
      <vt:lpstr>What is entanglement?</vt:lpstr>
      <vt:lpstr>Slide 46</vt:lpstr>
      <vt:lpstr>Slide 47</vt:lpstr>
      <vt:lpstr>Photons</vt:lpstr>
      <vt:lpstr>Photons</vt:lpstr>
      <vt:lpstr>Slide 50</vt:lpstr>
      <vt:lpstr>Entanglement Swapping</vt:lpstr>
      <vt:lpstr>Entanglement Swapping</vt:lpstr>
      <vt:lpstr>Photons</vt:lpstr>
      <vt:lpstr>Photons</vt:lpstr>
      <vt:lpstr>IONS</vt:lpstr>
      <vt:lpstr>IONS</vt:lpstr>
      <vt:lpstr>ION Entangled States</vt:lpstr>
      <vt:lpstr>Slide 58</vt:lpstr>
      <vt:lpstr>Slide 59</vt:lpstr>
      <vt:lpstr>Slide 60</vt:lpstr>
      <vt:lpstr>Slide 61</vt:lpstr>
      <vt:lpstr>IONS: Teleportation</vt:lpstr>
      <vt:lpstr>IONS: Teleportation</vt:lpstr>
      <vt:lpstr>IONS: Teleportation</vt:lpstr>
      <vt:lpstr>IONS: Teleportation</vt:lpstr>
      <vt:lpstr>NMR </vt:lpstr>
      <vt:lpstr>Teleportation by NMR</vt:lpstr>
      <vt:lpstr>Teleportation by NMR</vt:lpstr>
      <vt:lpstr>Optical Lattices</vt:lpstr>
      <vt:lpstr>Optical Lattices</vt:lpstr>
      <vt:lpstr>Optical Lattices</vt:lpstr>
      <vt:lpstr>Optical Lattices</vt:lpstr>
      <vt:lpstr>Teleportation: Neutral Atoms</vt:lpstr>
      <vt:lpstr>Teleportation: Spin chain</vt:lpstr>
      <vt:lpstr>Teleportation: Spin chain</vt:lpstr>
      <vt:lpstr>Teleportation: Spin chain</vt:lpstr>
      <vt:lpstr>Teleportation: Spin chain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Tele Capacity:  Known/Unknown</vt:lpstr>
      <vt:lpstr>Slide 93</vt:lpstr>
      <vt:lpstr>Teleportation: Monogamy</vt:lpstr>
      <vt:lpstr>Teleportation: Monogamy</vt:lpstr>
      <vt:lpstr>Teleportation: Monogamy</vt:lpstr>
      <vt:lpstr>Teleportation: Monogamy</vt:lpstr>
      <vt:lpstr>Teleportation: Monogamy</vt:lpstr>
      <vt:lpstr>Teleportation: Monogamy</vt:lpstr>
      <vt:lpstr>Slide 100</vt:lpstr>
      <vt:lpstr>Teleportation Network</vt:lpstr>
      <vt:lpstr>Teleportation Network</vt:lpstr>
      <vt:lpstr>Teleportation Network</vt:lpstr>
      <vt:lpstr>Tele Capacity:  Known/Unknown</vt:lpstr>
      <vt:lpstr>Tele Capacity:  Known/Unknown</vt:lpstr>
      <vt:lpstr>Tele Capacity:  Known/Unknown</vt:lpstr>
      <vt:lpstr>Slide 107</vt:lpstr>
      <vt:lpstr>Slide 108</vt:lpstr>
      <vt:lpstr>Slide 109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Communication   Part 2</dc:title>
  <dc:creator>HRI</dc:creator>
  <cp:lastModifiedBy>HRI</cp:lastModifiedBy>
  <cp:revision>66</cp:revision>
  <dcterms:created xsi:type="dcterms:W3CDTF">2014-02-21T11:38:50Z</dcterms:created>
  <dcterms:modified xsi:type="dcterms:W3CDTF">2014-02-28T05:19:50Z</dcterms:modified>
</cp:coreProperties>
</file>