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slides/slide98.xml" ContentType="application/vnd.openxmlformats-officedocument.presentationml.slid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diagrams/layout2.xml" ContentType="application/vnd.openxmlformats-officedocument.drawingml.diagramLayout+xml"/>
  <Override PartName="/ppt/tags/tag5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4"/>
  </p:notesMasterIdLst>
  <p:sldIdLst>
    <p:sldId id="482" r:id="rId2"/>
    <p:sldId id="257" r:id="rId3"/>
    <p:sldId id="587" r:id="rId4"/>
    <p:sldId id="588" r:id="rId5"/>
    <p:sldId id="589" r:id="rId6"/>
    <p:sldId id="451" r:id="rId7"/>
    <p:sldId id="450" r:id="rId8"/>
    <p:sldId id="517" r:id="rId9"/>
    <p:sldId id="446" r:id="rId10"/>
    <p:sldId id="258" r:id="rId11"/>
    <p:sldId id="448" r:id="rId12"/>
    <p:sldId id="449" r:id="rId13"/>
    <p:sldId id="259" r:id="rId14"/>
    <p:sldId id="452" r:id="rId15"/>
    <p:sldId id="453" r:id="rId16"/>
    <p:sldId id="454" r:id="rId17"/>
    <p:sldId id="260" r:id="rId18"/>
    <p:sldId id="635" r:id="rId19"/>
    <p:sldId id="590" r:id="rId20"/>
    <p:sldId id="264" r:id="rId21"/>
    <p:sldId id="455" r:id="rId22"/>
    <p:sldId id="457" r:id="rId23"/>
    <p:sldId id="650" r:id="rId24"/>
    <p:sldId id="456" r:id="rId25"/>
    <p:sldId id="458" r:id="rId26"/>
    <p:sldId id="459" r:id="rId27"/>
    <p:sldId id="265" r:id="rId28"/>
    <p:sldId id="351" r:id="rId29"/>
    <p:sldId id="266" r:id="rId30"/>
    <p:sldId id="273" r:id="rId31"/>
    <p:sldId id="267" r:id="rId32"/>
    <p:sldId id="357" r:id="rId33"/>
    <p:sldId id="356" r:id="rId34"/>
    <p:sldId id="352" r:id="rId35"/>
    <p:sldId id="353" r:id="rId36"/>
    <p:sldId id="354" r:id="rId37"/>
    <p:sldId id="366" r:id="rId38"/>
    <p:sldId id="355" r:id="rId39"/>
    <p:sldId id="359" r:id="rId40"/>
    <p:sldId id="358" r:id="rId41"/>
    <p:sldId id="567" r:id="rId42"/>
    <p:sldId id="592" r:id="rId43"/>
    <p:sldId id="591" r:id="rId44"/>
    <p:sldId id="593" r:id="rId45"/>
    <p:sldId id="596" r:id="rId46"/>
    <p:sldId id="595" r:id="rId47"/>
    <p:sldId id="597" r:id="rId48"/>
    <p:sldId id="598" r:id="rId49"/>
    <p:sldId id="599" r:id="rId50"/>
    <p:sldId id="602" r:id="rId51"/>
    <p:sldId id="600" r:id="rId52"/>
    <p:sldId id="659" r:id="rId53"/>
    <p:sldId id="660" r:id="rId54"/>
    <p:sldId id="661" r:id="rId55"/>
    <p:sldId id="658" r:id="rId56"/>
    <p:sldId id="601" r:id="rId57"/>
    <p:sldId id="605" r:id="rId58"/>
    <p:sldId id="604" r:id="rId59"/>
    <p:sldId id="651" r:id="rId60"/>
    <p:sldId id="607" r:id="rId61"/>
    <p:sldId id="647" r:id="rId62"/>
    <p:sldId id="574" r:id="rId63"/>
    <p:sldId id="648" r:id="rId64"/>
    <p:sldId id="608" r:id="rId65"/>
    <p:sldId id="609" r:id="rId66"/>
    <p:sldId id="611" r:id="rId67"/>
    <p:sldId id="612" r:id="rId68"/>
    <p:sldId id="613" r:id="rId69"/>
    <p:sldId id="606" r:id="rId70"/>
    <p:sldId id="614" r:id="rId71"/>
    <p:sldId id="576" r:id="rId72"/>
    <p:sldId id="662" r:id="rId73"/>
    <p:sldId id="615" r:id="rId74"/>
    <p:sldId id="617" r:id="rId75"/>
    <p:sldId id="577" r:id="rId76"/>
    <p:sldId id="616" r:id="rId77"/>
    <p:sldId id="618" r:id="rId78"/>
    <p:sldId id="640" r:id="rId79"/>
    <p:sldId id="636" r:id="rId80"/>
    <p:sldId id="621" r:id="rId81"/>
    <p:sldId id="622" r:id="rId82"/>
    <p:sldId id="620" r:id="rId83"/>
    <p:sldId id="642" r:id="rId84"/>
    <p:sldId id="637" r:id="rId85"/>
    <p:sldId id="638" r:id="rId86"/>
    <p:sldId id="623" r:id="rId87"/>
    <p:sldId id="626" r:id="rId88"/>
    <p:sldId id="624" r:id="rId89"/>
    <p:sldId id="627" r:id="rId90"/>
    <p:sldId id="649" r:id="rId91"/>
    <p:sldId id="644" r:id="rId92"/>
    <p:sldId id="645" r:id="rId93"/>
    <p:sldId id="646" r:id="rId94"/>
    <p:sldId id="628" r:id="rId95"/>
    <p:sldId id="652" r:id="rId96"/>
    <p:sldId id="663" r:id="rId97"/>
    <p:sldId id="643" r:id="rId98"/>
    <p:sldId id="639" r:id="rId99"/>
    <p:sldId id="653" r:id="rId100"/>
    <p:sldId id="579" r:id="rId101"/>
    <p:sldId id="629" r:id="rId102"/>
    <p:sldId id="654" r:id="rId103"/>
    <p:sldId id="630" r:id="rId104"/>
    <p:sldId id="633" r:id="rId105"/>
    <p:sldId id="631" r:id="rId106"/>
    <p:sldId id="632" r:id="rId107"/>
    <p:sldId id="583" r:id="rId108"/>
    <p:sldId id="655" r:id="rId109"/>
    <p:sldId id="656" r:id="rId110"/>
    <p:sldId id="634" r:id="rId111"/>
    <p:sldId id="657" r:id="rId112"/>
    <p:sldId id="299" r:id="rId1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D60093"/>
    <a:srgbClr val="CA38A4"/>
    <a:srgbClr val="38CA5E"/>
    <a:srgbClr val="D82A60"/>
    <a:srgbClr val="5EC2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4068" autoAdjust="0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0A677-1E84-4484-B96A-78508673D09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F41BACE6-4E4A-42BB-9245-D5BBB5D04CFE}" type="pres">
      <dgm:prSet presAssocID="{E290A677-1E84-4484-B96A-78508673D0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F47F0D0-5015-4F46-8AB3-A6A1B50D4E5F}" type="presOf" srcId="{E290A677-1E84-4484-B96A-78508673D098}" destId="{F41BACE6-4E4A-42BB-9245-D5BBB5D04CFE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90A677-1E84-4484-B96A-78508673D098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F41BACE6-4E4A-42BB-9245-D5BBB5D04CFE}" type="pres">
      <dgm:prSet presAssocID="{E290A677-1E84-4484-B96A-78508673D0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840DCD3-FE89-43B8-949E-F78F483B6AB1}" type="presOf" srcId="{E290A677-1E84-4484-B96A-78508673D098}" destId="{F41BACE6-4E4A-42BB-9245-D5BBB5D04CFE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23EDB-C60A-4570-B291-754F46ACB6D2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7BA39-AF12-4519-9E87-5E598C01A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7BA39-AF12-4519-9E87-5E598C01A33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r in an age of communication.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7BA39-AF12-4519-9E87-5E598C01A33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Recently, the telegram was</a:t>
            </a:r>
            <a:r>
              <a:rPr lang="en-US" baseline="0" dirty="0" smtClean="0"/>
              <a:t> phased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7BA39-AF12-4519-9E87-5E598C01A3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Unfortunately, I could not find a picture of </a:t>
            </a:r>
            <a:r>
              <a:rPr lang="en-US" dirty="0" err="1" smtClean="0"/>
              <a:t>Wiesner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7BA39-AF12-4519-9E87-5E598C01A33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Here, “Indian” could be native</a:t>
            </a:r>
            <a:r>
              <a:rPr lang="en-US" baseline="0" dirty="0" smtClean="0"/>
              <a:t> Americans.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7BA39-AF12-4519-9E87-5E598C01A33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2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98DB10-4870-4894-BF65-68DE03AC4CBB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2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98DB10-4870-4894-BF65-68DE03AC4CBB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4E5C9D-CD2D-48AC-A8E7-D338CB73A29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612CA9D-74A6-47F8-805D-80B113BE5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5C9D-CD2D-48AC-A8E7-D338CB73A29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CA9D-74A6-47F8-805D-80B113BE5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5C9D-CD2D-48AC-A8E7-D338CB73A29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CA9D-74A6-47F8-805D-80B113BE5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4E5C9D-CD2D-48AC-A8E7-D338CB73A29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12CA9D-74A6-47F8-805D-80B113BE5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4E5C9D-CD2D-48AC-A8E7-D338CB73A29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12CA9D-74A6-47F8-805D-80B113BE5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5C9D-CD2D-48AC-A8E7-D338CB73A29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CA9D-74A6-47F8-805D-80B113BE5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5C9D-CD2D-48AC-A8E7-D338CB73A29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CA9D-74A6-47F8-805D-80B113BE5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4E5C9D-CD2D-48AC-A8E7-D338CB73A29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12CA9D-74A6-47F8-805D-80B113BE5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5C9D-CD2D-48AC-A8E7-D338CB73A29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CA9D-74A6-47F8-805D-80B113BE5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4E5C9D-CD2D-48AC-A8E7-D338CB73A29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12CA9D-74A6-47F8-805D-80B113BE5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4E5C9D-CD2D-48AC-A8E7-D338CB73A29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12CA9D-74A6-47F8-805D-80B113BE5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4E5C9D-CD2D-48AC-A8E7-D338CB73A29E}" type="datetimeFigureOut">
              <a:rPr lang="en-US" smtClean="0"/>
              <a:pPr/>
              <a:t>27-Feb-14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12CA9D-74A6-47F8-805D-80B113BE5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07.xml"/><Relationship Id="rId7" Type="http://schemas.openxmlformats.org/officeDocument/2006/relationships/image" Target="../media/image2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1.png"/><Relationship Id="rId4" Type="http://schemas.openxmlformats.org/officeDocument/2006/relationships/tags" Target="../tags/tag108.xml"/><Relationship Id="rId9" Type="http://schemas.openxmlformats.org/officeDocument/2006/relationships/image" Target="../media/image33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11.xml"/><Relationship Id="rId7" Type="http://schemas.openxmlformats.org/officeDocument/2006/relationships/image" Target="../media/image2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1.png"/><Relationship Id="rId4" Type="http://schemas.openxmlformats.org/officeDocument/2006/relationships/tags" Target="../tags/tag112.xml"/><Relationship Id="rId9" Type="http://schemas.openxmlformats.org/officeDocument/2006/relationships/image" Target="../media/image33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2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2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20.xml"/><Relationship Id="rId7" Type="http://schemas.openxmlformats.org/officeDocument/2006/relationships/image" Target="../media/image44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8.xml"/><Relationship Id="rId7" Type="http://schemas.openxmlformats.org/officeDocument/2006/relationships/image" Target="../media/image1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6.xml"/><Relationship Id="rId7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4.xml"/><Relationship Id="rId7" Type="http://schemas.openxmlformats.org/officeDocument/2006/relationships/image" Target="../media/image1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8.xml"/><Relationship Id="rId7" Type="http://schemas.openxmlformats.org/officeDocument/2006/relationships/image" Target="../media/image1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Relationship Id="rId9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2.xml"/><Relationship Id="rId7" Type="http://schemas.openxmlformats.org/officeDocument/2006/relationships/image" Target="../media/image26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55.xml"/><Relationship Id="rId7" Type="http://schemas.openxmlformats.org/officeDocument/2006/relationships/image" Target="../media/image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png"/><Relationship Id="rId4" Type="http://schemas.openxmlformats.org/officeDocument/2006/relationships/tags" Target="../tags/tag56.xml"/><Relationship Id="rId9" Type="http://schemas.openxmlformats.org/officeDocument/2006/relationships/image" Target="../media/image2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9.xml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61.xml"/><Relationship Id="rId10" Type="http://schemas.openxmlformats.org/officeDocument/2006/relationships/image" Target="../media/image28.png"/><Relationship Id="rId4" Type="http://schemas.openxmlformats.org/officeDocument/2006/relationships/tags" Target="../tags/tag60.xml"/><Relationship Id="rId9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2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2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29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3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3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3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73.xml"/><Relationship Id="rId7" Type="http://schemas.openxmlformats.org/officeDocument/2006/relationships/image" Target="../media/image2.png"/><Relationship Id="rId12" Type="http://schemas.openxmlformats.org/officeDocument/2006/relationships/image" Target="../media/image35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tags" Target="../tags/tag75.xml"/><Relationship Id="rId10" Type="http://schemas.openxmlformats.org/officeDocument/2006/relationships/image" Target="../media/image33.png"/><Relationship Id="rId4" Type="http://schemas.openxmlformats.org/officeDocument/2006/relationships/tags" Target="../tags/tag74.xml"/><Relationship Id="rId9" Type="http://schemas.openxmlformats.org/officeDocument/2006/relationships/image" Target="../media/image32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6.png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4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33.png"/><Relationship Id="rId5" Type="http://schemas.openxmlformats.org/officeDocument/2006/relationships/tags" Target="../tags/tag80.xml"/><Relationship Id="rId10" Type="http://schemas.openxmlformats.org/officeDocument/2006/relationships/image" Target="../media/image32.png"/><Relationship Id="rId4" Type="http://schemas.openxmlformats.org/officeDocument/2006/relationships/tags" Target="../tags/tag79.xml"/><Relationship Id="rId9" Type="http://schemas.openxmlformats.org/officeDocument/2006/relationships/image" Target="../media/image30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4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33.png"/><Relationship Id="rId2" Type="http://schemas.openxmlformats.org/officeDocument/2006/relationships/tags" Target="../tags/tag83.xml"/><Relationship Id="rId16" Type="http://schemas.openxmlformats.org/officeDocument/2006/relationships/image" Target="../media/image38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32.png"/><Relationship Id="rId5" Type="http://schemas.openxmlformats.org/officeDocument/2006/relationships/tags" Target="../tags/tag86.xml"/><Relationship Id="rId15" Type="http://schemas.openxmlformats.org/officeDocument/2006/relationships/image" Target="../media/image37.png"/><Relationship Id="rId10" Type="http://schemas.openxmlformats.org/officeDocument/2006/relationships/image" Target="../media/image30.png"/><Relationship Id="rId4" Type="http://schemas.openxmlformats.org/officeDocument/2006/relationships/tags" Target="../tags/tag85.xml"/><Relationship Id="rId9" Type="http://schemas.openxmlformats.org/officeDocument/2006/relationships/image" Target="../media/image2.png"/><Relationship Id="rId14" Type="http://schemas.openxmlformats.org/officeDocument/2006/relationships/image" Target="../media/image36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91.xml"/><Relationship Id="rId7" Type="http://schemas.openxmlformats.org/officeDocument/2006/relationships/image" Target="../media/image2.png"/><Relationship Id="rId12" Type="http://schemas.openxmlformats.org/officeDocument/2006/relationships/image" Target="../media/image36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tags" Target="../tags/tag93.xml"/><Relationship Id="rId10" Type="http://schemas.openxmlformats.org/officeDocument/2006/relationships/image" Target="../media/image33.png"/><Relationship Id="rId4" Type="http://schemas.openxmlformats.org/officeDocument/2006/relationships/tags" Target="../tags/tag92.xml"/><Relationship Id="rId9" Type="http://schemas.openxmlformats.org/officeDocument/2006/relationships/image" Target="../media/image32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96.xml"/><Relationship Id="rId7" Type="http://schemas.openxmlformats.org/officeDocument/2006/relationships/image" Target="../media/image2.png"/><Relationship Id="rId12" Type="http://schemas.openxmlformats.org/officeDocument/2006/relationships/image" Target="../media/image36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tags" Target="../tags/tag98.xml"/><Relationship Id="rId10" Type="http://schemas.openxmlformats.org/officeDocument/2006/relationships/image" Target="../media/image33.png"/><Relationship Id="rId4" Type="http://schemas.openxmlformats.org/officeDocument/2006/relationships/tags" Target="../tags/tag97.xml"/><Relationship Id="rId9" Type="http://schemas.openxmlformats.org/officeDocument/2006/relationships/image" Target="../media/image32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image" Target="../media/image3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image" Target="../media/image39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41.png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41.png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990600"/>
            <a:ext cx="6553200" cy="1894362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Communication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Aditi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Sen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(De)</a:t>
            </a:r>
          </a:p>
          <a:p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Harish-Chandra Research Institute, India</a:t>
            </a:r>
            <a:endParaRPr lang="en-US" sz="20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315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Communication?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5029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least 2 parties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5" name="Picture 8" descr="madhubala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2286000"/>
            <a:ext cx="3175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mitabhAna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0"/>
            <a:ext cx="31623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4415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Sender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441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Receiver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948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Alice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876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5638800"/>
            <a:ext cx="678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Communication is a process by which 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information is sent by a sender to a receiver 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via some medium.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953000"/>
            <a:ext cx="87630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2771775" y="1844675"/>
            <a:ext cx="3816350" cy="2592388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baseline="30000" dirty="0">
              <a:solidFill>
                <a:srgbClr val="336600"/>
              </a:solidFill>
            </a:endParaRP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339975" y="5734050"/>
            <a:ext cx="4392613" cy="1123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2051050" y="1628775"/>
            <a:ext cx="647700" cy="287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3708400" y="4797425"/>
            <a:ext cx="24479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16764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52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648765" y="2768600"/>
            <a:ext cx="1761435" cy="279400"/>
          </a:xfrm>
          <a:prstGeom prst="rect">
            <a:avLst/>
          </a:prstGeom>
        </p:spPr>
      </p:pic>
      <p:pic>
        <p:nvPicPr>
          <p:cNvPr id="13" name="Picture 12" descr="C:\Users\HRI\Desktop\Downloads\IWQI pos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33400" y="1752600"/>
            <a:ext cx="457200" cy="361101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57200" y="4291642"/>
            <a:ext cx="457200" cy="35655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514600" y="160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41910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1676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886200" y="4724400"/>
            <a:ext cx="1219200" cy="4104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2771775" y="1828800"/>
            <a:ext cx="3816350" cy="2592388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baseline="30000" dirty="0">
              <a:solidFill>
                <a:srgbClr val="336600"/>
              </a:solidFill>
            </a:endParaRP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339975" y="5734050"/>
            <a:ext cx="4392613" cy="1123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2051050" y="1628775"/>
            <a:ext cx="647700" cy="287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3708400" y="4797425"/>
            <a:ext cx="24479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16764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52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648765" y="2768600"/>
            <a:ext cx="1761435" cy="279400"/>
          </a:xfrm>
          <a:prstGeom prst="rect">
            <a:avLst/>
          </a:prstGeom>
        </p:spPr>
      </p:pic>
      <p:pic>
        <p:nvPicPr>
          <p:cNvPr id="13" name="Picture 12" descr="C:\Users\HRI\Desktop\Downloads\IWQI pos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33400" y="1752600"/>
            <a:ext cx="457200" cy="361101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57200" y="4291642"/>
            <a:ext cx="457200" cy="35655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514600" y="160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41910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1676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886200" y="4724400"/>
            <a:ext cx="1219200" cy="410484"/>
          </a:xfrm>
          <a:prstGeom prst="rect">
            <a:avLst/>
          </a:prstGeom>
        </p:spPr>
      </p:pic>
      <p:sp>
        <p:nvSpPr>
          <p:cNvPr id="24" name="12 Flecha curvada hacia arriba"/>
          <p:cNvSpPr/>
          <p:nvPr/>
        </p:nvSpPr>
        <p:spPr>
          <a:xfrm>
            <a:off x="2590801" y="1828800"/>
            <a:ext cx="4343399" cy="8429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5638800"/>
            <a:ext cx="6338595" cy="584775"/>
          </a:xfrm>
          <a:prstGeom prst="rect">
            <a:avLst/>
          </a:prstGeom>
          <a:solidFill>
            <a:srgbClr val="5EC2C0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Alices</a:t>
            </a:r>
            <a:r>
              <a:rPr lang="en-US" sz="3200" dirty="0" smtClean="0"/>
              <a:t> send her particles to Bobs</a:t>
            </a:r>
            <a:endParaRPr lang="en-US" sz="3200" dirty="0"/>
          </a:p>
        </p:txBody>
      </p:sp>
      <p:sp>
        <p:nvSpPr>
          <p:cNvPr id="27" name="12 Flecha curvada hacia arriba"/>
          <p:cNvSpPr/>
          <p:nvPr/>
        </p:nvSpPr>
        <p:spPr>
          <a:xfrm>
            <a:off x="2667000" y="4491037"/>
            <a:ext cx="4343399" cy="8429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339975" y="5734050"/>
            <a:ext cx="4392613" cy="1123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3708400" y="4797425"/>
            <a:ext cx="24479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05600" y="152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3" name="Picture 12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>
          <a:xfrm>
            <a:off x="6400800" y="41910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1676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385794" y="2094271"/>
            <a:ext cx="396006" cy="2094271"/>
          </a:xfrm>
          <a:custGeom>
            <a:avLst/>
            <a:gdLst>
              <a:gd name="connsiteX0" fmla="*/ 289371 w 396006"/>
              <a:gd name="connsiteY0" fmla="*/ 0 h 2094271"/>
              <a:gd name="connsiteX1" fmla="*/ 141888 w 396006"/>
              <a:gd name="connsiteY1" fmla="*/ 14748 h 2094271"/>
              <a:gd name="connsiteX2" fmla="*/ 97642 w 396006"/>
              <a:gd name="connsiteY2" fmla="*/ 29497 h 2094271"/>
              <a:gd name="connsiteX3" fmla="*/ 9152 w 396006"/>
              <a:gd name="connsiteY3" fmla="*/ 117987 h 2094271"/>
              <a:gd name="connsiteX4" fmla="*/ 23900 w 396006"/>
              <a:gd name="connsiteY4" fmla="*/ 250723 h 2094271"/>
              <a:gd name="connsiteX5" fmla="*/ 112391 w 396006"/>
              <a:gd name="connsiteY5" fmla="*/ 280219 h 2094271"/>
              <a:gd name="connsiteX6" fmla="*/ 156636 w 396006"/>
              <a:gd name="connsiteY6" fmla="*/ 294968 h 2094271"/>
              <a:gd name="connsiteX7" fmla="*/ 200881 w 396006"/>
              <a:gd name="connsiteY7" fmla="*/ 309716 h 2094271"/>
              <a:gd name="connsiteX8" fmla="*/ 245126 w 396006"/>
              <a:gd name="connsiteY8" fmla="*/ 324464 h 2094271"/>
              <a:gd name="connsiteX9" fmla="*/ 259875 w 396006"/>
              <a:gd name="connsiteY9" fmla="*/ 368710 h 2094271"/>
              <a:gd name="connsiteX10" fmla="*/ 200881 w 396006"/>
              <a:gd name="connsiteY10" fmla="*/ 516194 h 2094271"/>
              <a:gd name="connsiteX11" fmla="*/ 141888 w 396006"/>
              <a:gd name="connsiteY11" fmla="*/ 545690 h 2094271"/>
              <a:gd name="connsiteX12" fmla="*/ 97642 w 396006"/>
              <a:gd name="connsiteY12" fmla="*/ 589935 h 2094271"/>
              <a:gd name="connsiteX13" fmla="*/ 53397 w 396006"/>
              <a:gd name="connsiteY13" fmla="*/ 619432 h 2094271"/>
              <a:gd name="connsiteX14" fmla="*/ 38649 w 396006"/>
              <a:gd name="connsiteY14" fmla="*/ 663677 h 2094271"/>
              <a:gd name="connsiteX15" fmla="*/ 82894 w 396006"/>
              <a:gd name="connsiteY15" fmla="*/ 766916 h 2094271"/>
              <a:gd name="connsiteX16" fmla="*/ 171384 w 396006"/>
              <a:gd name="connsiteY16" fmla="*/ 796413 h 2094271"/>
              <a:gd name="connsiteX17" fmla="*/ 259875 w 396006"/>
              <a:gd name="connsiteY17" fmla="*/ 825910 h 2094271"/>
              <a:gd name="connsiteX18" fmla="*/ 304120 w 396006"/>
              <a:gd name="connsiteY18" fmla="*/ 840658 h 2094271"/>
              <a:gd name="connsiteX19" fmla="*/ 333617 w 396006"/>
              <a:gd name="connsiteY19" fmla="*/ 1061884 h 2094271"/>
              <a:gd name="connsiteX20" fmla="*/ 304120 w 396006"/>
              <a:gd name="connsiteY20" fmla="*/ 1106129 h 2094271"/>
              <a:gd name="connsiteX21" fmla="*/ 215629 w 396006"/>
              <a:gd name="connsiteY21" fmla="*/ 1165123 h 2094271"/>
              <a:gd name="connsiteX22" fmla="*/ 171384 w 396006"/>
              <a:gd name="connsiteY22" fmla="*/ 1209368 h 2094271"/>
              <a:gd name="connsiteX23" fmla="*/ 127139 w 396006"/>
              <a:gd name="connsiteY23" fmla="*/ 1224116 h 2094271"/>
              <a:gd name="connsiteX24" fmla="*/ 82894 w 396006"/>
              <a:gd name="connsiteY24" fmla="*/ 1312606 h 2094271"/>
              <a:gd name="connsiteX25" fmla="*/ 127139 w 396006"/>
              <a:gd name="connsiteY25" fmla="*/ 1342103 h 2094271"/>
              <a:gd name="connsiteX26" fmla="*/ 259875 w 396006"/>
              <a:gd name="connsiteY26" fmla="*/ 1386348 h 2094271"/>
              <a:gd name="connsiteX27" fmla="*/ 304120 w 396006"/>
              <a:gd name="connsiteY27" fmla="*/ 1401097 h 2094271"/>
              <a:gd name="connsiteX28" fmla="*/ 348365 w 396006"/>
              <a:gd name="connsiteY28" fmla="*/ 1415845 h 2094271"/>
              <a:gd name="connsiteX29" fmla="*/ 318868 w 396006"/>
              <a:gd name="connsiteY29" fmla="*/ 1592826 h 2094271"/>
              <a:gd name="connsiteX30" fmla="*/ 289371 w 396006"/>
              <a:gd name="connsiteY30" fmla="*/ 1637071 h 2094271"/>
              <a:gd name="connsiteX31" fmla="*/ 245126 w 396006"/>
              <a:gd name="connsiteY31" fmla="*/ 1681316 h 2094271"/>
              <a:gd name="connsiteX32" fmla="*/ 200881 w 396006"/>
              <a:gd name="connsiteY32" fmla="*/ 1696064 h 2094271"/>
              <a:gd name="connsiteX33" fmla="*/ 156636 w 396006"/>
              <a:gd name="connsiteY33" fmla="*/ 1784555 h 2094271"/>
              <a:gd name="connsiteX34" fmla="*/ 186133 w 396006"/>
              <a:gd name="connsiteY34" fmla="*/ 1932039 h 2094271"/>
              <a:gd name="connsiteX35" fmla="*/ 245126 w 396006"/>
              <a:gd name="connsiteY35" fmla="*/ 2020529 h 2094271"/>
              <a:gd name="connsiteX36" fmla="*/ 304120 w 396006"/>
              <a:gd name="connsiteY36" fmla="*/ 2094271 h 209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96006" h="2094271">
                <a:moveTo>
                  <a:pt x="289371" y="0"/>
                </a:moveTo>
                <a:cubicBezTo>
                  <a:pt x="240210" y="4916"/>
                  <a:pt x="190720" y="7235"/>
                  <a:pt x="141888" y="14748"/>
                </a:cubicBezTo>
                <a:cubicBezTo>
                  <a:pt x="126522" y="17112"/>
                  <a:pt x="109914" y="19952"/>
                  <a:pt x="97642" y="29497"/>
                </a:cubicBezTo>
                <a:cubicBezTo>
                  <a:pt x="64714" y="55107"/>
                  <a:pt x="9152" y="117987"/>
                  <a:pt x="9152" y="117987"/>
                </a:cubicBezTo>
                <a:cubicBezTo>
                  <a:pt x="14068" y="162232"/>
                  <a:pt x="0" y="213165"/>
                  <a:pt x="23900" y="250723"/>
                </a:cubicBezTo>
                <a:cubicBezTo>
                  <a:pt x="40593" y="276954"/>
                  <a:pt x="82894" y="270387"/>
                  <a:pt x="112391" y="280219"/>
                </a:cubicBezTo>
                <a:lnTo>
                  <a:pt x="156636" y="294968"/>
                </a:lnTo>
                <a:lnTo>
                  <a:pt x="200881" y="309716"/>
                </a:lnTo>
                <a:lnTo>
                  <a:pt x="245126" y="324464"/>
                </a:lnTo>
                <a:cubicBezTo>
                  <a:pt x="250042" y="339213"/>
                  <a:pt x="259875" y="353164"/>
                  <a:pt x="259875" y="368710"/>
                </a:cubicBezTo>
                <a:cubicBezTo>
                  <a:pt x="259875" y="447178"/>
                  <a:pt x="259087" y="474618"/>
                  <a:pt x="200881" y="516194"/>
                </a:cubicBezTo>
                <a:cubicBezTo>
                  <a:pt x="182991" y="528973"/>
                  <a:pt x="159778" y="532911"/>
                  <a:pt x="141888" y="545690"/>
                </a:cubicBezTo>
                <a:cubicBezTo>
                  <a:pt x="124915" y="557813"/>
                  <a:pt x="113665" y="576582"/>
                  <a:pt x="97642" y="589935"/>
                </a:cubicBezTo>
                <a:cubicBezTo>
                  <a:pt x="84025" y="601282"/>
                  <a:pt x="68145" y="609600"/>
                  <a:pt x="53397" y="619432"/>
                </a:cubicBezTo>
                <a:cubicBezTo>
                  <a:pt x="48481" y="634180"/>
                  <a:pt x="38649" y="648131"/>
                  <a:pt x="38649" y="663677"/>
                </a:cubicBezTo>
                <a:cubicBezTo>
                  <a:pt x="38649" y="687198"/>
                  <a:pt x="58809" y="751863"/>
                  <a:pt x="82894" y="766916"/>
                </a:cubicBezTo>
                <a:cubicBezTo>
                  <a:pt x="109260" y="783395"/>
                  <a:pt x="141887" y="786581"/>
                  <a:pt x="171384" y="796413"/>
                </a:cubicBezTo>
                <a:lnTo>
                  <a:pt x="259875" y="825910"/>
                </a:lnTo>
                <a:lnTo>
                  <a:pt x="304120" y="840658"/>
                </a:lnTo>
                <a:cubicBezTo>
                  <a:pt x="396006" y="901916"/>
                  <a:pt x="370307" y="866204"/>
                  <a:pt x="333617" y="1061884"/>
                </a:cubicBezTo>
                <a:cubicBezTo>
                  <a:pt x="330350" y="1079306"/>
                  <a:pt x="317460" y="1094457"/>
                  <a:pt x="304120" y="1106129"/>
                </a:cubicBezTo>
                <a:cubicBezTo>
                  <a:pt x="277440" y="1129474"/>
                  <a:pt x="245126" y="1145458"/>
                  <a:pt x="215629" y="1165123"/>
                </a:cubicBezTo>
                <a:cubicBezTo>
                  <a:pt x="198275" y="1176693"/>
                  <a:pt x="188738" y="1197799"/>
                  <a:pt x="171384" y="1209368"/>
                </a:cubicBezTo>
                <a:cubicBezTo>
                  <a:pt x="158449" y="1217991"/>
                  <a:pt x="141887" y="1219200"/>
                  <a:pt x="127139" y="1224116"/>
                </a:cubicBezTo>
                <a:cubicBezTo>
                  <a:pt x="120928" y="1233433"/>
                  <a:pt x="75261" y="1293524"/>
                  <a:pt x="82894" y="1312606"/>
                </a:cubicBezTo>
                <a:cubicBezTo>
                  <a:pt x="89477" y="1329064"/>
                  <a:pt x="110941" y="1334904"/>
                  <a:pt x="127139" y="1342103"/>
                </a:cubicBezTo>
                <a:cubicBezTo>
                  <a:pt x="127162" y="1342113"/>
                  <a:pt x="237741" y="1378970"/>
                  <a:pt x="259875" y="1386348"/>
                </a:cubicBezTo>
                <a:lnTo>
                  <a:pt x="304120" y="1401097"/>
                </a:lnTo>
                <a:lnTo>
                  <a:pt x="348365" y="1415845"/>
                </a:lnTo>
                <a:cubicBezTo>
                  <a:pt x="343691" y="1457909"/>
                  <a:pt x="343578" y="1543408"/>
                  <a:pt x="318868" y="1592826"/>
                </a:cubicBezTo>
                <a:cubicBezTo>
                  <a:pt x="310941" y="1608680"/>
                  <a:pt x="300719" y="1623454"/>
                  <a:pt x="289371" y="1637071"/>
                </a:cubicBezTo>
                <a:cubicBezTo>
                  <a:pt x="276018" y="1653094"/>
                  <a:pt x="262480" y="1669747"/>
                  <a:pt x="245126" y="1681316"/>
                </a:cubicBezTo>
                <a:cubicBezTo>
                  <a:pt x="232191" y="1689939"/>
                  <a:pt x="215629" y="1691148"/>
                  <a:pt x="200881" y="1696064"/>
                </a:cubicBezTo>
                <a:cubicBezTo>
                  <a:pt x="185967" y="1718435"/>
                  <a:pt x="156636" y="1754024"/>
                  <a:pt x="156636" y="1784555"/>
                </a:cubicBezTo>
                <a:cubicBezTo>
                  <a:pt x="156636" y="1803614"/>
                  <a:pt x="167969" y="1899345"/>
                  <a:pt x="186133" y="1932039"/>
                </a:cubicBezTo>
                <a:cubicBezTo>
                  <a:pt x="203349" y="1963028"/>
                  <a:pt x="225462" y="1991032"/>
                  <a:pt x="245126" y="2020529"/>
                </a:cubicBezTo>
                <a:cubicBezTo>
                  <a:pt x="282335" y="2076342"/>
                  <a:pt x="262090" y="2052241"/>
                  <a:pt x="304120" y="2094271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00200" y="4800600"/>
            <a:ext cx="7430239" cy="584775"/>
          </a:xfrm>
          <a:prstGeom prst="rect">
            <a:avLst/>
          </a:prstGeom>
          <a:solidFill>
            <a:srgbClr val="5EC2C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Bobs task: gather info </a:t>
            </a:r>
            <a:r>
              <a:rPr lang="en-US" sz="3200" dirty="0" err="1" smtClean="0"/>
              <a:t>abt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 by LOCC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339975" y="5734050"/>
            <a:ext cx="4392613" cy="1123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3708400" y="4797425"/>
            <a:ext cx="24479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05600" y="152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3" name="Picture 12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>
          <a:xfrm>
            <a:off x="6400800" y="41910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1676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385794" y="2094271"/>
            <a:ext cx="396006" cy="2094271"/>
          </a:xfrm>
          <a:custGeom>
            <a:avLst/>
            <a:gdLst>
              <a:gd name="connsiteX0" fmla="*/ 289371 w 396006"/>
              <a:gd name="connsiteY0" fmla="*/ 0 h 2094271"/>
              <a:gd name="connsiteX1" fmla="*/ 141888 w 396006"/>
              <a:gd name="connsiteY1" fmla="*/ 14748 h 2094271"/>
              <a:gd name="connsiteX2" fmla="*/ 97642 w 396006"/>
              <a:gd name="connsiteY2" fmla="*/ 29497 h 2094271"/>
              <a:gd name="connsiteX3" fmla="*/ 9152 w 396006"/>
              <a:gd name="connsiteY3" fmla="*/ 117987 h 2094271"/>
              <a:gd name="connsiteX4" fmla="*/ 23900 w 396006"/>
              <a:gd name="connsiteY4" fmla="*/ 250723 h 2094271"/>
              <a:gd name="connsiteX5" fmla="*/ 112391 w 396006"/>
              <a:gd name="connsiteY5" fmla="*/ 280219 h 2094271"/>
              <a:gd name="connsiteX6" fmla="*/ 156636 w 396006"/>
              <a:gd name="connsiteY6" fmla="*/ 294968 h 2094271"/>
              <a:gd name="connsiteX7" fmla="*/ 200881 w 396006"/>
              <a:gd name="connsiteY7" fmla="*/ 309716 h 2094271"/>
              <a:gd name="connsiteX8" fmla="*/ 245126 w 396006"/>
              <a:gd name="connsiteY8" fmla="*/ 324464 h 2094271"/>
              <a:gd name="connsiteX9" fmla="*/ 259875 w 396006"/>
              <a:gd name="connsiteY9" fmla="*/ 368710 h 2094271"/>
              <a:gd name="connsiteX10" fmla="*/ 200881 w 396006"/>
              <a:gd name="connsiteY10" fmla="*/ 516194 h 2094271"/>
              <a:gd name="connsiteX11" fmla="*/ 141888 w 396006"/>
              <a:gd name="connsiteY11" fmla="*/ 545690 h 2094271"/>
              <a:gd name="connsiteX12" fmla="*/ 97642 w 396006"/>
              <a:gd name="connsiteY12" fmla="*/ 589935 h 2094271"/>
              <a:gd name="connsiteX13" fmla="*/ 53397 w 396006"/>
              <a:gd name="connsiteY13" fmla="*/ 619432 h 2094271"/>
              <a:gd name="connsiteX14" fmla="*/ 38649 w 396006"/>
              <a:gd name="connsiteY14" fmla="*/ 663677 h 2094271"/>
              <a:gd name="connsiteX15" fmla="*/ 82894 w 396006"/>
              <a:gd name="connsiteY15" fmla="*/ 766916 h 2094271"/>
              <a:gd name="connsiteX16" fmla="*/ 171384 w 396006"/>
              <a:gd name="connsiteY16" fmla="*/ 796413 h 2094271"/>
              <a:gd name="connsiteX17" fmla="*/ 259875 w 396006"/>
              <a:gd name="connsiteY17" fmla="*/ 825910 h 2094271"/>
              <a:gd name="connsiteX18" fmla="*/ 304120 w 396006"/>
              <a:gd name="connsiteY18" fmla="*/ 840658 h 2094271"/>
              <a:gd name="connsiteX19" fmla="*/ 333617 w 396006"/>
              <a:gd name="connsiteY19" fmla="*/ 1061884 h 2094271"/>
              <a:gd name="connsiteX20" fmla="*/ 304120 w 396006"/>
              <a:gd name="connsiteY20" fmla="*/ 1106129 h 2094271"/>
              <a:gd name="connsiteX21" fmla="*/ 215629 w 396006"/>
              <a:gd name="connsiteY21" fmla="*/ 1165123 h 2094271"/>
              <a:gd name="connsiteX22" fmla="*/ 171384 w 396006"/>
              <a:gd name="connsiteY22" fmla="*/ 1209368 h 2094271"/>
              <a:gd name="connsiteX23" fmla="*/ 127139 w 396006"/>
              <a:gd name="connsiteY23" fmla="*/ 1224116 h 2094271"/>
              <a:gd name="connsiteX24" fmla="*/ 82894 w 396006"/>
              <a:gd name="connsiteY24" fmla="*/ 1312606 h 2094271"/>
              <a:gd name="connsiteX25" fmla="*/ 127139 w 396006"/>
              <a:gd name="connsiteY25" fmla="*/ 1342103 h 2094271"/>
              <a:gd name="connsiteX26" fmla="*/ 259875 w 396006"/>
              <a:gd name="connsiteY26" fmla="*/ 1386348 h 2094271"/>
              <a:gd name="connsiteX27" fmla="*/ 304120 w 396006"/>
              <a:gd name="connsiteY27" fmla="*/ 1401097 h 2094271"/>
              <a:gd name="connsiteX28" fmla="*/ 348365 w 396006"/>
              <a:gd name="connsiteY28" fmla="*/ 1415845 h 2094271"/>
              <a:gd name="connsiteX29" fmla="*/ 318868 w 396006"/>
              <a:gd name="connsiteY29" fmla="*/ 1592826 h 2094271"/>
              <a:gd name="connsiteX30" fmla="*/ 289371 w 396006"/>
              <a:gd name="connsiteY30" fmla="*/ 1637071 h 2094271"/>
              <a:gd name="connsiteX31" fmla="*/ 245126 w 396006"/>
              <a:gd name="connsiteY31" fmla="*/ 1681316 h 2094271"/>
              <a:gd name="connsiteX32" fmla="*/ 200881 w 396006"/>
              <a:gd name="connsiteY32" fmla="*/ 1696064 h 2094271"/>
              <a:gd name="connsiteX33" fmla="*/ 156636 w 396006"/>
              <a:gd name="connsiteY33" fmla="*/ 1784555 h 2094271"/>
              <a:gd name="connsiteX34" fmla="*/ 186133 w 396006"/>
              <a:gd name="connsiteY34" fmla="*/ 1932039 h 2094271"/>
              <a:gd name="connsiteX35" fmla="*/ 245126 w 396006"/>
              <a:gd name="connsiteY35" fmla="*/ 2020529 h 2094271"/>
              <a:gd name="connsiteX36" fmla="*/ 304120 w 396006"/>
              <a:gd name="connsiteY36" fmla="*/ 2094271 h 209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96006" h="2094271">
                <a:moveTo>
                  <a:pt x="289371" y="0"/>
                </a:moveTo>
                <a:cubicBezTo>
                  <a:pt x="240210" y="4916"/>
                  <a:pt x="190720" y="7235"/>
                  <a:pt x="141888" y="14748"/>
                </a:cubicBezTo>
                <a:cubicBezTo>
                  <a:pt x="126522" y="17112"/>
                  <a:pt x="109914" y="19952"/>
                  <a:pt x="97642" y="29497"/>
                </a:cubicBezTo>
                <a:cubicBezTo>
                  <a:pt x="64714" y="55107"/>
                  <a:pt x="9152" y="117987"/>
                  <a:pt x="9152" y="117987"/>
                </a:cubicBezTo>
                <a:cubicBezTo>
                  <a:pt x="14068" y="162232"/>
                  <a:pt x="0" y="213165"/>
                  <a:pt x="23900" y="250723"/>
                </a:cubicBezTo>
                <a:cubicBezTo>
                  <a:pt x="40593" y="276954"/>
                  <a:pt x="82894" y="270387"/>
                  <a:pt x="112391" y="280219"/>
                </a:cubicBezTo>
                <a:lnTo>
                  <a:pt x="156636" y="294968"/>
                </a:lnTo>
                <a:lnTo>
                  <a:pt x="200881" y="309716"/>
                </a:lnTo>
                <a:lnTo>
                  <a:pt x="245126" y="324464"/>
                </a:lnTo>
                <a:cubicBezTo>
                  <a:pt x="250042" y="339213"/>
                  <a:pt x="259875" y="353164"/>
                  <a:pt x="259875" y="368710"/>
                </a:cubicBezTo>
                <a:cubicBezTo>
                  <a:pt x="259875" y="447178"/>
                  <a:pt x="259087" y="474618"/>
                  <a:pt x="200881" y="516194"/>
                </a:cubicBezTo>
                <a:cubicBezTo>
                  <a:pt x="182991" y="528973"/>
                  <a:pt x="159778" y="532911"/>
                  <a:pt x="141888" y="545690"/>
                </a:cubicBezTo>
                <a:cubicBezTo>
                  <a:pt x="124915" y="557813"/>
                  <a:pt x="113665" y="576582"/>
                  <a:pt x="97642" y="589935"/>
                </a:cubicBezTo>
                <a:cubicBezTo>
                  <a:pt x="84025" y="601282"/>
                  <a:pt x="68145" y="609600"/>
                  <a:pt x="53397" y="619432"/>
                </a:cubicBezTo>
                <a:cubicBezTo>
                  <a:pt x="48481" y="634180"/>
                  <a:pt x="38649" y="648131"/>
                  <a:pt x="38649" y="663677"/>
                </a:cubicBezTo>
                <a:cubicBezTo>
                  <a:pt x="38649" y="687198"/>
                  <a:pt x="58809" y="751863"/>
                  <a:pt x="82894" y="766916"/>
                </a:cubicBezTo>
                <a:cubicBezTo>
                  <a:pt x="109260" y="783395"/>
                  <a:pt x="141887" y="786581"/>
                  <a:pt x="171384" y="796413"/>
                </a:cubicBezTo>
                <a:lnTo>
                  <a:pt x="259875" y="825910"/>
                </a:lnTo>
                <a:lnTo>
                  <a:pt x="304120" y="840658"/>
                </a:lnTo>
                <a:cubicBezTo>
                  <a:pt x="396006" y="901916"/>
                  <a:pt x="370307" y="866204"/>
                  <a:pt x="333617" y="1061884"/>
                </a:cubicBezTo>
                <a:cubicBezTo>
                  <a:pt x="330350" y="1079306"/>
                  <a:pt x="317460" y="1094457"/>
                  <a:pt x="304120" y="1106129"/>
                </a:cubicBezTo>
                <a:cubicBezTo>
                  <a:pt x="277440" y="1129474"/>
                  <a:pt x="245126" y="1145458"/>
                  <a:pt x="215629" y="1165123"/>
                </a:cubicBezTo>
                <a:cubicBezTo>
                  <a:pt x="198275" y="1176693"/>
                  <a:pt x="188738" y="1197799"/>
                  <a:pt x="171384" y="1209368"/>
                </a:cubicBezTo>
                <a:cubicBezTo>
                  <a:pt x="158449" y="1217991"/>
                  <a:pt x="141887" y="1219200"/>
                  <a:pt x="127139" y="1224116"/>
                </a:cubicBezTo>
                <a:cubicBezTo>
                  <a:pt x="120928" y="1233433"/>
                  <a:pt x="75261" y="1293524"/>
                  <a:pt x="82894" y="1312606"/>
                </a:cubicBezTo>
                <a:cubicBezTo>
                  <a:pt x="89477" y="1329064"/>
                  <a:pt x="110941" y="1334904"/>
                  <a:pt x="127139" y="1342103"/>
                </a:cubicBezTo>
                <a:cubicBezTo>
                  <a:pt x="127162" y="1342113"/>
                  <a:pt x="237741" y="1378970"/>
                  <a:pt x="259875" y="1386348"/>
                </a:cubicBezTo>
                <a:lnTo>
                  <a:pt x="304120" y="1401097"/>
                </a:lnTo>
                <a:lnTo>
                  <a:pt x="348365" y="1415845"/>
                </a:lnTo>
                <a:cubicBezTo>
                  <a:pt x="343691" y="1457909"/>
                  <a:pt x="343578" y="1543408"/>
                  <a:pt x="318868" y="1592826"/>
                </a:cubicBezTo>
                <a:cubicBezTo>
                  <a:pt x="310941" y="1608680"/>
                  <a:pt x="300719" y="1623454"/>
                  <a:pt x="289371" y="1637071"/>
                </a:cubicBezTo>
                <a:cubicBezTo>
                  <a:pt x="276018" y="1653094"/>
                  <a:pt x="262480" y="1669747"/>
                  <a:pt x="245126" y="1681316"/>
                </a:cubicBezTo>
                <a:cubicBezTo>
                  <a:pt x="232191" y="1689939"/>
                  <a:pt x="215629" y="1691148"/>
                  <a:pt x="200881" y="1696064"/>
                </a:cubicBezTo>
                <a:cubicBezTo>
                  <a:pt x="185967" y="1718435"/>
                  <a:pt x="156636" y="1754024"/>
                  <a:pt x="156636" y="1784555"/>
                </a:cubicBezTo>
                <a:cubicBezTo>
                  <a:pt x="156636" y="1803614"/>
                  <a:pt x="167969" y="1899345"/>
                  <a:pt x="186133" y="1932039"/>
                </a:cubicBezTo>
                <a:cubicBezTo>
                  <a:pt x="203349" y="1963028"/>
                  <a:pt x="225462" y="1991032"/>
                  <a:pt x="245126" y="2020529"/>
                </a:cubicBezTo>
                <a:cubicBezTo>
                  <a:pt x="282335" y="2076342"/>
                  <a:pt x="262090" y="2052241"/>
                  <a:pt x="304120" y="2094271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00200" y="4800600"/>
            <a:ext cx="7430239" cy="584775"/>
          </a:xfrm>
          <a:prstGeom prst="rect">
            <a:avLst/>
          </a:prstGeom>
          <a:solidFill>
            <a:srgbClr val="5EC2C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Bobs task: gather info </a:t>
            </a:r>
            <a:r>
              <a:rPr lang="en-US" sz="3200" dirty="0" err="1" smtClean="0"/>
              <a:t>abt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 by LOCC</a:t>
            </a:r>
            <a:endParaRPr lang="en-US" sz="3200" dirty="0"/>
          </a:p>
        </p:txBody>
      </p:sp>
      <p:sp>
        <p:nvSpPr>
          <p:cNvPr id="12" name="Freeform 11"/>
          <p:cNvSpPr/>
          <p:nvPr/>
        </p:nvSpPr>
        <p:spPr>
          <a:xfrm>
            <a:off x="7329948" y="2079523"/>
            <a:ext cx="456572" cy="1843548"/>
          </a:xfrm>
          <a:custGeom>
            <a:avLst/>
            <a:gdLst>
              <a:gd name="connsiteX0" fmla="*/ 132736 w 456572"/>
              <a:gd name="connsiteY0" fmla="*/ 0 h 1843548"/>
              <a:gd name="connsiteX1" fmla="*/ 147484 w 456572"/>
              <a:gd name="connsiteY1" fmla="*/ 442451 h 1843548"/>
              <a:gd name="connsiteX2" fmla="*/ 162233 w 456572"/>
              <a:gd name="connsiteY2" fmla="*/ 752167 h 1843548"/>
              <a:gd name="connsiteX3" fmla="*/ 88491 w 456572"/>
              <a:gd name="connsiteY3" fmla="*/ 1725561 h 1843548"/>
              <a:gd name="connsiteX4" fmla="*/ 58994 w 456572"/>
              <a:gd name="connsiteY4" fmla="*/ 1637071 h 1843548"/>
              <a:gd name="connsiteX5" fmla="*/ 73742 w 456572"/>
              <a:gd name="connsiteY5" fmla="*/ 1681316 h 1843548"/>
              <a:gd name="connsiteX6" fmla="*/ 147484 w 456572"/>
              <a:gd name="connsiteY6" fmla="*/ 1740309 h 1843548"/>
              <a:gd name="connsiteX7" fmla="*/ 221226 w 456572"/>
              <a:gd name="connsiteY7" fmla="*/ 1843548 h 1843548"/>
              <a:gd name="connsiteX8" fmla="*/ 280220 w 456572"/>
              <a:gd name="connsiteY8" fmla="*/ 1681316 h 1843548"/>
              <a:gd name="connsiteX9" fmla="*/ 294968 w 456572"/>
              <a:gd name="connsiteY9" fmla="*/ 1607574 h 1843548"/>
              <a:gd name="connsiteX10" fmla="*/ 339213 w 456572"/>
              <a:gd name="connsiteY10" fmla="*/ 1548580 h 1843548"/>
              <a:gd name="connsiteX11" fmla="*/ 309717 w 456572"/>
              <a:gd name="connsiteY11" fmla="*/ 1637071 h 1843548"/>
              <a:gd name="connsiteX12" fmla="*/ 250723 w 456572"/>
              <a:gd name="connsiteY12" fmla="*/ 1814051 h 1843548"/>
              <a:gd name="connsiteX13" fmla="*/ 206478 w 456572"/>
              <a:gd name="connsiteY13" fmla="*/ 1843548 h 1843548"/>
              <a:gd name="connsiteX14" fmla="*/ 176981 w 456572"/>
              <a:gd name="connsiteY14" fmla="*/ 1755058 h 1843548"/>
              <a:gd name="connsiteX15" fmla="*/ 162233 w 456572"/>
              <a:gd name="connsiteY15" fmla="*/ 1710812 h 1843548"/>
              <a:gd name="connsiteX16" fmla="*/ 147484 w 456572"/>
              <a:gd name="connsiteY16" fmla="*/ 1563329 h 1843548"/>
              <a:gd name="connsiteX17" fmla="*/ 117987 w 456572"/>
              <a:gd name="connsiteY17" fmla="*/ 1165122 h 1843548"/>
              <a:gd name="connsiteX18" fmla="*/ 103239 w 456572"/>
              <a:gd name="connsiteY18" fmla="*/ 1047135 h 1843548"/>
              <a:gd name="connsiteX19" fmla="*/ 88491 w 456572"/>
              <a:gd name="connsiteY19" fmla="*/ 973393 h 1843548"/>
              <a:gd name="connsiteX20" fmla="*/ 103239 w 456572"/>
              <a:gd name="connsiteY20" fmla="*/ 722671 h 1843548"/>
              <a:gd name="connsiteX21" fmla="*/ 132736 w 456572"/>
              <a:gd name="connsiteY21" fmla="*/ 545690 h 1843548"/>
              <a:gd name="connsiteX22" fmla="*/ 117987 w 456572"/>
              <a:gd name="connsiteY22" fmla="*/ 29496 h 1843548"/>
              <a:gd name="connsiteX23" fmla="*/ 103239 w 456572"/>
              <a:gd name="connsiteY23" fmla="*/ 73742 h 1843548"/>
              <a:gd name="connsiteX24" fmla="*/ 44246 w 456572"/>
              <a:gd name="connsiteY24" fmla="*/ 162232 h 1843548"/>
              <a:gd name="connsiteX25" fmla="*/ 0 w 456572"/>
              <a:gd name="connsiteY25" fmla="*/ 191729 h 1843548"/>
              <a:gd name="connsiteX26" fmla="*/ 44246 w 456572"/>
              <a:gd name="connsiteY26" fmla="*/ 147483 h 1843548"/>
              <a:gd name="connsiteX27" fmla="*/ 73742 w 456572"/>
              <a:gd name="connsiteY27" fmla="*/ 103238 h 1843548"/>
              <a:gd name="connsiteX28" fmla="*/ 132736 w 456572"/>
              <a:gd name="connsiteY28" fmla="*/ 14748 h 1843548"/>
              <a:gd name="connsiteX29" fmla="*/ 206478 w 456572"/>
              <a:gd name="connsiteY29" fmla="*/ 88490 h 1843548"/>
              <a:gd name="connsiteX30" fmla="*/ 221226 w 456572"/>
              <a:gd name="connsiteY30" fmla="*/ 132735 h 1843548"/>
              <a:gd name="connsiteX31" fmla="*/ 265471 w 456572"/>
              <a:gd name="connsiteY31" fmla="*/ 162232 h 1843548"/>
              <a:gd name="connsiteX32" fmla="*/ 280220 w 456572"/>
              <a:gd name="connsiteY32" fmla="*/ 206477 h 1843548"/>
              <a:gd name="connsiteX33" fmla="*/ 324465 w 456572"/>
              <a:gd name="connsiteY33" fmla="*/ 235974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6572" h="1843548">
                <a:moveTo>
                  <a:pt x="132736" y="0"/>
                </a:moveTo>
                <a:cubicBezTo>
                  <a:pt x="137652" y="147484"/>
                  <a:pt x="141702" y="294999"/>
                  <a:pt x="147484" y="442451"/>
                </a:cubicBezTo>
                <a:cubicBezTo>
                  <a:pt x="151534" y="545727"/>
                  <a:pt x="162233" y="648811"/>
                  <a:pt x="162233" y="752167"/>
                </a:cubicBezTo>
                <a:cubicBezTo>
                  <a:pt x="162233" y="1727314"/>
                  <a:pt x="456572" y="1633536"/>
                  <a:pt x="88491" y="1725561"/>
                </a:cubicBezTo>
                <a:lnTo>
                  <a:pt x="58994" y="1637071"/>
                </a:lnTo>
                <a:cubicBezTo>
                  <a:pt x="54078" y="1622323"/>
                  <a:pt x="65119" y="1668381"/>
                  <a:pt x="73742" y="1681316"/>
                </a:cubicBezTo>
                <a:cubicBezTo>
                  <a:pt x="111862" y="1738496"/>
                  <a:pt x="86423" y="1719956"/>
                  <a:pt x="147484" y="1740309"/>
                </a:cubicBezTo>
                <a:cubicBezTo>
                  <a:pt x="181897" y="1843548"/>
                  <a:pt x="147484" y="1818968"/>
                  <a:pt x="221226" y="1843548"/>
                </a:cubicBezTo>
                <a:cubicBezTo>
                  <a:pt x="259095" y="1729942"/>
                  <a:pt x="239176" y="1783926"/>
                  <a:pt x="280220" y="1681316"/>
                </a:cubicBezTo>
                <a:cubicBezTo>
                  <a:pt x="285136" y="1656735"/>
                  <a:pt x="284787" y="1630481"/>
                  <a:pt x="294968" y="1607574"/>
                </a:cubicBezTo>
                <a:cubicBezTo>
                  <a:pt x="304951" y="1585112"/>
                  <a:pt x="328220" y="1526594"/>
                  <a:pt x="339213" y="1548580"/>
                </a:cubicBezTo>
                <a:cubicBezTo>
                  <a:pt x="353118" y="1576390"/>
                  <a:pt x="319549" y="1607574"/>
                  <a:pt x="309717" y="1637071"/>
                </a:cubicBezTo>
                <a:lnTo>
                  <a:pt x="250723" y="1814051"/>
                </a:lnTo>
                <a:cubicBezTo>
                  <a:pt x="245118" y="1830867"/>
                  <a:pt x="221226" y="1833716"/>
                  <a:pt x="206478" y="1843548"/>
                </a:cubicBezTo>
                <a:lnTo>
                  <a:pt x="176981" y="1755058"/>
                </a:lnTo>
                <a:lnTo>
                  <a:pt x="162233" y="1710812"/>
                </a:lnTo>
                <a:cubicBezTo>
                  <a:pt x="157317" y="1661651"/>
                  <a:pt x="150473" y="1612645"/>
                  <a:pt x="147484" y="1563329"/>
                </a:cubicBezTo>
                <a:cubicBezTo>
                  <a:pt x="123728" y="1171355"/>
                  <a:pt x="161642" y="1339737"/>
                  <a:pt x="117987" y="1165122"/>
                </a:cubicBezTo>
                <a:cubicBezTo>
                  <a:pt x="113071" y="1125793"/>
                  <a:pt x="109266" y="1086309"/>
                  <a:pt x="103239" y="1047135"/>
                </a:cubicBezTo>
                <a:cubicBezTo>
                  <a:pt x="99427" y="1022359"/>
                  <a:pt x="88491" y="998460"/>
                  <a:pt x="88491" y="973393"/>
                </a:cubicBezTo>
                <a:cubicBezTo>
                  <a:pt x="88491" y="889675"/>
                  <a:pt x="96818" y="806143"/>
                  <a:pt x="103239" y="722671"/>
                </a:cubicBezTo>
                <a:cubicBezTo>
                  <a:pt x="113118" y="594240"/>
                  <a:pt x="106209" y="625269"/>
                  <a:pt x="132736" y="545690"/>
                </a:cubicBezTo>
                <a:cubicBezTo>
                  <a:pt x="127820" y="373625"/>
                  <a:pt x="128725" y="201296"/>
                  <a:pt x="117987" y="29496"/>
                </a:cubicBezTo>
                <a:cubicBezTo>
                  <a:pt x="117017" y="13980"/>
                  <a:pt x="110789" y="60152"/>
                  <a:pt x="103239" y="73742"/>
                </a:cubicBezTo>
                <a:cubicBezTo>
                  <a:pt x="86023" y="104731"/>
                  <a:pt x="63910" y="132735"/>
                  <a:pt x="44246" y="162232"/>
                </a:cubicBezTo>
                <a:cubicBezTo>
                  <a:pt x="34414" y="176981"/>
                  <a:pt x="0" y="209455"/>
                  <a:pt x="0" y="191729"/>
                </a:cubicBezTo>
                <a:cubicBezTo>
                  <a:pt x="0" y="170871"/>
                  <a:pt x="30893" y="163506"/>
                  <a:pt x="44246" y="147483"/>
                </a:cubicBezTo>
                <a:cubicBezTo>
                  <a:pt x="55593" y="133866"/>
                  <a:pt x="62395" y="116855"/>
                  <a:pt x="73742" y="103238"/>
                </a:cubicBezTo>
                <a:cubicBezTo>
                  <a:pt x="135118" y="29586"/>
                  <a:pt x="106816" y="92505"/>
                  <a:pt x="132736" y="14748"/>
                </a:cubicBezTo>
                <a:cubicBezTo>
                  <a:pt x="176980" y="44244"/>
                  <a:pt x="181898" y="39330"/>
                  <a:pt x="206478" y="88490"/>
                </a:cubicBezTo>
                <a:cubicBezTo>
                  <a:pt x="213430" y="102395"/>
                  <a:pt x="211515" y="120596"/>
                  <a:pt x="221226" y="132735"/>
                </a:cubicBezTo>
                <a:cubicBezTo>
                  <a:pt x="232299" y="146576"/>
                  <a:pt x="250723" y="152400"/>
                  <a:pt x="265471" y="162232"/>
                </a:cubicBezTo>
                <a:cubicBezTo>
                  <a:pt x="270387" y="176980"/>
                  <a:pt x="269227" y="195484"/>
                  <a:pt x="280220" y="206477"/>
                </a:cubicBezTo>
                <a:cubicBezTo>
                  <a:pt x="329129" y="255385"/>
                  <a:pt x="324465" y="195368"/>
                  <a:pt x="324465" y="23597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0" y="29718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6" name="AutoShape 6"/>
          <p:cNvSpPr>
            <a:spLocks/>
          </p:cNvSpPr>
          <p:nvPr/>
        </p:nvSpPr>
        <p:spPr bwMode="auto">
          <a:xfrm>
            <a:off x="2895600" y="2895600"/>
            <a:ext cx="144462" cy="1008063"/>
          </a:xfrm>
          <a:prstGeom prst="leftBracket">
            <a:avLst>
              <a:gd name="adj" fmla="val 5815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1752600"/>
            <a:ext cx="7848600" cy="2663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    =  </a:t>
            </a:r>
            <a:r>
              <a:rPr lang="en-US" sz="3600" dirty="0">
                <a:latin typeface="Times New Roman" pitchFamily="18" charset="0"/>
              </a:rPr>
              <a:t>Max </a:t>
            </a:r>
            <a:endParaRPr lang="en-US" sz="3600" dirty="0" smtClean="0">
              <a:latin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</a:rPr>
              <a:t>  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</a:t>
            </a:r>
            <a:r>
              <a:rPr lang="en-US" sz="3600" dirty="0" smtClean="0">
                <a:latin typeface="+mj-lt"/>
              </a:rPr>
              <a:t>     </a:t>
            </a:r>
            <a:r>
              <a:rPr lang="en-US" sz="3600" dirty="0" smtClean="0">
                <a:latin typeface="Times New Roman" pitchFamily="18" charset="0"/>
              </a:rPr>
              <a:t>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               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895600" y="2057400"/>
            <a:ext cx="1143000" cy="439846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small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Distributed DC: Two receivers</a:t>
            </a:r>
            <a:endParaRPr kumimoji="0" lang="en-US" sz="40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20" name="Picture 19" descr="C:\Users\HRI\Desktop\Downloads\IWQI po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6" name="AutoShape 6"/>
          <p:cNvSpPr>
            <a:spLocks/>
          </p:cNvSpPr>
          <p:nvPr/>
        </p:nvSpPr>
        <p:spPr bwMode="auto">
          <a:xfrm>
            <a:off x="2895600" y="2895600"/>
            <a:ext cx="144462" cy="1008063"/>
          </a:xfrm>
          <a:prstGeom prst="leftBracket">
            <a:avLst>
              <a:gd name="adj" fmla="val 5815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1752600"/>
            <a:ext cx="7848600" cy="2663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    =  </a:t>
            </a:r>
            <a:r>
              <a:rPr lang="en-US" sz="3600" dirty="0">
                <a:latin typeface="Times New Roman" pitchFamily="18" charset="0"/>
              </a:rPr>
              <a:t>Max </a:t>
            </a:r>
            <a:endParaRPr lang="en-US" sz="3600" dirty="0" smtClean="0">
              <a:latin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</a:rPr>
              <a:t>  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</a:t>
            </a:r>
            <a:r>
              <a:rPr lang="en-US" sz="3600" dirty="0" smtClean="0">
                <a:latin typeface="+mj-lt"/>
              </a:rPr>
              <a:t>     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</a:rPr>
              <a:t>Max</a:t>
            </a:r>
            <a:r>
              <a:rPr lang="en-US" sz="3600" dirty="0" smtClean="0">
                <a:latin typeface="Times New Roman" pitchFamily="18" charset="0"/>
              </a:rPr>
              <a:t>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               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895600" y="2057400"/>
            <a:ext cx="1143000" cy="439846"/>
          </a:xfrm>
          <a:prstGeom prst="rect">
            <a:avLst/>
          </a:prstGeom>
        </p:spPr>
      </p:pic>
      <p:sp>
        <p:nvSpPr>
          <p:cNvPr id="245767" name="AutoShape 7"/>
          <p:cNvSpPr>
            <a:spLocks/>
          </p:cNvSpPr>
          <p:nvPr/>
        </p:nvSpPr>
        <p:spPr bwMode="auto">
          <a:xfrm>
            <a:off x="5867400" y="2895600"/>
            <a:ext cx="144463" cy="1079500"/>
          </a:xfrm>
          <a:prstGeom prst="rightBracket">
            <a:avLst>
              <a:gd name="adj" fmla="val 62271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 flipH="1">
            <a:off x="2895600" y="2959100"/>
            <a:ext cx="152400" cy="1079500"/>
          </a:xfrm>
          <a:prstGeom prst="rightBracket">
            <a:avLst>
              <a:gd name="adj" fmla="val 62271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360903" y="3154680"/>
            <a:ext cx="391697" cy="502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0" y="2971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LOCC </a:t>
            </a:r>
            <a:r>
              <a:rPr lang="en-US" sz="2800" dirty="0" err="1" smtClean="0"/>
              <a:t>Holevo</a:t>
            </a:r>
            <a:r>
              <a:rPr lang="en-US" sz="2800" dirty="0" smtClean="0"/>
              <a:t> bound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4419600"/>
            <a:ext cx="59173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Maximization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encodings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i.e.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{p</a:t>
            </a:r>
            <a:r>
              <a:rPr lang="es-ES" sz="2000" baseline="-10000" dirty="0" smtClean="0">
                <a:latin typeface="Times New Roman" pitchFamily="18" charset="0"/>
                <a:cs typeface="Arial" pitchFamily="34" charset="0"/>
              </a:rPr>
              <a:t>i,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U</a:t>
            </a:r>
            <a:r>
              <a:rPr lang="es-ES" sz="2000" baseline="-10000" dirty="0" err="1" smtClean="0">
                <a:latin typeface="Times New Roman" pitchFamily="18" charset="0"/>
                <a:cs typeface="Arial" pitchFamily="34" charset="0"/>
              </a:rPr>
              <a:t>i</a:t>
            </a:r>
            <a:r>
              <a:rPr lang="es-ES" sz="2000" baseline="-10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}</a:t>
            </a:r>
            <a:endParaRPr lang="en-US" dirty="0" smtClean="0">
              <a:latin typeface="Times New Roman" pitchFamily="18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pic>
        <p:nvPicPr>
          <p:cNvPr id="20" name="Picture 19" descr="C:\Users\HRI\Desktop\Downloads\IWQI pos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6" name="AutoShape 6"/>
          <p:cNvSpPr>
            <a:spLocks/>
          </p:cNvSpPr>
          <p:nvPr/>
        </p:nvSpPr>
        <p:spPr bwMode="auto">
          <a:xfrm>
            <a:off x="2895600" y="2895600"/>
            <a:ext cx="144462" cy="1008063"/>
          </a:xfrm>
          <a:prstGeom prst="leftBracket">
            <a:avLst>
              <a:gd name="adj" fmla="val 5815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1752600"/>
            <a:ext cx="7848600" cy="2663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    =  </a:t>
            </a:r>
            <a:r>
              <a:rPr lang="en-US" sz="3600" dirty="0">
                <a:latin typeface="Times New Roman" pitchFamily="18" charset="0"/>
              </a:rPr>
              <a:t>Max </a:t>
            </a:r>
            <a:endParaRPr lang="en-US" sz="3600" dirty="0" smtClean="0">
              <a:latin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</a:rPr>
              <a:t>  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</a:t>
            </a:r>
            <a:r>
              <a:rPr lang="en-US" sz="3600" dirty="0" smtClean="0">
                <a:latin typeface="+mj-lt"/>
              </a:rPr>
              <a:t>     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</a:rPr>
              <a:t>Max</a:t>
            </a:r>
            <a:r>
              <a:rPr lang="en-US" sz="3600" dirty="0" smtClean="0">
                <a:latin typeface="Times New Roman" pitchFamily="18" charset="0"/>
              </a:rPr>
              <a:t>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               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895600" y="2057400"/>
            <a:ext cx="1143000" cy="439846"/>
          </a:xfrm>
          <a:prstGeom prst="rect">
            <a:avLst/>
          </a:prstGeom>
        </p:spPr>
      </p:pic>
      <p:sp>
        <p:nvSpPr>
          <p:cNvPr id="245767" name="AutoShape 7"/>
          <p:cNvSpPr>
            <a:spLocks/>
          </p:cNvSpPr>
          <p:nvPr/>
        </p:nvSpPr>
        <p:spPr bwMode="auto">
          <a:xfrm>
            <a:off x="5867400" y="2895600"/>
            <a:ext cx="144463" cy="1079500"/>
          </a:xfrm>
          <a:prstGeom prst="rightBracket">
            <a:avLst>
              <a:gd name="adj" fmla="val 62271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 flipH="1">
            <a:off x="2895600" y="2959100"/>
            <a:ext cx="152400" cy="1079500"/>
          </a:xfrm>
          <a:prstGeom prst="rightBracket">
            <a:avLst>
              <a:gd name="adj" fmla="val 62271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360903" y="3154680"/>
            <a:ext cx="391697" cy="502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0" y="2971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LOCC </a:t>
            </a:r>
            <a:r>
              <a:rPr lang="en-US" sz="2800" dirty="0" err="1" smtClean="0"/>
              <a:t>Holevo</a:t>
            </a:r>
            <a:r>
              <a:rPr lang="en-US" sz="2800" dirty="0" smtClean="0"/>
              <a:t> bound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4419600"/>
            <a:ext cx="59173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Maximization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encodings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i.e.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{p</a:t>
            </a:r>
            <a:r>
              <a:rPr lang="es-ES" sz="2000" baseline="-10000" dirty="0" smtClean="0">
                <a:latin typeface="Times New Roman" pitchFamily="18" charset="0"/>
                <a:cs typeface="Arial" pitchFamily="34" charset="0"/>
              </a:rPr>
              <a:t>i,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U</a:t>
            </a:r>
            <a:r>
              <a:rPr lang="es-ES" sz="2000" baseline="-10000" dirty="0" err="1" smtClean="0">
                <a:latin typeface="Times New Roman" pitchFamily="18" charset="0"/>
                <a:cs typeface="Arial" pitchFamily="34" charset="0"/>
              </a:rPr>
              <a:t>i</a:t>
            </a:r>
            <a:r>
              <a:rPr lang="es-ES" sz="2000" baseline="-10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}</a:t>
            </a:r>
            <a:endParaRPr lang="en-US" dirty="0" smtClean="0">
              <a:latin typeface="Times New Roman" pitchFamily="18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15061" y="6183868"/>
            <a:ext cx="4293932" cy="369332"/>
          </a:xfrm>
          <a:prstGeom prst="rect">
            <a:avLst/>
          </a:prstGeom>
          <a:ln w="317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Badziag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Horodecki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ASD,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Sen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PRL’03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pic>
        <p:nvPicPr>
          <p:cNvPr id="20" name="Picture 19" descr="C:\Users\HRI\Desktop\Downloads\IWQI pos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6" name="AutoShape 6"/>
          <p:cNvSpPr>
            <a:spLocks/>
          </p:cNvSpPr>
          <p:nvPr/>
        </p:nvSpPr>
        <p:spPr bwMode="auto">
          <a:xfrm>
            <a:off x="2895600" y="2895600"/>
            <a:ext cx="144462" cy="1008063"/>
          </a:xfrm>
          <a:prstGeom prst="leftBracket">
            <a:avLst>
              <a:gd name="adj" fmla="val 5815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1752600"/>
            <a:ext cx="7848600" cy="2663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    =  </a:t>
            </a:r>
            <a:r>
              <a:rPr lang="en-US" sz="3600" dirty="0">
                <a:latin typeface="Times New Roman" pitchFamily="18" charset="0"/>
              </a:rPr>
              <a:t>Max </a:t>
            </a:r>
            <a:endParaRPr lang="en-US" sz="3600" dirty="0" smtClean="0">
              <a:latin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</a:rPr>
              <a:t>  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</a:t>
            </a:r>
            <a:r>
              <a:rPr lang="en-US" sz="3600" dirty="0" smtClean="0">
                <a:latin typeface="+mj-lt"/>
              </a:rPr>
              <a:t>     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</a:rPr>
              <a:t>Max</a:t>
            </a:r>
            <a:r>
              <a:rPr lang="en-US" sz="3600" dirty="0" smtClean="0">
                <a:latin typeface="Times New Roman" pitchFamily="18" charset="0"/>
              </a:rPr>
              <a:t>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               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95600" y="2057400"/>
            <a:ext cx="1143000" cy="439846"/>
          </a:xfrm>
          <a:prstGeom prst="rect">
            <a:avLst/>
          </a:prstGeom>
        </p:spPr>
      </p:pic>
      <p:sp>
        <p:nvSpPr>
          <p:cNvPr id="245767" name="AutoShape 7"/>
          <p:cNvSpPr>
            <a:spLocks/>
          </p:cNvSpPr>
          <p:nvPr/>
        </p:nvSpPr>
        <p:spPr bwMode="auto">
          <a:xfrm>
            <a:off x="5867400" y="2895600"/>
            <a:ext cx="144463" cy="1079500"/>
          </a:xfrm>
          <a:prstGeom prst="rightBracket">
            <a:avLst>
              <a:gd name="adj" fmla="val 62271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 flipH="1">
            <a:off x="2895600" y="2959100"/>
            <a:ext cx="152400" cy="1079500"/>
          </a:xfrm>
          <a:prstGeom prst="rightBracket">
            <a:avLst>
              <a:gd name="adj" fmla="val 62271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360903" y="3154680"/>
            <a:ext cx="391697" cy="502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0" y="2971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LOCC </a:t>
            </a:r>
            <a:r>
              <a:rPr lang="en-US" sz="2800" dirty="0" err="1" smtClean="0"/>
              <a:t>Holevo</a:t>
            </a:r>
            <a:r>
              <a:rPr lang="en-US" sz="2800" dirty="0" smtClean="0"/>
              <a:t> bound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4419600"/>
            <a:ext cx="59173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Maximization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encodings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i.e.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{p</a:t>
            </a:r>
            <a:r>
              <a:rPr lang="es-ES" sz="2000" baseline="-10000" dirty="0" smtClean="0">
                <a:latin typeface="Times New Roman" pitchFamily="18" charset="0"/>
                <a:cs typeface="Arial" pitchFamily="34" charset="0"/>
              </a:rPr>
              <a:t>i,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U</a:t>
            </a:r>
            <a:r>
              <a:rPr lang="es-ES" sz="2000" baseline="-10000" dirty="0" err="1" smtClean="0">
                <a:latin typeface="Times New Roman" pitchFamily="18" charset="0"/>
                <a:cs typeface="Arial" pitchFamily="34" charset="0"/>
              </a:rPr>
              <a:t>i</a:t>
            </a:r>
            <a:r>
              <a:rPr lang="es-ES" sz="2000" baseline="-10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}</a:t>
            </a:r>
            <a:endParaRPr lang="en-US" dirty="0" smtClean="0">
              <a:latin typeface="Times New Roman" pitchFamily="18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65835" y="1219200"/>
            <a:ext cx="6878165" cy="400110"/>
          </a:xfrm>
          <a:prstGeom prst="rect">
            <a:avLst/>
          </a:prstGeom>
          <a:ln w="317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Bruss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D’Ariano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Lewenstein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Macchiavello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 ASD,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PRL’ 04</a:t>
            </a:r>
          </a:p>
        </p:txBody>
      </p:sp>
      <p:sp>
        <p:nvSpPr>
          <p:cNvPr id="16" name="Freeform 15"/>
          <p:cNvSpPr/>
          <p:nvPr/>
        </p:nvSpPr>
        <p:spPr>
          <a:xfrm>
            <a:off x="1798451" y="2699895"/>
            <a:ext cx="4750224" cy="1431904"/>
          </a:xfrm>
          <a:custGeom>
            <a:avLst/>
            <a:gdLst>
              <a:gd name="connsiteX0" fmla="*/ 2950530 w 4750224"/>
              <a:gd name="connsiteY0" fmla="*/ 43305 h 1431904"/>
              <a:gd name="connsiteX1" fmla="*/ 2862039 w 4750224"/>
              <a:gd name="connsiteY1" fmla="*/ 28557 h 1431904"/>
              <a:gd name="connsiteX2" fmla="*/ 2803046 w 4750224"/>
              <a:gd name="connsiteY2" fmla="*/ 13808 h 1431904"/>
              <a:gd name="connsiteX3" fmla="*/ 2036130 w 4750224"/>
              <a:gd name="connsiteY3" fmla="*/ 28557 h 1431904"/>
              <a:gd name="connsiteX4" fmla="*/ 1844401 w 4750224"/>
              <a:gd name="connsiteY4" fmla="*/ 58053 h 1431904"/>
              <a:gd name="connsiteX5" fmla="*/ 1800155 w 4750224"/>
              <a:gd name="connsiteY5" fmla="*/ 72802 h 1431904"/>
              <a:gd name="connsiteX6" fmla="*/ 1726414 w 4750224"/>
              <a:gd name="connsiteY6" fmla="*/ 102299 h 1431904"/>
              <a:gd name="connsiteX7" fmla="*/ 930001 w 4750224"/>
              <a:gd name="connsiteY7" fmla="*/ 117047 h 1431904"/>
              <a:gd name="connsiteX8" fmla="*/ 797265 w 4750224"/>
              <a:gd name="connsiteY8" fmla="*/ 146544 h 1431904"/>
              <a:gd name="connsiteX9" fmla="*/ 620284 w 4750224"/>
              <a:gd name="connsiteY9" fmla="*/ 190789 h 1431904"/>
              <a:gd name="connsiteX10" fmla="*/ 517046 w 4750224"/>
              <a:gd name="connsiteY10" fmla="*/ 235034 h 1431904"/>
              <a:gd name="connsiteX11" fmla="*/ 354814 w 4750224"/>
              <a:gd name="connsiteY11" fmla="*/ 279279 h 1431904"/>
              <a:gd name="connsiteX12" fmla="*/ 295820 w 4750224"/>
              <a:gd name="connsiteY12" fmla="*/ 308776 h 1431904"/>
              <a:gd name="connsiteX13" fmla="*/ 266323 w 4750224"/>
              <a:gd name="connsiteY13" fmla="*/ 353021 h 1431904"/>
              <a:gd name="connsiteX14" fmla="*/ 177833 w 4750224"/>
              <a:gd name="connsiteY14" fmla="*/ 412015 h 1431904"/>
              <a:gd name="connsiteX15" fmla="*/ 118839 w 4750224"/>
              <a:gd name="connsiteY15" fmla="*/ 500505 h 1431904"/>
              <a:gd name="connsiteX16" fmla="*/ 74594 w 4750224"/>
              <a:gd name="connsiteY16" fmla="*/ 633240 h 1431904"/>
              <a:gd name="connsiteX17" fmla="*/ 59846 w 4750224"/>
              <a:gd name="connsiteY17" fmla="*/ 677486 h 1431904"/>
              <a:gd name="connsiteX18" fmla="*/ 45097 w 4750224"/>
              <a:gd name="connsiteY18" fmla="*/ 721731 h 1431904"/>
              <a:gd name="connsiteX19" fmla="*/ 45097 w 4750224"/>
              <a:gd name="connsiteY19" fmla="*/ 1134686 h 1431904"/>
              <a:gd name="connsiteX20" fmla="*/ 133588 w 4750224"/>
              <a:gd name="connsiteY20" fmla="*/ 1223176 h 1431904"/>
              <a:gd name="connsiteX21" fmla="*/ 679278 w 4750224"/>
              <a:gd name="connsiteY21" fmla="*/ 1208428 h 1431904"/>
              <a:gd name="connsiteX22" fmla="*/ 723523 w 4750224"/>
              <a:gd name="connsiteY22" fmla="*/ 1193679 h 1431904"/>
              <a:gd name="connsiteX23" fmla="*/ 782517 w 4750224"/>
              <a:gd name="connsiteY23" fmla="*/ 1178931 h 1431904"/>
              <a:gd name="connsiteX24" fmla="*/ 1003743 w 4750224"/>
              <a:gd name="connsiteY24" fmla="*/ 1149434 h 1431904"/>
              <a:gd name="connsiteX25" fmla="*/ 1047988 w 4750224"/>
              <a:gd name="connsiteY25" fmla="*/ 1134686 h 1431904"/>
              <a:gd name="connsiteX26" fmla="*/ 1092233 w 4750224"/>
              <a:gd name="connsiteY26" fmla="*/ 1178931 h 1431904"/>
              <a:gd name="connsiteX27" fmla="*/ 1180723 w 4750224"/>
              <a:gd name="connsiteY27" fmla="*/ 1223176 h 1431904"/>
              <a:gd name="connsiteX28" fmla="*/ 1328207 w 4750224"/>
              <a:gd name="connsiteY28" fmla="*/ 1282170 h 1431904"/>
              <a:gd name="connsiteX29" fmla="*/ 1401949 w 4750224"/>
              <a:gd name="connsiteY29" fmla="*/ 1296918 h 1431904"/>
              <a:gd name="connsiteX30" fmla="*/ 1578930 w 4750224"/>
              <a:gd name="connsiteY30" fmla="*/ 1311666 h 1431904"/>
              <a:gd name="connsiteX31" fmla="*/ 1682168 w 4750224"/>
              <a:gd name="connsiteY31" fmla="*/ 1326415 h 1431904"/>
              <a:gd name="connsiteX32" fmla="*/ 2950530 w 4750224"/>
              <a:gd name="connsiteY32" fmla="*/ 1311666 h 1431904"/>
              <a:gd name="connsiteX33" fmla="*/ 3068517 w 4750224"/>
              <a:gd name="connsiteY33" fmla="*/ 1296918 h 1431904"/>
              <a:gd name="connsiteX34" fmla="*/ 3333988 w 4750224"/>
              <a:gd name="connsiteY34" fmla="*/ 1326415 h 1431904"/>
              <a:gd name="connsiteX35" fmla="*/ 3525717 w 4750224"/>
              <a:gd name="connsiteY35" fmla="*/ 1341163 h 1431904"/>
              <a:gd name="connsiteX36" fmla="*/ 4543355 w 4750224"/>
              <a:gd name="connsiteY36" fmla="*/ 1341163 h 1431904"/>
              <a:gd name="connsiteX37" fmla="*/ 4631846 w 4750224"/>
              <a:gd name="connsiteY37" fmla="*/ 1267421 h 1431904"/>
              <a:gd name="connsiteX38" fmla="*/ 4676091 w 4750224"/>
              <a:gd name="connsiteY38" fmla="*/ 1252673 h 1431904"/>
              <a:gd name="connsiteX39" fmla="*/ 4690839 w 4750224"/>
              <a:gd name="connsiteY39" fmla="*/ 721731 h 1431904"/>
              <a:gd name="connsiteX40" fmla="*/ 4661343 w 4750224"/>
              <a:gd name="connsiteY40" fmla="*/ 603744 h 1431904"/>
              <a:gd name="connsiteX41" fmla="*/ 4646594 w 4750224"/>
              <a:gd name="connsiteY41" fmla="*/ 544750 h 1431904"/>
              <a:gd name="connsiteX42" fmla="*/ 4587601 w 4750224"/>
              <a:gd name="connsiteY42" fmla="*/ 456260 h 1431904"/>
              <a:gd name="connsiteX43" fmla="*/ 4558104 w 4750224"/>
              <a:gd name="connsiteY43" fmla="*/ 412015 h 1431904"/>
              <a:gd name="connsiteX44" fmla="*/ 4528607 w 4750224"/>
              <a:gd name="connsiteY44" fmla="*/ 367770 h 1431904"/>
              <a:gd name="connsiteX45" fmla="*/ 4440117 w 4750224"/>
              <a:gd name="connsiteY45" fmla="*/ 279279 h 1431904"/>
              <a:gd name="connsiteX46" fmla="*/ 4292633 w 4750224"/>
              <a:gd name="connsiteY46" fmla="*/ 190789 h 1431904"/>
              <a:gd name="connsiteX47" fmla="*/ 4218891 w 4750224"/>
              <a:gd name="connsiteY47" fmla="*/ 176040 h 1431904"/>
              <a:gd name="connsiteX48" fmla="*/ 4159897 w 4750224"/>
              <a:gd name="connsiteY48" fmla="*/ 161292 h 1431904"/>
              <a:gd name="connsiteX49" fmla="*/ 4115652 w 4750224"/>
              <a:gd name="connsiteY49" fmla="*/ 146544 h 1431904"/>
              <a:gd name="connsiteX50" fmla="*/ 4041910 w 4750224"/>
              <a:gd name="connsiteY50" fmla="*/ 117047 h 1431904"/>
              <a:gd name="connsiteX51" fmla="*/ 3923923 w 4750224"/>
              <a:gd name="connsiteY51" fmla="*/ 102299 h 1431904"/>
              <a:gd name="connsiteX52" fmla="*/ 3732194 w 4750224"/>
              <a:gd name="connsiteY52" fmla="*/ 72802 h 1431904"/>
              <a:gd name="connsiteX53" fmla="*/ 3525717 w 4750224"/>
              <a:gd name="connsiteY53" fmla="*/ 58053 h 1431904"/>
              <a:gd name="connsiteX54" fmla="*/ 3157007 w 4750224"/>
              <a:gd name="connsiteY54" fmla="*/ 43305 h 1431904"/>
              <a:gd name="connsiteX55" fmla="*/ 3068517 w 4750224"/>
              <a:gd name="connsiteY55" fmla="*/ 28557 h 1431904"/>
              <a:gd name="connsiteX56" fmla="*/ 2950530 w 4750224"/>
              <a:gd name="connsiteY56" fmla="*/ 43305 h 143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750224" h="1431904">
                <a:moveTo>
                  <a:pt x="2950530" y="43305"/>
                </a:moveTo>
                <a:cubicBezTo>
                  <a:pt x="2916117" y="43305"/>
                  <a:pt x="2891362" y="34422"/>
                  <a:pt x="2862039" y="28557"/>
                </a:cubicBezTo>
                <a:cubicBezTo>
                  <a:pt x="2842163" y="24582"/>
                  <a:pt x="2823316" y="13808"/>
                  <a:pt x="2803046" y="13808"/>
                </a:cubicBezTo>
                <a:cubicBezTo>
                  <a:pt x="2547360" y="13808"/>
                  <a:pt x="2291769" y="23641"/>
                  <a:pt x="2036130" y="28557"/>
                </a:cubicBezTo>
                <a:cubicBezTo>
                  <a:pt x="1887533" y="65705"/>
                  <a:pt x="2099220" y="15583"/>
                  <a:pt x="1844401" y="58053"/>
                </a:cubicBezTo>
                <a:cubicBezTo>
                  <a:pt x="1829066" y="60609"/>
                  <a:pt x="1814712" y="67343"/>
                  <a:pt x="1800155" y="72802"/>
                </a:cubicBezTo>
                <a:cubicBezTo>
                  <a:pt x="1775367" y="82098"/>
                  <a:pt x="1752854" y="100955"/>
                  <a:pt x="1726414" y="102299"/>
                </a:cubicBezTo>
                <a:cubicBezTo>
                  <a:pt x="1461240" y="115782"/>
                  <a:pt x="1195472" y="112131"/>
                  <a:pt x="930001" y="117047"/>
                </a:cubicBezTo>
                <a:cubicBezTo>
                  <a:pt x="885756" y="126879"/>
                  <a:pt x="841059" y="134866"/>
                  <a:pt x="797265" y="146544"/>
                </a:cubicBezTo>
                <a:cubicBezTo>
                  <a:pt x="602498" y="198481"/>
                  <a:pt x="814374" y="158440"/>
                  <a:pt x="620284" y="190789"/>
                </a:cubicBezTo>
                <a:cubicBezTo>
                  <a:pt x="571934" y="214964"/>
                  <a:pt x="564790" y="222013"/>
                  <a:pt x="517046" y="235034"/>
                </a:cubicBezTo>
                <a:cubicBezTo>
                  <a:pt x="496378" y="240671"/>
                  <a:pt x="394414" y="262307"/>
                  <a:pt x="354814" y="279279"/>
                </a:cubicBezTo>
                <a:cubicBezTo>
                  <a:pt x="334606" y="287940"/>
                  <a:pt x="315485" y="298944"/>
                  <a:pt x="295820" y="308776"/>
                </a:cubicBezTo>
                <a:cubicBezTo>
                  <a:pt x="285988" y="323524"/>
                  <a:pt x="279663" y="341349"/>
                  <a:pt x="266323" y="353021"/>
                </a:cubicBezTo>
                <a:cubicBezTo>
                  <a:pt x="239644" y="376366"/>
                  <a:pt x="177833" y="412015"/>
                  <a:pt x="177833" y="412015"/>
                </a:cubicBezTo>
                <a:cubicBezTo>
                  <a:pt x="158168" y="441512"/>
                  <a:pt x="130049" y="466873"/>
                  <a:pt x="118839" y="500505"/>
                </a:cubicBezTo>
                <a:lnTo>
                  <a:pt x="74594" y="633240"/>
                </a:lnTo>
                <a:lnTo>
                  <a:pt x="59846" y="677486"/>
                </a:lnTo>
                <a:lnTo>
                  <a:pt x="45097" y="721731"/>
                </a:lnTo>
                <a:cubicBezTo>
                  <a:pt x="20558" y="868969"/>
                  <a:pt x="0" y="954299"/>
                  <a:pt x="45097" y="1134686"/>
                </a:cubicBezTo>
                <a:cubicBezTo>
                  <a:pt x="55214" y="1175155"/>
                  <a:pt x="133588" y="1223176"/>
                  <a:pt x="133588" y="1223176"/>
                </a:cubicBezTo>
                <a:cubicBezTo>
                  <a:pt x="315485" y="1218260"/>
                  <a:pt x="497542" y="1217515"/>
                  <a:pt x="679278" y="1208428"/>
                </a:cubicBezTo>
                <a:cubicBezTo>
                  <a:pt x="694805" y="1207652"/>
                  <a:pt x="708575" y="1197950"/>
                  <a:pt x="723523" y="1193679"/>
                </a:cubicBezTo>
                <a:cubicBezTo>
                  <a:pt x="743013" y="1188110"/>
                  <a:pt x="762730" y="1183328"/>
                  <a:pt x="782517" y="1178931"/>
                </a:cubicBezTo>
                <a:cubicBezTo>
                  <a:pt x="882498" y="1156713"/>
                  <a:pt x="875087" y="1162299"/>
                  <a:pt x="1003743" y="1149434"/>
                </a:cubicBezTo>
                <a:cubicBezTo>
                  <a:pt x="1018491" y="1144518"/>
                  <a:pt x="1033240" y="1129770"/>
                  <a:pt x="1047988" y="1134686"/>
                </a:cubicBezTo>
                <a:cubicBezTo>
                  <a:pt x="1067775" y="1141282"/>
                  <a:pt x="1076210" y="1165578"/>
                  <a:pt x="1092233" y="1178931"/>
                </a:cubicBezTo>
                <a:cubicBezTo>
                  <a:pt x="1130354" y="1210699"/>
                  <a:pt x="1136378" y="1208395"/>
                  <a:pt x="1180723" y="1223176"/>
                </a:cubicBezTo>
                <a:cubicBezTo>
                  <a:pt x="1251672" y="1294125"/>
                  <a:pt x="1200781" y="1260932"/>
                  <a:pt x="1328207" y="1282170"/>
                </a:cubicBezTo>
                <a:cubicBezTo>
                  <a:pt x="1352933" y="1286291"/>
                  <a:pt x="1377053" y="1293989"/>
                  <a:pt x="1401949" y="1296918"/>
                </a:cubicBezTo>
                <a:cubicBezTo>
                  <a:pt x="1460742" y="1303835"/>
                  <a:pt x="1520057" y="1305469"/>
                  <a:pt x="1578930" y="1311666"/>
                </a:cubicBezTo>
                <a:cubicBezTo>
                  <a:pt x="1613501" y="1315305"/>
                  <a:pt x="1647755" y="1321499"/>
                  <a:pt x="1682168" y="1326415"/>
                </a:cubicBezTo>
                <a:lnTo>
                  <a:pt x="2950530" y="1311666"/>
                </a:lnTo>
                <a:cubicBezTo>
                  <a:pt x="2990156" y="1310823"/>
                  <a:pt x="3028911" y="1295395"/>
                  <a:pt x="3068517" y="1296918"/>
                </a:cubicBezTo>
                <a:cubicBezTo>
                  <a:pt x="3157486" y="1300340"/>
                  <a:pt x="3245367" y="1317839"/>
                  <a:pt x="3333988" y="1326415"/>
                </a:cubicBezTo>
                <a:cubicBezTo>
                  <a:pt x="3397788" y="1332589"/>
                  <a:pt x="3461807" y="1336247"/>
                  <a:pt x="3525717" y="1341163"/>
                </a:cubicBezTo>
                <a:cubicBezTo>
                  <a:pt x="3888689" y="1431904"/>
                  <a:pt x="3660077" y="1380131"/>
                  <a:pt x="4543355" y="1341163"/>
                </a:cubicBezTo>
                <a:cubicBezTo>
                  <a:pt x="4569192" y="1340023"/>
                  <a:pt x="4617148" y="1277219"/>
                  <a:pt x="4631846" y="1267421"/>
                </a:cubicBezTo>
                <a:cubicBezTo>
                  <a:pt x="4644781" y="1258798"/>
                  <a:pt x="4661343" y="1257589"/>
                  <a:pt x="4676091" y="1252673"/>
                </a:cubicBezTo>
                <a:cubicBezTo>
                  <a:pt x="4750224" y="1030273"/>
                  <a:pt x="4716248" y="1166385"/>
                  <a:pt x="4690839" y="721731"/>
                </a:cubicBezTo>
                <a:cubicBezTo>
                  <a:pt x="4687626" y="665511"/>
                  <a:pt x="4674973" y="651449"/>
                  <a:pt x="4661343" y="603744"/>
                </a:cubicBezTo>
                <a:cubicBezTo>
                  <a:pt x="4655774" y="584254"/>
                  <a:pt x="4655659" y="562880"/>
                  <a:pt x="4646594" y="544750"/>
                </a:cubicBezTo>
                <a:cubicBezTo>
                  <a:pt x="4630740" y="513042"/>
                  <a:pt x="4607265" y="485757"/>
                  <a:pt x="4587601" y="456260"/>
                </a:cubicBezTo>
                <a:lnTo>
                  <a:pt x="4558104" y="412015"/>
                </a:lnTo>
                <a:cubicBezTo>
                  <a:pt x="4548272" y="397267"/>
                  <a:pt x="4541141" y="380304"/>
                  <a:pt x="4528607" y="367770"/>
                </a:cubicBezTo>
                <a:lnTo>
                  <a:pt x="4440117" y="279279"/>
                </a:lnTo>
                <a:cubicBezTo>
                  <a:pt x="4423291" y="262453"/>
                  <a:pt x="4327545" y="202426"/>
                  <a:pt x="4292633" y="190789"/>
                </a:cubicBezTo>
                <a:cubicBezTo>
                  <a:pt x="4268852" y="182862"/>
                  <a:pt x="4243362" y="181478"/>
                  <a:pt x="4218891" y="176040"/>
                </a:cubicBezTo>
                <a:cubicBezTo>
                  <a:pt x="4199104" y="171643"/>
                  <a:pt x="4179387" y="166860"/>
                  <a:pt x="4159897" y="161292"/>
                </a:cubicBezTo>
                <a:cubicBezTo>
                  <a:pt x="4144949" y="157021"/>
                  <a:pt x="4130208" y="152003"/>
                  <a:pt x="4115652" y="146544"/>
                </a:cubicBezTo>
                <a:cubicBezTo>
                  <a:pt x="4090863" y="137248"/>
                  <a:pt x="4067706" y="123000"/>
                  <a:pt x="4041910" y="117047"/>
                </a:cubicBezTo>
                <a:cubicBezTo>
                  <a:pt x="4003290" y="108135"/>
                  <a:pt x="3963160" y="107904"/>
                  <a:pt x="3923923" y="102299"/>
                </a:cubicBezTo>
                <a:cubicBezTo>
                  <a:pt x="3854000" y="92310"/>
                  <a:pt x="3803591" y="79602"/>
                  <a:pt x="3732194" y="72802"/>
                </a:cubicBezTo>
                <a:cubicBezTo>
                  <a:pt x="3663504" y="66260"/>
                  <a:pt x="3594627" y="61587"/>
                  <a:pt x="3525717" y="58053"/>
                </a:cubicBezTo>
                <a:cubicBezTo>
                  <a:pt x="3402877" y="51753"/>
                  <a:pt x="3279910" y="48221"/>
                  <a:pt x="3157007" y="43305"/>
                </a:cubicBezTo>
                <a:cubicBezTo>
                  <a:pt x="3127510" y="38389"/>
                  <a:pt x="3097908" y="34068"/>
                  <a:pt x="3068517" y="28557"/>
                </a:cubicBezTo>
                <a:cubicBezTo>
                  <a:pt x="2916212" y="0"/>
                  <a:pt x="2984943" y="43305"/>
                  <a:pt x="2950530" y="43305"/>
                </a:cubicBezTo>
                <a:close/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769806" y="3893574"/>
            <a:ext cx="796413" cy="1666568"/>
          </a:xfrm>
          <a:custGeom>
            <a:avLst/>
            <a:gdLst>
              <a:gd name="connsiteX0" fmla="*/ 796413 w 796413"/>
              <a:gd name="connsiteY0" fmla="*/ 0 h 1666568"/>
              <a:gd name="connsiteX1" fmla="*/ 766917 w 796413"/>
              <a:gd name="connsiteY1" fmla="*/ 44245 h 1666568"/>
              <a:gd name="connsiteX2" fmla="*/ 707923 w 796413"/>
              <a:gd name="connsiteY2" fmla="*/ 73742 h 1666568"/>
              <a:gd name="connsiteX3" fmla="*/ 663678 w 796413"/>
              <a:gd name="connsiteY3" fmla="*/ 103239 h 1666568"/>
              <a:gd name="connsiteX4" fmla="*/ 516194 w 796413"/>
              <a:gd name="connsiteY4" fmla="*/ 162232 h 1666568"/>
              <a:gd name="connsiteX5" fmla="*/ 427704 w 796413"/>
              <a:gd name="connsiteY5" fmla="*/ 221226 h 1666568"/>
              <a:gd name="connsiteX6" fmla="*/ 353962 w 796413"/>
              <a:gd name="connsiteY6" fmla="*/ 250723 h 1666568"/>
              <a:gd name="connsiteX7" fmla="*/ 250723 w 796413"/>
              <a:gd name="connsiteY7" fmla="*/ 339213 h 1666568"/>
              <a:gd name="connsiteX8" fmla="*/ 191729 w 796413"/>
              <a:gd name="connsiteY8" fmla="*/ 368710 h 1666568"/>
              <a:gd name="connsiteX9" fmla="*/ 88491 w 796413"/>
              <a:gd name="connsiteY9" fmla="*/ 457200 h 1666568"/>
              <a:gd name="connsiteX10" fmla="*/ 44246 w 796413"/>
              <a:gd name="connsiteY10" fmla="*/ 516194 h 1666568"/>
              <a:gd name="connsiteX11" fmla="*/ 14749 w 796413"/>
              <a:gd name="connsiteY11" fmla="*/ 560439 h 1666568"/>
              <a:gd name="connsiteX12" fmla="*/ 0 w 796413"/>
              <a:gd name="connsiteY12" fmla="*/ 604684 h 1666568"/>
              <a:gd name="connsiteX13" fmla="*/ 29497 w 796413"/>
              <a:gd name="connsiteY13" fmla="*/ 1002891 h 1666568"/>
              <a:gd name="connsiteX14" fmla="*/ 44246 w 796413"/>
              <a:gd name="connsiteY14" fmla="*/ 1076632 h 1666568"/>
              <a:gd name="connsiteX15" fmla="*/ 73742 w 796413"/>
              <a:gd name="connsiteY15" fmla="*/ 1165123 h 1666568"/>
              <a:gd name="connsiteX16" fmla="*/ 206478 w 796413"/>
              <a:gd name="connsiteY16" fmla="*/ 1283110 h 1666568"/>
              <a:gd name="connsiteX17" fmla="*/ 162233 w 796413"/>
              <a:gd name="connsiteY17" fmla="*/ 1474839 h 1666568"/>
              <a:gd name="connsiteX18" fmla="*/ 132736 w 796413"/>
              <a:gd name="connsiteY18" fmla="*/ 1519084 h 1666568"/>
              <a:gd name="connsiteX19" fmla="*/ 58994 w 796413"/>
              <a:gd name="connsiteY19" fmla="*/ 1637071 h 1666568"/>
              <a:gd name="connsiteX20" fmla="*/ 0 w 796413"/>
              <a:gd name="connsiteY20" fmla="*/ 1504336 h 1666568"/>
              <a:gd name="connsiteX21" fmla="*/ 14749 w 796413"/>
              <a:gd name="connsiteY21" fmla="*/ 1548581 h 1666568"/>
              <a:gd name="connsiteX22" fmla="*/ 44246 w 796413"/>
              <a:gd name="connsiteY22" fmla="*/ 1637071 h 1666568"/>
              <a:gd name="connsiteX23" fmla="*/ 88491 w 796413"/>
              <a:gd name="connsiteY23" fmla="*/ 1666568 h 1666568"/>
              <a:gd name="connsiteX24" fmla="*/ 221226 w 796413"/>
              <a:gd name="connsiteY24" fmla="*/ 1622323 h 1666568"/>
              <a:gd name="connsiteX25" fmla="*/ 294968 w 796413"/>
              <a:gd name="connsiteY25" fmla="*/ 1622323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96413" h="1666568">
                <a:moveTo>
                  <a:pt x="796413" y="0"/>
                </a:moveTo>
                <a:cubicBezTo>
                  <a:pt x="786581" y="14748"/>
                  <a:pt x="780534" y="32898"/>
                  <a:pt x="766917" y="44245"/>
                </a:cubicBezTo>
                <a:cubicBezTo>
                  <a:pt x="750027" y="58320"/>
                  <a:pt x="727012" y="62834"/>
                  <a:pt x="707923" y="73742"/>
                </a:cubicBezTo>
                <a:cubicBezTo>
                  <a:pt x="692533" y="82536"/>
                  <a:pt x="679876" y="96040"/>
                  <a:pt x="663678" y="103239"/>
                </a:cubicBezTo>
                <a:cubicBezTo>
                  <a:pt x="555152" y="151473"/>
                  <a:pt x="602417" y="110498"/>
                  <a:pt x="516194" y="162232"/>
                </a:cubicBezTo>
                <a:cubicBezTo>
                  <a:pt x="485795" y="180471"/>
                  <a:pt x="460619" y="208060"/>
                  <a:pt x="427704" y="221226"/>
                </a:cubicBezTo>
                <a:cubicBezTo>
                  <a:pt x="403123" y="231058"/>
                  <a:pt x="377105" y="237866"/>
                  <a:pt x="353962" y="250723"/>
                </a:cubicBezTo>
                <a:cubicBezTo>
                  <a:pt x="240256" y="313893"/>
                  <a:pt x="344615" y="272147"/>
                  <a:pt x="250723" y="339213"/>
                </a:cubicBezTo>
                <a:cubicBezTo>
                  <a:pt x="232832" y="351992"/>
                  <a:pt x="210373" y="357058"/>
                  <a:pt x="191729" y="368710"/>
                </a:cubicBezTo>
                <a:cubicBezTo>
                  <a:pt x="155862" y="391127"/>
                  <a:pt x="116335" y="424715"/>
                  <a:pt x="88491" y="457200"/>
                </a:cubicBezTo>
                <a:cubicBezTo>
                  <a:pt x="72494" y="475863"/>
                  <a:pt x="58533" y="496192"/>
                  <a:pt x="44246" y="516194"/>
                </a:cubicBezTo>
                <a:cubicBezTo>
                  <a:pt x="33943" y="530618"/>
                  <a:pt x="22676" y="544585"/>
                  <a:pt x="14749" y="560439"/>
                </a:cubicBezTo>
                <a:cubicBezTo>
                  <a:pt x="7796" y="574344"/>
                  <a:pt x="4916" y="589936"/>
                  <a:pt x="0" y="604684"/>
                </a:cubicBezTo>
                <a:cubicBezTo>
                  <a:pt x="10684" y="818350"/>
                  <a:pt x="2876" y="843164"/>
                  <a:pt x="29497" y="1002891"/>
                </a:cubicBezTo>
                <a:cubicBezTo>
                  <a:pt x="33618" y="1027617"/>
                  <a:pt x="37650" y="1052448"/>
                  <a:pt x="44246" y="1076632"/>
                </a:cubicBezTo>
                <a:cubicBezTo>
                  <a:pt x="52427" y="1106629"/>
                  <a:pt x="63910" y="1135626"/>
                  <a:pt x="73742" y="1165123"/>
                </a:cubicBezTo>
                <a:cubicBezTo>
                  <a:pt x="88173" y="1208417"/>
                  <a:pt x="164320" y="1255004"/>
                  <a:pt x="206478" y="1283110"/>
                </a:cubicBezTo>
                <a:cubicBezTo>
                  <a:pt x="187332" y="1417129"/>
                  <a:pt x="202722" y="1353370"/>
                  <a:pt x="162233" y="1474839"/>
                </a:cubicBezTo>
                <a:cubicBezTo>
                  <a:pt x="156628" y="1491655"/>
                  <a:pt x="142568" y="1504336"/>
                  <a:pt x="132736" y="1519084"/>
                </a:cubicBezTo>
                <a:cubicBezTo>
                  <a:pt x="97634" y="1624390"/>
                  <a:pt x="129109" y="1590327"/>
                  <a:pt x="58994" y="1637071"/>
                </a:cubicBezTo>
                <a:cubicBezTo>
                  <a:pt x="23892" y="1531765"/>
                  <a:pt x="46744" y="1574451"/>
                  <a:pt x="0" y="1504336"/>
                </a:cubicBezTo>
                <a:lnTo>
                  <a:pt x="14749" y="1548581"/>
                </a:lnTo>
                <a:cubicBezTo>
                  <a:pt x="14750" y="1548583"/>
                  <a:pt x="44244" y="1637070"/>
                  <a:pt x="44246" y="1637071"/>
                </a:cubicBezTo>
                <a:lnTo>
                  <a:pt x="88491" y="1666568"/>
                </a:lnTo>
                <a:lnTo>
                  <a:pt x="221226" y="1622323"/>
                </a:lnTo>
                <a:cubicBezTo>
                  <a:pt x="244545" y="1614550"/>
                  <a:pt x="270387" y="1622323"/>
                  <a:pt x="294968" y="162232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04801" y="5670587"/>
            <a:ext cx="3276599" cy="1111213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pic>
        <p:nvPicPr>
          <p:cNvPr id="25" name="Picture 24" descr="C:\Users\HRI\Desktop\Downloads\IWQI pos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DC Capacity: </a:t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Known/Unknown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5537093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Single Sender – Single Receiver</a:t>
            </a:r>
          </a:p>
          <a:p>
            <a:endParaRPr lang="en-US" sz="2800" dirty="0" smtClean="0"/>
          </a:p>
          <a:p>
            <a:r>
              <a:rPr lang="en-US" sz="2800" dirty="0" smtClean="0"/>
              <a:t>Many Senders – Single Receiver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6238568" y="1953508"/>
            <a:ext cx="604684" cy="1780292"/>
          </a:xfrm>
          <a:custGeom>
            <a:avLst/>
            <a:gdLst>
              <a:gd name="connsiteX0" fmla="*/ 0 w 604684"/>
              <a:gd name="connsiteY0" fmla="*/ 23277 h 1780292"/>
              <a:gd name="connsiteX1" fmla="*/ 265471 w 604684"/>
              <a:gd name="connsiteY1" fmla="*/ 126516 h 1780292"/>
              <a:gd name="connsiteX2" fmla="*/ 324464 w 604684"/>
              <a:gd name="connsiteY2" fmla="*/ 215006 h 1780292"/>
              <a:gd name="connsiteX3" fmla="*/ 383458 w 604684"/>
              <a:gd name="connsiteY3" fmla="*/ 332993 h 1780292"/>
              <a:gd name="connsiteX4" fmla="*/ 398206 w 604684"/>
              <a:gd name="connsiteY4" fmla="*/ 406735 h 1780292"/>
              <a:gd name="connsiteX5" fmla="*/ 412955 w 604684"/>
              <a:gd name="connsiteY5" fmla="*/ 450980 h 1780292"/>
              <a:gd name="connsiteX6" fmla="*/ 398206 w 604684"/>
              <a:gd name="connsiteY6" fmla="*/ 790193 h 1780292"/>
              <a:gd name="connsiteX7" fmla="*/ 412955 w 604684"/>
              <a:gd name="connsiteY7" fmla="*/ 922929 h 1780292"/>
              <a:gd name="connsiteX8" fmla="*/ 442451 w 604684"/>
              <a:gd name="connsiteY8" fmla="*/ 967174 h 1780292"/>
              <a:gd name="connsiteX9" fmla="*/ 604684 w 604684"/>
              <a:gd name="connsiteY9" fmla="*/ 1026167 h 1780292"/>
              <a:gd name="connsiteX10" fmla="*/ 560438 w 604684"/>
              <a:gd name="connsiteY10" fmla="*/ 1055664 h 1780292"/>
              <a:gd name="connsiteX11" fmla="*/ 516193 w 604684"/>
              <a:gd name="connsiteY11" fmla="*/ 1350632 h 1780292"/>
              <a:gd name="connsiteX12" fmla="*/ 486697 w 604684"/>
              <a:gd name="connsiteY12" fmla="*/ 1557109 h 1780292"/>
              <a:gd name="connsiteX13" fmla="*/ 442451 w 604684"/>
              <a:gd name="connsiteY13" fmla="*/ 1719342 h 1780292"/>
              <a:gd name="connsiteX14" fmla="*/ 339213 w 604684"/>
              <a:gd name="connsiteY14" fmla="*/ 1748838 h 1780292"/>
              <a:gd name="connsiteX15" fmla="*/ 206477 w 604684"/>
              <a:gd name="connsiteY15" fmla="*/ 1778335 h 1780292"/>
              <a:gd name="connsiteX16" fmla="*/ 147484 w 604684"/>
              <a:gd name="connsiteY16" fmla="*/ 1778335 h 178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4684" h="1780292">
                <a:moveTo>
                  <a:pt x="0" y="23277"/>
                </a:moveTo>
                <a:cubicBezTo>
                  <a:pt x="153263" y="36049"/>
                  <a:pt x="181127" y="0"/>
                  <a:pt x="265471" y="126516"/>
                </a:cubicBezTo>
                <a:lnTo>
                  <a:pt x="324464" y="215006"/>
                </a:lnTo>
                <a:cubicBezTo>
                  <a:pt x="348855" y="251592"/>
                  <a:pt x="383458" y="332993"/>
                  <a:pt x="383458" y="332993"/>
                </a:cubicBezTo>
                <a:cubicBezTo>
                  <a:pt x="388374" y="357574"/>
                  <a:pt x="392126" y="382416"/>
                  <a:pt x="398206" y="406735"/>
                </a:cubicBezTo>
                <a:cubicBezTo>
                  <a:pt x="401977" y="421817"/>
                  <a:pt x="412955" y="435434"/>
                  <a:pt x="412955" y="450980"/>
                </a:cubicBezTo>
                <a:cubicBezTo>
                  <a:pt x="412955" y="564158"/>
                  <a:pt x="403122" y="677122"/>
                  <a:pt x="398206" y="790193"/>
                </a:cubicBezTo>
                <a:cubicBezTo>
                  <a:pt x="403122" y="834438"/>
                  <a:pt x="402158" y="879741"/>
                  <a:pt x="412955" y="922929"/>
                </a:cubicBezTo>
                <a:cubicBezTo>
                  <a:pt x="417254" y="940125"/>
                  <a:pt x="429917" y="954640"/>
                  <a:pt x="442451" y="967174"/>
                </a:cubicBezTo>
                <a:cubicBezTo>
                  <a:pt x="484340" y="1009063"/>
                  <a:pt x="550568" y="1015344"/>
                  <a:pt x="604684" y="1026167"/>
                </a:cubicBezTo>
                <a:cubicBezTo>
                  <a:pt x="589935" y="1035999"/>
                  <a:pt x="572972" y="1043130"/>
                  <a:pt x="560438" y="1055664"/>
                </a:cubicBezTo>
                <a:cubicBezTo>
                  <a:pt x="486606" y="1129496"/>
                  <a:pt x="522056" y="1271478"/>
                  <a:pt x="516193" y="1350632"/>
                </a:cubicBezTo>
                <a:cubicBezTo>
                  <a:pt x="502328" y="1537804"/>
                  <a:pt x="512238" y="1442176"/>
                  <a:pt x="486697" y="1557109"/>
                </a:cubicBezTo>
                <a:cubicBezTo>
                  <a:pt x="482659" y="1575278"/>
                  <a:pt x="459025" y="1713817"/>
                  <a:pt x="442451" y="1719342"/>
                </a:cubicBezTo>
                <a:cubicBezTo>
                  <a:pt x="336352" y="1754708"/>
                  <a:pt x="468863" y="1711795"/>
                  <a:pt x="339213" y="1748838"/>
                </a:cubicBezTo>
                <a:cubicBezTo>
                  <a:pt x="267352" y="1769370"/>
                  <a:pt x="308851" y="1768098"/>
                  <a:pt x="206477" y="1778335"/>
                </a:cubicBezTo>
                <a:cubicBezTo>
                  <a:pt x="186910" y="1780292"/>
                  <a:pt x="167148" y="1778335"/>
                  <a:pt x="147484" y="1778335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4200" y="2590800"/>
            <a:ext cx="16850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Solved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11" name="Picture 10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DC Capacity: </a:t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Known/Unknown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5537093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Single Sender – Single Receiver</a:t>
            </a:r>
          </a:p>
          <a:p>
            <a:endParaRPr lang="en-US" sz="2800" dirty="0" smtClean="0"/>
          </a:p>
          <a:p>
            <a:r>
              <a:rPr lang="en-US" sz="2800" dirty="0" smtClean="0"/>
              <a:t>Many Senders – Single Receiver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6238568" y="1953508"/>
            <a:ext cx="604684" cy="1780292"/>
          </a:xfrm>
          <a:custGeom>
            <a:avLst/>
            <a:gdLst>
              <a:gd name="connsiteX0" fmla="*/ 0 w 604684"/>
              <a:gd name="connsiteY0" fmla="*/ 23277 h 1780292"/>
              <a:gd name="connsiteX1" fmla="*/ 265471 w 604684"/>
              <a:gd name="connsiteY1" fmla="*/ 126516 h 1780292"/>
              <a:gd name="connsiteX2" fmla="*/ 324464 w 604684"/>
              <a:gd name="connsiteY2" fmla="*/ 215006 h 1780292"/>
              <a:gd name="connsiteX3" fmla="*/ 383458 w 604684"/>
              <a:gd name="connsiteY3" fmla="*/ 332993 h 1780292"/>
              <a:gd name="connsiteX4" fmla="*/ 398206 w 604684"/>
              <a:gd name="connsiteY4" fmla="*/ 406735 h 1780292"/>
              <a:gd name="connsiteX5" fmla="*/ 412955 w 604684"/>
              <a:gd name="connsiteY5" fmla="*/ 450980 h 1780292"/>
              <a:gd name="connsiteX6" fmla="*/ 398206 w 604684"/>
              <a:gd name="connsiteY6" fmla="*/ 790193 h 1780292"/>
              <a:gd name="connsiteX7" fmla="*/ 412955 w 604684"/>
              <a:gd name="connsiteY7" fmla="*/ 922929 h 1780292"/>
              <a:gd name="connsiteX8" fmla="*/ 442451 w 604684"/>
              <a:gd name="connsiteY8" fmla="*/ 967174 h 1780292"/>
              <a:gd name="connsiteX9" fmla="*/ 604684 w 604684"/>
              <a:gd name="connsiteY9" fmla="*/ 1026167 h 1780292"/>
              <a:gd name="connsiteX10" fmla="*/ 560438 w 604684"/>
              <a:gd name="connsiteY10" fmla="*/ 1055664 h 1780292"/>
              <a:gd name="connsiteX11" fmla="*/ 516193 w 604684"/>
              <a:gd name="connsiteY11" fmla="*/ 1350632 h 1780292"/>
              <a:gd name="connsiteX12" fmla="*/ 486697 w 604684"/>
              <a:gd name="connsiteY12" fmla="*/ 1557109 h 1780292"/>
              <a:gd name="connsiteX13" fmla="*/ 442451 w 604684"/>
              <a:gd name="connsiteY13" fmla="*/ 1719342 h 1780292"/>
              <a:gd name="connsiteX14" fmla="*/ 339213 w 604684"/>
              <a:gd name="connsiteY14" fmla="*/ 1748838 h 1780292"/>
              <a:gd name="connsiteX15" fmla="*/ 206477 w 604684"/>
              <a:gd name="connsiteY15" fmla="*/ 1778335 h 1780292"/>
              <a:gd name="connsiteX16" fmla="*/ 147484 w 604684"/>
              <a:gd name="connsiteY16" fmla="*/ 1778335 h 178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4684" h="1780292">
                <a:moveTo>
                  <a:pt x="0" y="23277"/>
                </a:moveTo>
                <a:cubicBezTo>
                  <a:pt x="153263" y="36049"/>
                  <a:pt x="181127" y="0"/>
                  <a:pt x="265471" y="126516"/>
                </a:cubicBezTo>
                <a:lnTo>
                  <a:pt x="324464" y="215006"/>
                </a:lnTo>
                <a:cubicBezTo>
                  <a:pt x="348855" y="251592"/>
                  <a:pt x="383458" y="332993"/>
                  <a:pt x="383458" y="332993"/>
                </a:cubicBezTo>
                <a:cubicBezTo>
                  <a:pt x="388374" y="357574"/>
                  <a:pt x="392126" y="382416"/>
                  <a:pt x="398206" y="406735"/>
                </a:cubicBezTo>
                <a:cubicBezTo>
                  <a:pt x="401977" y="421817"/>
                  <a:pt x="412955" y="435434"/>
                  <a:pt x="412955" y="450980"/>
                </a:cubicBezTo>
                <a:cubicBezTo>
                  <a:pt x="412955" y="564158"/>
                  <a:pt x="403122" y="677122"/>
                  <a:pt x="398206" y="790193"/>
                </a:cubicBezTo>
                <a:cubicBezTo>
                  <a:pt x="403122" y="834438"/>
                  <a:pt x="402158" y="879741"/>
                  <a:pt x="412955" y="922929"/>
                </a:cubicBezTo>
                <a:cubicBezTo>
                  <a:pt x="417254" y="940125"/>
                  <a:pt x="429917" y="954640"/>
                  <a:pt x="442451" y="967174"/>
                </a:cubicBezTo>
                <a:cubicBezTo>
                  <a:pt x="484340" y="1009063"/>
                  <a:pt x="550568" y="1015344"/>
                  <a:pt x="604684" y="1026167"/>
                </a:cubicBezTo>
                <a:cubicBezTo>
                  <a:pt x="589935" y="1035999"/>
                  <a:pt x="572972" y="1043130"/>
                  <a:pt x="560438" y="1055664"/>
                </a:cubicBezTo>
                <a:cubicBezTo>
                  <a:pt x="486606" y="1129496"/>
                  <a:pt x="522056" y="1271478"/>
                  <a:pt x="516193" y="1350632"/>
                </a:cubicBezTo>
                <a:cubicBezTo>
                  <a:pt x="502328" y="1537804"/>
                  <a:pt x="512238" y="1442176"/>
                  <a:pt x="486697" y="1557109"/>
                </a:cubicBezTo>
                <a:cubicBezTo>
                  <a:pt x="482659" y="1575278"/>
                  <a:pt x="459025" y="1713817"/>
                  <a:pt x="442451" y="1719342"/>
                </a:cubicBezTo>
                <a:cubicBezTo>
                  <a:pt x="336352" y="1754708"/>
                  <a:pt x="468863" y="1711795"/>
                  <a:pt x="339213" y="1748838"/>
                </a:cubicBezTo>
                <a:cubicBezTo>
                  <a:pt x="267352" y="1769370"/>
                  <a:pt x="308851" y="1768098"/>
                  <a:pt x="206477" y="1778335"/>
                </a:cubicBezTo>
                <a:cubicBezTo>
                  <a:pt x="186910" y="1780292"/>
                  <a:pt x="167148" y="1778335"/>
                  <a:pt x="147484" y="1778335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4200" y="2590800"/>
            <a:ext cx="16850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Solved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5355953" cy="1231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Many Senders – Two Receivers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Communication?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5029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least 2 parties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5" name="Picture 8" descr="madhubala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2286000"/>
            <a:ext cx="3175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mitabhAna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0"/>
            <a:ext cx="31623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4415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Sender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441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Receiver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948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Alice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876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5638800"/>
            <a:ext cx="678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Communication is a process by which 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information is sent by a sender to a receiver 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via some medium.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38800"/>
            <a:ext cx="87630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DC Capacity: </a:t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Known/Unknown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5537093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Single Sender – Single Receiver</a:t>
            </a:r>
          </a:p>
          <a:p>
            <a:endParaRPr lang="en-US" sz="2800" dirty="0" smtClean="0"/>
          </a:p>
          <a:p>
            <a:r>
              <a:rPr lang="en-US" sz="2800" dirty="0" smtClean="0"/>
              <a:t>Many Senders – Single Receiver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6238568" y="1953508"/>
            <a:ext cx="604684" cy="1780292"/>
          </a:xfrm>
          <a:custGeom>
            <a:avLst/>
            <a:gdLst>
              <a:gd name="connsiteX0" fmla="*/ 0 w 604684"/>
              <a:gd name="connsiteY0" fmla="*/ 23277 h 1780292"/>
              <a:gd name="connsiteX1" fmla="*/ 265471 w 604684"/>
              <a:gd name="connsiteY1" fmla="*/ 126516 h 1780292"/>
              <a:gd name="connsiteX2" fmla="*/ 324464 w 604684"/>
              <a:gd name="connsiteY2" fmla="*/ 215006 h 1780292"/>
              <a:gd name="connsiteX3" fmla="*/ 383458 w 604684"/>
              <a:gd name="connsiteY3" fmla="*/ 332993 h 1780292"/>
              <a:gd name="connsiteX4" fmla="*/ 398206 w 604684"/>
              <a:gd name="connsiteY4" fmla="*/ 406735 h 1780292"/>
              <a:gd name="connsiteX5" fmla="*/ 412955 w 604684"/>
              <a:gd name="connsiteY5" fmla="*/ 450980 h 1780292"/>
              <a:gd name="connsiteX6" fmla="*/ 398206 w 604684"/>
              <a:gd name="connsiteY6" fmla="*/ 790193 h 1780292"/>
              <a:gd name="connsiteX7" fmla="*/ 412955 w 604684"/>
              <a:gd name="connsiteY7" fmla="*/ 922929 h 1780292"/>
              <a:gd name="connsiteX8" fmla="*/ 442451 w 604684"/>
              <a:gd name="connsiteY8" fmla="*/ 967174 h 1780292"/>
              <a:gd name="connsiteX9" fmla="*/ 604684 w 604684"/>
              <a:gd name="connsiteY9" fmla="*/ 1026167 h 1780292"/>
              <a:gd name="connsiteX10" fmla="*/ 560438 w 604684"/>
              <a:gd name="connsiteY10" fmla="*/ 1055664 h 1780292"/>
              <a:gd name="connsiteX11" fmla="*/ 516193 w 604684"/>
              <a:gd name="connsiteY11" fmla="*/ 1350632 h 1780292"/>
              <a:gd name="connsiteX12" fmla="*/ 486697 w 604684"/>
              <a:gd name="connsiteY12" fmla="*/ 1557109 h 1780292"/>
              <a:gd name="connsiteX13" fmla="*/ 442451 w 604684"/>
              <a:gd name="connsiteY13" fmla="*/ 1719342 h 1780292"/>
              <a:gd name="connsiteX14" fmla="*/ 339213 w 604684"/>
              <a:gd name="connsiteY14" fmla="*/ 1748838 h 1780292"/>
              <a:gd name="connsiteX15" fmla="*/ 206477 w 604684"/>
              <a:gd name="connsiteY15" fmla="*/ 1778335 h 1780292"/>
              <a:gd name="connsiteX16" fmla="*/ 147484 w 604684"/>
              <a:gd name="connsiteY16" fmla="*/ 1778335 h 178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4684" h="1780292">
                <a:moveTo>
                  <a:pt x="0" y="23277"/>
                </a:moveTo>
                <a:cubicBezTo>
                  <a:pt x="153263" y="36049"/>
                  <a:pt x="181127" y="0"/>
                  <a:pt x="265471" y="126516"/>
                </a:cubicBezTo>
                <a:lnTo>
                  <a:pt x="324464" y="215006"/>
                </a:lnTo>
                <a:cubicBezTo>
                  <a:pt x="348855" y="251592"/>
                  <a:pt x="383458" y="332993"/>
                  <a:pt x="383458" y="332993"/>
                </a:cubicBezTo>
                <a:cubicBezTo>
                  <a:pt x="388374" y="357574"/>
                  <a:pt x="392126" y="382416"/>
                  <a:pt x="398206" y="406735"/>
                </a:cubicBezTo>
                <a:cubicBezTo>
                  <a:pt x="401977" y="421817"/>
                  <a:pt x="412955" y="435434"/>
                  <a:pt x="412955" y="450980"/>
                </a:cubicBezTo>
                <a:cubicBezTo>
                  <a:pt x="412955" y="564158"/>
                  <a:pt x="403122" y="677122"/>
                  <a:pt x="398206" y="790193"/>
                </a:cubicBezTo>
                <a:cubicBezTo>
                  <a:pt x="403122" y="834438"/>
                  <a:pt x="402158" y="879741"/>
                  <a:pt x="412955" y="922929"/>
                </a:cubicBezTo>
                <a:cubicBezTo>
                  <a:pt x="417254" y="940125"/>
                  <a:pt x="429917" y="954640"/>
                  <a:pt x="442451" y="967174"/>
                </a:cubicBezTo>
                <a:cubicBezTo>
                  <a:pt x="484340" y="1009063"/>
                  <a:pt x="550568" y="1015344"/>
                  <a:pt x="604684" y="1026167"/>
                </a:cubicBezTo>
                <a:cubicBezTo>
                  <a:pt x="589935" y="1035999"/>
                  <a:pt x="572972" y="1043130"/>
                  <a:pt x="560438" y="1055664"/>
                </a:cubicBezTo>
                <a:cubicBezTo>
                  <a:pt x="486606" y="1129496"/>
                  <a:pt x="522056" y="1271478"/>
                  <a:pt x="516193" y="1350632"/>
                </a:cubicBezTo>
                <a:cubicBezTo>
                  <a:pt x="502328" y="1537804"/>
                  <a:pt x="512238" y="1442176"/>
                  <a:pt x="486697" y="1557109"/>
                </a:cubicBezTo>
                <a:cubicBezTo>
                  <a:pt x="482659" y="1575278"/>
                  <a:pt x="459025" y="1713817"/>
                  <a:pt x="442451" y="1719342"/>
                </a:cubicBezTo>
                <a:cubicBezTo>
                  <a:pt x="336352" y="1754708"/>
                  <a:pt x="468863" y="1711795"/>
                  <a:pt x="339213" y="1748838"/>
                </a:cubicBezTo>
                <a:cubicBezTo>
                  <a:pt x="267352" y="1769370"/>
                  <a:pt x="308851" y="1768098"/>
                  <a:pt x="206477" y="1778335"/>
                </a:cubicBezTo>
                <a:cubicBezTo>
                  <a:pt x="186910" y="1780292"/>
                  <a:pt x="167148" y="1778335"/>
                  <a:pt x="147484" y="1778335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4200" y="2590800"/>
            <a:ext cx="16850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Solved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5355953" cy="1231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Many Senders – Two Receivers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4191000"/>
            <a:ext cx="2953053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Partially Solved </a:t>
            </a:r>
            <a:endParaRPr lang="en-US" dirty="0"/>
          </a:p>
        </p:txBody>
      </p:sp>
      <p:pic>
        <p:nvPicPr>
          <p:cNvPr id="11" name="Picture 10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DC Capacity: </a:t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Known/Unknown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5537093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Single Sender – Single Receiver</a:t>
            </a:r>
          </a:p>
          <a:p>
            <a:endParaRPr lang="en-US" sz="2800" dirty="0" smtClean="0"/>
          </a:p>
          <a:p>
            <a:r>
              <a:rPr lang="en-US" sz="2800" dirty="0" smtClean="0"/>
              <a:t>Many Senders – Single Receiver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6238568" y="1953508"/>
            <a:ext cx="604684" cy="1780292"/>
          </a:xfrm>
          <a:custGeom>
            <a:avLst/>
            <a:gdLst>
              <a:gd name="connsiteX0" fmla="*/ 0 w 604684"/>
              <a:gd name="connsiteY0" fmla="*/ 23277 h 1780292"/>
              <a:gd name="connsiteX1" fmla="*/ 265471 w 604684"/>
              <a:gd name="connsiteY1" fmla="*/ 126516 h 1780292"/>
              <a:gd name="connsiteX2" fmla="*/ 324464 w 604684"/>
              <a:gd name="connsiteY2" fmla="*/ 215006 h 1780292"/>
              <a:gd name="connsiteX3" fmla="*/ 383458 w 604684"/>
              <a:gd name="connsiteY3" fmla="*/ 332993 h 1780292"/>
              <a:gd name="connsiteX4" fmla="*/ 398206 w 604684"/>
              <a:gd name="connsiteY4" fmla="*/ 406735 h 1780292"/>
              <a:gd name="connsiteX5" fmla="*/ 412955 w 604684"/>
              <a:gd name="connsiteY5" fmla="*/ 450980 h 1780292"/>
              <a:gd name="connsiteX6" fmla="*/ 398206 w 604684"/>
              <a:gd name="connsiteY6" fmla="*/ 790193 h 1780292"/>
              <a:gd name="connsiteX7" fmla="*/ 412955 w 604684"/>
              <a:gd name="connsiteY7" fmla="*/ 922929 h 1780292"/>
              <a:gd name="connsiteX8" fmla="*/ 442451 w 604684"/>
              <a:gd name="connsiteY8" fmla="*/ 967174 h 1780292"/>
              <a:gd name="connsiteX9" fmla="*/ 604684 w 604684"/>
              <a:gd name="connsiteY9" fmla="*/ 1026167 h 1780292"/>
              <a:gd name="connsiteX10" fmla="*/ 560438 w 604684"/>
              <a:gd name="connsiteY10" fmla="*/ 1055664 h 1780292"/>
              <a:gd name="connsiteX11" fmla="*/ 516193 w 604684"/>
              <a:gd name="connsiteY11" fmla="*/ 1350632 h 1780292"/>
              <a:gd name="connsiteX12" fmla="*/ 486697 w 604684"/>
              <a:gd name="connsiteY12" fmla="*/ 1557109 h 1780292"/>
              <a:gd name="connsiteX13" fmla="*/ 442451 w 604684"/>
              <a:gd name="connsiteY13" fmla="*/ 1719342 h 1780292"/>
              <a:gd name="connsiteX14" fmla="*/ 339213 w 604684"/>
              <a:gd name="connsiteY14" fmla="*/ 1748838 h 1780292"/>
              <a:gd name="connsiteX15" fmla="*/ 206477 w 604684"/>
              <a:gd name="connsiteY15" fmla="*/ 1778335 h 1780292"/>
              <a:gd name="connsiteX16" fmla="*/ 147484 w 604684"/>
              <a:gd name="connsiteY16" fmla="*/ 1778335 h 178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4684" h="1780292">
                <a:moveTo>
                  <a:pt x="0" y="23277"/>
                </a:moveTo>
                <a:cubicBezTo>
                  <a:pt x="153263" y="36049"/>
                  <a:pt x="181127" y="0"/>
                  <a:pt x="265471" y="126516"/>
                </a:cubicBezTo>
                <a:lnTo>
                  <a:pt x="324464" y="215006"/>
                </a:lnTo>
                <a:cubicBezTo>
                  <a:pt x="348855" y="251592"/>
                  <a:pt x="383458" y="332993"/>
                  <a:pt x="383458" y="332993"/>
                </a:cubicBezTo>
                <a:cubicBezTo>
                  <a:pt x="388374" y="357574"/>
                  <a:pt x="392126" y="382416"/>
                  <a:pt x="398206" y="406735"/>
                </a:cubicBezTo>
                <a:cubicBezTo>
                  <a:pt x="401977" y="421817"/>
                  <a:pt x="412955" y="435434"/>
                  <a:pt x="412955" y="450980"/>
                </a:cubicBezTo>
                <a:cubicBezTo>
                  <a:pt x="412955" y="564158"/>
                  <a:pt x="403122" y="677122"/>
                  <a:pt x="398206" y="790193"/>
                </a:cubicBezTo>
                <a:cubicBezTo>
                  <a:pt x="403122" y="834438"/>
                  <a:pt x="402158" y="879741"/>
                  <a:pt x="412955" y="922929"/>
                </a:cubicBezTo>
                <a:cubicBezTo>
                  <a:pt x="417254" y="940125"/>
                  <a:pt x="429917" y="954640"/>
                  <a:pt x="442451" y="967174"/>
                </a:cubicBezTo>
                <a:cubicBezTo>
                  <a:pt x="484340" y="1009063"/>
                  <a:pt x="550568" y="1015344"/>
                  <a:pt x="604684" y="1026167"/>
                </a:cubicBezTo>
                <a:cubicBezTo>
                  <a:pt x="589935" y="1035999"/>
                  <a:pt x="572972" y="1043130"/>
                  <a:pt x="560438" y="1055664"/>
                </a:cubicBezTo>
                <a:cubicBezTo>
                  <a:pt x="486606" y="1129496"/>
                  <a:pt x="522056" y="1271478"/>
                  <a:pt x="516193" y="1350632"/>
                </a:cubicBezTo>
                <a:cubicBezTo>
                  <a:pt x="502328" y="1537804"/>
                  <a:pt x="512238" y="1442176"/>
                  <a:pt x="486697" y="1557109"/>
                </a:cubicBezTo>
                <a:cubicBezTo>
                  <a:pt x="482659" y="1575278"/>
                  <a:pt x="459025" y="1713817"/>
                  <a:pt x="442451" y="1719342"/>
                </a:cubicBezTo>
                <a:cubicBezTo>
                  <a:pt x="336352" y="1754708"/>
                  <a:pt x="468863" y="1711795"/>
                  <a:pt x="339213" y="1748838"/>
                </a:cubicBezTo>
                <a:cubicBezTo>
                  <a:pt x="267352" y="1769370"/>
                  <a:pt x="308851" y="1768098"/>
                  <a:pt x="206477" y="1778335"/>
                </a:cubicBezTo>
                <a:cubicBezTo>
                  <a:pt x="186910" y="1780292"/>
                  <a:pt x="167148" y="1778335"/>
                  <a:pt x="147484" y="1778335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4200" y="2590800"/>
            <a:ext cx="16850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Solved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5355953" cy="1231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Many Senders – Two Receivers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4191000"/>
            <a:ext cx="2953053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Partially Solved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562600"/>
            <a:ext cx="5609228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Many Senders – Many Receivers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5943600"/>
            <a:ext cx="24336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Not Solved </a:t>
            </a:r>
            <a:r>
              <a:rPr lang="en-US" sz="2800" dirty="0" smtClean="0">
                <a:sym typeface="Wingdings" pitchFamily="2" charset="2"/>
              </a:rPr>
              <a:t></a:t>
            </a:r>
            <a:endParaRPr lang="en-US" dirty="0"/>
          </a:p>
        </p:txBody>
      </p:sp>
      <p:pic>
        <p:nvPicPr>
          <p:cNvPr id="11" name="Picture 10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49506" name="Picture 2" descr="thank you indian elephant stic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199"/>
            <a:ext cx="6781800" cy="678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Communication?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5029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least 2 parties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5" name="Picture 8" descr="madhubala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2286000"/>
            <a:ext cx="3175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mitabhAna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0"/>
            <a:ext cx="31623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4415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Sender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441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Receiver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948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Alice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876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5486400"/>
            <a:ext cx="678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process by which 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information is sent by a sender to a receiver 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via some medium.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Communication?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Alice (Encoder)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                                     </a:t>
            </a:r>
            <a:endParaRPr lang="en-US" dirty="0"/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2716696" y="2084749"/>
            <a:ext cx="1017104" cy="1039451"/>
          </a:xfrm>
          <a:custGeom>
            <a:avLst/>
            <a:gdLst>
              <a:gd name="connsiteX0" fmla="*/ 0 w 832504"/>
              <a:gd name="connsiteY0" fmla="*/ 2468 h 923991"/>
              <a:gd name="connsiteX1" fmla="*/ 278295 w 832504"/>
              <a:gd name="connsiteY1" fmla="*/ 42225 h 923991"/>
              <a:gd name="connsiteX2" fmla="*/ 357808 w 832504"/>
              <a:gd name="connsiteY2" fmla="*/ 95234 h 923991"/>
              <a:gd name="connsiteX3" fmla="*/ 397565 w 832504"/>
              <a:gd name="connsiteY3" fmla="*/ 121738 h 923991"/>
              <a:gd name="connsiteX4" fmla="*/ 450574 w 832504"/>
              <a:gd name="connsiteY4" fmla="*/ 214503 h 923991"/>
              <a:gd name="connsiteX5" fmla="*/ 490330 w 832504"/>
              <a:gd name="connsiteY5" fmla="*/ 254260 h 923991"/>
              <a:gd name="connsiteX6" fmla="*/ 503582 w 832504"/>
              <a:gd name="connsiteY6" fmla="*/ 307268 h 923991"/>
              <a:gd name="connsiteX7" fmla="*/ 530087 w 832504"/>
              <a:gd name="connsiteY7" fmla="*/ 333773 h 923991"/>
              <a:gd name="connsiteX8" fmla="*/ 569843 w 832504"/>
              <a:gd name="connsiteY8" fmla="*/ 386781 h 923991"/>
              <a:gd name="connsiteX9" fmla="*/ 583095 w 832504"/>
              <a:gd name="connsiteY9" fmla="*/ 426538 h 923991"/>
              <a:gd name="connsiteX10" fmla="*/ 609600 w 832504"/>
              <a:gd name="connsiteY10" fmla="*/ 453042 h 923991"/>
              <a:gd name="connsiteX11" fmla="*/ 636104 w 832504"/>
              <a:gd name="connsiteY11" fmla="*/ 506051 h 923991"/>
              <a:gd name="connsiteX12" fmla="*/ 715617 w 832504"/>
              <a:gd name="connsiteY12" fmla="*/ 678329 h 923991"/>
              <a:gd name="connsiteX13" fmla="*/ 742121 w 832504"/>
              <a:gd name="connsiteY13" fmla="*/ 771094 h 923991"/>
              <a:gd name="connsiteX14" fmla="*/ 768626 w 832504"/>
              <a:gd name="connsiteY14" fmla="*/ 810851 h 923991"/>
              <a:gd name="connsiteX15" fmla="*/ 781878 w 832504"/>
              <a:gd name="connsiteY15" fmla="*/ 850608 h 923991"/>
              <a:gd name="connsiteX16" fmla="*/ 768626 w 832504"/>
              <a:gd name="connsiteY16" fmla="*/ 877112 h 923991"/>
              <a:gd name="connsiteX17" fmla="*/ 742121 w 832504"/>
              <a:gd name="connsiteY17" fmla="*/ 850608 h 923991"/>
              <a:gd name="connsiteX18" fmla="*/ 768626 w 832504"/>
              <a:gd name="connsiteY18" fmla="*/ 890364 h 923991"/>
              <a:gd name="connsiteX19" fmla="*/ 808382 w 832504"/>
              <a:gd name="connsiteY19" fmla="*/ 916868 h 923991"/>
              <a:gd name="connsiteX20" fmla="*/ 821634 w 832504"/>
              <a:gd name="connsiteY20" fmla="*/ 863860 h 923991"/>
              <a:gd name="connsiteX21" fmla="*/ 821634 w 832504"/>
              <a:gd name="connsiteY21" fmla="*/ 744590 h 92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32504" h="923991">
                <a:moveTo>
                  <a:pt x="0" y="2468"/>
                </a:moveTo>
                <a:cubicBezTo>
                  <a:pt x="38459" y="5032"/>
                  <a:pt x="214958" y="0"/>
                  <a:pt x="278295" y="42225"/>
                </a:cubicBezTo>
                <a:lnTo>
                  <a:pt x="357808" y="95234"/>
                </a:lnTo>
                <a:lnTo>
                  <a:pt x="397565" y="121738"/>
                </a:lnTo>
                <a:cubicBezTo>
                  <a:pt x="413770" y="154149"/>
                  <a:pt x="427156" y="186402"/>
                  <a:pt x="450574" y="214503"/>
                </a:cubicBezTo>
                <a:cubicBezTo>
                  <a:pt x="462572" y="228901"/>
                  <a:pt x="477078" y="241008"/>
                  <a:pt x="490330" y="254260"/>
                </a:cubicBezTo>
                <a:cubicBezTo>
                  <a:pt x="494747" y="271929"/>
                  <a:pt x="495437" y="290978"/>
                  <a:pt x="503582" y="307268"/>
                </a:cubicBezTo>
                <a:cubicBezTo>
                  <a:pt x="509170" y="318443"/>
                  <a:pt x="522088" y="324174"/>
                  <a:pt x="530087" y="333773"/>
                </a:cubicBezTo>
                <a:cubicBezTo>
                  <a:pt x="544227" y="350740"/>
                  <a:pt x="556591" y="369112"/>
                  <a:pt x="569843" y="386781"/>
                </a:cubicBezTo>
                <a:cubicBezTo>
                  <a:pt x="574260" y="400033"/>
                  <a:pt x="575908" y="414560"/>
                  <a:pt x="583095" y="426538"/>
                </a:cubicBezTo>
                <a:cubicBezTo>
                  <a:pt x="589523" y="437252"/>
                  <a:pt x="602669" y="442646"/>
                  <a:pt x="609600" y="453042"/>
                </a:cubicBezTo>
                <a:cubicBezTo>
                  <a:pt x="620558" y="469479"/>
                  <a:pt x="628081" y="487998"/>
                  <a:pt x="636104" y="506051"/>
                </a:cubicBezTo>
                <a:cubicBezTo>
                  <a:pt x="718450" y="691332"/>
                  <a:pt x="583593" y="414283"/>
                  <a:pt x="715617" y="678329"/>
                </a:cubicBezTo>
                <a:cubicBezTo>
                  <a:pt x="741403" y="729901"/>
                  <a:pt x="716648" y="711657"/>
                  <a:pt x="742121" y="771094"/>
                </a:cubicBezTo>
                <a:cubicBezTo>
                  <a:pt x="748395" y="785734"/>
                  <a:pt x="759791" y="797599"/>
                  <a:pt x="768626" y="810851"/>
                </a:cubicBezTo>
                <a:cubicBezTo>
                  <a:pt x="773043" y="824103"/>
                  <a:pt x="775631" y="838114"/>
                  <a:pt x="781878" y="850608"/>
                </a:cubicBezTo>
                <a:cubicBezTo>
                  <a:pt x="805854" y="898561"/>
                  <a:pt x="832504" y="898405"/>
                  <a:pt x="768626" y="877112"/>
                </a:cubicBezTo>
                <a:lnTo>
                  <a:pt x="742121" y="850608"/>
                </a:lnTo>
                <a:cubicBezTo>
                  <a:pt x="750956" y="863860"/>
                  <a:pt x="757364" y="879102"/>
                  <a:pt x="768626" y="890364"/>
                </a:cubicBezTo>
                <a:cubicBezTo>
                  <a:pt x="779888" y="901626"/>
                  <a:pt x="794137" y="923991"/>
                  <a:pt x="808382" y="916868"/>
                </a:cubicBezTo>
                <a:cubicBezTo>
                  <a:pt x="824672" y="908723"/>
                  <a:pt x="820237" y="882019"/>
                  <a:pt x="821634" y="863860"/>
                </a:cubicBezTo>
                <a:cubicBezTo>
                  <a:pt x="824683" y="824220"/>
                  <a:pt x="821634" y="784347"/>
                  <a:pt x="821634" y="744590"/>
                </a:cubicBezTo>
              </a:path>
            </a:pathLst>
          </a:custGeom>
          <a:ln w="31750">
            <a:solidFill>
              <a:srgbClr val="CA38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2105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Sends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1524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encodes</a:t>
            </a:r>
            <a:endParaRPr lang="en-US" sz="2800" dirty="0"/>
          </a:p>
        </p:txBody>
      </p:sp>
      <p:sp>
        <p:nvSpPr>
          <p:cNvPr id="9" name="Freeform 8"/>
          <p:cNvSpPr/>
          <p:nvPr/>
        </p:nvSpPr>
        <p:spPr>
          <a:xfrm>
            <a:off x="4691005" y="3684104"/>
            <a:ext cx="795395" cy="1073426"/>
          </a:xfrm>
          <a:custGeom>
            <a:avLst/>
            <a:gdLst>
              <a:gd name="connsiteX0" fmla="*/ 265 w 795395"/>
              <a:gd name="connsiteY0" fmla="*/ 0 h 1073426"/>
              <a:gd name="connsiteX1" fmla="*/ 93030 w 795395"/>
              <a:gd name="connsiteY1" fmla="*/ 66261 h 1073426"/>
              <a:gd name="connsiteX2" fmla="*/ 185795 w 795395"/>
              <a:gd name="connsiteY2" fmla="*/ 119270 h 1073426"/>
              <a:gd name="connsiteX3" fmla="*/ 384578 w 795395"/>
              <a:gd name="connsiteY3" fmla="*/ 318053 h 1073426"/>
              <a:gd name="connsiteX4" fmla="*/ 450838 w 795395"/>
              <a:gd name="connsiteY4" fmla="*/ 424070 h 1073426"/>
              <a:gd name="connsiteX5" fmla="*/ 477343 w 795395"/>
              <a:gd name="connsiteY5" fmla="*/ 463826 h 1073426"/>
              <a:gd name="connsiteX6" fmla="*/ 490595 w 795395"/>
              <a:gd name="connsiteY6" fmla="*/ 503583 h 1073426"/>
              <a:gd name="connsiteX7" fmla="*/ 517099 w 795395"/>
              <a:gd name="connsiteY7" fmla="*/ 543339 h 1073426"/>
              <a:gd name="connsiteX8" fmla="*/ 556856 w 795395"/>
              <a:gd name="connsiteY8" fmla="*/ 636105 h 1073426"/>
              <a:gd name="connsiteX9" fmla="*/ 596612 w 795395"/>
              <a:gd name="connsiteY9" fmla="*/ 728870 h 1073426"/>
              <a:gd name="connsiteX10" fmla="*/ 609865 w 795395"/>
              <a:gd name="connsiteY10" fmla="*/ 781879 h 1073426"/>
              <a:gd name="connsiteX11" fmla="*/ 623117 w 795395"/>
              <a:gd name="connsiteY11" fmla="*/ 821635 h 1073426"/>
              <a:gd name="connsiteX12" fmla="*/ 649621 w 795395"/>
              <a:gd name="connsiteY12" fmla="*/ 927653 h 1073426"/>
              <a:gd name="connsiteX13" fmla="*/ 662873 w 795395"/>
              <a:gd name="connsiteY13" fmla="*/ 967409 h 1073426"/>
              <a:gd name="connsiteX14" fmla="*/ 689378 w 795395"/>
              <a:gd name="connsiteY14" fmla="*/ 1007166 h 1073426"/>
              <a:gd name="connsiteX15" fmla="*/ 702630 w 795395"/>
              <a:gd name="connsiteY15" fmla="*/ 1046922 h 1073426"/>
              <a:gd name="connsiteX16" fmla="*/ 636369 w 795395"/>
              <a:gd name="connsiteY16" fmla="*/ 993913 h 1073426"/>
              <a:gd name="connsiteX17" fmla="*/ 556856 w 795395"/>
              <a:gd name="connsiteY17" fmla="*/ 967409 h 1073426"/>
              <a:gd name="connsiteX18" fmla="*/ 596612 w 795395"/>
              <a:gd name="connsiteY18" fmla="*/ 980661 h 1073426"/>
              <a:gd name="connsiteX19" fmla="*/ 623117 w 795395"/>
              <a:gd name="connsiteY19" fmla="*/ 1007166 h 1073426"/>
              <a:gd name="connsiteX20" fmla="*/ 662873 w 795395"/>
              <a:gd name="connsiteY20" fmla="*/ 1033670 h 1073426"/>
              <a:gd name="connsiteX21" fmla="*/ 676125 w 795395"/>
              <a:gd name="connsiteY21" fmla="*/ 1073426 h 1073426"/>
              <a:gd name="connsiteX22" fmla="*/ 702630 w 795395"/>
              <a:gd name="connsiteY22" fmla="*/ 1046922 h 1073426"/>
              <a:gd name="connsiteX23" fmla="*/ 715882 w 795395"/>
              <a:gd name="connsiteY23" fmla="*/ 901148 h 1073426"/>
              <a:gd name="connsiteX24" fmla="*/ 729134 w 795395"/>
              <a:gd name="connsiteY24" fmla="*/ 848139 h 1073426"/>
              <a:gd name="connsiteX25" fmla="*/ 755638 w 795395"/>
              <a:gd name="connsiteY25" fmla="*/ 768626 h 1073426"/>
              <a:gd name="connsiteX26" fmla="*/ 795395 w 795395"/>
              <a:gd name="connsiteY26" fmla="*/ 755374 h 107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95395" h="1073426">
                <a:moveTo>
                  <a:pt x="265" y="0"/>
                </a:moveTo>
                <a:cubicBezTo>
                  <a:pt x="76055" y="75792"/>
                  <a:pt x="0" y="8117"/>
                  <a:pt x="93030" y="66261"/>
                </a:cubicBezTo>
                <a:cubicBezTo>
                  <a:pt x="184723" y="123569"/>
                  <a:pt x="107686" y="93234"/>
                  <a:pt x="185795" y="119270"/>
                </a:cubicBezTo>
                <a:lnTo>
                  <a:pt x="384578" y="318053"/>
                </a:lnTo>
                <a:cubicBezTo>
                  <a:pt x="414045" y="347520"/>
                  <a:pt x="428465" y="388912"/>
                  <a:pt x="450838" y="424070"/>
                </a:cubicBezTo>
                <a:cubicBezTo>
                  <a:pt x="459389" y="437507"/>
                  <a:pt x="477343" y="463826"/>
                  <a:pt x="477343" y="463826"/>
                </a:cubicBezTo>
                <a:cubicBezTo>
                  <a:pt x="481760" y="477078"/>
                  <a:pt x="484348" y="491089"/>
                  <a:pt x="490595" y="503583"/>
                </a:cubicBezTo>
                <a:cubicBezTo>
                  <a:pt x="497718" y="517829"/>
                  <a:pt x="511507" y="528426"/>
                  <a:pt x="517099" y="543339"/>
                </a:cubicBezTo>
                <a:cubicBezTo>
                  <a:pt x="554786" y="643836"/>
                  <a:pt x="502231" y="581478"/>
                  <a:pt x="556856" y="636105"/>
                </a:cubicBezTo>
                <a:cubicBezTo>
                  <a:pt x="594900" y="788281"/>
                  <a:pt x="541703" y="600750"/>
                  <a:pt x="596612" y="728870"/>
                </a:cubicBezTo>
                <a:cubicBezTo>
                  <a:pt x="603787" y="745611"/>
                  <a:pt x="604861" y="764366"/>
                  <a:pt x="609865" y="781879"/>
                </a:cubicBezTo>
                <a:cubicBezTo>
                  <a:pt x="613703" y="795310"/>
                  <a:pt x="619442" y="808158"/>
                  <a:pt x="623117" y="821635"/>
                </a:cubicBezTo>
                <a:cubicBezTo>
                  <a:pt x="632701" y="856778"/>
                  <a:pt x="638102" y="893095"/>
                  <a:pt x="649621" y="927653"/>
                </a:cubicBezTo>
                <a:cubicBezTo>
                  <a:pt x="654038" y="940905"/>
                  <a:pt x="656626" y="954915"/>
                  <a:pt x="662873" y="967409"/>
                </a:cubicBezTo>
                <a:cubicBezTo>
                  <a:pt x="669996" y="981655"/>
                  <a:pt x="680543" y="993914"/>
                  <a:pt x="689378" y="1007166"/>
                </a:cubicBezTo>
                <a:cubicBezTo>
                  <a:pt x="693795" y="1020418"/>
                  <a:pt x="715124" y="1040675"/>
                  <a:pt x="702630" y="1046922"/>
                </a:cubicBezTo>
                <a:cubicBezTo>
                  <a:pt x="686915" y="1054779"/>
                  <a:pt x="647120" y="999288"/>
                  <a:pt x="636369" y="993913"/>
                </a:cubicBezTo>
                <a:cubicBezTo>
                  <a:pt x="611381" y="981419"/>
                  <a:pt x="583360" y="976244"/>
                  <a:pt x="556856" y="967409"/>
                </a:cubicBezTo>
                <a:lnTo>
                  <a:pt x="596612" y="980661"/>
                </a:lnTo>
                <a:cubicBezTo>
                  <a:pt x="605447" y="989496"/>
                  <a:pt x="613360" y="999361"/>
                  <a:pt x="623117" y="1007166"/>
                </a:cubicBezTo>
                <a:cubicBezTo>
                  <a:pt x="635554" y="1017115"/>
                  <a:pt x="652924" y="1021233"/>
                  <a:pt x="662873" y="1033670"/>
                </a:cubicBezTo>
                <a:cubicBezTo>
                  <a:pt x="671599" y="1044578"/>
                  <a:pt x="671708" y="1060174"/>
                  <a:pt x="676125" y="1073426"/>
                </a:cubicBezTo>
                <a:cubicBezTo>
                  <a:pt x="684960" y="1064591"/>
                  <a:pt x="699820" y="1059096"/>
                  <a:pt x="702630" y="1046922"/>
                </a:cubicBezTo>
                <a:cubicBezTo>
                  <a:pt x="713601" y="999380"/>
                  <a:pt x="709434" y="949512"/>
                  <a:pt x="715882" y="901148"/>
                </a:cubicBezTo>
                <a:cubicBezTo>
                  <a:pt x="718289" y="883094"/>
                  <a:pt x="723900" y="865584"/>
                  <a:pt x="729134" y="848139"/>
                </a:cubicBezTo>
                <a:cubicBezTo>
                  <a:pt x="737162" y="821379"/>
                  <a:pt x="729134" y="777461"/>
                  <a:pt x="755638" y="768626"/>
                </a:cubicBezTo>
                <a:lnTo>
                  <a:pt x="795395" y="755374"/>
                </a:lnTo>
              </a:path>
            </a:pathLst>
          </a:custGeom>
          <a:ln w="31750" cmpd="sng">
            <a:solidFill>
              <a:srgbClr val="CA38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00600" y="48006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Bob (Decoder) receives &amp; decodes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Communication?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79448"/>
            <a:ext cx="88392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dirty="0" smtClean="0">
              <a:latin typeface="Times New Roman" pitchFamily="18" charset="0"/>
            </a:endParaRPr>
          </a:p>
          <a:p>
            <a:pPr algn="ctr">
              <a:buNone/>
            </a:pPr>
            <a:endParaRPr lang="es-ES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es-E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s-ES" dirty="0" err="1" smtClean="0">
                <a:latin typeface="Times New Roman" pitchFamily="18" charset="0"/>
              </a:rPr>
              <a:t>information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must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be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encoded</a:t>
            </a:r>
            <a:r>
              <a:rPr lang="es-ES" dirty="0" smtClean="0">
                <a:latin typeface="Times New Roman" pitchFamily="18" charset="0"/>
              </a:rPr>
              <a:t> in, and </a:t>
            </a:r>
            <a:r>
              <a:rPr lang="es-ES" dirty="0" err="1" smtClean="0">
                <a:latin typeface="Times New Roman" pitchFamily="18" charset="0"/>
              </a:rPr>
              <a:t>decoded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from</a:t>
            </a:r>
            <a:r>
              <a:rPr lang="es-ES" dirty="0" smtClean="0">
                <a:latin typeface="Times New Roman" pitchFamily="18" charset="0"/>
              </a:rPr>
              <a:t> a </a:t>
            </a:r>
            <a:r>
              <a:rPr lang="es-ES" dirty="0" err="1" smtClean="0">
                <a:latin typeface="Times New Roman" pitchFamily="18" charset="0"/>
              </a:rPr>
              <a:t>physical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system</a:t>
            </a:r>
            <a:r>
              <a:rPr lang="es-ES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s-E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s-E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latin typeface="Times New Roman" pitchFamily="18" charset="0"/>
              </a:rPr>
              <a:t>encoding/Decoding</a:t>
            </a: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</a:rPr>
              <a:t>red</a:t>
            </a:r>
            <a:r>
              <a:rPr lang="en-GB" dirty="0" smtClean="0">
                <a:latin typeface="Times New Roman" pitchFamily="18" charset="0"/>
              </a:rPr>
              <a:t>-</a:t>
            </a:r>
            <a:r>
              <a:rPr lang="en-GB" dirty="0" smtClean="0">
                <a:solidFill>
                  <a:srgbClr val="00B050"/>
                </a:solidFill>
                <a:latin typeface="Times New Roman" pitchFamily="18" charset="0"/>
              </a:rPr>
              <a:t>green</a:t>
            </a:r>
            <a:r>
              <a:rPr lang="en-GB" dirty="0" smtClean="0">
                <a:latin typeface="Times New Roman" pitchFamily="18" charset="0"/>
              </a:rPr>
              <a:t> balls,</a:t>
            </a: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latin typeface="Times New Roman" pitchFamily="18" charset="0"/>
              </a:rPr>
              <a:t>sign of charge of a particle.</a:t>
            </a:r>
          </a:p>
          <a:p>
            <a:pPr>
              <a:lnSpc>
                <a:spcPct val="90000"/>
              </a:lnSpc>
              <a:buNone/>
            </a:pPr>
            <a:endParaRPr lang="en-GB" dirty="0" smtClean="0">
              <a:solidFill>
                <a:srgbClr val="99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GB" dirty="0" smtClean="0">
              <a:latin typeface="Times New Roman" pitchFamily="18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81600" y="4267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</a:rPr>
              <a:t>Only orthogonal states</a:t>
            </a:r>
            <a:endParaRPr lang="en-US" sz="2800" dirty="0"/>
          </a:p>
        </p:txBody>
      </p:sp>
      <p:sp>
        <p:nvSpPr>
          <p:cNvPr id="9" name="Freeform 8"/>
          <p:cNvSpPr/>
          <p:nvPr/>
        </p:nvSpPr>
        <p:spPr>
          <a:xfrm>
            <a:off x="3909391" y="4359965"/>
            <a:ext cx="251792" cy="745199"/>
          </a:xfrm>
          <a:custGeom>
            <a:avLst/>
            <a:gdLst>
              <a:gd name="connsiteX0" fmla="*/ 0 w 251792"/>
              <a:gd name="connsiteY0" fmla="*/ 0 h 745199"/>
              <a:gd name="connsiteX1" fmla="*/ 159026 w 251792"/>
              <a:gd name="connsiteY1" fmla="*/ 26505 h 745199"/>
              <a:gd name="connsiteX2" fmla="*/ 185531 w 251792"/>
              <a:gd name="connsiteY2" fmla="*/ 53009 h 745199"/>
              <a:gd name="connsiteX3" fmla="*/ 198783 w 251792"/>
              <a:gd name="connsiteY3" fmla="*/ 251792 h 745199"/>
              <a:gd name="connsiteX4" fmla="*/ 172279 w 251792"/>
              <a:gd name="connsiteY4" fmla="*/ 331305 h 745199"/>
              <a:gd name="connsiteX5" fmla="*/ 185531 w 251792"/>
              <a:gd name="connsiteY5" fmla="*/ 371061 h 745199"/>
              <a:gd name="connsiteX6" fmla="*/ 225287 w 251792"/>
              <a:gd name="connsiteY6" fmla="*/ 384313 h 745199"/>
              <a:gd name="connsiteX7" fmla="*/ 251792 w 251792"/>
              <a:gd name="connsiteY7" fmla="*/ 410818 h 745199"/>
              <a:gd name="connsiteX8" fmla="*/ 238539 w 251792"/>
              <a:gd name="connsiteY8" fmla="*/ 450574 h 745199"/>
              <a:gd name="connsiteX9" fmla="*/ 225287 w 251792"/>
              <a:gd name="connsiteY9" fmla="*/ 596348 h 745199"/>
              <a:gd name="connsiteX10" fmla="*/ 185531 w 251792"/>
              <a:gd name="connsiteY10" fmla="*/ 675861 h 745199"/>
              <a:gd name="connsiteX11" fmla="*/ 92766 w 251792"/>
              <a:gd name="connsiteY11" fmla="*/ 742122 h 745199"/>
              <a:gd name="connsiteX12" fmla="*/ 0 w 251792"/>
              <a:gd name="connsiteY12" fmla="*/ 742122 h 74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792" h="745199">
                <a:moveTo>
                  <a:pt x="0" y="0"/>
                </a:moveTo>
                <a:cubicBezTo>
                  <a:pt x="11793" y="1310"/>
                  <a:pt x="123702" y="5310"/>
                  <a:pt x="159026" y="26505"/>
                </a:cubicBezTo>
                <a:cubicBezTo>
                  <a:pt x="169740" y="32933"/>
                  <a:pt x="176696" y="44174"/>
                  <a:pt x="185531" y="53009"/>
                </a:cubicBezTo>
                <a:cubicBezTo>
                  <a:pt x="218979" y="153355"/>
                  <a:pt x="223289" y="129261"/>
                  <a:pt x="198783" y="251792"/>
                </a:cubicBezTo>
                <a:cubicBezTo>
                  <a:pt x="193304" y="279187"/>
                  <a:pt x="172279" y="331305"/>
                  <a:pt x="172279" y="331305"/>
                </a:cubicBezTo>
                <a:cubicBezTo>
                  <a:pt x="176696" y="344557"/>
                  <a:pt x="175654" y="361184"/>
                  <a:pt x="185531" y="371061"/>
                </a:cubicBezTo>
                <a:cubicBezTo>
                  <a:pt x="195408" y="380938"/>
                  <a:pt x="213309" y="377126"/>
                  <a:pt x="225287" y="384313"/>
                </a:cubicBezTo>
                <a:cubicBezTo>
                  <a:pt x="236001" y="390741"/>
                  <a:pt x="242957" y="401983"/>
                  <a:pt x="251792" y="410818"/>
                </a:cubicBezTo>
                <a:cubicBezTo>
                  <a:pt x="247374" y="424070"/>
                  <a:pt x="240515" y="436745"/>
                  <a:pt x="238539" y="450574"/>
                </a:cubicBezTo>
                <a:cubicBezTo>
                  <a:pt x="231639" y="498875"/>
                  <a:pt x="232187" y="548047"/>
                  <a:pt x="225287" y="596348"/>
                </a:cubicBezTo>
                <a:cubicBezTo>
                  <a:pt x="221256" y="624567"/>
                  <a:pt x="203528" y="654864"/>
                  <a:pt x="185531" y="675861"/>
                </a:cubicBezTo>
                <a:cubicBezTo>
                  <a:pt x="157305" y="708792"/>
                  <a:pt x="136853" y="737713"/>
                  <a:pt x="92766" y="742122"/>
                </a:cubicBezTo>
                <a:cubicBezTo>
                  <a:pt x="61997" y="745199"/>
                  <a:pt x="30922" y="742122"/>
                  <a:pt x="0" y="742122"/>
                </a:cubicBezTo>
              </a:path>
            </a:pathLst>
          </a:custGeom>
          <a:ln w="28575">
            <a:solidFill>
              <a:srgbClr val="CA38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14800" y="4391605"/>
            <a:ext cx="957871" cy="326169"/>
          </a:xfrm>
          <a:custGeom>
            <a:avLst/>
            <a:gdLst>
              <a:gd name="connsiteX0" fmla="*/ 0 w 957871"/>
              <a:gd name="connsiteY0" fmla="*/ 326169 h 326169"/>
              <a:gd name="connsiteX1" fmla="*/ 39757 w 957871"/>
              <a:gd name="connsiteY1" fmla="*/ 273160 h 326169"/>
              <a:gd name="connsiteX2" fmla="*/ 119270 w 957871"/>
              <a:gd name="connsiteY2" fmla="*/ 220152 h 326169"/>
              <a:gd name="connsiteX3" fmla="*/ 159026 w 957871"/>
              <a:gd name="connsiteY3" fmla="*/ 193647 h 326169"/>
              <a:gd name="connsiteX4" fmla="*/ 198783 w 957871"/>
              <a:gd name="connsiteY4" fmla="*/ 180395 h 326169"/>
              <a:gd name="connsiteX5" fmla="*/ 251791 w 957871"/>
              <a:gd name="connsiteY5" fmla="*/ 153891 h 326169"/>
              <a:gd name="connsiteX6" fmla="*/ 291548 w 957871"/>
              <a:gd name="connsiteY6" fmla="*/ 140638 h 326169"/>
              <a:gd name="connsiteX7" fmla="*/ 371061 w 957871"/>
              <a:gd name="connsiteY7" fmla="*/ 100882 h 326169"/>
              <a:gd name="connsiteX8" fmla="*/ 808383 w 957871"/>
              <a:gd name="connsiteY8" fmla="*/ 114134 h 326169"/>
              <a:gd name="connsiteX9" fmla="*/ 848139 w 957871"/>
              <a:gd name="connsiteY9" fmla="*/ 140638 h 326169"/>
              <a:gd name="connsiteX10" fmla="*/ 927652 w 957871"/>
              <a:gd name="connsiteY10" fmla="*/ 180395 h 326169"/>
              <a:gd name="connsiteX11" fmla="*/ 887896 w 957871"/>
              <a:gd name="connsiteY11" fmla="*/ 100882 h 326169"/>
              <a:gd name="connsiteX12" fmla="*/ 861391 w 957871"/>
              <a:gd name="connsiteY12" fmla="*/ 21369 h 326169"/>
              <a:gd name="connsiteX13" fmla="*/ 874644 w 957871"/>
              <a:gd name="connsiteY13" fmla="*/ 87630 h 326169"/>
              <a:gd name="connsiteX14" fmla="*/ 914400 w 957871"/>
              <a:gd name="connsiteY14" fmla="*/ 206899 h 326169"/>
              <a:gd name="connsiteX15" fmla="*/ 927652 w 957871"/>
              <a:gd name="connsiteY15" fmla="*/ 246656 h 326169"/>
              <a:gd name="connsiteX16" fmla="*/ 768626 w 957871"/>
              <a:gd name="connsiteY16" fmla="*/ 259908 h 32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7871" h="326169">
                <a:moveTo>
                  <a:pt x="0" y="326169"/>
                </a:moveTo>
                <a:cubicBezTo>
                  <a:pt x="13252" y="308499"/>
                  <a:pt x="23249" y="287834"/>
                  <a:pt x="39757" y="273160"/>
                </a:cubicBezTo>
                <a:cubicBezTo>
                  <a:pt x="63565" y="251997"/>
                  <a:pt x="92766" y="237822"/>
                  <a:pt x="119270" y="220152"/>
                </a:cubicBezTo>
                <a:lnTo>
                  <a:pt x="159026" y="193647"/>
                </a:lnTo>
                <a:cubicBezTo>
                  <a:pt x="170649" y="185898"/>
                  <a:pt x="185943" y="185898"/>
                  <a:pt x="198783" y="180395"/>
                </a:cubicBezTo>
                <a:cubicBezTo>
                  <a:pt x="216941" y="172613"/>
                  <a:pt x="233633" y="161673"/>
                  <a:pt x="251791" y="153891"/>
                </a:cubicBezTo>
                <a:cubicBezTo>
                  <a:pt x="264631" y="148388"/>
                  <a:pt x="279054" y="146885"/>
                  <a:pt x="291548" y="140638"/>
                </a:cubicBezTo>
                <a:cubicBezTo>
                  <a:pt x="394300" y="89262"/>
                  <a:pt x="271137" y="134189"/>
                  <a:pt x="371061" y="100882"/>
                </a:cubicBezTo>
                <a:cubicBezTo>
                  <a:pt x="516835" y="105299"/>
                  <a:pt x="663046" y="102023"/>
                  <a:pt x="808383" y="114134"/>
                </a:cubicBezTo>
                <a:cubicBezTo>
                  <a:pt x="824255" y="115457"/>
                  <a:pt x="833894" y="133515"/>
                  <a:pt x="848139" y="140638"/>
                </a:cubicBezTo>
                <a:cubicBezTo>
                  <a:pt x="957871" y="195505"/>
                  <a:pt x="813719" y="104440"/>
                  <a:pt x="927652" y="180395"/>
                </a:cubicBezTo>
                <a:cubicBezTo>
                  <a:pt x="879326" y="35414"/>
                  <a:pt x="956396" y="255005"/>
                  <a:pt x="887896" y="100882"/>
                </a:cubicBezTo>
                <a:cubicBezTo>
                  <a:pt x="876549" y="75352"/>
                  <a:pt x="870226" y="47873"/>
                  <a:pt x="861391" y="21369"/>
                </a:cubicBezTo>
                <a:cubicBezTo>
                  <a:pt x="854268" y="0"/>
                  <a:pt x="868717" y="65899"/>
                  <a:pt x="874644" y="87630"/>
                </a:cubicBezTo>
                <a:lnTo>
                  <a:pt x="914400" y="206899"/>
                </a:lnTo>
                <a:lnTo>
                  <a:pt x="927652" y="246656"/>
                </a:lnTo>
                <a:cubicBezTo>
                  <a:pt x="795212" y="261371"/>
                  <a:pt x="848384" y="259908"/>
                  <a:pt x="768626" y="259908"/>
                </a:cubicBezTo>
              </a:path>
            </a:pathLst>
          </a:cu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0" y="6019800"/>
            <a:ext cx="6553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</a:rPr>
              <a:t> Quantum World: </a:t>
            </a:r>
            <a:r>
              <a:rPr lang="en-GB" sz="2800" dirty="0" err="1" smtClean="0">
                <a:latin typeface="Times New Roman" pitchFamily="18" charset="0"/>
              </a:rPr>
              <a:t>Nonorthogonal</a:t>
            </a:r>
            <a:r>
              <a:rPr lang="en-GB" sz="2800" dirty="0" smtClean="0">
                <a:latin typeface="Times New Roman" pitchFamily="18" charset="0"/>
              </a:rPr>
              <a:t> states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3733800"/>
            <a:ext cx="35814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Classical World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16002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“</a:t>
            </a:r>
            <a:r>
              <a:rPr lang="es-ES" sz="2800" dirty="0" err="1" smtClean="0">
                <a:solidFill>
                  <a:srgbClr val="CC00CC"/>
                </a:solidFill>
                <a:latin typeface="Times New Roman" pitchFamily="18" charset="0"/>
              </a:rPr>
              <a:t>Information</a:t>
            </a:r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s-ES" sz="2800" dirty="0" err="1" smtClean="0">
                <a:solidFill>
                  <a:srgbClr val="CC00CC"/>
                </a:solidFill>
                <a:latin typeface="Times New Roman" pitchFamily="18" charset="0"/>
              </a:rPr>
              <a:t>is</a:t>
            </a:r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s-ES" sz="2800" dirty="0" err="1" smtClean="0">
                <a:solidFill>
                  <a:srgbClr val="CC00CC"/>
                </a:solidFill>
                <a:latin typeface="Times New Roman" pitchFamily="18" charset="0"/>
              </a:rPr>
              <a:t>physical</a:t>
            </a:r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”</a:t>
            </a:r>
          </a:p>
          <a:p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                                           </a:t>
            </a:r>
            <a:r>
              <a:rPr lang="es-ES" sz="2800" dirty="0" smtClean="0">
                <a:latin typeface="Times New Roman" pitchFamily="18" charset="0"/>
              </a:rPr>
              <a:t>---</a:t>
            </a:r>
            <a:r>
              <a:rPr lang="es-ES" sz="2800" dirty="0" err="1" smtClean="0">
                <a:latin typeface="Times New Roman" pitchFamily="18" charset="0"/>
              </a:rPr>
              <a:t>Landauer</a:t>
            </a:r>
            <a:r>
              <a:rPr lang="es-ES" sz="2800" dirty="0" smtClean="0">
                <a:latin typeface="Times New Roman" pitchFamily="18" charset="0"/>
              </a:rPr>
              <a:t>              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0" y="2667000"/>
            <a:ext cx="87630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Communication?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79448"/>
            <a:ext cx="88392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dirty="0" smtClean="0">
              <a:latin typeface="Times New Roman" pitchFamily="18" charset="0"/>
            </a:endParaRPr>
          </a:p>
          <a:p>
            <a:pPr algn="ctr">
              <a:buNone/>
            </a:pPr>
            <a:endParaRPr lang="es-ES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es-E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s-ES" dirty="0" err="1" smtClean="0">
                <a:latin typeface="Times New Roman" pitchFamily="18" charset="0"/>
              </a:rPr>
              <a:t>information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must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be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encoded</a:t>
            </a:r>
            <a:r>
              <a:rPr lang="es-ES" dirty="0" smtClean="0">
                <a:latin typeface="Times New Roman" pitchFamily="18" charset="0"/>
              </a:rPr>
              <a:t> in, and </a:t>
            </a:r>
            <a:r>
              <a:rPr lang="es-ES" dirty="0" err="1" smtClean="0">
                <a:latin typeface="Times New Roman" pitchFamily="18" charset="0"/>
              </a:rPr>
              <a:t>decoded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from</a:t>
            </a:r>
            <a:r>
              <a:rPr lang="es-ES" dirty="0" smtClean="0">
                <a:latin typeface="Times New Roman" pitchFamily="18" charset="0"/>
              </a:rPr>
              <a:t> a </a:t>
            </a:r>
            <a:r>
              <a:rPr lang="es-ES" dirty="0" err="1" smtClean="0">
                <a:latin typeface="Times New Roman" pitchFamily="18" charset="0"/>
              </a:rPr>
              <a:t>physical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system</a:t>
            </a:r>
            <a:r>
              <a:rPr lang="es-ES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s-E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s-E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latin typeface="Times New Roman" pitchFamily="18" charset="0"/>
              </a:rPr>
              <a:t>encoding/Decoding</a:t>
            </a: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</a:rPr>
              <a:t>red</a:t>
            </a:r>
            <a:r>
              <a:rPr lang="en-GB" dirty="0" smtClean="0">
                <a:latin typeface="Times New Roman" pitchFamily="18" charset="0"/>
              </a:rPr>
              <a:t>-</a:t>
            </a:r>
            <a:r>
              <a:rPr lang="en-GB" dirty="0" smtClean="0">
                <a:solidFill>
                  <a:srgbClr val="00B050"/>
                </a:solidFill>
                <a:latin typeface="Times New Roman" pitchFamily="18" charset="0"/>
              </a:rPr>
              <a:t>green</a:t>
            </a:r>
            <a:r>
              <a:rPr lang="en-GB" dirty="0" smtClean="0">
                <a:latin typeface="Times New Roman" pitchFamily="18" charset="0"/>
              </a:rPr>
              <a:t> balls,</a:t>
            </a: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latin typeface="Times New Roman" pitchFamily="18" charset="0"/>
              </a:rPr>
              <a:t>sign of charge of a particle.</a:t>
            </a:r>
          </a:p>
          <a:p>
            <a:pPr>
              <a:lnSpc>
                <a:spcPct val="90000"/>
              </a:lnSpc>
              <a:buNone/>
            </a:pPr>
            <a:endParaRPr lang="en-GB" dirty="0" smtClean="0">
              <a:solidFill>
                <a:srgbClr val="99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GB" dirty="0" smtClean="0">
              <a:latin typeface="Times New Roman" pitchFamily="18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81600" y="4267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</a:rPr>
              <a:t>Only orthogonal states</a:t>
            </a:r>
            <a:endParaRPr lang="en-US" sz="2800" dirty="0"/>
          </a:p>
        </p:txBody>
      </p:sp>
      <p:sp>
        <p:nvSpPr>
          <p:cNvPr id="9" name="Freeform 8"/>
          <p:cNvSpPr/>
          <p:nvPr/>
        </p:nvSpPr>
        <p:spPr>
          <a:xfrm>
            <a:off x="3909391" y="4359965"/>
            <a:ext cx="251792" cy="745199"/>
          </a:xfrm>
          <a:custGeom>
            <a:avLst/>
            <a:gdLst>
              <a:gd name="connsiteX0" fmla="*/ 0 w 251792"/>
              <a:gd name="connsiteY0" fmla="*/ 0 h 745199"/>
              <a:gd name="connsiteX1" fmla="*/ 159026 w 251792"/>
              <a:gd name="connsiteY1" fmla="*/ 26505 h 745199"/>
              <a:gd name="connsiteX2" fmla="*/ 185531 w 251792"/>
              <a:gd name="connsiteY2" fmla="*/ 53009 h 745199"/>
              <a:gd name="connsiteX3" fmla="*/ 198783 w 251792"/>
              <a:gd name="connsiteY3" fmla="*/ 251792 h 745199"/>
              <a:gd name="connsiteX4" fmla="*/ 172279 w 251792"/>
              <a:gd name="connsiteY4" fmla="*/ 331305 h 745199"/>
              <a:gd name="connsiteX5" fmla="*/ 185531 w 251792"/>
              <a:gd name="connsiteY5" fmla="*/ 371061 h 745199"/>
              <a:gd name="connsiteX6" fmla="*/ 225287 w 251792"/>
              <a:gd name="connsiteY6" fmla="*/ 384313 h 745199"/>
              <a:gd name="connsiteX7" fmla="*/ 251792 w 251792"/>
              <a:gd name="connsiteY7" fmla="*/ 410818 h 745199"/>
              <a:gd name="connsiteX8" fmla="*/ 238539 w 251792"/>
              <a:gd name="connsiteY8" fmla="*/ 450574 h 745199"/>
              <a:gd name="connsiteX9" fmla="*/ 225287 w 251792"/>
              <a:gd name="connsiteY9" fmla="*/ 596348 h 745199"/>
              <a:gd name="connsiteX10" fmla="*/ 185531 w 251792"/>
              <a:gd name="connsiteY10" fmla="*/ 675861 h 745199"/>
              <a:gd name="connsiteX11" fmla="*/ 92766 w 251792"/>
              <a:gd name="connsiteY11" fmla="*/ 742122 h 745199"/>
              <a:gd name="connsiteX12" fmla="*/ 0 w 251792"/>
              <a:gd name="connsiteY12" fmla="*/ 742122 h 74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792" h="745199">
                <a:moveTo>
                  <a:pt x="0" y="0"/>
                </a:moveTo>
                <a:cubicBezTo>
                  <a:pt x="11793" y="1310"/>
                  <a:pt x="123702" y="5310"/>
                  <a:pt x="159026" y="26505"/>
                </a:cubicBezTo>
                <a:cubicBezTo>
                  <a:pt x="169740" y="32933"/>
                  <a:pt x="176696" y="44174"/>
                  <a:pt x="185531" y="53009"/>
                </a:cubicBezTo>
                <a:cubicBezTo>
                  <a:pt x="218979" y="153355"/>
                  <a:pt x="223289" y="129261"/>
                  <a:pt x="198783" y="251792"/>
                </a:cubicBezTo>
                <a:cubicBezTo>
                  <a:pt x="193304" y="279187"/>
                  <a:pt x="172279" y="331305"/>
                  <a:pt x="172279" y="331305"/>
                </a:cubicBezTo>
                <a:cubicBezTo>
                  <a:pt x="176696" y="344557"/>
                  <a:pt x="175654" y="361184"/>
                  <a:pt x="185531" y="371061"/>
                </a:cubicBezTo>
                <a:cubicBezTo>
                  <a:pt x="195408" y="380938"/>
                  <a:pt x="213309" y="377126"/>
                  <a:pt x="225287" y="384313"/>
                </a:cubicBezTo>
                <a:cubicBezTo>
                  <a:pt x="236001" y="390741"/>
                  <a:pt x="242957" y="401983"/>
                  <a:pt x="251792" y="410818"/>
                </a:cubicBezTo>
                <a:cubicBezTo>
                  <a:pt x="247374" y="424070"/>
                  <a:pt x="240515" y="436745"/>
                  <a:pt x="238539" y="450574"/>
                </a:cubicBezTo>
                <a:cubicBezTo>
                  <a:pt x="231639" y="498875"/>
                  <a:pt x="232187" y="548047"/>
                  <a:pt x="225287" y="596348"/>
                </a:cubicBezTo>
                <a:cubicBezTo>
                  <a:pt x="221256" y="624567"/>
                  <a:pt x="203528" y="654864"/>
                  <a:pt x="185531" y="675861"/>
                </a:cubicBezTo>
                <a:cubicBezTo>
                  <a:pt x="157305" y="708792"/>
                  <a:pt x="136853" y="737713"/>
                  <a:pt x="92766" y="742122"/>
                </a:cubicBezTo>
                <a:cubicBezTo>
                  <a:pt x="61997" y="745199"/>
                  <a:pt x="30922" y="742122"/>
                  <a:pt x="0" y="742122"/>
                </a:cubicBezTo>
              </a:path>
            </a:pathLst>
          </a:custGeom>
          <a:ln w="28575">
            <a:solidFill>
              <a:srgbClr val="CA38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14800" y="4391605"/>
            <a:ext cx="957871" cy="326169"/>
          </a:xfrm>
          <a:custGeom>
            <a:avLst/>
            <a:gdLst>
              <a:gd name="connsiteX0" fmla="*/ 0 w 957871"/>
              <a:gd name="connsiteY0" fmla="*/ 326169 h 326169"/>
              <a:gd name="connsiteX1" fmla="*/ 39757 w 957871"/>
              <a:gd name="connsiteY1" fmla="*/ 273160 h 326169"/>
              <a:gd name="connsiteX2" fmla="*/ 119270 w 957871"/>
              <a:gd name="connsiteY2" fmla="*/ 220152 h 326169"/>
              <a:gd name="connsiteX3" fmla="*/ 159026 w 957871"/>
              <a:gd name="connsiteY3" fmla="*/ 193647 h 326169"/>
              <a:gd name="connsiteX4" fmla="*/ 198783 w 957871"/>
              <a:gd name="connsiteY4" fmla="*/ 180395 h 326169"/>
              <a:gd name="connsiteX5" fmla="*/ 251791 w 957871"/>
              <a:gd name="connsiteY5" fmla="*/ 153891 h 326169"/>
              <a:gd name="connsiteX6" fmla="*/ 291548 w 957871"/>
              <a:gd name="connsiteY6" fmla="*/ 140638 h 326169"/>
              <a:gd name="connsiteX7" fmla="*/ 371061 w 957871"/>
              <a:gd name="connsiteY7" fmla="*/ 100882 h 326169"/>
              <a:gd name="connsiteX8" fmla="*/ 808383 w 957871"/>
              <a:gd name="connsiteY8" fmla="*/ 114134 h 326169"/>
              <a:gd name="connsiteX9" fmla="*/ 848139 w 957871"/>
              <a:gd name="connsiteY9" fmla="*/ 140638 h 326169"/>
              <a:gd name="connsiteX10" fmla="*/ 927652 w 957871"/>
              <a:gd name="connsiteY10" fmla="*/ 180395 h 326169"/>
              <a:gd name="connsiteX11" fmla="*/ 887896 w 957871"/>
              <a:gd name="connsiteY11" fmla="*/ 100882 h 326169"/>
              <a:gd name="connsiteX12" fmla="*/ 861391 w 957871"/>
              <a:gd name="connsiteY12" fmla="*/ 21369 h 326169"/>
              <a:gd name="connsiteX13" fmla="*/ 874644 w 957871"/>
              <a:gd name="connsiteY13" fmla="*/ 87630 h 326169"/>
              <a:gd name="connsiteX14" fmla="*/ 914400 w 957871"/>
              <a:gd name="connsiteY14" fmla="*/ 206899 h 326169"/>
              <a:gd name="connsiteX15" fmla="*/ 927652 w 957871"/>
              <a:gd name="connsiteY15" fmla="*/ 246656 h 326169"/>
              <a:gd name="connsiteX16" fmla="*/ 768626 w 957871"/>
              <a:gd name="connsiteY16" fmla="*/ 259908 h 32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7871" h="326169">
                <a:moveTo>
                  <a:pt x="0" y="326169"/>
                </a:moveTo>
                <a:cubicBezTo>
                  <a:pt x="13252" y="308499"/>
                  <a:pt x="23249" y="287834"/>
                  <a:pt x="39757" y="273160"/>
                </a:cubicBezTo>
                <a:cubicBezTo>
                  <a:pt x="63565" y="251997"/>
                  <a:pt x="92766" y="237822"/>
                  <a:pt x="119270" y="220152"/>
                </a:cubicBezTo>
                <a:lnTo>
                  <a:pt x="159026" y="193647"/>
                </a:lnTo>
                <a:cubicBezTo>
                  <a:pt x="170649" y="185898"/>
                  <a:pt x="185943" y="185898"/>
                  <a:pt x="198783" y="180395"/>
                </a:cubicBezTo>
                <a:cubicBezTo>
                  <a:pt x="216941" y="172613"/>
                  <a:pt x="233633" y="161673"/>
                  <a:pt x="251791" y="153891"/>
                </a:cubicBezTo>
                <a:cubicBezTo>
                  <a:pt x="264631" y="148388"/>
                  <a:pt x="279054" y="146885"/>
                  <a:pt x="291548" y="140638"/>
                </a:cubicBezTo>
                <a:cubicBezTo>
                  <a:pt x="394300" y="89262"/>
                  <a:pt x="271137" y="134189"/>
                  <a:pt x="371061" y="100882"/>
                </a:cubicBezTo>
                <a:cubicBezTo>
                  <a:pt x="516835" y="105299"/>
                  <a:pt x="663046" y="102023"/>
                  <a:pt x="808383" y="114134"/>
                </a:cubicBezTo>
                <a:cubicBezTo>
                  <a:pt x="824255" y="115457"/>
                  <a:pt x="833894" y="133515"/>
                  <a:pt x="848139" y="140638"/>
                </a:cubicBezTo>
                <a:cubicBezTo>
                  <a:pt x="957871" y="195505"/>
                  <a:pt x="813719" y="104440"/>
                  <a:pt x="927652" y="180395"/>
                </a:cubicBezTo>
                <a:cubicBezTo>
                  <a:pt x="879326" y="35414"/>
                  <a:pt x="956396" y="255005"/>
                  <a:pt x="887896" y="100882"/>
                </a:cubicBezTo>
                <a:cubicBezTo>
                  <a:pt x="876549" y="75352"/>
                  <a:pt x="870226" y="47873"/>
                  <a:pt x="861391" y="21369"/>
                </a:cubicBezTo>
                <a:cubicBezTo>
                  <a:pt x="854268" y="0"/>
                  <a:pt x="868717" y="65899"/>
                  <a:pt x="874644" y="87630"/>
                </a:cubicBezTo>
                <a:lnTo>
                  <a:pt x="914400" y="206899"/>
                </a:lnTo>
                <a:lnTo>
                  <a:pt x="927652" y="246656"/>
                </a:lnTo>
                <a:cubicBezTo>
                  <a:pt x="795212" y="261371"/>
                  <a:pt x="848384" y="259908"/>
                  <a:pt x="768626" y="259908"/>
                </a:cubicBezTo>
              </a:path>
            </a:pathLst>
          </a:cu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0" y="6019800"/>
            <a:ext cx="6553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</a:rPr>
              <a:t> Quantum World: </a:t>
            </a:r>
            <a:r>
              <a:rPr lang="en-GB" sz="2800" dirty="0" err="1" smtClean="0">
                <a:latin typeface="Times New Roman" pitchFamily="18" charset="0"/>
              </a:rPr>
              <a:t>Nonorthogonal</a:t>
            </a:r>
            <a:r>
              <a:rPr lang="en-GB" sz="2800" dirty="0" smtClean="0">
                <a:latin typeface="Times New Roman" pitchFamily="18" charset="0"/>
              </a:rPr>
              <a:t> states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3733800"/>
            <a:ext cx="35814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Classical World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16002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“</a:t>
            </a:r>
            <a:r>
              <a:rPr lang="es-ES" sz="2800" dirty="0" err="1" smtClean="0">
                <a:solidFill>
                  <a:srgbClr val="CC00CC"/>
                </a:solidFill>
                <a:latin typeface="Times New Roman" pitchFamily="18" charset="0"/>
              </a:rPr>
              <a:t>Information</a:t>
            </a:r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s-ES" sz="2800" dirty="0" err="1" smtClean="0">
                <a:solidFill>
                  <a:srgbClr val="CC00CC"/>
                </a:solidFill>
                <a:latin typeface="Times New Roman" pitchFamily="18" charset="0"/>
              </a:rPr>
              <a:t>is</a:t>
            </a:r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s-ES" sz="2800" dirty="0" err="1" smtClean="0">
                <a:solidFill>
                  <a:srgbClr val="CC00CC"/>
                </a:solidFill>
                <a:latin typeface="Times New Roman" pitchFamily="18" charset="0"/>
              </a:rPr>
              <a:t>physical</a:t>
            </a:r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”</a:t>
            </a:r>
          </a:p>
          <a:p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                                           </a:t>
            </a:r>
            <a:r>
              <a:rPr lang="es-ES" sz="2800" dirty="0" smtClean="0">
                <a:latin typeface="Times New Roman" pitchFamily="18" charset="0"/>
              </a:rPr>
              <a:t>---</a:t>
            </a:r>
            <a:r>
              <a:rPr lang="es-ES" sz="2800" dirty="0" err="1" smtClean="0">
                <a:latin typeface="Times New Roman" pitchFamily="18" charset="0"/>
              </a:rPr>
              <a:t>Landauer</a:t>
            </a:r>
            <a:r>
              <a:rPr lang="es-ES" sz="2800" dirty="0" smtClean="0">
                <a:latin typeface="Times New Roman" pitchFamily="18" charset="0"/>
              </a:rPr>
              <a:t>              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0" y="3581400"/>
            <a:ext cx="8763000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Communication?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79448"/>
            <a:ext cx="88392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dirty="0" smtClean="0">
              <a:latin typeface="Times New Roman" pitchFamily="18" charset="0"/>
            </a:endParaRPr>
          </a:p>
          <a:p>
            <a:pPr algn="ctr">
              <a:buNone/>
            </a:pPr>
            <a:endParaRPr lang="es-ES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es-E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s-ES" dirty="0" err="1" smtClean="0">
                <a:latin typeface="Times New Roman" pitchFamily="18" charset="0"/>
              </a:rPr>
              <a:t>information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must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be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encoded</a:t>
            </a:r>
            <a:r>
              <a:rPr lang="es-ES" dirty="0" smtClean="0">
                <a:latin typeface="Times New Roman" pitchFamily="18" charset="0"/>
              </a:rPr>
              <a:t> in, and </a:t>
            </a:r>
            <a:r>
              <a:rPr lang="es-ES" dirty="0" err="1" smtClean="0">
                <a:latin typeface="Times New Roman" pitchFamily="18" charset="0"/>
              </a:rPr>
              <a:t>decoded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from</a:t>
            </a:r>
            <a:r>
              <a:rPr lang="es-ES" dirty="0" smtClean="0">
                <a:latin typeface="Times New Roman" pitchFamily="18" charset="0"/>
              </a:rPr>
              <a:t> a </a:t>
            </a:r>
            <a:r>
              <a:rPr lang="es-ES" dirty="0" err="1" smtClean="0">
                <a:latin typeface="Times New Roman" pitchFamily="18" charset="0"/>
              </a:rPr>
              <a:t>physical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system</a:t>
            </a:r>
            <a:r>
              <a:rPr lang="es-ES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s-E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s-E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latin typeface="Times New Roman" pitchFamily="18" charset="0"/>
              </a:rPr>
              <a:t>encoding/decoding</a:t>
            </a: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</a:rPr>
              <a:t>red</a:t>
            </a:r>
            <a:r>
              <a:rPr lang="en-GB" dirty="0" smtClean="0">
                <a:latin typeface="Times New Roman" pitchFamily="18" charset="0"/>
              </a:rPr>
              <a:t>-</a:t>
            </a:r>
            <a:r>
              <a:rPr lang="en-GB" dirty="0" smtClean="0">
                <a:solidFill>
                  <a:srgbClr val="00B050"/>
                </a:solidFill>
                <a:latin typeface="Times New Roman" pitchFamily="18" charset="0"/>
              </a:rPr>
              <a:t>green</a:t>
            </a:r>
            <a:r>
              <a:rPr lang="en-GB" dirty="0" smtClean="0">
                <a:latin typeface="Times New Roman" pitchFamily="18" charset="0"/>
              </a:rPr>
              <a:t> balls,</a:t>
            </a: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latin typeface="Times New Roman" pitchFamily="18" charset="0"/>
              </a:rPr>
              <a:t>sign of charge of a particle.</a:t>
            </a:r>
          </a:p>
          <a:p>
            <a:pPr>
              <a:lnSpc>
                <a:spcPct val="90000"/>
              </a:lnSpc>
              <a:buNone/>
            </a:pPr>
            <a:endParaRPr lang="en-GB" dirty="0" smtClean="0">
              <a:solidFill>
                <a:srgbClr val="99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GB" dirty="0" smtClean="0">
              <a:latin typeface="Times New Roman" pitchFamily="18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81600" y="4267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</a:rPr>
              <a:t>Only orthogonal states</a:t>
            </a:r>
            <a:endParaRPr lang="en-US" sz="2800" dirty="0"/>
          </a:p>
        </p:txBody>
      </p:sp>
      <p:sp>
        <p:nvSpPr>
          <p:cNvPr id="9" name="Freeform 8"/>
          <p:cNvSpPr/>
          <p:nvPr/>
        </p:nvSpPr>
        <p:spPr>
          <a:xfrm>
            <a:off x="3909391" y="4359965"/>
            <a:ext cx="251792" cy="745199"/>
          </a:xfrm>
          <a:custGeom>
            <a:avLst/>
            <a:gdLst>
              <a:gd name="connsiteX0" fmla="*/ 0 w 251792"/>
              <a:gd name="connsiteY0" fmla="*/ 0 h 745199"/>
              <a:gd name="connsiteX1" fmla="*/ 159026 w 251792"/>
              <a:gd name="connsiteY1" fmla="*/ 26505 h 745199"/>
              <a:gd name="connsiteX2" fmla="*/ 185531 w 251792"/>
              <a:gd name="connsiteY2" fmla="*/ 53009 h 745199"/>
              <a:gd name="connsiteX3" fmla="*/ 198783 w 251792"/>
              <a:gd name="connsiteY3" fmla="*/ 251792 h 745199"/>
              <a:gd name="connsiteX4" fmla="*/ 172279 w 251792"/>
              <a:gd name="connsiteY4" fmla="*/ 331305 h 745199"/>
              <a:gd name="connsiteX5" fmla="*/ 185531 w 251792"/>
              <a:gd name="connsiteY5" fmla="*/ 371061 h 745199"/>
              <a:gd name="connsiteX6" fmla="*/ 225287 w 251792"/>
              <a:gd name="connsiteY6" fmla="*/ 384313 h 745199"/>
              <a:gd name="connsiteX7" fmla="*/ 251792 w 251792"/>
              <a:gd name="connsiteY7" fmla="*/ 410818 h 745199"/>
              <a:gd name="connsiteX8" fmla="*/ 238539 w 251792"/>
              <a:gd name="connsiteY8" fmla="*/ 450574 h 745199"/>
              <a:gd name="connsiteX9" fmla="*/ 225287 w 251792"/>
              <a:gd name="connsiteY9" fmla="*/ 596348 h 745199"/>
              <a:gd name="connsiteX10" fmla="*/ 185531 w 251792"/>
              <a:gd name="connsiteY10" fmla="*/ 675861 h 745199"/>
              <a:gd name="connsiteX11" fmla="*/ 92766 w 251792"/>
              <a:gd name="connsiteY11" fmla="*/ 742122 h 745199"/>
              <a:gd name="connsiteX12" fmla="*/ 0 w 251792"/>
              <a:gd name="connsiteY12" fmla="*/ 742122 h 74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792" h="745199">
                <a:moveTo>
                  <a:pt x="0" y="0"/>
                </a:moveTo>
                <a:cubicBezTo>
                  <a:pt x="11793" y="1310"/>
                  <a:pt x="123702" y="5310"/>
                  <a:pt x="159026" y="26505"/>
                </a:cubicBezTo>
                <a:cubicBezTo>
                  <a:pt x="169740" y="32933"/>
                  <a:pt x="176696" y="44174"/>
                  <a:pt x="185531" y="53009"/>
                </a:cubicBezTo>
                <a:cubicBezTo>
                  <a:pt x="218979" y="153355"/>
                  <a:pt x="223289" y="129261"/>
                  <a:pt x="198783" y="251792"/>
                </a:cubicBezTo>
                <a:cubicBezTo>
                  <a:pt x="193304" y="279187"/>
                  <a:pt x="172279" y="331305"/>
                  <a:pt x="172279" y="331305"/>
                </a:cubicBezTo>
                <a:cubicBezTo>
                  <a:pt x="176696" y="344557"/>
                  <a:pt x="175654" y="361184"/>
                  <a:pt x="185531" y="371061"/>
                </a:cubicBezTo>
                <a:cubicBezTo>
                  <a:pt x="195408" y="380938"/>
                  <a:pt x="213309" y="377126"/>
                  <a:pt x="225287" y="384313"/>
                </a:cubicBezTo>
                <a:cubicBezTo>
                  <a:pt x="236001" y="390741"/>
                  <a:pt x="242957" y="401983"/>
                  <a:pt x="251792" y="410818"/>
                </a:cubicBezTo>
                <a:cubicBezTo>
                  <a:pt x="247374" y="424070"/>
                  <a:pt x="240515" y="436745"/>
                  <a:pt x="238539" y="450574"/>
                </a:cubicBezTo>
                <a:cubicBezTo>
                  <a:pt x="231639" y="498875"/>
                  <a:pt x="232187" y="548047"/>
                  <a:pt x="225287" y="596348"/>
                </a:cubicBezTo>
                <a:cubicBezTo>
                  <a:pt x="221256" y="624567"/>
                  <a:pt x="203528" y="654864"/>
                  <a:pt x="185531" y="675861"/>
                </a:cubicBezTo>
                <a:cubicBezTo>
                  <a:pt x="157305" y="708792"/>
                  <a:pt x="136853" y="737713"/>
                  <a:pt x="92766" y="742122"/>
                </a:cubicBezTo>
                <a:cubicBezTo>
                  <a:pt x="61997" y="745199"/>
                  <a:pt x="30922" y="742122"/>
                  <a:pt x="0" y="742122"/>
                </a:cubicBezTo>
              </a:path>
            </a:pathLst>
          </a:custGeom>
          <a:ln w="28575">
            <a:solidFill>
              <a:srgbClr val="CA38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14800" y="4391605"/>
            <a:ext cx="957871" cy="326169"/>
          </a:xfrm>
          <a:custGeom>
            <a:avLst/>
            <a:gdLst>
              <a:gd name="connsiteX0" fmla="*/ 0 w 957871"/>
              <a:gd name="connsiteY0" fmla="*/ 326169 h 326169"/>
              <a:gd name="connsiteX1" fmla="*/ 39757 w 957871"/>
              <a:gd name="connsiteY1" fmla="*/ 273160 h 326169"/>
              <a:gd name="connsiteX2" fmla="*/ 119270 w 957871"/>
              <a:gd name="connsiteY2" fmla="*/ 220152 h 326169"/>
              <a:gd name="connsiteX3" fmla="*/ 159026 w 957871"/>
              <a:gd name="connsiteY3" fmla="*/ 193647 h 326169"/>
              <a:gd name="connsiteX4" fmla="*/ 198783 w 957871"/>
              <a:gd name="connsiteY4" fmla="*/ 180395 h 326169"/>
              <a:gd name="connsiteX5" fmla="*/ 251791 w 957871"/>
              <a:gd name="connsiteY5" fmla="*/ 153891 h 326169"/>
              <a:gd name="connsiteX6" fmla="*/ 291548 w 957871"/>
              <a:gd name="connsiteY6" fmla="*/ 140638 h 326169"/>
              <a:gd name="connsiteX7" fmla="*/ 371061 w 957871"/>
              <a:gd name="connsiteY7" fmla="*/ 100882 h 326169"/>
              <a:gd name="connsiteX8" fmla="*/ 808383 w 957871"/>
              <a:gd name="connsiteY8" fmla="*/ 114134 h 326169"/>
              <a:gd name="connsiteX9" fmla="*/ 848139 w 957871"/>
              <a:gd name="connsiteY9" fmla="*/ 140638 h 326169"/>
              <a:gd name="connsiteX10" fmla="*/ 927652 w 957871"/>
              <a:gd name="connsiteY10" fmla="*/ 180395 h 326169"/>
              <a:gd name="connsiteX11" fmla="*/ 887896 w 957871"/>
              <a:gd name="connsiteY11" fmla="*/ 100882 h 326169"/>
              <a:gd name="connsiteX12" fmla="*/ 861391 w 957871"/>
              <a:gd name="connsiteY12" fmla="*/ 21369 h 326169"/>
              <a:gd name="connsiteX13" fmla="*/ 874644 w 957871"/>
              <a:gd name="connsiteY13" fmla="*/ 87630 h 326169"/>
              <a:gd name="connsiteX14" fmla="*/ 914400 w 957871"/>
              <a:gd name="connsiteY14" fmla="*/ 206899 h 326169"/>
              <a:gd name="connsiteX15" fmla="*/ 927652 w 957871"/>
              <a:gd name="connsiteY15" fmla="*/ 246656 h 326169"/>
              <a:gd name="connsiteX16" fmla="*/ 768626 w 957871"/>
              <a:gd name="connsiteY16" fmla="*/ 259908 h 32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7871" h="326169">
                <a:moveTo>
                  <a:pt x="0" y="326169"/>
                </a:moveTo>
                <a:cubicBezTo>
                  <a:pt x="13252" y="308499"/>
                  <a:pt x="23249" y="287834"/>
                  <a:pt x="39757" y="273160"/>
                </a:cubicBezTo>
                <a:cubicBezTo>
                  <a:pt x="63565" y="251997"/>
                  <a:pt x="92766" y="237822"/>
                  <a:pt x="119270" y="220152"/>
                </a:cubicBezTo>
                <a:lnTo>
                  <a:pt x="159026" y="193647"/>
                </a:lnTo>
                <a:cubicBezTo>
                  <a:pt x="170649" y="185898"/>
                  <a:pt x="185943" y="185898"/>
                  <a:pt x="198783" y="180395"/>
                </a:cubicBezTo>
                <a:cubicBezTo>
                  <a:pt x="216941" y="172613"/>
                  <a:pt x="233633" y="161673"/>
                  <a:pt x="251791" y="153891"/>
                </a:cubicBezTo>
                <a:cubicBezTo>
                  <a:pt x="264631" y="148388"/>
                  <a:pt x="279054" y="146885"/>
                  <a:pt x="291548" y="140638"/>
                </a:cubicBezTo>
                <a:cubicBezTo>
                  <a:pt x="394300" y="89262"/>
                  <a:pt x="271137" y="134189"/>
                  <a:pt x="371061" y="100882"/>
                </a:cubicBezTo>
                <a:cubicBezTo>
                  <a:pt x="516835" y="105299"/>
                  <a:pt x="663046" y="102023"/>
                  <a:pt x="808383" y="114134"/>
                </a:cubicBezTo>
                <a:cubicBezTo>
                  <a:pt x="824255" y="115457"/>
                  <a:pt x="833894" y="133515"/>
                  <a:pt x="848139" y="140638"/>
                </a:cubicBezTo>
                <a:cubicBezTo>
                  <a:pt x="957871" y="195505"/>
                  <a:pt x="813719" y="104440"/>
                  <a:pt x="927652" y="180395"/>
                </a:cubicBezTo>
                <a:cubicBezTo>
                  <a:pt x="879326" y="35414"/>
                  <a:pt x="956396" y="255005"/>
                  <a:pt x="887896" y="100882"/>
                </a:cubicBezTo>
                <a:cubicBezTo>
                  <a:pt x="876549" y="75352"/>
                  <a:pt x="870226" y="47873"/>
                  <a:pt x="861391" y="21369"/>
                </a:cubicBezTo>
                <a:cubicBezTo>
                  <a:pt x="854268" y="0"/>
                  <a:pt x="868717" y="65899"/>
                  <a:pt x="874644" y="87630"/>
                </a:cubicBezTo>
                <a:lnTo>
                  <a:pt x="914400" y="206899"/>
                </a:lnTo>
                <a:lnTo>
                  <a:pt x="927652" y="246656"/>
                </a:lnTo>
                <a:cubicBezTo>
                  <a:pt x="795212" y="261371"/>
                  <a:pt x="848384" y="259908"/>
                  <a:pt x="768626" y="259908"/>
                </a:cubicBezTo>
              </a:path>
            </a:pathLst>
          </a:cu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0" y="6019800"/>
            <a:ext cx="6553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</a:rPr>
              <a:t> Quantum World: </a:t>
            </a:r>
            <a:r>
              <a:rPr lang="en-GB" sz="2800" dirty="0" err="1" smtClean="0">
                <a:latin typeface="Times New Roman" pitchFamily="18" charset="0"/>
              </a:rPr>
              <a:t>Nonorthogonal</a:t>
            </a:r>
            <a:r>
              <a:rPr lang="en-GB" sz="2800" dirty="0" smtClean="0">
                <a:latin typeface="Times New Roman" pitchFamily="18" charset="0"/>
              </a:rPr>
              <a:t> states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3733800"/>
            <a:ext cx="35814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Classical World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16002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“</a:t>
            </a:r>
            <a:r>
              <a:rPr lang="es-ES" sz="2800" dirty="0" err="1" smtClean="0">
                <a:solidFill>
                  <a:srgbClr val="CC00CC"/>
                </a:solidFill>
                <a:latin typeface="Times New Roman" pitchFamily="18" charset="0"/>
              </a:rPr>
              <a:t>Information</a:t>
            </a:r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s-ES" sz="2800" dirty="0" err="1" smtClean="0">
                <a:solidFill>
                  <a:srgbClr val="CC00CC"/>
                </a:solidFill>
                <a:latin typeface="Times New Roman" pitchFamily="18" charset="0"/>
              </a:rPr>
              <a:t>is</a:t>
            </a:r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s-ES" sz="2800" dirty="0" err="1" smtClean="0">
                <a:solidFill>
                  <a:srgbClr val="CC00CC"/>
                </a:solidFill>
                <a:latin typeface="Times New Roman" pitchFamily="18" charset="0"/>
              </a:rPr>
              <a:t>physical</a:t>
            </a:r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”</a:t>
            </a:r>
          </a:p>
          <a:p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                                           </a:t>
            </a:r>
            <a:r>
              <a:rPr lang="es-ES" sz="2800" dirty="0" smtClean="0">
                <a:latin typeface="Times New Roman" pitchFamily="18" charset="0"/>
              </a:rPr>
              <a:t>---</a:t>
            </a:r>
            <a:r>
              <a:rPr lang="es-ES" sz="2800" dirty="0" err="1" smtClean="0">
                <a:latin typeface="Times New Roman" pitchFamily="18" charset="0"/>
              </a:rPr>
              <a:t>Landauer</a:t>
            </a:r>
            <a:r>
              <a:rPr lang="es-ES" sz="2800" dirty="0" smtClean="0">
                <a:latin typeface="Times New Roman" pitchFamily="18" charset="0"/>
              </a:rPr>
              <a:t>              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76200" y="5715000"/>
            <a:ext cx="8763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Communication?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79448"/>
            <a:ext cx="88392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dirty="0" smtClean="0">
              <a:latin typeface="Times New Roman" pitchFamily="18" charset="0"/>
            </a:endParaRPr>
          </a:p>
          <a:p>
            <a:pPr algn="ctr">
              <a:buNone/>
            </a:pPr>
            <a:endParaRPr lang="es-ES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es-E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s-ES" dirty="0" err="1" smtClean="0">
                <a:latin typeface="Times New Roman" pitchFamily="18" charset="0"/>
              </a:rPr>
              <a:t>information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must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be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encoded</a:t>
            </a:r>
            <a:r>
              <a:rPr lang="es-ES" dirty="0" smtClean="0">
                <a:latin typeface="Times New Roman" pitchFamily="18" charset="0"/>
              </a:rPr>
              <a:t> in, and </a:t>
            </a:r>
            <a:r>
              <a:rPr lang="es-ES" dirty="0" err="1" smtClean="0">
                <a:latin typeface="Times New Roman" pitchFamily="18" charset="0"/>
              </a:rPr>
              <a:t>decoded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from</a:t>
            </a:r>
            <a:r>
              <a:rPr lang="es-ES" dirty="0" smtClean="0">
                <a:latin typeface="Times New Roman" pitchFamily="18" charset="0"/>
              </a:rPr>
              <a:t> a </a:t>
            </a:r>
            <a:r>
              <a:rPr lang="es-ES" dirty="0" err="1" smtClean="0">
                <a:latin typeface="Times New Roman" pitchFamily="18" charset="0"/>
              </a:rPr>
              <a:t>physical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system</a:t>
            </a:r>
            <a:r>
              <a:rPr lang="es-ES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s-E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s-E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latin typeface="Times New Roman" pitchFamily="18" charset="0"/>
              </a:rPr>
              <a:t>encoding/decoding</a:t>
            </a: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</a:rPr>
              <a:t>red</a:t>
            </a:r>
            <a:r>
              <a:rPr lang="en-GB" dirty="0" smtClean="0">
                <a:latin typeface="Times New Roman" pitchFamily="18" charset="0"/>
              </a:rPr>
              <a:t>-</a:t>
            </a:r>
            <a:r>
              <a:rPr lang="en-GB" dirty="0" smtClean="0">
                <a:solidFill>
                  <a:srgbClr val="00B050"/>
                </a:solidFill>
                <a:latin typeface="Times New Roman" pitchFamily="18" charset="0"/>
              </a:rPr>
              <a:t>green</a:t>
            </a:r>
            <a:r>
              <a:rPr lang="en-GB" dirty="0" smtClean="0">
                <a:latin typeface="Times New Roman" pitchFamily="18" charset="0"/>
              </a:rPr>
              <a:t> balls,</a:t>
            </a: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latin typeface="Times New Roman" pitchFamily="18" charset="0"/>
              </a:rPr>
              <a:t>sign of charge of a particle.</a:t>
            </a:r>
          </a:p>
          <a:p>
            <a:pPr>
              <a:lnSpc>
                <a:spcPct val="90000"/>
              </a:lnSpc>
              <a:buNone/>
            </a:pPr>
            <a:endParaRPr lang="en-GB" dirty="0" smtClean="0">
              <a:solidFill>
                <a:srgbClr val="99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GB" dirty="0" smtClean="0">
              <a:latin typeface="Times New Roman" pitchFamily="18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81600" y="4267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</a:rPr>
              <a:t>Only orthogonal states</a:t>
            </a:r>
            <a:endParaRPr lang="en-US" sz="2800" dirty="0"/>
          </a:p>
        </p:txBody>
      </p:sp>
      <p:sp>
        <p:nvSpPr>
          <p:cNvPr id="9" name="Freeform 8"/>
          <p:cNvSpPr/>
          <p:nvPr/>
        </p:nvSpPr>
        <p:spPr>
          <a:xfrm>
            <a:off x="3909391" y="4359965"/>
            <a:ext cx="251792" cy="745199"/>
          </a:xfrm>
          <a:custGeom>
            <a:avLst/>
            <a:gdLst>
              <a:gd name="connsiteX0" fmla="*/ 0 w 251792"/>
              <a:gd name="connsiteY0" fmla="*/ 0 h 745199"/>
              <a:gd name="connsiteX1" fmla="*/ 159026 w 251792"/>
              <a:gd name="connsiteY1" fmla="*/ 26505 h 745199"/>
              <a:gd name="connsiteX2" fmla="*/ 185531 w 251792"/>
              <a:gd name="connsiteY2" fmla="*/ 53009 h 745199"/>
              <a:gd name="connsiteX3" fmla="*/ 198783 w 251792"/>
              <a:gd name="connsiteY3" fmla="*/ 251792 h 745199"/>
              <a:gd name="connsiteX4" fmla="*/ 172279 w 251792"/>
              <a:gd name="connsiteY4" fmla="*/ 331305 h 745199"/>
              <a:gd name="connsiteX5" fmla="*/ 185531 w 251792"/>
              <a:gd name="connsiteY5" fmla="*/ 371061 h 745199"/>
              <a:gd name="connsiteX6" fmla="*/ 225287 w 251792"/>
              <a:gd name="connsiteY6" fmla="*/ 384313 h 745199"/>
              <a:gd name="connsiteX7" fmla="*/ 251792 w 251792"/>
              <a:gd name="connsiteY7" fmla="*/ 410818 h 745199"/>
              <a:gd name="connsiteX8" fmla="*/ 238539 w 251792"/>
              <a:gd name="connsiteY8" fmla="*/ 450574 h 745199"/>
              <a:gd name="connsiteX9" fmla="*/ 225287 w 251792"/>
              <a:gd name="connsiteY9" fmla="*/ 596348 h 745199"/>
              <a:gd name="connsiteX10" fmla="*/ 185531 w 251792"/>
              <a:gd name="connsiteY10" fmla="*/ 675861 h 745199"/>
              <a:gd name="connsiteX11" fmla="*/ 92766 w 251792"/>
              <a:gd name="connsiteY11" fmla="*/ 742122 h 745199"/>
              <a:gd name="connsiteX12" fmla="*/ 0 w 251792"/>
              <a:gd name="connsiteY12" fmla="*/ 742122 h 74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792" h="745199">
                <a:moveTo>
                  <a:pt x="0" y="0"/>
                </a:moveTo>
                <a:cubicBezTo>
                  <a:pt x="11793" y="1310"/>
                  <a:pt x="123702" y="5310"/>
                  <a:pt x="159026" y="26505"/>
                </a:cubicBezTo>
                <a:cubicBezTo>
                  <a:pt x="169740" y="32933"/>
                  <a:pt x="176696" y="44174"/>
                  <a:pt x="185531" y="53009"/>
                </a:cubicBezTo>
                <a:cubicBezTo>
                  <a:pt x="218979" y="153355"/>
                  <a:pt x="223289" y="129261"/>
                  <a:pt x="198783" y="251792"/>
                </a:cubicBezTo>
                <a:cubicBezTo>
                  <a:pt x="193304" y="279187"/>
                  <a:pt x="172279" y="331305"/>
                  <a:pt x="172279" y="331305"/>
                </a:cubicBezTo>
                <a:cubicBezTo>
                  <a:pt x="176696" y="344557"/>
                  <a:pt x="175654" y="361184"/>
                  <a:pt x="185531" y="371061"/>
                </a:cubicBezTo>
                <a:cubicBezTo>
                  <a:pt x="195408" y="380938"/>
                  <a:pt x="213309" y="377126"/>
                  <a:pt x="225287" y="384313"/>
                </a:cubicBezTo>
                <a:cubicBezTo>
                  <a:pt x="236001" y="390741"/>
                  <a:pt x="242957" y="401983"/>
                  <a:pt x="251792" y="410818"/>
                </a:cubicBezTo>
                <a:cubicBezTo>
                  <a:pt x="247374" y="424070"/>
                  <a:pt x="240515" y="436745"/>
                  <a:pt x="238539" y="450574"/>
                </a:cubicBezTo>
                <a:cubicBezTo>
                  <a:pt x="231639" y="498875"/>
                  <a:pt x="232187" y="548047"/>
                  <a:pt x="225287" y="596348"/>
                </a:cubicBezTo>
                <a:cubicBezTo>
                  <a:pt x="221256" y="624567"/>
                  <a:pt x="203528" y="654864"/>
                  <a:pt x="185531" y="675861"/>
                </a:cubicBezTo>
                <a:cubicBezTo>
                  <a:pt x="157305" y="708792"/>
                  <a:pt x="136853" y="737713"/>
                  <a:pt x="92766" y="742122"/>
                </a:cubicBezTo>
                <a:cubicBezTo>
                  <a:pt x="61997" y="745199"/>
                  <a:pt x="30922" y="742122"/>
                  <a:pt x="0" y="742122"/>
                </a:cubicBezTo>
              </a:path>
            </a:pathLst>
          </a:custGeom>
          <a:ln w="28575">
            <a:solidFill>
              <a:srgbClr val="CA38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14800" y="4391605"/>
            <a:ext cx="957871" cy="326169"/>
          </a:xfrm>
          <a:custGeom>
            <a:avLst/>
            <a:gdLst>
              <a:gd name="connsiteX0" fmla="*/ 0 w 957871"/>
              <a:gd name="connsiteY0" fmla="*/ 326169 h 326169"/>
              <a:gd name="connsiteX1" fmla="*/ 39757 w 957871"/>
              <a:gd name="connsiteY1" fmla="*/ 273160 h 326169"/>
              <a:gd name="connsiteX2" fmla="*/ 119270 w 957871"/>
              <a:gd name="connsiteY2" fmla="*/ 220152 h 326169"/>
              <a:gd name="connsiteX3" fmla="*/ 159026 w 957871"/>
              <a:gd name="connsiteY3" fmla="*/ 193647 h 326169"/>
              <a:gd name="connsiteX4" fmla="*/ 198783 w 957871"/>
              <a:gd name="connsiteY4" fmla="*/ 180395 h 326169"/>
              <a:gd name="connsiteX5" fmla="*/ 251791 w 957871"/>
              <a:gd name="connsiteY5" fmla="*/ 153891 h 326169"/>
              <a:gd name="connsiteX6" fmla="*/ 291548 w 957871"/>
              <a:gd name="connsiteY6" fmla="*/ 140638 h 326169"/>
              <a:gd name="connsiteX7" fmla="*/ 371061 w 957871"/>
              <a:gd name="connsiteY7" fmla="*/ 100882 h 326169"/>
              <a:gd name="connsiteX8" fmla="*/ 808383 w 957871"/>
              <a:gd name="connsiteY8" fmla="*/ 114134 h 326169"/>
              <a:gd name="connsiteX9" fmla="*/ 848139 w 957871"/>
              <a:gd name="connsiteY9" fmla="*/ 140638 h 326169"/>
              <a:gd name="connsiteX10" fmla="*/ 927652 w 957871"/>
              <a:gd name="connsiteY10" fmla="*/ 180395 h 326169"/>
              <a:gd name="connsiteX11" fmla="*/ 887896 w 957871"/>
              <a:gd name="connsiteY11" fmla="*/ 100882 h 326169"/>
              <a:gd name="connsiteX12" fmla="*/ 861391 w 957871"/>
              <a:gd name="connsiteY12" fmla="*/ 21369 h 326169"/>
              <a:gd name="connsiteX13" fmla="*/ 874644 w 957871"/>
              <a:gd name="connsiteY13" fmla="*/ 87630 h 326169"/>
              <a:gd name="connsiteX14" fmla="*/ 914400 w 957871"/>
              <a:gd name="connsiteY14" fmla="*/ 206899 h 326169"/>
              <a:gd name="connsiteX15" fmla="*/ 927652 w 957871"/>
              <a:gd name="connsiteY15" fmla="*/ 246656 h 326169"/>
              <a:gd name="connsiteX16" fmla="*/ 768626 w 957871"/>
              <a:gd name="connsiteY16" fmla="*/ 259908 h 32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7871" h="326169">
                <a:moveTo>
                  <a:pt x="0" y="326169"/>
                </a:moveTo>
                <a:cubicBezTo>
                  <a:pt x="13252" y="308499"/>
                  <a:pt x="23249" y="287834"/>
                  <a:pt x="39757" y="273160"/>
                </a:cubicBezTo>
                <a:cubicBezTo>
                  <a:pt x="63565" y="251997"/>
                  <a:pt x="92766" y="237822"/>
                  <a:pt x="119270" y="220152"/>
                </a:cubicBezTo>
                <a:lnTo>
                  <a:pt x="159026" y="193647"/>
                </a:lnTo>
                <a:cubicBezTo>
                  <a:pt x="170649" y="185898"/>
                  <a:pt x="185943" y="185898"/>
                  <a:pt x="198783" y="180395"/>
                </a:cubicBezTo>
                <a:cubicBezTo>
                  <a:pt x="216941" y="172613"/>
                  <a:pt x="233633" y="161673"/>
                  <a:pt x="251791" y="153891"/>
                </a:cubicBezTo>
                <a:cubicBezTo>
                  <a:pt x="264631" y="148388"/>
                  <a:pt x="279054" y="146885"/>
                  <a:pt x="291548" y="140638"/>
                </a:cubicBezTo>
                <a:cubicBezTo>
                  <a:pt x="394300" y="89262"/>
                  <a:pt x="271137" y="134189"/>
                  <a:pt x="371061" y="100882"/>
                </a:cubicBezTo>
                <a:cubicBezTo>
                  <a:pt x="516835" y="105299"/>
                  <a:pt x="663046" y="102023"/>
                  <a:pt x="808383" y="114134"/>
                </a:cubicBezTo>
                <a:cubicBezTo>
                  <a:pt x="824255" y="115457"/>
                  <a:pt x="833894" y="133515"/>
                  <a:pt x="848139" y="140638"/>
                </a:cubicBezTo>
                <a:cubicBezTo>
                  <a:pt x="957871" y="195505"/>
                  <a:pt x="813719" y="104440"/>
                  <a:pt x="927652" y="180395"/>
                </a:cubicBezTo>
                <a:cubicBezTo>
                  <a:pt x="879326" y="35414"/>
                  <a:pt x="956396" y="255005"/>
                  <a:pt x="887896" y="100882"/>
                </a:cubicBezTo>
                <a:cubicBezTo>
                  <a:pt x="876549" y="75352"/>
                  <a:pt x="870226" y="47873"/>
                  <a:pt x="861391" y="21369"/>
                </a:cubicBezTo>
                <a:cubicBezTo>
                  <a:pt x="854268" y="0"/>
                  <a:pt x="868717" y="65899"/>
                  <a:pt x="874644" y="87630"/>
                </a:cubicBezTo>
                <a:lnTo>
                  <a:pt x="914400" y="206899"/>
                </a:lnTo>
                <a:lnTo>
                  <a:pt x="927652" y="246656"/>
                </a:lnTo>
                <a:cubicBezTo>
                  <a:pt x="795212" y="261371"/>
                  <a:pt x="848384" y="259908"/>
                  <a:pt x="768626" y="259908"/>
                </a:cubicBezTo>
              </a:path>
            </a:pathLst>
          </a:cu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0" y="6019800"/>
            <a:ext cx="6553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</a:rPr>
              <a:t> Quantum World: </a:t>
            </a:r>
            <a:r>
              <a:rPr lang="en-GB" sz="2800" dirty="0" err="1" smtClean="0">
                <a:latin typeface="Times New Roman" pitchFamily="18" charset="0"/>
              </a:rPr>
              <a:t>Nonorthogonal</a:t>
            </a:r>
            <a:r>
              <a:rPr lang="en-GB" sz="2800" dirty="0" smtClean="0">
                <a:latin typeface="Times New Roman" pitchFamily="18" charset="0"/>
              </a:rPr>
              <a:t> states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3733800"/>
            <a:ext cx="35814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Classical World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16002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“</a:t>
            </a:r>
            <a:r>
              <a:rPr lang="es-ES" sz="2800" dirty="0" err="1" smtClean="0">
                <a:solidFill>
                  <a:srgbClr val="CC00CC"/>
                </a:solidFill>
                <a:latin typeface="Times New Roman" pitchFamily="18" charset="0"/>
              </a:rPr>
              <a:t>Information</a:t>
            </a:r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s-ES" sz="2800" dirty="0" err="1" smtClean="0">
                <a:solidFill>
                  <a:srgbClr val="CC00CC"/>
                </a:solidFill>
                <a:latin typeface="Times New Roman" pitchFamily="18" charset="0"/>
              </a:rPr>
              <a:t>is</a:t>
            </a:r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s-ES" sz="2800" dirty="0" err="1" smtClean="0">
                <a:solidFill>
                  <a:srgbClr val="CC00CC"/>
                </a:solidFill>
                <a:latin typeface="Times New Roman" pitchFamily="18" charset="0"/>
              </a:rPr>
              <a:t>physical</a:t>
            </a:r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”</a:t>
            </a:r>
          </a:p>
          <a:p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                                           </a:t>
            </a:r>
            <a:r>
              <a:rPr lang="es-ES" sz="2800" dirty="0" smtClean="0">
                <a:latin typeface="Times New Roman" pitchFamily="18" charset="0"/>
              </a:rPr>
              <a:t>---</a:t>
            </a:r>
            <a:r>
              <a:rPr lang="es-ES" sz="2800" dirty="0" err="1" smtClean="0">
                <a:latin typeface="Times New Roman" pitchFamily="18" charset="0"/>
              </a:rPr>
              <a:t>Landauer</a:t>
            </a:r>
            <a:r>
              <a:rPr lang="es-ES" sz="2800" dirty="0" smtClean="0">
                <a:latin typeface="Times New Roman" pitchFamily="18" charset="0"/>
              </a:rPr>
              <a:t>                 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Communication?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79448"/>
            <a:ext cx="88392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dirty="0" smtClean="0">
              <a:latin typeface="Times New Roman" pitchFamily="18" charset="0"/>
            </a:endParaRPr>
          </a:p>
          <a:p>
            <a:pPr algn="ctr">
              <a:buNone/>
            </a:pPr>
            <a:endParaRPr lang="es-ES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es-E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s-ES" dirty="0" err="1" smtClean="0">
                <a:latin typeface="Times New Roman" pitchFamily="18" charset="0"/>
              </a:rPr>
              <a:t>information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must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be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encoded</a:t>
            </a:r>
            <a:r>
              <a:rPr lang="es-ES" dirty="0" smtClean="0">
                <a:latin typeface="Times New Roman" pitchFamily="18" charset="0"/>
              </a:rPr>
              <a:t> in, and </a:t>
            </a:r>
            <a:r>
              <a:rPr lang="es-ES" dirty="0" err="1" smtClean="0">
                <a:latin typeface="Times New Roman" pitchFamily="18" charset="0"/>
              </a:rPr>
              <a:t>decoded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from</a:t>
            </a:r>
            <a:r>
              <a:rPr lang="es-ES" dirty="0" smtClean="0">
                <a:latin typeface="Times New Roman" pitchFamily="18" charset="0"/>
              </a:rPr>
              <a:t> a </a:t>
            </a:r>
            <a:r>
              <a:rPr lang="es-ES" dirty="0" err="1" smtClean="0">
                <a:latin typeface="Times New Roman" pitchFamily="18" charset="0"/>
              </a:rPr>
              <a:t>physical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system</a:t>
            </a:r>
            <a:r>
              <a:rPr lang="es-ES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s-E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s-E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latin typeface="Times New Roman" pitchFamily="18" charset="0"/>
              </a:rPr>
              <a:t>encoding/decoding</a:t>
            </a: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</a:rPr>
              <a:t>red</a:t>
            </a:r>
            <a:r>
              <a:rPr lang="en-GB" dirty="0" smtClean="0">
                <a:latin typeface="Times New Roman" pitchFamily="18" charset="0"/>
              </a:rPr>
              <a:t>-</a:t>
            </a:r>
            <a:r>
              <a:rPr lang="en-GB" dirty="0" smtClean="0">
                <a:solidFill>
                  <a:srgbClr val="00B050"/>
                </a:solidFill>
                <a:latin typeface="Times New Roman" pitchFamily="18" charset="0"/>
              </a:rPr>
              <a:t>green</a:t>
            </a:r>
            <a:r>
              <a:rPr lang="en-GB" dirty="0" smtClean="0">
                <a:latin typeface="Times New Roman" pitchFamily="18" charset="0"/>
              </a:rPr>
              <a:t> balls,</a:t>
            </a: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latin typeface="Times New Roman" pitchFamily="18" charset="0"/>
              </a:rPr>
              <a:t>sign of charge of a particle.</a:t>
            </a:r>
          </a:p>
          <a:p>
            <a:pPr>
              <a:lnSpc>
                <a:spcPct val="90000"/>
              </a:lnSpc>
              <a:buNone/>
            </a:pPr>
            <a:endParaRPr lang="en-GB" dirty="0" smtClean="0">
              <a:solidFill>
                <a:srgbClr val="99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GB" dirty="0" smtClean="0">
              <a:latin typeface="Times New Roman" pitchFamily="18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81600" y="4267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</a:rPr>
              <a:t>Only orthogonal states</a:t>
            </a:r>
            <a:endParaRPr lang="en-US" sz="2800" dirty="0"/>
          </a:p>
        </p:txBody>
      </p:sp>
      <p:sp>
        <p:nvSpPr>
          <p:cNvPr id="9" name="Freeform 8"/>
          <p:cNvSpPr/>
          <p:nvPr/>
        </p:nvSpPr>
        <p:spPr>
          <a:xfrm>
            <a:off x="3909391" y="4359965"/>
            <a:ext cx="251792" cy="745199"/>
          </a:xfrm>
          <a:custGeom>
            <a:avLst/>
            <a:gdLst>
              <a:gd name="connsiteX0" fmla="*/ 0 w 251792"/>
              <a:gd name="connsiteY0" fmla="*/ 0 h 745199"/>
              <a:gd name="connsiteX1" fmla="*/ 159026 w 251792"/>
              <a:gd name="connsiteY1" fmla="*/ 26505 h 745199"/>
              <a:gd name="connsiteX2" fmla="*/ 185531 w 251792"/>
              <a:gd name="connsiteY2" fmla="*/ 53009 h 745199"/>
              <a:gd name="connsiteX3" fmla="*/ 198783 w 251792"/>
              <a:gd name="connsiteY3" fmla="*/ 251792 h 745199"/>
              <a:gd name="connsiteX4" fmla="*/ 172279 w 251792"/>
              <a:gd name="connsiteY4" fmla="*/ 331305 h 745199"/>
              <a:gd name="connsiteX5" fmla="*/ 185531 w 251792"/>
              <a:gd name="connsiteY5" fmla="*/ 371061 h 745199"/>
              <a:gd name="connsiteX6" fmla="*/ 225287 w 251792"/>
              <a:gd name="connsiteY6" fmla="*/ 384313 h 745199"/>
              <a:gd name="connsiteX7" fmla="*/ 251792 w 251792"/>
              <a:gd name="connsiteY7" fmla="*/ 410818 h 745199"/>
              <a:gd name="connsiteX8" fmla="*/ 238539 w 251792"/>
              <a:gd name="connsiteY8" fmla="*/ 450574 h 745199"/>
              <a:gd name="connsiteX9" fmla="*/ 225287 w 251792"/>
              <a:gd name="connsiteY9" fmla="*/ 596348 h 745199"/>
              <a:gd name="connsiteX10" fmla="*/ 185531 w 251792"/>
              <a:gd name="connsiteY10" fmla="*/ 675861 h 745199"/>
              <a:gd name="connsiteX11" fmla="*/ 92766 w 251792"/>
              <a:gd name="connsiteY11" fmla="*/ 742122 h 745199"/>
              <a:gd name="connsiteX12" fmla="*/ 0 w 251792"/>
              <a:gd name="connsiteY12" fmla="*/ 742122 h 74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792" h="745199">
                <a:moveTo>
                  <a:pt x="0" y="0"/>
                </a:moveTo>
                <a:cubicBezTo>
                  <a:pt x="11793" y="1310"/>
                  <a:pt x="123702" y="5310"/>
                  <a:pt x="159026" y="26505"/>
                </a:cubicBezTo>
                <a:cubicBezTo>
                  <a:pt x="169740" y="32933"/>
                  <a:pt x="176696" y="44174"/>
                  <a:pt x="185531" y="53009"/>
                </a:cubicBezTo>
                <a:cubicBezTo>
                  <a:pt x="218979" y="153355"/>
                  <a:pt x="223289" y="129261"/>
                  <a:pt x="198783" y="251792"/>
                </a:cubicBezTo>
                <a:cubicBezTo>
                  <a:pt x="193304" y="279187"/>
                  <a:pt x="172279" y="331305"/>
                  <a:pt x="172279" y="331305"/>
                </a:cubicBezTo>
                <a:cubicBezTo>
                  <a:pt x="176696" y="344557"/>
                  <a:pt x="175654" y="361184"/>
                  <a:pt x="185531" y="371061"/>
                </a:cubicBezTo>
                <a:cubicBezTo>
                  <a:pt x="195408" y="380938"/>
                  <a:pt x="213309" y="377126"/>
                  <a:pt x="225287" y="384313"/>
                </a:cubicBezTo>
                <a:cubicBezTo>
                  <a:pt x="236001" y="390741"/>
                  <a:pt x="242957" y="401983"/>
                  <a:pt x="251792" y="410818"/>
                </a:cubicBezTo>
                <a:cubicBezTo>
                  <a:pt x="247374" y="424070"/>
                  <a:pt x="240515" y="436745"/>
                  <a:pt x="238539" y="450574"/>
                </a:cubicBezTo>
                <a:cubicBezTo>
                  <a:pt x="231639" y="498875"/>
                  <a:pt x="232187" y="548047"/>
                  <a:pt x="225287" y="596348"/>
                </a:cubicBezTo>
                <a:cubicBezTo>
                  <a:pt x="221256" y="624567"/>
                  <a:pt x="203528" y="654864"/>
                  <a:pt x="185531" y="675861"/>
                </a:cubicBezTo>
                <a:cubicBezTo>
                  <a:pt x="157305" y="708792"/>
                  <a:pt x="136853" y="737713"/>
                  <a:pt x="92766" y="742122"/>
                </a:cubicBezTo>
                <a:cubicBezTo>
                  <a:pt x="61997" y="745199"/>
                  <a:pt x="30922" y="742122"/>
                  <a:pt x="0" y="742122"/>
                </a:cubicBezTo>
              </a:path>
            </a:pathLst>
          </a:custGeom>
          <a:ln w="28575">
            <a:solidFill>
              <a:srgbClr val="CA38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14800" y="4391605"/>
            <a:ext cx="957871" cy="326169"/>
          </a:xfrm>
          <a:custGeom>
            <a:avLst/>
            <a:gdLst>
              <a:gd name="connsiteX0" fmla="*/ 0 w 957871"/>
              <a:gd name="connsiteY0" fmla="*/ 326169 h 326169"/>
              <a:gd name="connsiteX1" fmla="*/ 39757 w 957871"/>
              <a:gd name="connsiteY1" fmla="*/ 273160 h 326169"/>
              <a:gd name="connsiteX2" fmla="*/ 119270 w 957871"/>
              <a:gd name="connsiteY2" fmla="*/ 220152 h 326169"/>
              <a:gd name="connsiteX3" fmla="*/ 159026 w 957871"/>
              <a:gd name="connsiteY3" fmla="*/ 193647 h 326169"/>
              <a:gd name="connsiteX4" fmla="*/ 198783 w 957871"/>
              <a:gd name="connsiteY4" fmla="*/ 180395 h 326169"/>
              <a:gd name="connsiteX5" fmla="*/ 251791 w 957871"/>
              <a:gd name="connsiteY5" fmla="*/ 153891 h 326169"/>
              <a:gd name="connsiteX6" fmla="*/ 291548 w 957871"/>
              <a:gd name="connsiteY6" fmla="*/ 140638 h 326169"/>
              <a:gd name="connsiteX7" fmla="*/ 371061 w 957871"/>
              <a:gd name="connsiteY7" fmla="*/ 100882 h 326169"/>
              <a:gd name="connsiteX8" fmla="*/ 808383 w 957871"/>
              <a:gd name="connsiteY8" fmla="*/ 114134 h 326169"/>
              <a:gd name="connsiteX9" fmla="*/ 848139 w 957871"/>
              <a:gd name="connsiteY9" fmla="*/ 140638 h 326169"/>
              <a:gd name="connsiteX10" fmla="*/ 927652 w 957871"/>
              <a:gd name="connsiteY10" fmla="*/ 180395 h 326169"/>
              <a:gd name="connsiteX11" fmla="*/ 887896 w 957871"/>
              <a:gd name="connsiteY11" fmla="*/ 100882 h 326169"/>
              <a:gd name="connsiteX12" fmla="*/ 861391 w 957871"/>
              <a:gd name="connsiteY12" fmla="*/ 21369 h 326169"/>
              <a:gd name="connsiteX13" fmla="*/ 874644 w 957871"/>
              <a:gd name="connsiteY13" fmla="*/ 87630 h 326169"/>
              <a:gd name="connsiteX14" fmla="*/ 914400 w 957871"/>
              <a:gd name="connsiteY14" fmla="*/ 206899 h 326169"/>
              <a:gd name="connsiteX15" fmla="*/ 927652 w 957871"/>
              <a:gd name="connsiteY15" fmla="*/ 246656 h 326169"/>
              <a:gd name="connsiteX16" fmla="*/ 768626 w 957871"/>
              <a:gd name="connsiteY16" fmla="*/ 259908 h 32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7871" h="326169">
                <a:moveTo>
                  <a:pt x="0" y="326169"/>
                </a:moveTo>
                <a:cubicBezTo>
                  <a:pt x="13252" y="308499"/>
                  <a:pt x="23249" y="287834"/>
                  <a:pt x="39757" y="273160"/>
                </a:cubicBezTo>
                <a:cubicBezTo>
                  <a:pt x="63565" y="251997"/>
                  <a:pt x="92766" y="237822"/>
                  <a:pt x="119270" y="220152"/>
                </a:cubicBezTo>
                <a:lnTo>
                  <a:pt x="159026" y="193647"/>
                </a:lnTo>
                <a:cubicBezTo>
                  <a:pt x="170649" y="185898"/>
                  <a:pt x="185943" y="185898"/>
                  <a:pt x="198783" y="180395"/>
                </a:cubicBezTo>
                <a:cubicBezTo>
                  <a:pt x="216941" y="172613"/>
                  <a:pt x="233633" y="161673"/>
                  <a:pt x="251791" y="153891"/>
                </a:cubicBezTo>
                <a:cubicBezTo>
                  <a:pt x="264631" y="148388"/>
                  <a:pt x="279054" y="146885"/>
                  <a:pt x="291548" y="140638"/>
                </a:cubicBezTo>
                <a:cubicBezTo>
                  <a:pt x="394300" y="89262"/>
                  <a:pt x="271137" y="134189"/>
                  <a:pt x="371061" y="100882"/>
                </a:cubicBezTo>
                <a:cubicBezTo>
                  <a:pt x="516835" y="105299"/>
                  <a:pt x="663046" y="102023"/>
                  <a:pt x="808383" y="114134"/>
                </a:cubicBezTo>
                <a:cubicBezTo>
                  <a:pt x="824255" y="115457"/>
                  <a:pt x="833894" y="133515"/>
                  <a:pt x="848139" y="140638"/>
                </a:cubicBezTo>
                <a:cubicBezTo>
                  <a:pt x="957871" y="195505"/>
                  <a:pt x="813719" y="104440"/>
                  <a:pt x="927652" y="180395"/>
                </a:cubicBezTo>
                <a:cubicBezTo>
                  <a:pt x="879326" y="35414"/>
                  <a:pt x="956396" y="255005"/>
                  <a:pt x="887896" y="100882"/>
                </a:cubicBezTo>
                <a:cubicBezTo>
                  <a:pt x="876549" y="75352"/>
                  <a:pt x="870226" y="47873"/>
                  <a:pt x="861391" y="21369"/>
                </a:cubicBezTo>
                <a:cubicBezTo>
                  <a:pt x="854268" y="0"/>
                  <a:pt x="868717" y="65899"/>
                  <a:pt x="874644" y="87630"/>
                </a:cubicBezTo>
                <a:lnTo>
                  <a:pt x="914400" y="206899"/>
                </a:lnTo>
                <a:lnTo>
                  <a:pt x="927652" y="246656"/>
                </a:lnTo>
                <a:cubicBezTo>
                  <a:pt x="795212" y="261371"/>
                  <a:pt x="848384" y="259908"/>
                  <a:pt x="768626" y="259908"/>
                </a:cubicBezTo>
              </a:path>
            </a:pathLst>
          </a:cu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0" y="6019800"/>
            <a:ext cx="6553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</a:rPr>
              <a:t> Quantum World: </a:t>
            </a:r>
            <a:r>
              <a:rPr lang="en-GB" sz="2800" dirty="0" err="1" smtClean="0">
                <a:latin typeface="Times New Roman" pitchFamily="18" charset="0"/>
              </a:rPr>
              <a:t>Nonorthogonal</a:t>
            </a:r>
            <a:r>
              <a:rPr lang="en-GB" sz="2800" dirty="0" smtClean="0">
                <a:latin typeface="Times New Roman" pitchFamily="18" charset="0"/>
              </a:rPr>
              <a:t> states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3733800"/>
            <a:ext cx="35814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Classical World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16002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“</a:t>
            </a:r>
            <a:r>
              <a:rPr lang="es-ES" sz="2800" dirty="0" err="1" smtClean="0">
                <a:solidFill>
                  <a:srgbClr val="CC00CC"/>
                </a:solidFill>
                <a:latin typeface="Times New Roman" pitchFamily="18" charset="0"/>
              </a:rPr>
              <a:t>Information</a:t>
            </a:r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s-ES" sz="2800" dirty="0" err="1" smtClean="0">
                <a:solidFill>
                  <a:srgbClr val="CC00CC"/>
                </a:solidFill>
                <a:latin typeface="Times New Roman" pitchFamily="18" charset="0"/>
              </a:rPr>
              <a:t>is</a:t>
            </a:r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s-ES" sz="2800" dirty="0" err="1" smtClean="0">
                <a:solidFill>
                  <a:srgbClr val="CC00CC"/>
                </a:solidFill>
                <a:latin typeface="Times New Roman" pitchFamily="18" charset="0"/>
              </a:rPr>
              <a:t>physical</a:t>
            </a:r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”</a:t>
            </a:r>
          </a:p>
          <a:p>
            <a:r>
              <a:rPr lang="es-ES" sz="2800" dirty="0" smtClean="0">
                <a:solidFill>
                  <a:srgbClr val="CC00CC"/>
                </a:solidFill>
                <a:latin typeface="Times New Roman" pitchFamily="18" charset="0"/>
              </a:rPr>
              <a:t>                                           </a:t>
            </a:r>
            <a:r>
              <a:rPr lang="es-ES" sz="2800" dirty="0" smtClean="0">
                <a:latin typeface="Times New Roman" pitchFamily="18" charset="0"/>
              </a:rPr>
              <a:t>---</a:t>
            </a:r>
            <a:r>
              <a:rPr lang="es-ES" sz="2800" dirty="0" err="1" smtClean="0">
                <a:latin typeface="Times New Roman" pitchFamily="18" charset="0"/>
              </a:rPr>
              <a:t>Landauer</a:t>
            </a:r>
            <a:r>
              <a:rPr lang="es-ES" sz="2800" dirty="0" smtClean="0">
                <a:latin typeface="Times New Roman" pitchFamily="18" charset="0"/>
              </a:rPr>
              <a:t>                   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048000"/>
            <a:ext cx="8458200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Do quantum states advantageous?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334161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erlin Sans FB Demi" pitchFamily="34" charset="0"/>
                <a:cs typeface="Times New Roman" pitchFamily="18" charset="0"/>
              </a:rPr>
              <a:t>Classical Information Transmission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erlin Sans FB Demi" pitchFamily="34" charset="0"/>
                <a:cs typeface="Times New Roman" pitchFamily="18" charset="0"/>
              </a:rPr>
              <a:t>via Quantum States</a:t>
            </a:r>
            <a:endParaRPr lang="en-US" sz="3600" b="1" dirty="0">
              <a:solidFill>
                <a:srgbClr val="FF000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pic>
        <p:nvPicPr>
          <p:cNvPr id="5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28598" y="434340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Part 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0772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743200" y="2464301"/>
            <a:ext cx="1185951" cy="1193299"/>
          </a:xfrm>
          <a:custGeom>
            <a:avLst/>
            <a:gdLst>
              <a:gd name="connsiteX0" fmla="*/ 0 w 1185951"/>
              <a:gd name="connsiteY0" fmla="*/ 1193299 h 1193299"/>
              <a:gd name="connsiteX1" fmla="*/ 225287 w 1185951"/>
              <a:gd name="connsiteY1" fmla="*/ 1166794 h 1193299"/>
              <a:gd name="connsiteX2" fmla="*/ 265044 w 1185951"/>
              <a:gd name="connsiteY2" fmla="*/ 1153542 h 1193299"/>
              <a:gd name="connsiteX3" fmla="*/ 357809 w 1185951"/>
              <a:gd name="connsiteY3" fmla="*/ 1127038 h 1193299"/>
              <a:gd name="connsiteX4" fmla="*/ 437322 w 1185951"/>
              <a:gd name="connsiteY4" fmla="*/ 1074029 h 1193299"/>
              <a:gd name="connsiteX5" fmla="*/ 463826 w 1185951"/>
              <a:gd name="connsiteY5" fmla="*/ 1034273 h 1193299"/>
              <a:gd name="connsiteX6" fmla="*/ 490331 w 1185951"/>
              <a:gd name="connsiteY6" fmla="*/ 1007768 h 1193299"/>
              <a:gd name="connsiteX7" fmla="*/ 530087 w 1185951"/>
              <a:gd name="connsiteY7" fmla="*/ 928255 h 1193299"/>
              <a:gd name="connsiteX8" fmla="*/ 556592 w 1185951"/>
              <a:gd name="connsiteY8" fmla="*/ 848742 h 1193299"/>
              <a:gd name="connsiteX9" fmla="*/ 583096 w 1185951"/>
              <a:gd name="connsiteY9" fmla="*/ 755977 h 1193299"/>
              <a:gd name="connsiteX10" fmla="*/ 596348 w 1185951"/>
              <a:gd name="connsiteY10" fmla="*/ 583699 h 1193299"/>
              <a:gd name="connsiteX11" fmla="*/ 622853 w 1185951"/>
              <a:gd name="connsiteY11" fmla="*/ 318655 h 1193299"/>
              <a:gd name="connsiteX12" fmla="*/ 662609 w 1185951"/>
              <a:gd name="connsiteY12" fmla="*/ 225890 h 1193299"/>
              <a:gd name="connsiteX13" fmla="*/ 755374 w 1185951"/>
              <a:gd name="connsiteY13" fmla="*/ 159629 h 1193299"/>
              <a:gd name="connsiteX14" fmla="*/ 821635 w 1185951"/>
              <a:gd name="connsiteY14" fmla="*/ 119873 h 1193299"/>
              <a:gd name="connsiteX15" fmla="*/ 1099931 w 1185951"/>
              <a:gd name="connsiteY15" fmla="*/ 106620 h 1193299"/>
              <a:gd name="connsiteX16" fmla="*/ 1152940 w 1185951"/>
              <a:gd name="connsiteY16" fmla="*/ 93368 h 1193299"/>
              <a:gd name="connsiteX17" fmla="*/ 1126435 w 1185951"/>
              <a:gd name="connsiteY17" fmla="*/ 66864 h 1193299"/>
              <a:gd name="connsiteX18" fmla="*/ 1060174 w 1185951"/>
              <a:gd name="connsiteY18" fmla="*/ 13855 h 1193299"/>
              <a:gd name="connsiteX19" fmla="*/ 1073426 w 1185951"/>
              <a:gd name="connsiteY19" fmla="*/ 53612 h 1193299"/>
              <a:gd name="connsiteX20" fmla="*/ 1139687 w 1185951"/>
              <a:gd name="connsiteY20" fmla="*/ 106620 h 1193299"/>
              <a:gd name="connsiteX21" fmla="*/ 1166192 w 1185951"/>
              <a:gd name="connsiteY21" fmla="*/ 133125 h 1193299"/>
              <a:gd name="connsiteX22" fmla="*/ 1099931 w 1185951"/>
              <a:gd name="connsiteY22" fmla="*/ 172881 h 1193299"/>
              <a:gd name="connsiteX23" fmla="*/ 1073426 w 1185951"/>
              <a:gd name="connsiteY23" fmla="*/ 199386 h 1193299"/>
              <a:gd name="connsiteX24" fmla="*/ 1007166 w 1185951"/>
              <a:gd name="connsiteY24" fmla="*/ 239142 h 119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5951" h="1193299">
                <a:moveTo>
                  <a:pt x="0" y="1193299"/>
                </a:moveTo>
                <a:cubicBezTo>
                  <a:pt x="74470" y="1186529"/>
                  <a:pt x="151650" y="1183157"/>
                  <a:pt x="225287" y="1166794"/>
                </a:cubicBezTo>
                <a:cubicBezTo>
                  <a:pt x="238924" y="1163764"/>
                  <a:pt x="251612" y="1157380"/>
                  <a:pt x="265044" y="1153542"/>
                </a:cubicBezTo>
                <a:cubicBezTo>
                  <a:pt x="381517" y="1120265"/>
                  <a:pt x="262494" y="1158810"/>
                  <a:pt x="357809" y="1127038"/>
                </a:cubicBezTo>
                <a:lnTo>
                  <a:pt x="437322" y="1074029"/>
                </a:lnTo>
                <a:cubicBezTo>
                  <a:pt x="450574" y="1065194"/>
                  <a:pt x="453877" y="1046710"/>
                  <a:pt x="463826" y="1034273"/>
                </a:cubicBezTo>
                <a:cubicBezTo>
                  <a:pt x="471631" y="1024516"/>
                  <a:pt x="481496" y="1016603"/>
                  <a:pt x="490331" y="1007768"/>
                </a:cubicBezTo>
                <a:cubicBezTo>
                  <a:pt x="538659" y="862785"/>
                  <a:pt x="461584" y="1082386"/>
                  <a:pt x="530087" y="928255"/>
                </a:cubicBezTo>
                <a:cubicBezTo>
                  <a:pt x="541434" y="902725"/>
                  <a:pt x="547757" y="875246"/>
                  <a:pt x="556592" y="848742"/>
                </a:cubicBezTo>
                <a:cubicBezTo>
                  <a:pt x="575603" y="791711"/>
                  <a:pt x="566457" y="822533"/>
                  <a:pt x="583096" y="755977"/>
                </a:cubicBezTo>
                <a:cubicBezTo>
                  <a:pt x="587513" y="698551"/>
                  <a:pt x="592245" y="641148"/>
                  <a:pt x="596348" y="583699"/>
                </a:cubicBezTo>
                <a:cubicBezTo>
                  <a:pt x="608575" y="412515"/>
                  <a:pt x="597431" y="433050"/>
                  <a:pt x="622853" y="318655"/>
                </a:cubicBezTo>
                <a:cubicBezTo>
                  <a:pt x="633570" y="270431"/>
                  <a:pt x="631597" y="263104"/>
                  <a:pt x="662609" y="225890"/>
                </a:cubicBezTo>
                <a:cubicBezTo>
                  <a:pt x="716872" y="160775"/>
                  <a:pt x="685037" y="206520"/>
                  <a:pt x="755374" y="159629"/>
                </a:cubicBezTo>
                <a:cubicBezTo>
                  <a:pt x="792762" y="134704"/>
                  <a:pt x="768902" y="124268"/>
                  <a:pt x="821635" y="119873"/>
                </a:cubicBezTo>
                <a:cubicBezTo>
                  <a:pt x="914185" y="112160"/>
                  <a:pt x="1007166" y="111038"/>
                  <a:pt x="1099931" y="106620"/>
                </a:cubicBezTo>
                <a:cubicBezTo>
                  <a:pt x="1117601" y="102203"/>
                  <a:pt x="1142837" y="108523"/>
                  <a:pt x="1152940" y="93368"/>
                </a:cubicBezTo>
                <a:cubicBezTo>
                  <a:pt x="1159871" y="82972"/>
                  <a:pt x="1136191" y="74669"/>
                  <a:pt x="1126435" y="66864"/>
                </a:cubicBezTo>
                <a:cubicBezTo>
                  <a:pt x="1042853" y="0"/>
                  <a:pt x="1124166" y="77847"/>
                  <a:pt x="1060174" y="13855"/>
                </a:cubicBezTo>
                <a:cubicBezTo>
                  <a:pt x="1064591" y="27107"/>
                  <a:pt x="1066239" y="41634"/>
                  <a:pt x="1073426" y="53612"/>
                </a:cubicBezTo>
                <a:cubicBezTo>
                  <a:pt x="1088193" y="78223"/>
                  <a:pt x="1118854" y="89954"/>
                  <a:pt x="1139687" y="106620"/>
                </a:cubicBezTo>
                <a:cubicBezTo>
                  <a:pt x="1149444" y="114425"/>
                  <a:pt x="1157357" y="124290"/>
                  <a:pt x="1166192" y="133125"/>
                </a:cubicBezTo>
                <a:cubicBezTo>
                  <a:pt x="1099031" y="200284"/>
                  <a:pt x="1185951" y="121269"/>
                  <a:pt x="1099931" y="172881"/>
                </a:cubicBezTo>
                <a:cubicBezTo>
                  <a:pt x="1089217" y="179309"/>
                  <a:pt x="1083183" y="191581"/>
                  <a:pt x="1073426" y="199386"/>
                </a:cubicBezTo>
                <a:cubicBezTo>
                  <a:pt x="1046774" y="220708"/>
                  <a:pt x="1034692" y="225379"/>
                  <a:pt x="1007166" y="239142"/>
                </a:cubicBezTo>
              </a:path>
            </a:pathLst>
          </a:custGeom>
          <a:ln w="285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4800" y="22098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Communication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19400" y="3644348"/>
            <a:ext cx="1219200" cy="1152939"/>
          </a:xfrm>
          <a:custGeom>
            <a:avLst/>
            <a:gdLst>
              <a:gd name="connsiteX0" fmla="*/ 0 w 1219200"/>
              <a:gd name="connsiteY0" fmla="*/ 0 h 1152939"/>
              <a:gd name="connsiteX1" fmla="*/ 344556 w 1219200"/>
              <a:gd name="connsiteY1" fmla="*/ 13252 h 1152939"/>
              <a:gd name="connsiteX2" fmla="*/ 424069 w 1219200"/>
              <a:gd name="connsiteY2" fmla="*/ 53009 h 1152939"/>
              <a:gd name="connsiteX3" fmla="*/ 450574 w 1219200"/>
              <a:gd name="connsiteY3" fmla="*/ 79513 h 1152939"/>
              <a:gd name="connsiteX4" fmla="*/ 490330 w 1219200"/>
              <a:gd name="connsiteY4" fmla="*/ 106017 h 1152939"/>
              <a:gd name="connsiteX5" fmla="*/ 543339 w 1219200"/>
              <a:gd name="connsiteY5" fmla="*/ 172278 h 1152939"/>
              <a:gd name="connsiteX6" fmla="*/ 622852 w 1219200"/>
              <a:gd name="connsiteY6" fmla="*/ 251791 h 1152939"/>
              <a:gd name="connsiteX7" fmla="*/ 675861 w 1219200"/>
              <a:gd name="connsiteY7" fmla="*/ 331304 h 1152939"/>
              <a:gd name="connsiteX8" fmla="*/ 715617 w 1219200"/>
              <a:gd name="connsiteY8" fmla="*/ 410817 h 1152939"/>
              <a:gd name="connsiteX9" fmla="*/ 742122 w 1219200"/>
              <a:gd name="connsiteY9" fmla="*/ 503582 h 1152939"/>
              <a:gd name="connsiteX10" fmla="*/ 755374 w 1219200"/>
              <a:gd name="connsiteY10" fmla="*/ 768626 h 1152939"/>
              <a:gd name="connsiteX11" fmla="*/ 795130 w 1219200"/>
              <a:gd name="connsiteY11" fmla="*/ 901148 h 1152939"/>
              <a:gd name="connsiteX12" fmla="*/ 861391 w 1219200"/>
              <a:gd name="connsiteY12" fmla="*/ 954156 h 1152939"/>
              <a:gd name="connsiteX13" fmla="*/ 887896 w 1219200"/>
              <a:gd name="connsiteY13" fmla="*/ 980661 h 1152939"/>
              <a:gd name="connsiteX14" fmla="*/ 1007165 w 1219200"/>
              <a:gd name="connsiteY14" fmla="*/ 1046922 h 1152939"/>
              <a:gd name="connsiteX15" fmla="*/ 1126435 w 1219200"/>
              <a:gd name="connsiteY15" fmla="*/ 1033669 h 1152939"/>
              <a:gd name="connsiteX16" fmla="*/ 1219200 w 1219200"/>
              <a:gd name="connsiteY16" fmla="*/ 1007165 h 1152939"/>
              <a:gd name="connsiteX17" fmla="*/ 1179443 w 1219200"/>
              <a:gd name="connsiteY17" fmla="*/ 940904 h 1152939"/>
              <a:gd name="connsiteX18" fmla="*/ 1179443 w 1219200"/>
              <a:gd name="connsiteY18" fmla="*/ 954156 h 1152939"/>
              <a:gd name="connsiteX19" fmla="*/ 1192696 w 1219200"/>
              <a:gd name="connsiteY19" fmla="*/ 993913 h 1152939"/>
              <a:gd name="connsiteX20" fmla="*/ 1219200 w 1219200"/>
              <a:gd name="connsiteY20" fmla="*/ 1033669 h 1152939"/>
              <a:gd name="connsiteX21" fmla="*/ 1166191 w 1219200"/>
              <a:gd name="connsiteY21" fmla="*/ 1139687 h 1152939"/>
              <a:gd name="connsiteX22" fmla="*/ 1152939 w 1219200"/>
              <a:gd name="connsiteY22" fmla="*/ 1152939 h 11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" h="1152939">
                <a:moveTo>
                  <a:pt x="0" y="0"/>
                </a:moveTo>
                <a:cubicBezTo>
                  <a:pt x="114852" y="4417"/>
                  <a:pt x="229891" y="5344"/>
                  <a:pt x="344556" y="13252"/>
                </a:cubicBezTo>
                <a:cubicBezTo>
                  <a:pt x="371364" y="15101"/>
                  <a:pt x="404682" y="37499"/>
                  <a:pt x="424069" y="53009"/>
                </a:cubicBezTo>
                <a:cubicBezTo>
                  <a:pt x="433825" y="60814"/>
                  <a:pt x="440818" y="71708"/>
                  <a:pt x="450574" y="79513"/>
                </a:cubicBezTo>
                <a:cubicBezTo>
                  <a:pt x="463011" y="89462"/>
                  <a:pt x="477893" y="96068"/>
                  <a:pt x="490330" y="106017"/>
                </a:cubicBezTo>
                <a:cubicBezTo>
                  <a:pt x="535121" y="141850"/>
                  <a:pt x="500951" y="124591"/>
                  <a:pt x="543339" y="172278"/>
                </a:cubicBezTo>
                <a:cubicBezTo>
                  <a:pt x="568241" y="200293"/>
                  <a:pt x="596348" y="225287"/>
                  <a:pt x="622852" y="251791"/>
                </a:cubicBezTo>
                <a:cubicBezTo>
                  <a:pt x="645376" y="274315"/>
                  <a:pt x="675861" y="331304"/>
                  <a:pt x="675861" y="331304"/>
                </a:cubicBezTo>
                <a:cubicBezTo>
                  <a:pt x="709171" y="431235"/>
                  <a:pt x="664238" y="308058"/>
                  <a:pt x="715617" y="410817"/>
                </a:cubicBezTo>
                <a:cubicBezTo>
                  <a:pt x="725121" y="429825"/>
                  <a:pt x="737877" y="486604"/>
                  <a:pt x="742122" y="503582"/>
                </a:cubicBezTo>
                <a:cubicBezTo>
                  <a:pt x="746539" y="591930"/>
                  <a:pt x="748028" y="680473"/>
                  <a:pt x="755374" y="768626"/>
                </a:cubicBezTo>
                <a:cubicBezTo>
                  <a:pt x="757012" y="788281"/>
                  <a:pt x="791075" y="897093"/>
                  <a:pt x="795130" y="901148"/>
                </a:cubicBezTo>
                <a:cubicBezTo>
                  <a:pt x="859132" y="965148"/>
                  <a:pt x="777797" y="887280"/>
                  <a:pt x="861391" y="954156"/>
                </a:cubicBezTo>
                <a:cubicBezTo>
                  <a:pt x="871148" y="961961"/>
                  <a:pt x="877900" y="973164"/>
                  <a:pt x="887896" y="980661"/>
                </a:cubicBezTo>
                <a:cubicBezTo>
                  <a:pt x="960803" y="1035341"/>
                  <a:pt x="945184" y="1026260"/>
                  <a:pt x="1007165" y="1046922"/>
                </a:cubicBezTo>
                <a:cubicBezTo>
                  <a:pt x="1046922" y="1042504"/>
                  <a:pt x="1086899" y="1039752"/>
                  <a:pt x="1126435" y="1033669"/>
                </a:cubicBezTo>
                <a:cubicBezTo>
                  <a:pt x="1157337" y="1028915"/>
                  <a:pt x="1189514" y="1017060"/>
                  <a:pt x="1219200" y="1007165"/>
                </a:cubicBezTo>
                <a:cubicBezTo>
                  <a:pt x="1205695" y="966649"/>
                  <a:pt x="1212518" y="967364"/>
                  <a:pt x="1179443" y="940904"/>
                </a:cubicBezTo>
                <a:cubicBezTo>
                  <a:pt x="1087192" y="867103"/>
                  <a:pt x="1171846" y="946559"/>
                  <a:pt x="1179443" y="954156"/>
                </a:cubicBezTo>
                <a:cubicBezTo>
                  <a:pt x="1183861" y="967408"/>
                  <a:pt x="1186449" y="981419"/>
                  <a:pt x="1192696" y="993913"/>
                </a:cubicBezTo>
                <a:cubicBezTo>
                  <a:pt x="1199819" y="1008158"/>
                  <a:pt x="1219200" y="1017742"/>
                  <a:pt x="1219200" y="1033669"/>
                </a:cubicBezTo>
                <a:cubicBezTo>
                  <a:pt x="1219200" y="1094580"/>
                  <a:pt x="1198831" y="1107047"/>
                  <a:pt x="1166191" y="1139687"/>
                </a:cubicBezTo>
                <a:lnTo>
                  <a:pt x="1152939" y="1152939"/>
                </a:lnTo>
              </a:path>
            </a:pathLst>
          </a:cu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0" y="42672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Communication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4953000"/>
            <a:ext cx="39624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Quantum Cryptography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3429000"/>
            <a:ext cx="24465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Communication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43200" y="1524000"/>
            <a:ext cx="510540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2286000"/>
            <a:ext cx="6455613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Quantum Dense Coding</a:t>
            </a:r>
            <a:endParaRPr lang="en-US" sz="4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876800"/>
            <a:ext cx="1219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43400" y="3124200"/>
            <a:ext cx="449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Bennett &amp; </a:t>
            </a:r>
            <a:r>
              <a:rPr lang="en-US" sz="2400" dirty="0" err="1" smtClean="0"/>
              <a:t>Wiesner</a:t>
            </a:r>
            <a:r>
              <a:rPr lang="en-US" sz="2400" dirty="0" smtClean="0"/>
              <a:t>, PRL 1992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Protocol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RI\Desktop\sunn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1371600" cy="1371600"/>
          </a:xfrm>
          <a:prstGeom prst="rect">
            <a:avLst/>
          </a:prstGeom>
          <a:noFill/>
        </p:spPr>
      </p:pic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22860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Sunny</a:t>
            </a:r>
            <a:endParaRPr lang="en-US" sz="2400" dirty="0"/>
          </a:p>
        </p:txBody>
      </p:sp>
      <p:pic>
        <p:nvPicPr>
          <p:cNvPr id="1027" name="Picture 3" descr="C:\Users\HRI\Desktop\snow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962400"/>
            <a:ext cx="1981200" cy="1318398"/>
          </a:xfrm>
          <a:prstGeom prst="rect">
            <a:avLst/>
          </a:prstGeom>
          <a:noFill/>
        </p:spPr>
      </p:pic>
      <p:pic>
        <p:nvPicPr>
          <p:cNvPr id="1028" name="Picture 4" descr="C:\Users\HRI\Desktop\wind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971800"/>
            <a:ext cx="2133600" cy="12845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5334000"/>
            <a:ext cx="167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Snowing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3429000"/>
            <a:ext cx="1371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Windy</a:t>
            </a:r>
            <a:endParaRPr lang="en-US" sz="2400" dirty="0"/>
          </a:p>
        </p:txBody>
      </p:sp>
      <p:pic>
        <p:nvPicPr>
          <p:cNvPr id="1029" name="Picture 5" descr="C:\Users\HRI\Desktop\ra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76650" y="4343400"/>
            <a:ext cx="2343150" cy="19431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43400" y="6096000"/>
            <a:ext cx="13716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Raining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2438400" y="2743200"/>
            <a:ext cx="6858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09800" y="5257800"/>
            <a:ext cx="6858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62800" y="3962400"/>
            <a:ext cx="6858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5943600"/>
            <a:ext cx="6858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0" name="Picture 2" descr="http://campingwithgus.com/wp-content/uploads/2011/01/indian-weather-rock-forecast-1024x6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219200"/>
            <a:ext cx="8286143" cy="5509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Protocol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RI\Desktop\sunn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1371600" cy="1371600"/>
          </a:xfrm>
          <a:prstGeom prst="rect">
            <a:avLst/>
          </a:prstGeom>
          <a:noFill/>
        </p:spPr>
      </p:pic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22860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Sunny</a:t>
            </a:r>
            <a:endParaRPr lang="en-US" sz="2400" dirty="0"/>
          </a:p>
        </p:txBody>
      </p:sp>
      <p:pic>
        <p:nvPicPr>
          <p:cNvPr id="1028" name="Picture 4" descr="C:\Users\HRI\Desktop\win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971800"/>
            <a:ext cx="2133600" cy="12845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5334000"/>
            <a:ext cx="167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Snowing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3429000"/>
            <a:ext cx="1371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Windy</a:t>
            </a:r>
            <a:endParaRPr lang="en-US" sz="2400" dirty="0"/>
          </a:p>
        </p:txBody>
      </p:sp>
      <p:pic>
        <p:nvPicPr>
          <p:cNvPr id="1029" name="Picture 5" descr="C:\Users\HRI\Desktop\r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6650" y="4343400"/>
            <a:ext cx="2343150" cy="19431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43400" y="6096000"/>
            <a:ext cx="13716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Raining</a:t>
            </a:r>
            <a:endParaRPr lang="en-US" sz="2400" dirty="0"/>
          </a:p>
        </p:txBody>
      </p:sp>
      <p:pic>
        <p:nvPicPr>
          <p:cNvPr id="48132" name="Picture 4" descr="https://encrypted-tbn0.gstatic.com/images?q=tbn:ANd9GcSPgX5toh6XUO9T28KJgOWfZO5YxoCIlYbd06iYNm5VwdfRW0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926558"/>
            <a:ext cx="1752600" cy="140744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3124200"/>
            <a:ext cx="87630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Protocol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RI\Desktop\sunn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1371600" cy="1371600"/>
          </a:xfrm>
          <a:prstGeom prst="rect">
            <a:avLst/>
          </a:prstGeom>
          <a:noFill/>
        </p:spPr>
      </p:pic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22860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Sunny</a:t>
            </a:r>
            <a:endParaRPr lang="en-US" sz="2400" dirty="0"/>
          </a:p>
        </p:txBody>
      </p:sp>
      <p:pic>
        <p:nvPicPr>
          <p:cNvPr id="1028" name="Picture 4" descr="C:\Users\HRI\Desktop\win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971800"/>
            <a:ext cx="2133600" cy="12845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29400" y="3429000"/>
            <a:ext cx="1371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Protocol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RI\Desktop\sunn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1371600" cy="1371600"/>
          </a:xfrm>
          <a:prstGeom prst="rect">
            <a:avLst/>
          </a:prstGeom>
          <a:noFill/>
        </p:spPr>
      </p:pic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22860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Sunny</a:t>
            </a:r>
            <a:endParaRPr lang="en-US" sz="2400" dirty="0"/>
          </a:p>
        </p:txBody>
      </p:sp>
      <p:pic>
        <p:nvPicPr>
          <p:cNvPr id="1028" name="Picture 4" descr="C:\Users\HRI\Desktop\win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971800"/>
            <a:ext cx="2133600" cy="12845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5334000"/>
            <a:ext cx="167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Snowing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3429000"/>
            <a:ext cx="1371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Windy</a:t>
            </a:r>
            <a:endParaRPr lang="en-US" sz="2400" dirty="0"/>
          </a:p>
        </p:txBody>
      </p:sp>
      <p:pic>
        <p:nvPicPr>
          <p:cNvPr id="1029" name="Picture 5" descr="C:\Users\HRI\Desktop\r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6650" y="4343400"/>
            <a:ext cx="2343150" cy="19431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43400" y="6096000"/>
            <a:ext cx="13716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Raining</a:t>
            </a:r>
            <a:endParaRPr lang="en-US" sz="2400" dirty="0"/>
          </a:p>
        </p:txBody>
      </p:sp>
      <p:pic>
        <p:nvPicPr>
          <p:cNvPr id="48132" name="Picture 4" descr="https://encrypted-tbn0.gstatic.com/images?q=tbn:ANd9GcSPgX5toh6XUO9T28KJgOWfZO5YxoCIlYbd06iYNm5VwdfRW0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926558"/>
            <a:ext cx="1752600" cy="1407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Protocol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RI\Desktop\sunn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1371600" cy="1371600"/>
          </a:xfrm>
          <a:prstGeom prst="rect">
            <a:avLst/>
          </a:prstGeom>
          <a:noFill/>
        </p:spPr>
      </p:pic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22860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Sunny</a:t>
            </a:r>
            <a:endParaRPr lang="en-US" sz="2400" dirty="0"/>
          </a:p>
        </p:txBody>
      </p:sp>
      <p:pic>
        <p:nvPicPr>
          <p:cNvPr id="1028" name="Picture 4" descr="C:\Users\HRI\Desktop\win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971800"/>
            <a:ext cx="2133600" cy="12845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5334000"/>
            <a:ext cx="167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Snowing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3429000"/>
            <a:ext cx="1371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Windy</a:t>
            </a:r>
            <a:endParaRPr lang="en-US" sz="2400" dirty="0"/>
          </a:p>
        </p:txBody>
      </p:sp>
      <p:pic>
        <p:nvPicPr>
          <p:cNvPr id="1029" name="Picture 5" descr="C:\Users\HRI\Desktop\r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6650" y="4343400"/>
            <a:ext cx="2343150" cy="19431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43400" y="6096000"/>
            <a:ext cx="13716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Raining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2438400" y="2743200"/>
            <a:ext cx="6858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09800" y="5257800"/>
            <a:ext cx="6858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62800" y="3962400"/>
            <a:ext cx="6858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5943600"/>
            <a:ext cx="6858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2" name="Picture 4" descr="https://encrypted-tbn0.gstatic.com/images?q=tbn:ANd9GcSPgX5toh6XUO9T28KJgOWfZO5YxoCIlYbd06iYNm5VwdfRW0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926558"/>
            <a:ext cx="1752600" cy="1407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Protocol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RI\Desktop\sunn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1371600" cy="1371600"/>
          </a:xfrm>
          <a:prstGeom prst="rect">
            <a:avLst/>
          </a:prstGeom>
          <a:noFill/>
        </p:spPr>
      </p:pic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22860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Sunny</a:t>
            </a:r>
            <a:endParaRPr lang="en-US" sz="2400" dirty="0"/>
          </a:p>
        </p:txBody>
      </p:sp>
      <p:pic>
        <p:nvPicPr>
          <p:cNvPr id="1028" name="Picture 4" descr="C:\Users\HRI\Desktop\win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971800"/>
            <a:ext cx="2133600" cy="12845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5334000"/>
            <a:ext cx="167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Snowing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3429000"/>
            <a:ext cx="1371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Windy</a:t>
            </a:r>
            <a:endParaRPr lang="en-US" sz="2400" dirty="0"/>
          </a:p>
        </p:txBody>
      </p:sp>
      <p:pic>
        <p:nvPicPr>
          <p:cNvPr id="1029" name="Picture 5" descr="C:\Users\HRI\Desktop\r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6650" y="4343400"/>
            <a:ext cx="2343150" cy="19431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43400" y="6096000"/>
            <a:ext cx="13716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Raining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2438400" y="2743200"/>
            <a:ext cx="6858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09800" y="5257800"/>
            <a:ext cx="6858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62800" y="3962400"/>
            <a:ext cx="6858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5943600"/>
            <a:ext cx="6858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2" name="Picture 4" descr="https://encrypted-tbn0.gstatic.com/images?q=tbn:ANd9GcSPgX5toh6XUO9T28KJgOWfZO5YxoCIlYbd06iYNm5VwdfRW0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926558"/>
            <a:ext cx="1752600" cy="140744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04800" y="3200400"/>
            <a:ext cx="84582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2 bits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Protocol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RI\Desktop\sunn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1371600" cy="1371600"/>
          </a:xfrm>
          <a:prstGeom prst="rect">
            <a:avLst/>
          </a:prstGeom>
          <a:noFill/>
        </p:spPr>
      </p:pic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22860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Sunny</a:t>
            </a:r>
            <a:endParaRPr lang="en-US" sz="2400" dirty="0"/>
          </a:p>
        </p:txBody>
      </p:sp>
      <p:pic>
        <p:nvPicPr>
          <p:cNvPr id="1028" name="Picture 4" descr="C:\Users\HRI\Desktop\win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971800"/>
            <a:ext cx="2133600" cy="12845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5334000"/>
            <a:ext cx="167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Snowing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3429000"/>
            <a:ext cx="1371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Windy</a:t>
            </a:r>
            <a:endParaRPr lang="en-US" sz="2400" dirty="0"/>
          </a:p>
        </p:txBody>
      </p:sp>
      <p:pic>
        <p:nvPicPr>
          <p:cNvPr id="1029" name="Picture 5" descr="C:\Users\HRI\Desktop\r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6650" y="4343400"/>
            <a:ext cx="2343150" cy="19431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43400" y="6096000"/>
            <a:ext cx="13716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Raining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2438400" y="2743200"/>
            <a:ext cx="6858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09800" y="5257800"/>
            <a:ext cx="6858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62800" y="3962400"/>
            <a:ext cx="6858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5943600"/>
            <a:ext cx="6858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2" name="Picture 4" descr="https://encrypted-tbn0.gstatic.com/images?q=tbn:ANd9GcSPgX5toh6XUO9T28KJgOWfZO5YxoCIlYbd06iYNm5VwdfRW0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926558"/>
            <a:ext cx="1752600" cy="140744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04800" y="3200400"/>
            <a:ext cx="84582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2 bits</a:t>
            </a:r>
            <a:endParaRPr lang="en-US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4876800"/>
            <a:ext cx="7239000" cy="169892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en-GB" sz="2400" b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400" b="1" dirty="0" smtClean="0"/>
              <a:t>Classical computer unit: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400" b="1" dirty="0" smtClean="0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400" dirty="0" smtClean="0"/>
              <a:t>Bit = one of </a:t>
            </a:r>
            <a:r>
              <a:rPr lang="en-US" sz="2400" dirty="0" smtClean="0">
                <a:cs typeface="Arial" charset="0"/>
              </a:rPr>
              <a:t>{0, 1}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" y="1752600"/>
            <a:ext cx="5029200" cy="487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Protocol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quarter" idx="1"/>
          </p:nvPr>
        </p:nvGraphicFramePr>
        <p:xfrm>
          <a:off x="381000" y="1755775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124200" y="2590800"/>
            <a:ext cx="6858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4200" y="3581400"/>
            <a:ext cx="6858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4200" y="4724400"/>
            <a:ext cx="6858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5867400"/>
            <a:ext cx="6858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19812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Message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6670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Sunny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657600"/>
            <a:ext cx="167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Snowing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4796135"/>
            <a:ext cx="1371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Windy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939135"/>
            <a:ext cx="13716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Raining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19812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Encoding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943600" y="1752600"/>
            <a:ext cx="2667000" cy="487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00800" y="19812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Decoding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3657600"/>
            <a:ext cx="276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Distinguishable</a:t>
            </a:r>
          </a:p>
          <a:p>
            <a:r>
              <a:rPr lang="en-US" sz="2400" dirty="0" smtClean="0"/>
              <a:t> by color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828800" y="12192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1219200"/>
            <a:ext cx="82426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sp>
        <p:nvSpPr>
          <p:cNvPr id="25" name="Freeform 24"/>
          <p:cNvSpPr/>
          <p:nvPr/>
        </p:nvSpPr>
        <p:spPr>
          <a:xfrm>
            <a:off x="4399722" y="3019953"/>
            <a:ext cx="1974574" cy="1313508"/>
          </a:xfrm>
          <a:custGeom>
            <a:avLst/>
            <a:gdLst>
              <a:gd name="connsiteX0" fmla="*/ 0 w 1974574"/>
              <a:gd name="connsiteY0" fmla="*/ 1008708 h 1313508"/>
              <a:gd name="connsiteX1" fmla="*/ 106017 w 1974574"/>
              <a:gd name="connsiteY1" fmla="*/ 1127977 h 1313508"/>
              <a:gd name="connsiteX2" fmla="*/ 185530 w 1974574"/>
              <a:gd name="connsiteY2" fmla="*/ 1180986 h 1313508"/>
              <a:gd name="connsiteX3" fmla="*/ 212035 w 1974574"/>
              <a:gd name="connsiteY3" fmla="*/ 1220743 h 1313508"/>
              <a:gd name="connsiteX4" fmla="*/ 251791 w 1974574"/>
              <a:gd name="connsiteY4" fmla="*/ 1247247 h 1313508"/>
              <a:gd name="connsiteX5" fmla="*/ 357808 w 1974574"/>
              <a:gd name="connsiteY5" fmla="*/ 1313508 h 1313508"/>
              <a:gd name="connsiteX6" fmla="*/ 715617 w 1974574"/>
              <a:gd name="connsiteY6" fmla="*/ 1287004 h 1313508"/>
              <a:gd name="connsiteX7" fmla="*/ 848139 w 1974574"/>
              <a:gd name="connsiteY7" fmla="*/ 1233995 h 1313508"/>
              <a:gd name="connsiteX8" fmla="*/ 927652 w 1974574"/>
              <a:gd name="connsiteY8" fmla="*/ 1180986 h 1313508"/>
              <a:gd name="connsiteX9" fmla="*/ 967408 w 1974574"/>
              <a:gd name="connsiteY9" fmla="*/ 1141230 h 1313508"/>
              <a:gd name="connsiteX10" fmla="*/ 1007165 w 1974574"/>
              <a:gd name="connsiteY10" fmla="*/ 1114725 h 1313508"/>
              <a:gd name="connsiteX11" fmla="*/ 1073426 w 1974574"/>
              <a:gd name="connsiteY11" fmla="*/ 1048464 h 1313508"/>
              <a:gd name="connsiteX12" fmla="*/ 1113182 w 1974574"/>
              <a:gd name="connsiteY12" fmla="*/ 1021960 h 1313508"/>
              <a:gd name="connsiteX13" fmla="*/ 1205948 w 1974574"/>
              <a:gd name="connsiteY13" fmla="*/ 942447 h 1313508"/>
              <a:gd name="connsiteX14" fmla="*/ 1245704 w 1974574"/>
              <a:gd name="connsiteY14" fmla="*/ 889438 h 1313508"/>
              <a:gd name="connsiteX15" fmla="*/ 1285461 w 1974574"/>
              <a:gd name="connsiteY15" fmla="*/ 849682 h 1313508"/>
              <a:gd name="connsiteX16" fmla="*/ 1325217 w 1974574"/>
              <a:gd name="connsiteY16" fmla="*/ 756917 h 1313508"/>
              <a:gd name="connsiteX17" fmla="*/ 1351721 w 1974574"/>
              <a:gd name="connsiteY17" fmla="*/ 703908 h 1313508"/>
              <a:gd name="connsiteX18" fmla="*/ 1404730 w 1974574"/>
              <a:gd name="connsiteY18" fmla="*/ 624395 h 1313508"/>
              <a:gd name="connsiteX19" fmla="*/ 1431235 w 1974574"/>
              <a:gd name="connsiteY19" fmla="*/ 571386 h 1313508"/>
              <a:gd name="connsiteX20" fmla="*/ 1457739 w 1974574"/>
              <a:gd name="connsiteY20" fmla="*/ 531630 h 1313508"/>
              <a:gd name="connsiteX21" fmla="*/ 1497495 w 1974574"/>
              <a:gd name="connsiteY21" fmla="*/ 465369 h 1313508"/>
              <a:gd name="connsiteX22" fmla="*/ 1537252 w 1974574"/>
              <a:gd name="connsiteY22" fmla="*/ 425612 h 1313508"/>
              <a:gd name="connsiteX23" fmla="*/ 1577008 w 1974574"/>
              <a:gd name="connsiteY23" fmla="*/ 372604 h 1313508"/>
              <a:gd name="connsiteX24" fmla="*/ 1603513 w 1974574"/>
              <a:gd name="connsiteY24" fmla="*/ 346099 h 1313508"/>
              <a:gd name="connsiteX25" fmla="*/ 1630017 w 1974574"/>
              <a:gd name="connsiteY25" fmla="*/ 306343 h 1313508"/>
              <a:gd name="connsiteX26" fmla="*/ 1656521 w 1974574"/>
              <a:gd name="connsiteY26" fmla="*/ 279838 h 1313508"/>
              <a:gd name="connsiteX27" fmla="*/ 1683026 w 1974574"/>
              <a:gd name="connsiteY27" fmla="*/ 240082 h 1313508"/>
              <a:gd name="connsiteX28" fmla="*/ 1709530 w 1974574"/>
              <a:gd name="connsiteY28" fmla="*/ 213577 h 1313508"/>
              <a:gd name="connsiteX29" fmla="*/ 1736035 w 1974574"/>
              <a:gd name="connsiteY29" fmla="*/ 173821 h 1313508"/>
              <a:gd name="connsiteX30" fmla="*/ 1789043 w 1974574"/>
              <a:gd name="connsiteY30" fmla="*/ 134064 h 1313508"/>
              <a:gd name="connsiteX31" fmla="*/ 1815548 w 1974574"/>
              <a:gd name="connsiteY31" fmla="*/ 107560 h 1313508"/>
              <a:gd name="connsiteX32" fmla="*/ 1895061 w 1974574"/>
              <a:gd name="connsiteY32" fmla="*/ 81056 h 1313508"/>
              <a:gd name="connsiteX33" fmla="*/ 1921565 w 1974574"/>
              <a:gd name="connsiteY33" fmla="*/ 54551 h 1313508"/>
              <a:gd name="connsiteX34" fmla="*/ 1842052 w 1974574"/>
              <a:gd name="connsiteY34" fmla="*/ 14795 h 1313508"/>
              <a:gd name="connsiteX35" fmla="*/ 1881808 w 1974574"/>
              <a:gd name="connsiteY35" fmla="*/ 1543 h 1313508"/>
              <a:gd name="connsiteX36" fmla="*/ 1961321 w 1974574"/>
              <a:gd name="connsiteY36" fmla="*/ 28047 h 1313508"/>
              <a:gd name="connsiteX37" fmla="*/ 1974574 w 1974574"/>
              <a:gd name="connsiteY37" fmla="*/ 67804 h 1313508"/>
              <a:gd name="connsiteX38" fmla="*/ 1961321 w 1974574"/>
              <a:gd name="connsiteY38" fmla="*/ 120812 h 1313508"/>
              <a:gd name="connsiteX39" fmla="*/ 1934817 w 1974574"/>
              <a:gd name="connsiteY39" fmla="*/ 213577 h 131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74574" h="1313508">
                <a:moveTo>
                  <a:pt x="0" y="1008708"/>
                </a:moveTo>
                <a:cubicBezTo>
                  <a:pt x="47296" y="1079652"/>
                  <a:pt x="15242" y="1037202"/>
                  <a:pt x="106017" y="1127977"/>
                </a:cubicBezTo>
                <a:cubicBezTo>
                  <a:pt x="128541" y="1150501"/>
                  <a:pt x="185530" y="1180986"/>
                  <a:pt x="185530" y="1180986"/>
                </a:cubicBezTo>
                <a:cubicBezTo>
                  <a:pt x="194365" y="1194238"/>
                  <a:pt x="200773" y="1209481"/>
                  <a:pt x="212035" y="1220743"/>
                </a:cubicBezTo>
                <a:cubicBezTo>
                  <a:pt x="223297" y="1232005"/>
                  <a:pt x="238831" y="1237990"/>
                  <a:pt x="251791" y="1247247"/>
                </a:cubicBezTo>
                <a:cubicBezTo>
                  <a:pt x="332073" y="1304592"/>
                  <a:pt x="274787" y="1271997"/>
                  <a:pt x="357808" y="1313508"/>
                </a:cubicBezTo>
                <a:cubicBezTo>
                  <a:pt x="405675" y="1311115"/>
                  <a:pt x="622986" y="1308381"/>
                  <a:pt x="715617" y="1287004"/>
                </a:cubicBezTo>
                <a:cubicBezTo>
                  <a:pt x="776437" y="1272968"/>
                  <a:pt x="796611" y="1259758"/>
                  <a:pt x="848139" y="1233995"/>
                </a:cubicBezTo>
                <a:cubicBezTo>
                  <a:pt x="919053" y="1163079"/>
                  <a:pt x="815337" y="1261210"/>
                  <a:pt x="927652" y="1180986"/>
                </a:cubicBezTo>
                <a:cubicBezTo>
                  <a:pt x="942902" y="1170093"/>
                  <a:pt x="953011" y="1153228"/>
                  <a:pt x="967408" y="1141230"/>
                </a:cubicBezTo>
                <a:cubicBezTo>
                  <a:pt x="979644" y="1131034"/>
                  <a:pt x="995178" y="1125213"/>
                  <a:pt x="1007165" y="1114725"/>
                </a:cubicBezTo>
                <a:cubicBezTo>
                  <a:pt x="1030672" y="1094156"/>
                  <a:pt x="1049919" y="1069033"/>
                  <a:pt x="1073426" y="1048464"/>
                </a:cubicBezTo>
                <a:cubicBezTo>
                  <a:pt x="1085412" y="1037976"/>
                  <a:pt x="1101089" y="1032325"/>
                  <a:pt x="1113182" y="1021960"/>
                </a:cubicBezTo>
                <a:cubicBezTo>
                  <a:pt x="1225652" y="925557"/>
                  <a:pt x="1114679" y="1003292"/>
                  <a:pt x="1205948" y="942447"/>
                </a:cubicBezTo>
                <a:cubicBezTo>
                  <a:pt x="1219200" y="924777"/>
                  <a:pt x="1231330" y="906208"/>
                  <a:pt x="1245704" y="889438"/>
                </a:cubicBezTo>
                <a:cubicBezTo>
                  <a:pt x="1257901" y="875208"/>
                  <a:pt x="1274568" y="864932"/>
                  <a:pt x="1285461" y="849682"/>
                </a:cubicBezTo>
                <a:cubicBezTo>
                  <a:pt x="1316853" y="805733"/>
                  <a:pt x="1306679" y="800173"/>
                  <a:pt x="1325217" y="756917"/>
                </a:cubicBezTo>
                <a:cubicBezTo>
                  <a:pt x="1332999" y="738759"/>
                  <a:pt x="1341557" y="720848"/>
                  <a:pt x="1351721" y="703908"/>
                </a:cubicBezTo>
                <a:cubicBezTo>
                  <a:pt x="1368110" y="676593"/>
                  <a:pt x="1387060" y="650899"/>
                  <a:pt x="1404730" y="624395"/>
                </a:cubicBezTo>
                <a:cubicBezTo>
                  <a:pt x="1415688" y="607958"/>
                  <a:pt x="1421434" y="588538"/>
                  <a:pt x="1431235" y="571386"/>
                </a:cubicBezTo>
                <a:cubicBezTo>
                  <a:pt x="1439137" y="557558"/>
                  <a:pt x="1449298" y="545136"/>
                  <a:pt x="1457739" y="531630"/>
                </a:cubicBezTo>
                <a:cubicBezTo>
                  <a:pt x="1471390" y="509788"/>
                  <a:pt x="1482041" y="485975"/>
                  <a:pt x="1497495" y="465369"/>
                </a:cubicBezTo>
                <a:cubicBezTo>
                  <a:pt x="1508740" y="450376"/>
                  <a:pt x="1525055" y="439842"/>
                  <a:pt x="1537252" y="425612"/>
                </a:cubicBezTo>
                <a:cubicBezTo>
                  <a:pt x="1551626" y="408843"/>
                  <a:pt x="1562868" y="389571"/>
                  <a:pt x="1577008" y="372604"/>
                </a:cubicBezTo>
                <a:cubicBezTo>
                  <a:pt x="1585007" y="363005"/>
                  <a:pt x="1595708" y="355856"/>
                  <a:pt x="1603513" y="346099"/>
                </a:cubicBezTo>
                <a:cubicBezTo>
                  <a:pt x="1613462" y="333662"/>
                  <a:pt x="1620068" y="318780"/>
                  <a:pt x="1630017" y="306343"/>
                </a:cubicBezTo>
                <a:cubicBezTo>
                  <a:pt x="1637822" y="296587"/>
                  <a:pt x="1648716" y="289594"/>
                  <a:pt x="1656521" y="279838"/>
                </a:cubicBezTo>
                <a:cubicBezTo>
                  <a:pt x="1666471" y="267401"/>
                  <a:pt x="1673076" y="252519"/>
                  <a:pt x="1683026" y="240082"/>
                </a:cubicBezTo>
                <a:cubicBezTo>
                  <a:pt x="1690831" y="230326"/>
                  <a:pt x="1701725" y="223333"/>
                  <a:pt x="1709530" y="213577"/>
                </a:cubicBezTo>
                <a:cubicBezTo>
                  <a:pt x="1719480" y="201140"/>
                  <a:pt x="1724773" y="185083"/>
                  <a:pt x="1736035" y="173821"/>
                </a:cubicBezTo>
                <a:cubicBezTo>
                  <a:pt x="1751653" y="158203"/>
                  <a:pt x="1772075" y="148204"/>
                  <a:pt x="1789043" y="134064"/>
                </a:cubicBezTo>
                <a:cubicBezTo>
                  <a:pt x="1798641" y="126065"/>
                  <a:pt x="1804373" y="113148"/>
                  <a:pt x="1815548" y="107560"/>
                </a:cubicBezTo>
                <a:cubicBezTo>
                  <a:pt x="1840537" y="95066"/>
                  <a:pt x="1895061" y="81056"/>
                  <a:pt x="1895061" y="81056"/>
                </a:cubicBezTo>
                <a:cubicBezTo>
                  <a:pt x="1903896" y="72221"/>
                  <a:pt x="1924595" y="66672"/>
                  <a:pt x="1921565" y="54551"/>
                </a:cubicBezTo>
                <a:cubicBezTo>
                  <a:pt x="1916894" y="35868"/>
                  <a:pt x="1855952" y="19428"/>
                  <a:pt x="1842052" y="14795"/>
                </a:cubicBezTo>
                <a:cubicBezTo>
                  <a:pt x="1855304" y="10378"/>
                  <a:pt x="1867925" y="0"/>
                  <a:pt x="1881808" y="1543"/>
                </a:cubicBezTo>
                <a:cubicBezTo>
                  <a:pt x="1909575" y="4628"/>
                  <a:pt x="1961321" y="28047"/>
                  <a:pt x="1961321" y="28047"/>
                </a:cubicBezTo>
                <a:cubicBezTo>
                  <a:pt x="1965739" y="41299"/>
                  <a:pt x="1974574" y="53835"/>
                  <a:pt x="1974574" y="67804"/>
                </a:cubicBezTo>
                <a:cubicBezTo>
                  <a:pt x="1974574" y="86017"/>
                  <a:pt x="1966555" y="103367"/>
                  <a:pt x="1961321" y="120812"/>
                </a:cubicBezTo>
                <a:cubicBezTo>
                  <a:pt x="1933420" y="213813"/>
                  <a:pt x="1934817" y="170917"/>
                  <a:pt x="1934817" y="21357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8667619">
            <a:off x="4744258" y="3301688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Sending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33600" y="2667000"/>
            <a:ext cx="4411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09800" y="3733800"/>
            <a:ext cx="4411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133600" y="4876800"/>
            <a:ext cx="4411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73454" y="6019800"/>
            <a:ext cx="441146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" y="1752600"/>
            <a:ext cx="5029200" cy="487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Protocol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124200" y="2590800"/>
            <a:ext cx="6858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4200" y="3581400"/>
            <a:ext cx="6858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4200" y="4724400"/>
            <a:ext cx="6858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5867400"/>
            <a:ext cx="6858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19812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Message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6670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Sunny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657600"/>
            <a:ext cx="167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Snowing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4796135"/>
            <a:ext cx="1371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Windy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939135"/>
            <a:ext cx="13716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Raining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19812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Encoding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943600" y="1752600"/>
            <a:ext cx="2667000" cy="487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00800" y="19812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Decoding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3657600"/>
            <a:ext cx="276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Distinguishable</a:t>
            </a:r>
          </a:p>
          <a:p>
            <a:r>
              <a:rPr lang="en-US" sz="2400" dirty="0" smtClean="0"/>
              <a:t> by color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828800" y="12192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1219200"/>
            <a:ext cx="82426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" y="3352800"/>
            <a:ext cx="89916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2 bits                  4 dimension 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048000" y="3505200"/>
            <a:ext cx="1828800" cy="4846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0772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743201" y="2438400"/>
            <a:ext cx="533399" cy="1219201"/>
          </a:xfrm>
          <a:custGeom>
            <a:avLst/>
            <a:gdLst>
              <a:gd name="connsiteX0" fmla="*/ 0 w 1185951"/>
              <a:gd name="connsiteY0" fmla="*/ 1193299 h 1193299"/>
              <a:gd name="connsiteX1" fmla="*/ 225287 w 1185951"/>
              <a:gd name="connsiteY1" fmla="*/ 1166794 h 1193299"/>
              <a:gd name="connsiteX2" fmla="*/ 265044 w 1185951"/>
              <a:gd name="connsiteY2" fmla="*/ 1153542 h 1193299"/>
              <a:gd name="connsiteX3" fmla="*/ 357809 w 1185951"/>
              <a:gd name="connsiteY3" fmla="*/ 1127038 h 1193299"/>
              <a:gd name="connsiteX4" fmla="*/ 437322 w 1185951"/>
              <a:gd name="connsiteY4" fmla="*/ 1074029 h 1193299"/>
              <a:gd name="connsiteX5" fmla="*/ 463826 w 1185951"/>
              <a:gd name="connsiteY5" fmla="*/ 1034273 h 1193299"/>
              <a:gd name="connsiteX6" fmla="*/ 490331 w 1185951"/>
              <a:gd name="connsiteY6" fmla="*/ 1007768 h 1193299"/>
              <a:gd name="connsiteX7" fmla="*/ 530087 w 1185951"/>
              <a:gd name="connsiteY7" fmla="*/ 928255 h 1193299"/>
              <a:gd name="connsiteX8" fmla="*/ 556592 w 1185951"/>
              <a:gd name="connsiteY8" fmla="*/ 848742 h 1193299"/>
              <a:gd name="connsiteX9" fmla="*/ 583096 w 1185951"/>
              <a:gd name="connsiteY9" fmla="*/ 755977 h 1193299"/>
              <a:gd name="connsiteX10" fmla="*/ 596348 w 1185951"/>
              <a:gd name="connsiteY10" fmla="*/ 583699 h 1193299"/>
              <a:gd name="connsiteX11" fmla="*/ 622853 w 1185951"/>
              <a:gd name="connsiteY11" fmla="*/ 318655 h 1193299"/>
              <a:gd name="connsiteX12" fmla="*/ 662609 w 1185951"/>
              <a:gd name="connsiteY12" fmla="*/ 225890 h 1193299"/>
              <a:gd name="connsiteX13" fmla="*/ 755374 w 1185951"/>
              <a:gd name="connsiteY13" fmla="*/ 159629 h 1193299"/>
              <a:gd name="connsiteX14" fmla="*/ 821635 w 1185951"/>
              <a:gd name="connsiteY14" fmla="*/ 119873 h 1193299"/>
              <a:gd name="connsiteX15" fmla="*/ 1099931 w 1185951"/>
              <a:gd name="connsiteY15" fmla="*/ 106620 h 1193299"/>
              <a:gd name="connsiteX16" fmla="*/ 1152940 w 1185951"/>
              <a:gd name="connsiteY16" fmla="*/ 93368 h 1193299"/>
              <a:gd name="connsiteX17" fmla="*/ 1126435 w 1185951"/>
              <a:gd name="connsiteY17" fmla="*/ 66864 h 1193299"/>
              <a:gd name="connsiteX18" fmla="*/ 1060174 w 1185951"/>
              <a:gd name="connsiteY18" fmla="*/ 13855 h 1193299"/>
              <a:gd name="connsiteX19" fmla="*/ 1073426 w 1185951"/>
              <a:gd name="connsiteY19" fmla="*/ 53612 h 1193299"/>
              <a:gd name="connsiteX20" fmla="*/ 1139687 w 1185951"/>
              <a:gd name="connsiteY20" fmla="*/ 106620 h 1193299"/>
              <a:gd name="connsiteX21" fmla="*/ 1166192 w 1185951"/>
              <a:gd name="connsiteY21" fmla="*/ 133125 h 1193299"/>
              <a:gd name="connsiteX22" fmla="*/ 1099931 w 1185951"/>
              <a:gd name="connsiteY22" fmla="*/ 172881 h 1193299"/>
              <a:gd name="connsiteX23" fmla="*/ 1073426 w 1185951"/>
              <a:gd name="connsiteY23" fmla="*/ 199386 h 1193299"/>
              <a:gd name="connsiteX24" fmla="*/ 1007166 w 1185951"/>
              <a:gd name="connsiteY24" fmla="*/ 239142 h 119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5951" h="1193299">
                <a:moveTo>
                  <a:pt x="0" y="1193299"/>
                </a:moveTo>
                <a:cubicBezTo>
                  <a:pt x="74470" y="1186529"/>
                  <a:pt x="151650" y="1183157"/>
                  <a:pt x="225287" y="1166794"/>
                </a:cubicBezTo>
                <a:cubicBezTo>
                  <a:pt x="238924" y="1163764"/>
                  <a:pt x="251612" y="1157380"/>
                  <a:pt x="265044" y="1153542"/>
                </a:cubicBezTo>
                <a:cubicBezTo>
                  <a:pt x="381517" y="1120265"/>
                  <a:pt x="262494" y="1158810"/>
                  <a:pt x="357809" y="1127038"/>
                </a:cubicBezTo>
                <a:lnTo>
                  <a:pt x="437322" y="1074029"/>
                </a:lnTo>
                <a:cubicBezTo>
                  <a:pt x="450574" y="1065194"/>
                  <a:pt x="453877" y="1046710"/>
                  <a:pt x="463826" y="1034273"/>
                </a:cubicBezTo>
                <a:cubicBezTo>
                  <a:pt x="471631" y="1024516"/>
                  <a:pt x="481496" y="1016603"/>
                  <a:pt x="490331" y="1007768"/>
                </a:cubicBezTo>
                <a:cubicBezTo>
                  <a:pt x="538659" y="862785"/>
                  <a:pt x="461584" y="1082386"/>
                  <a:pt x="530087" y="928255"/>
                </a:cubicBezTo>
                <a:cubicBezTo>
                  <a:pt x="541434" y="902725"/>
                  <a:pt x="547757" y="875246"/>
                  <a:pt x="556592" y="848742"/>
                </a:cubicBezTo>
                <a:cubicBezTo>
                  <a:pt x="575603" y="791711"/>
                  <a:pt x="566457" y="822533"/>
                  <a:pt x="583096" y="755977"/>
                </a:cubicBezTo>
                <a:cubicBezTo>
                  <a:pt x="587513" y="698551"/>
                  <a:pt x="592245" y="641148"/>
                  <a:pt x="596348" y="583699"/>
                </a:cubicBezTo>
                <a:cubicBezTo>
                  <a:pt x="608575" y="412515"/>
                  <a:pt x="597431" y="433050"/>
                  <a:pt x="622853" y="318655"/>
                </a:cubicBezTo>
                <a:cubicBezTo>
                  <a:pt x="633570" y="270431"/>
                  <a:pt x="631597" y="263104"/>
                  <a:pt x="662609" y="225890"/>
                </a:cubicBezTo>
                <a:cubicBezTo>
                  <a:pt x="716872" y="160775"/>
                  <a:pt x="685037" y="206520"/>
                  <a:pt x="755374" y="159629"/>
                </a:cubicBezTo>
                <a:cubicBezTo>
                  <a:pt x="792762" y="134704"/>
                  <a:pt x="768902" y="124268"/>
                  <a:pt x="821635" y="119873"/>
                </a:cubicBezTo>
                <a:cubicBezTo>
                  <a:pt x="914185" y="112160"/>
                  <a:pt x="1007166" y="111038"/>
                  <a:pt x="1099931" y="106620"/>
                </a:cubicBezTo>
                <a:cubicBezTo>
                  <a:pt x="1117601" y="102203"/>
                  <a:pt x="1142837" y="108523"/>
                  <a:pt x="1152940" y="93368"/>
                </a:cubicBezTo>
                <a:cubicBezTo>
                  <a:pt x="1159871" y="82972"/>
                  <a:pt x="1136191" y="74669"/>
                  <a:pt x="1126435" y="66864"/>
                </a:cubicBezTo>
                <a:cubicBezTo>
                  <a:pt x="1042853" y="0"/>
                  <a:pt x="1124166" y="77847"/>
                  <a:pt x="1060174" y="13855"/>
                </a:cubicBezTo>
                <a:cubicBezTo>
                  <a:pt x="1064591" y="27107"/>
                  <a:pt x="1066239" y="41634"/>
                  <a:pt x="1073426" y="53612"/>
                </a:cubicBezTo>
                <a:cubicBezTo>
                  <a:pt x="1088193" y="78223"/>
                  <a:pt x="1118854" y="89954"/>
                  <a:pt x="1139687" y="106620"/>
                </a:cubicBezTo>
                <a:cubicBezTo>
                  <a:pt x="1149444" y="114425"/>
                  <a:pt x="1157357" y="124290"/>
                  <a:pt x="1166192" y="133125"/>
                </a:cubicBezTo>
                <a:cubicBezTo>
                  <a:pt x="1099031" y="200284"/>
                  <a:pt x="1185951" y="121269"/>
                  <a:pt x="1099931" y="172881"/>
                </a:cubicBezTo>
                <a:cubicBezTo>
                  <a:pt x="1089217" y="179309"/>
                  <a:pt x="1083183" y="191581"/>
                  <a:pt x="1073426" y="199386"/>
                </a:cubicBezTo>
                <a:cubicBezTo>
                  <a:pt x="1046774" y="220708"/>
                  <a:pt x="1034692" y="225379"/>
                  <a:pt x="1007166" y="239142"/>
                </a:cubicBezTo>
              </a:path>
            </a:pathLst>
          </a:custGeom>
          <a:ln w="285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22098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Communication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19400" y="3644348"/>
            <a:ext cx="533400" cy="1308652"/>
          </a:xfrm>
          <a:custGeom>
            <a:avLst/>
            <a:gdLst>
              <a:gd name="connsiteX0" fmla="*/ 0 w 1219200"/>
              <a:gd name="connsiteY0" fmla="*/ 0 h 1152939"/>
              <a:gd name="connsiteX1" fmla="*/ 344556 w 1219200"/>
              <a:gd name="connsiteY1" fmla="*/ 13252 h 1152939"/>
              <a:gd name="connsiteX2" fmla="*/ 424069 w 1219200"/>
              <a:gd name="connsiteY2" fmla="*/ 53009 h 1152939"/>
              <a:gd name="connsiteX3" fmla="*/ 450574 w 1219200"/>
              <a:gd name="connsiteY3" fmla="*/ 79513 h 1152939"/>
              <a:gd name="connsiteX4" fmla="*/ 490330 w 1219200"/>
              <a:gd name="connsiteY4" fmla="*/ 106017 h 1152939"/>
              <a:gd name="connsiteX5" fmla="*/ 543339 w 1219200"/>
              <a:gd name="connsiteY5" fmla="*/ 172278 h 1152939"/>
              <a:gd name="connsiteX6" fmla="*/ 622852 w 1219200"/>
              <a:gd name="connsiteY6" fmla="*/ 251791 h 1152939"/>
              <a:gd name="connsiteX7" fmla="*/ 675861 w 1219200"/>
              <a:gd name="connsiteY7" fmla="*/ 331304 h 1152939"/>
              <a:gd name="connsiteX8" fmla="*/ 715617 w 1219200"/>
              <a:gd name="connsiteY8" fmla="*/ 410817 h 1152939"/>
              <a:gd name="connsiteX9" fmla="*/ 742122 w 1219200"/>
              <a:gd name="connsiteY9" fmla="*/ 503582 h 1152939"/>
              <a:gd name="connsiteX10" fmla="*/ 755374 w 1219200"/>
              <a:gd name="connsiteY10" fmla="*/ 768626 h 1152939"/>
              <a:gd name="connsiteX11" fmla="*/ 795130 w 1219200"/>
              <a:gd name="connsiteY11" fmla="*/ 901148 h 1152939"/>
              <a:gd name="connsiteX12" fmla="*/ 861391 w 1219200"/>
              <a:gd name="connsiteY12" fmla="*/ 954156 h 1152939"/>
              <a:gd name="connsiteX13" fmla="*/ 887896 w 1219200"/>
              <a:gd name="connsiteY13" fmla="*/ 980661 h 1152939"/>
              <a:gd name="connsiteX14" fmla="*/ 1007165 w 1219200"/>
              <a:gd name="connsiteY14" fmla="*/ 1046922 h 1152939"/>
              <a:gd name="connsiteX15" fmla="*/ 1126435 w 1219200"/>
              <a:gd name="connsiteY15" fmla="*/ 1033669 h 1152939"/>
              <a:gd name="connsiteX16" fmla="*/ 1219200 w 1219200"/>
              <a:gd name="connsiteY16" fmla="*/ 1007165 h 1152939"/>
              <a:gd name="connsiteX17" fmla="*/ 1179443 w 1219200"/>
              <a:gd name="connsiteY17" fmla="*/ 940904 h 1152939"/>
              <a:gd name="connsiteX18" fmla="*/ 1179443 w 1219200"/>
              <a:gd name="connsiteY18" fmla="*/ 954156 h 1152939"/>
              <a:gd name="connsiteX19" fmla="*/ 1192696 w 1219200"/>
              <a:gd name="connsiteY19" fmla="*/ 993913 h 1152939"/>
              <a:gd name="connsiteX20" fmla="*/ 1219200 w 1219200"/>
              <a:gd name="connsiteY20" fmla="*/ 1033669 h 1152939"/>
              <a:gd name="connsiteX21" fmla="*/ 1166191 w 1219200"/>
              <a:gd name="connsiteY21" fmla="*/ 1139687 h 1152939"/>
              <a:gd name="connsiteX22" fmla="*/ 1152939 w 1219200"/>
              <a:gd name="connsiteY22" fmla="*/ 1152939 h 11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" h="1152939">
                <a:moveTo>
                  <a:pt x="0" y="0"/>
                </a:moveTo>
                <a:cubicBezTo>
                  <a:pt x="114852" y="4417"/>
                  <a:pt x="229891" y="5344"/>
                  <a:pt x="344556" y="13252"/>
                </a:cubicBezTo>
                <a:cubicBezTo>
                  <a:pt x="371364" y="15101"/>
                  <a:pt x="404682" y="37499"/>
                  <a:pt x="424069" y="53009"/>
                </a:cubicBezTo>
                <a:cubicBezTo>
                  <a:pt x="433825" y="60814"/>
                  <a:pt x="440818" y="71708"/>
                  <a:pt x="450574" y="79513"/>
                </a:cubicBezTo>
                <a:cubicBezTo>
                  <a:pt x="463011" y="89462"/>
                  <a:pt x="477893" y="96068"/>
                  <a:pt x="490330" y="106017"/>
                </a:cubicBezTo>
                <a:cubicBezTo>
                  <a:pt x="535121" y="141850"/>
                  <a:pt x="500951" y="124591"/>
                  <a:pt x="543339" y="172278"/>
                </a:cubicBezTo>
                <a:cubicBezTo>
                  <a:pt x="568241" y="200293"/>
                  <a:pt x="596348" y="225287"/>
                  <a:pt x="622852" y="251791"/>
                </a:cubicBezTo>
                <a:cubicBezTo>
                  <a:pt x="645376" y="274315"/>
                  <a:pt x="675861" y="331304"/>
                  <a:pt x="675861" y="331304"/>
                </a:cubicBezTo>
                <a:cubicBezTo>
                  <a:pt x="709171" y="431235"/>
                  <a:pt x="664238" y="308058"/>
                  <a:pt x="715617" y="410817"/>
                </a:cubicBezTo>
                <a:cubicBezTo>
                  <a:pt x="725121" y="429825"/>
                  <a:pt x="737877" y="486604"/>
                  <a:pt x="742122" y="503582"/>
                </a:cubicBezTo>
                <a:cubicBezTo>
                  <a:pt x="746539" y="591930"/>
                  <a:pt x="748028" y="680473"/>
                  <a:pt x="755374" y="768626"/>
                </a:cubicBezTo>
                <a:cubicBezTo>
                  <a:pt x="757012" y="788281"/>
                  <a:pt x="791075" y="897093"/>
                  <a:pt x="795130" y="901148"/>
                </a:cubicBezTo>
                <a:cubicBezTo>
                  <a:pt x="859132" y="965148"/>
                  <a:pt x="777797" y="887280"/>
                  <a:pt x="861391" y="954156"/>
                </a:cubicBezTo>
                <a:cubicBezTo>
                  <a:pt x="871148" y="961961"/>
                  <a:pt x="877900" y="973164"/>
                  <a:pt x="887896" y="980661"/>
                </a:cubicBezTo>
                <a:cubicBezTo>
                  <a:pt x="960803" y="1035341"/>
                  <a:pt x="945184" y="1026260"/>
                  <a:pt x="1007165" y="1046922"/>
                </a:cubicBezTo>
                <a:cubicBezTo>
                  <a:pt x="1046922" y="1042504"/>
                  <a:pt x="1086899" y="1039752"/>
                  <a:pt x="1126435" y="1033669"/>
                </a:cubicBezTo>
                <a:cubicBezTo>
                  <a:pt x="1157337" y="1028915"/>
                  <a:pt x="1189514" y="1017060"/>
                  <a:pt x="1219200" y="1007165"/>
                </a:cubicBezTo>
                <a:cubicBezTo>
                  <a:pt x="1205695" y="966649"/>
                  <a:pt x="1212518" y="967364"/>
                  <a:pt x="1179443" y="940904"/>
                </a:cubicBezTo>
                <a:cubicBezTo>
                  <a:pt x="1087192" y="867103"/>
                  <a:pt x="1171846" y="946559"/>
                  <a:pt x="1179443" y="954156"/>
                </a:cubicBezTo>
                <a:cubicBezTo>
                  <a:pt x="1183861" y="967408"/>
                  <a:pt x="1186449" y="981419"/>
                  <a:pt x="1192696" y="993913"/>
                </a:cubicBezTo>
                <a:cubicBezTo>
                  <a:pt x="1199819" y="1008158"/>
                  <a:pt x="1219200" y="1017742"/>
                  <a:pt x="1219200" y="1033669"/>
                </a:cubicBezTo>
                <a:cubicBezTo>
                  <a:pt x="1219200" y="1094580"/>
                  <a:pt x="1198831" y="1107047"/>
                  <a:pt x="1166191" y="1139687"/>
                </a:cubicBezTo>
                <a:lnTo>
                  <a:pt x="1152939" y="1152939"/>
                </a:lnTo>
              </a:path>
            </a:pathLst>
          </a:cu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200" y="47244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Communication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5486400"/>
            <a:ext cx="39624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Quantum Cryptography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3429000"/>
            <a:ext cx="24465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Communication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14001" y="2971800"/>
            <a:ext cx="217719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Without security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6096000" y="1777181"/>
            <a:ext cx="336755" cy="813619"/>
          </a:xfrm>
          <a:custGeom>
            <a:avLst/>
            <a:gdLst>
              <a:gd name="connsiteX0" fmla="*/ 0 w 398207"/>
              <a:gd name="connsiteY0" fmla="*/ 858508 h 858508"/>
              <a:gd name="connsiteX1" fmla="*/ 44245 w 398207"/>
              <a:gd name="connsiteY1" fmla="*/ 829012 h 858508"/>
              <a:gd name="connsiteX2" fmla="*/ 103239 w 398207"/>
              <a:gd name="connsiteY2" fmla="*/ 725773 h 858508"/>
              <a:gd name="connsiteX3" fmla="*/ 132736 w 398207"/>
              <a:gd name="connsiteY3" fmla="*/ 637283 h 858508"/>
              <a:gd name="connsiteX4" fmla="*/ 147484 w 398207"/>
              <a:gd name="connsiteY4" fmla="*/ 593037 h 858508"/>
              <a:gd name="connsiteX5" fmla="*/ 162232 w 398207"/>
              <a:gd name="connsiteY5" fmla="*/ 239076 h 858508"/>
              <a:gd name="connsiteX6" fmla="*/ 191729 w 398207"/>
              <a:gd name="connsiteY6" fmla="*/ 194831 h 858508"/>
              <a:gd name="connsiteX7" fmla="*/ 235974 w 398207"/>
              <a:gd name="connsiteY7" fmla="*/ 180083 h 858508"/>
              <a:gd name="connsiteX8" fmla="*/ 280220 w 398207"/>
              <a:gd name="connsiteY8" fmla="*/ 150586 h 858508"/>
              <a:gd name="connsiteX9" fmla="*/ 383458 w 398207"/>
              <a:gd name="connsiteY9" fmla="*/ 135837 h 858508"/>
              <a:gd name="connsiteX10" fmla="*/ 398207 w 398207"/>
              <a:gd name="connsiteY10" fmla="*/ 91592 h 858508"/>
              <a:gd name="connsiteX11" fmla="*/ 353961 w 398207"/>
              <a:gd name="connsiteY11" fmla="*/ 91592 h 858508"/>
              <a:gd name="connsiteX12" fmla="*/ 398207 w 398207"/>
              <a:gd name="connsiteY12" fmla="*/ 180083 h 858508"/>
              <a:gd name="connsiteX13" fmla="*/ 383458 w 398207"/>
              <a:gd name="connsiteY13" fmla="*/ 224328 h 858508"/>
              <a:gd name="connsiteX14" fmla="*/ 339213 w 398207"/>
              <a:gd name="connsiteY14" fmla="*/ 268573 h 858508"/>
              <a:gd name="connsiteX15" fmla="*/ 324465 w 398207"/>
              <a:gd name="connsiteY15" fmla="*/ 283321 h 85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8207" h="858508">
                <a:moveTo>
                  <a:pt x="0" y="858508"/>
                </a:moveTo>
                <a:cubicBezTo>
                  <a:pt x="14748" y="848676"/>
                  <a:pt x="31711" y="841546"/>
                  <a:pt x="44245" y="829012"/>
                </a:cubicBezTo>
                <a:cubicBezTo>
                  <a:pt x="61981" y="811276"/>
                  <a:pt x="95528" y="745050"/>
                  <a:pt x="103239" y="725773"/>
                </a:cubicBezTo>
                <a:cubicBezTo>
                  <a:pt x="114787" y="696905"/>
                  <a:pt x="122904" y="666780"/>
                  <a:pt x="132736" y="637283"/>
                </a:cubicBezTo>
                <a:lnTo>
                  <a:pt x="147484" y="593037"/>
                </a:lnTo>
                <a:cubicBezTo>
                  <a:pt x="152400" y="475050"/>
                  <a:pt x="149191" y="356443"/>
                  <a:pt x="162232" y="239076"/>
                </a:cubicBezTo>
                <a:cubicBezTo>
                  <a:pt x="164189" y="221459"/>
                  <a:pt x="177888" y="205904"/>
                  <a:pt x="191729" y="194831"/>
                </a:cubicBezTo>
                <a:cubicBezTo>
                  <a:pt x="203868" y="185120"/>
                  <a:pt x="221226" y="184999"/>
                  <a:pt x="235974" y="180083"/>
                </a:cubicBezTo>
                <a:cubicBezTo>
                  <a:pt x="250723" y="170251"/>
                  <a:pt x="263242" y="155680"/>
                  <a:pt x="280220" y="150586"/>
                </a:cubicBezTo>
                <a:cubicBezTo>
                  <a:pt x="313516" y="140597"/>
                  <a:pt x="352366" y="151383"/>
                  <a:pt x="383458" y="135837"/>
                </a:cubicBezTo>
                <a:cubicBezTo>
                  <a:pt x="397363" y="128884"/>
                  <a:pt x="393291" y="106340"/>
                  <a:pt x="398207" y="91592"/>
                </a:cubicBezTo>
                <a:cubicBezTo>
                  <a:pt x="383294" y="69223"/>
                  <a:pt x="353961" y="0"/>
                  <a:pt x="353961" y="91592"/>
                </a:cubicBezTo>
                <a:cubicBezTo>
                  <a:pt x="353961" y="122121"/>
                  <a:pt x="383295" y="157714"/>
                  <a:pt x="398207" y="180083"/>
                </a:cubicBezTo>
                <a:cubicBezTo>
                  <a:pt x="393291" y="194831"/>
                  <a:pt x="392082" y="211393"/>
                  <a:pt x="383458" y="224328"/>
                </a:cubicBezTo>
                <a:cubicBezTo>
                  <a:pt x="371888" y="241682"/>
                  <a:pt x="353961" y="253825"/>
                  <a:pt x="339213" y="268573"/>
                </a:cubicBezTo>
                <a:lnTo>
                  <a:pt x="324465" y="283321"/>
                </a:lnTo>
              </a:path>
            </a:pathLst>
          </a:cu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98458" y="2590800"/>
            <a:ext cx="454742" cy="914400"/>
          </a:xfrm>
          <a:custGeom>
            <a:avLst/>
            <a:gdLst>
              <a:gd name="connsiteX0" fmla="*/ 0 w 530942"/>
              <a:gd name="connsiteY0" fmla="*/ 0 h 914400"/>
              <a:gd name="connsiteX1" fmla="*/ 117987 w 530942"/>
              <a:gd name="connsiteY1" fmla="*/ 14749 h 914400"/>
              <a:gd name="connsiteX2" fmla="*/ 162232 w 530942"/>
              <a:gd name="connsiteY2" fmla="*/ 29497 h 914400"/>
              <a:gd name="connsiteX3" fmla="*/ 265471 w 530942"/>
              <a:gd name="connsiteY3" fmla="*/ 147484 h 914400"/>
              <a:gd name="connsiteX4" fmla="*/ 280219 w 530942"/>
              <a:gd name="connsiteY4" fmla="*/ 191729 h 914400"/>
              <a:gd name="connsiteX5" fmla="*/ 309716 w 530942"/>
              <a:gd name="connsiteY5" fmla="*/ 663678 h 914400"/>
              <a:gd name="connsiteX6" fmla="*/ 383458 w 530942"/>
              <a:gd name="connsiteY6" fmla="*/ 781665 h 914400"/>
              <a:gd name="connsiteX7" fmla="*/ 427703 w 530942"/>
              <a:gd name="connsiteY7" fmla="*/ 796413 h 914400"/>
              <a:gd name="connsiteX8" fmla="*/ 530942 w 530942"/>
              <a:gd name="connsiteY8" fmla="*/ 737419 h 914400"/>
              <a:gd name="connsiteX9" fmla="*/ 501445 w 530942"/>
              <a:gd name="connsiteY9" fmla="*/ 693174 h 914400"/>
              <a:gd name="connsiteX10" fmla="*/ 516194 w 530942"/>
              <a:gd name="connsiteY10" fmla="*/ 796413 h 914400"/>
              <a:gd name="connsiteX11" fmla="*/ 530942 w 530942"/>
              <a:gd name="connsiteY11" fmla="*/ 840658 h 914400"/>
              <a:gd name="connsiteX12" fmla="*/ 516194 w 530942"/>
              <a:gd name="connsiteY12" fmla="*/ 884903 h 914400"/>
              <a:gd name="connsiteX13" fmla="*/ 471948 w 530942"/>
              <a:gd name="connsiteY1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942" h="914400">
                <a:moveTo>
                  <a:pt x="0" y="0"/>
                </a:moveTo>
                <a:cubicBezTo>
                  <a:pt x="39329" y="4916"/>
                  <a:pt x="78991" y="7659"/>
                  <a:pt x="117987" y="14749"/>
                </a:cubicBezTo>
                <a:cubicBezTo>
                  <a:pt x="133282" y="17530"/>
                  <a:pt x="151239" y="18504"/>
                  <a:pt x="162232" y="29497"/>
                </a:cubicBezTo>
                <a:cubicBezTo>
                  <a:pt x="334302" y="201565"/>
                  <a:pt x="140108" y="63907"/>
                  <a:pt x="265471" y="147484"/>
                </a:cubicBezTo>
                <a:cubicBezTo>
                  <a:pt x="270387" y="162232"/>
                  <a:pt x="277170" y="176485"/>
                  <a:pt x="280219" y="191729"/>
                </a:cubicBezTo>
                <a:cubicBezTo>
                  <a:pt x="312853" y="354900"/>
                  <a:pt x="291846" y="479023"/>
                  <a:pt x="309716" y="663678"/>
                </a:cubicBezTo>
                <a:cubicBezTo>
                  <a:pt x="316555" y="734353"/>
                  <a:pt x="329455" y="754664"/>
                  <a:pt x="383458" y="781665"/>
                </a:cubicBezTo>
                <a:cubicBezTo>
                  <a:pt x="397363" y="788617"/>
                  <a:pt x="412955" y="791497"/>
                  <a:pt x="427703" y="796413"/>
                </a:cubicBezTo>
                <a:cubicBezTo>
                  <a:pt x="457448" y="790464"/>
                  <a:pt x="530942" y="793842"/>
                  <a:pt x="530942" y="737419"/>
                </a:cubicBezTo>
                <a:cubicBezTo>
                  <a:pt x="530942" y="719694"/>
                  <a:pt x="511277" y="707922"/>
                  <a:pt x="501445" y="693174"/>
                </a:cubicBezTo>
                <a:cubicBezTo>
                  <a:pt x="506361" y="727587"/>
                  <a:pt x="509376" y="762326"/>
                  <a:pt x="516194" y="796413"/>
                </a:cubicBezTo>
                <a:cubicBezTo>
                  <a:pt x="519243" y="811657"/>
                  <a:pt x="530942" y="825112"/>
                  <a:pt x="530942" y="840658"/>
                </a:cubicBezTo>
                <a:cubicBezTo>
                  <a:pt x="530942" y="856204"/>
                  <a:pt x="525906" y="872764"/>
                  <a:pt x="516194" y="884903"/>
                </a:cubicBezTo>
                <a:cubicBezTo>
                  <a:pt x="505121" y="898744"/>
                  <a:pt x="471948" y="914400"/>
                  <a:pt x="471948" y="914400"/>
                </a:cubicBezTo>
              </a:path>
            </a:pathLst>
          </a:cu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53200" y="1447800"/>
            <a:ext cx="2438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Classical info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transmission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3200400"/>
            <a:ext cx="251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Quantum state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transmission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9400" y="3657600"/>
            <a:ext cx="50292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6000" y="1447800"/>
            <a:ext cx="42672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2743200"/>
            <a:ext cx="6705600" cy="1219200"/>
          </a:xfrm>
          <a:prstGeom prst="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What </a:t>
            </a:r>
            <a:r>
              <a:rPr lang="en-US" sz="4400" dirty="0" err="1" smtClean="0"/>
              <a:t>abt</a:t>
            </a:r>
            <a:r>
              <a:rPr lang="en-US" sz="4400" dirty="0" smtClean="0"/>
              <a:t> Quantum?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Protocol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1752600"/>
            <a:ext cx="3733800" cy="487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9812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Message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6670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Sunny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657600"/>
            <a:ext cx="167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Snowing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796135"/>
            <a:ext cx="1371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939135"/>
            <a:ext cx="13716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Raining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12192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315200" y="1219200"/>
            <a:ext cx="9891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sp>
        <p:nvSpPr>
          <p:cNvPr id="19" name="7 Forma libre"/>
          <p:cNvSpPr/>
          <p:nvPr/>
        </p:nvSpPr>
        <p:spPr>
          <a:xfrm>
            <a:off x="3276600" y="2954338"/>
            <a:ext cx="4572000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9 Elipse"/>
          <p:cNvSpPr/>
          <p:nvPr/>
        </p:nvSpPr>
        <p:spPr>
          <a:xfrm>
            <a:off x="7795706" y="3186113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21" name="8 Elipse"/>
          <p:cNvSpPr/>
          <p:nvPr/>
        </p:nvSpPr>
        <p:spPr>
          <a:xfrm>
            <a:off x="2743200" y="3276599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600" y="4876800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Singlet state</a:t>
            </a:r>
            <a:endParaRPr lang="en-US" sz="2400" dirty="0"/>
          </a:p>
        </p:txBody>
      </p:sp>
      <p:pic>
        <p:nvPicPr>
          <p:cNvPr id="22" name="Content Placeholder 21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352801" y="4114097"/>
            <a:ext cx="4800600" cy="4579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914400"/>
            <a:ext cx="3733800" cy="5715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9812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Message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6670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Sunny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657600"/>
            <a:ext cx="167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Snowing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796135"/>
            <a:ext cx="1371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939135"/>
            <a:ext cx="13716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Raining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3048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848600" y="152400"/>
            <a:ext cx="9891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sp>
        <p:nvSpPr>
          <p:cNvPr id="19" name="7 Forma libre"/>
          <p:cNvSpPr/>
          <p:nvPr/>
        </p:nvSpPr>
        <p:spPr>
          <a:xfrm>
            <a:off x="3276600" y="609600"/>
            <a:ext cx="4572000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9 Elipse"/>
          <p:cNvSpPr/>
          <p:nvPr/>
        </p:nvSpPr>
        <p:spPr>
          <a:xfrm>
            <a:off x="7795706" y="609600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21" name="8 Elipse"/>
          <p:cNvSpPr/>
          <p:nvPr/>
        </p:nvSpPr>
        <p:spPr>
          <a:xfrm>
            <a:off x="2743200" y="990600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pic>
        <p:nvPicPr>
          <p:cNvPr id="22" name="Content Placeholder 21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124200" y="152400"/>
            <a:ext cx="4724400" cy="629920"/>
          </a:xfrm>
        </p:spPr>
      </p:pic>
      <p:sp>
        <p:nvSpPr>
          <p:cNvPr id="23" name="TextBox 22"/>
          <p:cNvSpPr txBox="1"/>
          <p:nvPr/>
        </p:nvSpPr>
        <p:spPr>
          <a:xfrm>
            <a:off x="2819400" y="2590800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</a:t>
            </a:r>
            <a:endParaRPr lang="en-US" sz="2800" dirty="0"/>
          </a:p>
        </p:txBody>
      </p:sp>
      <p:sp>
        <p:nvSpPr>
          <p:cNvPr id="26" name="11 Elipse"/>
          <p:cNvSpPr/>
          <p:nvPr/>
        </p:nvSpPr>
        <p:spPr>
          <a:xfrm>
            <a:off x="2514600" y="381000"/>
            <a:ext cx="914400" cy="20574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r>
              <a:rPr lang="es-ES" sz="2400" dirty="0"/>
              <a:t>U</a:t>
            </a:r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819399" y="3733800"/>
            <a:ext cx="462987" cy="304800"/>
          </a:xfrm>
          <a:prstGeom prst="rect">
            <a:avLst/>
          </a:prstGeom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743200" y="4876800"/>
            <a:ext cx="482278" cy="304800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819400" y="6019800"/>
            <a:ext cx="483124" cy="381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2800" y="2286000"/>
            <a:ext cx="5589992" cy="461665"/>
          </a:xfrm>
          <a:prstGeom prst="rect">
            <a:avLst/>
          </a:prstGeom>
          <a:solidFill>
            <a:srgbClr val="5EC2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 performs unitary on her particle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914400"/>
            <a:ext cx="3733800" cy="5715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9812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Message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6670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Sunny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657600"/>
            <a:ext cx="167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Snowing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796135"/>
            <a:ext cx="1371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939135"/>
            <a:ext cx="13716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Raining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3048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848600" y="152400"/>
            <a:ext cx="9891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sp>
        <p:nvSpPr>
          <p:cNvPr id="19" name="7 Forma libre"/>
          <p:cNvSpPr/>
          <p:nvPr/>
        </p:nvSpPr>
        <p:spPr>
          <a:xfrm>
            <a:off x="3276600" y="609600"/>
            <a:ext cx="4572000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9 Elipse"/>
          <p:cNvSpPr/>
          <p:nvPr/>
        </p:nvSpPr>
        <p:spPr>
          <a:xfrm>
            <a:off x="7795706" y="609600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21" name="8 Elipse"/>
          <p:cNvSpPr/>
          <p:nvPr/>
        </p:nvSpPr>
        <p:spPr>
          <a:xfrm>
            <a:off x="2743200" y="990600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pic>
        <p:nvPicPr>
          <p:cNvPr id="22" name="Content Placeholder 21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124200" y="152400"/>
            <a:ext cx="4724400" cy="629920"/>
          </a:xfrm>
        </p:spPr>
      </p:pic>
      <p:sp>
        <p:nvSpPr>
          <p:cNvPr id="23" name="TextBox 22"/>
          <p:cNvSpPr txBox="1"/>
          <p:nvPr/>
        </p:nvSpPr>
        <p:spPr>
          <a:xfrm>
            <a:off x="2819400" y="2590800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</a:t>
            </a:r>
            <a:endParaRPr lang="en-US" sz="2800" dirty="0"/>
          </a:p>
        </p:txBody>
      </p:sp>
      <p:sp>
        <p:nvSpPr>
          <p:cNvPr id="26" name="11 Elipse"/>
          <p:cNvSpPr/>
          <p:nvPr/>
        </p:nvSpPr>
        <p:spPr>
          <a:xfrm>
            <a:off x="2514600" y="381000"/>
            <a:ext cx="914400" cy="20574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r>
              <a:rPr lang="es-ES" sz="2400" dirty="0"/>
              <a:t>U</a:t>
            </a:r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819399" y="3733800"/>
            <a:ext cx="462987" cy="304800"/>
          </a:xfrm>
          <a:prstGeom prst="rect">
            <a:avLst/>
          </a:prstGeom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743200" y="4876800"/>
            <a:ext cx="482278" cy="304800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819400" y="6019800"/>
            <a:ext cx="483124" cy="381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592247" y="4122003"/>
            <a:ext cx="478975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Creates 4 orthogonal states</a:t>
            </a:r>
          </a:p>
          <a:p>
            <a:pPr algn="ctr"/>
            <a:r>
              <a:rPr lang="en-US" sz="2400" dirty="0" smtClean="0"/>
              <a:t>Singlet, Triplets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352800" y="2286000"/>
            <a:ext cx="5589992" cy="461665"/>
          </a:xfrm>
          <a:prstGeom prst="rect">
            <a:avLst/>
          </a:prstGeom>
          <a:solidFill>
            <a:srgbClr val="5EC2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 performs unitary on her particle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914400"/>
            <a:ext cx="3733800" cy="5715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9812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Message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6670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Sunny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657600"/>
            <a:ext cx="167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Snowing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796135"/>
            <a:ext cx="1371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939135"/>
            <a:ext cx="13716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Raining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3048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848600" y="152400"/>
            <a:ext cx="9891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sp>
        <p:nvSpPr>
          <p:cNvPr id="19" name="7 Forma libre"/>
          <p:cNvSpPr/>
          <p:nvPr/>
        </p:nvSpPr>
        <p:spPr>
          <a:xfrm>
            <a:off x="3276600" y="609600"/>
            <a:ext cx="4572000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9 Elipse"/>
          <p:cNvSpPr/>
          <p:nvPr/>
        </p:nvSpPr>
        <p:spPr>
          <a:xfrm>
            <a:off x="7795706" y="609600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21" name="8 Elipse"/>
          <p:cNvSpPr/>
          <p:nvPr/>
        </p:nvSpPr>
        <p:spPr>
          <a:xfrm>
            <a:off x="2743200" y="990600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pic>
        <p:nvPicPr>
          <p:cNvPr id="22" name="Content Placeholder 21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124200" y="152400"/>
            <a:ext cx="4724400" cy="629920"/>
          </a:xfrm>
        </p:spPr>
      </p:pic>
      <p:sp>
        <p:nvSpPr>
          <p:cNvPr id="23" name="TextBox 22"/>
          <p:cNvSpPr txBox="1"/>
          <p:nvPr/>
        </p:nvSpPr>
        <p:spPr>
          <a:xfrm>
            <a:off x="2819400" y="2590800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</a:t>
            </a:r>
            <a:endParaRPr lang="en-US" sz="2800" dirty="0"/>
          </a:p>
        </p:txBody>
      </p:sp>
      <p:sp>
        <p:nvSpPr>
          <p:cNvPr id="26" name="11 Elipse"/>
          <p:cNvSpPr/>
          <p:nvPr/>
        </p:nvSpPr>
        <p:spPr>
          <a:xfrm>
            <a:off x="2514600" y="381000"/>
            <a:ext cx="914400" cy="20574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r>
              <a:rPr lang="es-ES" sz="2400" dirty="0"/>
              <a:t>U</a:t>
            </a:r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819399" y="3733800"/>
            <a:ext cx="462987" cy="304800"/>
          </a:xfrm>
          <a:prstGeom prst="rect">
            <a:avLst/>
          </a:prstGeom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743200" y="4876800"/>
            <a:ext cx="482278" cy="304800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819400" y="6019800"/>
            <a:ext cx="483124" cy="381000"/>
          </a:xfrm>
          <a:prstGeom prst="rect">
            <a:avLst/>
          </a:prstGeom>
        </p:spPr>
      </p:pic>
      <p:sp>
        <p:nvSpPr>
          <p:cNvPr id="32" name="12 Flecha curvada hacia arriba"/>
          <p:cNvSpPr/>
          <p:nvPr/>
        </p:nvSpPr>
        <p:spPr>
          <a:xfrm>
            <a:off x="3124201" y="1676400"/>
            <a:ext cx="5105399" cy="10715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2800" y="2738735"/>
            <a:ext cx="4504759" cy="461665"/>
          </a:xfrm>
          <a:prstGeom prst="rect">
            <a:avLst/>
          </a:prstGeom>
          <a:solidFill>
            <a:srgbClr val="5EC2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 sends her particle to Bob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914400"/>
            <a:ext cx="3733800" cy="5715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9812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Message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6670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Sunny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657600"/>
            <a:ext cx="167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Snowing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796135"/>
            <a:ext cx="1371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939135"/>
            <a:ext cx="13716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Raining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3048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848600" y="152400"/>
            <a:ext cx="9891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pic>
        <p:nvPicPr>
          <p:cNvPr id="22" name="Content Placeholder 21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124200" y="152400"/>
            <a:ext cx="4724400" cy="629920"/>
          </a:xfrm>
        </p:spPr>
      </p:pic>
      <p:sp>
        <p:nvSpPr>
          <p:cNvPr id="23" name="TextBox 22"/>
          <p:cNvSpPr txBox="1"/>
          <p:nvPr/>
        </p:nvSpPr>
        <p:spPr>
          <a:xfrm>
            <a:off x="2819400" y="2590800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</a:t>
            </a:r>
            <a:endParaRPr lang="en-US" sz="2800" dirty="0"/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819399" y="3733800"/>
            <a:ext cx="462987" cy="304800"/>
          </a:xfrm>
          <a:prstGeom prst="rect">
            <a:avLst/>
          </a:prstGeom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743200" y="4876800"/>
            <a:ext cx="482278" cy="304800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819400" y="6019800"/>
            <a:ext cx="483124" cy="381000"/>
          </a:xfrm>
          <a:prstGeom prst="rect">
            <a:avLst/>
          </a:prstGeom>
        </p:spPr>
      </p:pic>
      <p:sp>
        <p:nvSpPr>
          <p:cNvPr id="24" name="8 Elipse"/>
          <p:cNvSpPr/>
          <p:nvPr/>
        </p:nvSpPr>
        <p:spPr>
          <a:xfrm>
            <a:off x="6705600" y="933450"/>
            <a:ext cx="771525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25" name="9 Elipse"/>
          <p:cNvSpPr/>
          <p:nvPr/>
        </p:nvSpPr>
        <p:spPr>
          <a:xfrm>
            <a:off x="8205787" y="790575"/>
            <a:ext cx="771525" cy="7143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28" name="13 Forma libre"/>
          <p:cNvSpPr/>
          <p:nvPr/>
        </p:nvSpPr>
        <p:spPr>
          <a:xfrm>
            <a:off x="7418387" y="1076325"/>
            <a:ext cx="787400" cy="271462"/>
          </a:xfrm>
          <a:custGeom>
            <a:avLst/>
            <a:gdLst>
              <a:gd name="connsiteX0" fmla="*/ 1472 w 787083"/>
              <a:gd name="connsiteY0" fmla="*/ 128789 h 272835"/>
              <a:gd name="connsiteX1" fmla="*/ 65867 w 787083"/>
              <a:gd name="connsiteY1" fmla="*/ 77273 h 272835"/>
              <a:gd name="connsiteX2" fmla="*/ 143140 w 787083"/>
              <a:gd name="connsiteY2" fmla="*/ 25758 h 272835"/>
              <a:gd name="connsiteX3" fmla="*/ 246171 w 787083"/>
              <a:gd name="connsiteY3" fmla="*/ 38636 h 272835"/>
              <a:gd name="connsiteX4" fmla="*/ 297686 w 787083"/>
              <a:gd name="connsiteY4" fmla="*/ 115910 h 272835"/>
              <a:gd name="connsiteX5" fmla="*/ 374960 w 787083"/>
              <a:gd name="connsiteY5" fmla="*/ 206062 h 272835"/>
              <a:gd name="connsiteX6" fmla="*/ 465112 w 787083"/>
              <a:gd name="connsiteY6" fmla="*/ 231820 h 272835"/>
              <a:gd name="connsiteX7" fmla="*/ 490869 w 787083"/>
              <a:gd name="connsiteY7" fmla="*/ 193183 h 272835"/>
              <a:gd name="connsiteX8" fmla="*/ 516627 w 787083"/>
              <a:gd name="connsiteY8" fmla="*/ 115910 h 272835"/>
              <a:gd name="connsiteX9" fmla="*/ 529506 w 787083"/>
              <a:gd name="connsiteY9" fmla="*/ 77273 h 272835"/>
              <a:gd name="connsiteX10" fmla="*/ 555264 w 787083"/>
              <a:gd name="connsiteY10" fmla="*/ 38636 h 272835"/>
              <a:gd name="connsiteX11" fmla="*/ 632537 w 787083"/>
              <a:gd name="connsiteY11" fmla="*/ 0 h 272835"/>
              <a:gd name="connsiteX12" fmla="*/ 774205 w 787083"/>
              <a:gd name="connsiteY12" fmla="*/ 51515 h 272835"/>
              <a:gd name="connsiteX13" fmla="*/ 787083 w 787083"/>
              <a:gd name="connsiteY13" fmla="*/ 77273 h 27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083" h="272835">
                <a:moveTo>
                  <a:pt x="1472" y="128789"/>
                </a:moveTo>
                <a:cubicBezTo>
                  <a:pt x="49065" y="57400"/>
                  <a:pt x="0" y="113866"/>
                  <a:pt x="65867" y="77273"/>
                </a:cubicBezTo>
                <a:cubicBezTo>
                  <a:pt x="92928" y="62239"/>
                  <a:pt x="143140" y="25758"/>
                  <a:pt x="143140" y="25758"/>
                </a:cubicBezTo>
                <a:cubicBezTo>
                  <a:pt x="177484" y="30051"/>
                  <a:pt x="213644" y="26808"/>
                  <a:pt x="246171" y="38636"/>
                </a:cubicBezTo>
                <a:cubicBezTo>
                  <a:pt x="294811" y="56323"/>
                  <a:pt x="278746" y="82765"/>
                  <a:pt x="297686" y="115910"/>
                </a:cubicBezTo>
                <a:cubicBezTo>
                  <a:pt x="319714" y="154458"/>
                  <a:pt x="344512" y="175614"/>
                  <a:pt x="374960" y="206062"/>
                </a:cubicBezTo>
                <a:cubicBezTo>
                  <a:pt x="391607" y="256004"/>
                  <a:pt x="383082" y="272835"/>
                  <a:pt x="465112" y="231820"/>
                </a:cubicBezTo>
                <a:cubicBezTo>
                  <a:pt x="478956" y="224898"/>
                  <a:pt x="484583" y="207327"/>
                  <a:pt x="490869" y="193183"/>
                </a:cubicBezTo>
                <a:cubicBezTo>
                  <a:pt x="501896" y="168372"/>
                  <a:pt x="508041" y="141668"/>
                  <a:pt x="516627" y="115910"/>
                </a:cubicBezTo>
                <a:cubicBezTo>
                  <a:pt x="520920" y="103031"/>
                  <a:pt x="521976" y="88569"/>
                  <a:pt x="529506" y="77273"/>
                </a:cubicBezTo>
                <a:cubicBezTo>
                  <a:pt x="538092" y="64394"/>
                  <a:pt x="544319" y="49581"/>
                  <a:pt x="555264" y="38636"/>
                </a:cubicBezTo>
                <a:cubicBezTo>
                  <a:pt x="580229" y="13671"/>
                  <a:pt x="601114" y="10474"/>
                  <a:pt x="632537" y="0"/>
                </a:cubicBezTo>
                <a:cubicBezTo>
                  <a:pt x="679791" y="9451"/>
                  <a:pt x="737628" y="14938"/>
                  <a:pt x="774205" y="51515"/>
                </a:cubicBezTo>
                <a:cubicBezTo>
                  <a:pt x="780993" y="58303"/>
                  <a:pt x="782790" y="68687"/>
                  <a:pt x="787083" y="77273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16 Elipse"/>
          <p:cNvSpPr/>
          <p:nvPr/>
        </p:nvSpPr>
        <p:spPr>
          <a:xfrm>
            <a:off x="6705601" y="-76200"/>
            <a:ext cx="2286000" cy="20574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182041" y="2738735"/>
            <a:ext cx="4116833" cy="830997"/>
          </a:xfrm>
          <a:prstGeom prst="rect">
            <a:avLst/>
          </a:prstGeom>
          <a:solidFill>
            <a:srgbClr val="5EC2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has 2 particles: </a:t>
            </a:r>
          </a:p>
          <a:p>
            <a:r>
              <a:rPr lang="en-US" sz="2400" dirty="0" smtClean="0"/>
              <a:t>one of the triplets or singlet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47800"/>
            <a:ext cx="3733800" cy="518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9812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Message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6670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Sunny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657600"/>
            <a:ext cx="167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Snowing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796135"/>
            <a:ext cx="1371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939135"/>
            <a:ext cx="13716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Raining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92458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800600" y="924580"/>
            <a:ext cx="9891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pic>
        <p:nvPicPr>
          <p:cNvPr id="22" name="Content Placeholder 21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124200" y="152400"/>
            <a:ext cx="4724400" cy="629920"/>
          </a:xfrm>
        </p:spPr>
      </p:pic>
      <p:sp>
        <p:nvSpPr>
          <p:cNvPr id="23" name="TextBox 22"/>
          <p:cNvSpPr txBox="1"/>
          <p:nvPr/>
        </p:nvSpPr>
        <p:spPr>
          <a:xfrm>
            <a:off x="2819400" y="2590800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</a:t>
            </a:r>
            <a:endParaRPr lang="en-US" sz="2800" dirty="0"/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819399" y="3733800"/>
            <a:ext cx="462987" cy="304800"/>
          </a:xfrm>
          <a:prstGeom prst="rect">
            <a:avLst/>
          </a:prstGeom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743200" y="4876800"/>
            <a:ext cx="482278" cy="304800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819400" y="6019800"/>
            <a:ext cx="483124" cy="381000"/>
          </a:xfrm>
          <a:prstGeom prst="rect">
            <a:avLst/>
          </a:prstGeom>
        </p:spPr>
      </p:pic>
      <p:sp>
        <p:nvSpPr>
          <p:cNvPr id="24" name="8 Elipse"/>
          <p:cNvSpPr/>
          <p:nvPr/>
        </p:nvSpPr>
        <p:spPr>
          <a:xfrm>
            <a:off x="6705600" y="457200"/>
            <a:ext cx="771525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25" name="9 Elipse"/>
          <p:cNvSpPr/>
          <p:nvPr/>
        </p:nvSpPr>
        <p:spPr>
          <a:xfrm>
            <a:off x="8205787" y="381000"/>
            <a:ext cx="771525" cy="7143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28" name="13 Forma libre"/>
          <p:cNvSpPr/>
          <p:nvPr/>
        </p:nvSpPr>
        <p:spPr>
          <a:xfrm>
            <a:off x="7418387" y="600075"/>
            <a:ext cx="787400" cy="271462"/>
          </a:xfrm>
          <a:custGeom>
            <a:avLst/>
            <a:gdLst>
              <a:gd name="connsiteX0" fmla="*/ 1472 w 787083"/>
              <a:gd name="connsiteY0" fmla="*/ 128789 h 272835"/>
              <a:gd name="connsiteX1" fmla="*/ 65867 w 787083"/>
              <a:gd name="connsiteY1" fmla="*/ 77273 h 272835"/>
              <a:gd name="connsiteX2" fmla="*/ 143140 w 787083"/>
              <a:gd name="connsiteY2" fmla="*/ 25758 h 272835"/>
              <a:gd name="connsiteX3" fmla="*/ 246171 w 787083"/>
              <a:gd name="connsiteY3" fmla="*/ 38636 h 272835"/>
              <a:gd name="connsiteX4" fmla="*/ 297686 w 787083"/>
              <a:gd name="connsiteY4" fmla="*/ 115910 h 272835"/>
              <a:gd name="connsiteX5" fmla="*/ 374960 w 787083"/>
              <a:gd name="connsiteY5" fmla="*/ 206062 h 272835"/>
              <a:gd name="connsiteX6" fmla="*/ 465112 w 787083"/>
              <a:gd name="connsiteY6" fmla="*/ 231820 h 272835"/>
              <a:gd name="connsiteX7" fmla="*/ 490869 w 787083"/>
              <a:gd name="connsiteY7" fmla="*/ 193183 h 272835"/>
              <a:gd name="connsiteX8" fmla="*/ 516627 w 787083"/>
              <a:gd name="connsiteY8" fmla="*/ 115910 h 272835"/>
              <a:gd name="connsiteX9" fmla="*/ 529506 w 787083"/>
              <a:gd name="connsiteY9" fmla="*/ 77273 h 272835"/>
              <a:gd name="connsiteX10" fmla="*/ 555264 w 787083"/>
              <a:gd name="connsiteY10" fmla="*/ 38636 h 272835"/>
              <a:gd name="connsiteX11" fmla="*/ 632537 w 787083"/>
              <a:gd name="connsiteY11" fmla="*/ 0 h 272835"/>
              <a:gd name="connsiteX12" fmla="*/ 774205 w 787083"/>
              <a:gd name="connsiteY12" fmla="*/ 51515 h 272835"/>
              <a:gd name="connsiteX13" fmla="*/ 787083 w 787083"/>
              <a:gd name="connsiteY13" fmla="*/ 77273 h 27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083" h="272835">
                <a:moveTo>
                  <a:pt x="1472" y="128789"/>
                </a:moveTo>
                <a:cubicBezTo>
                  <a:pt x="49065" y="57400"/>
                  <a:pt x="0" y="113866"/>
                  <a:pt x="65867" y="77273"/>
                </a:cubicBezTo>
                <a:cubicBezTo>
                  <a:pt x="92928" y="62239"/>
                  <a:pt x="143140" y="25758"/>
                  <a:pt x="143140" y="25758"/>
                </a:cubicBezTo>
                <a:cubicBezTo>
                  <a:pt x="177484" y="30051"/>
                  <a:pt x="213644" y="26808"/>
                  <a:pt x="246171" y="38636"/>
                </a:cubicBezTo>
                <a:cubicBezTo>
                  <a:pt x="294811" y="56323"/>
                  <a:pt x="278746" y="82765"/>
                  <a:pt x="297686" y="115910"/>
                </a:cubicBezTo>
                <a:cubicBezTo>
                  <a:pt x="319714" y="154458"/>
                  <a:pt x="344512" y="175614"/>
                  <a:pt x="374960" y="206062"/>
                </a:cubicBezTo>
                <a:cubicBezTo>
                  <a:pt x="391607" y="256004"/>
                  <a:pt x="383082" y="272835"/>
                  <a:pt x="465112" y="231820"/>
                </a:cubicBezTo>
                <a:cubicBezTo>
                  <a:pt x="478956" y="224898"/>
                  <a:pt x="484583" y="207327"/>
                  <a:pt x="490869" y="193183"/>
                </a:cubicBezTo>
                <a:cubicBezTo>
                  <a:pt x="501896" y="168372"/>
                  <a:pt x="508041" y="141668"/>
                  <a:pt x="516627" y="115910"/>
                </a:cubicBezTo>
                <a:cubicBezTo>
                  <a:pt x="520920" y="103031"/>
                  <a:pt x="521976" y="88569"/>
                  <a:pt x="529506" y="77273"/>
                </a:cubicBezTo>
                <a:cubicBezTo>
                  <a:pt x="538092" y="64394"/>
                  <a:pt x="544319" y="49581"/>
                  <a:pt x="555264" y="38636"/>
                </a:cubicBezTo>
                <a:cubicBezTo>
                  <a:pt x="580229" y="13671"/>
                  <a:pt x="601114" y="10474"/>
                  <a:pt x="632537" y="0"/>
                </a:cubicBezTo>
                <a:cubicBezTo>
                  <a:pt x="679791" y="9451"/>
                  <a:pt x="737628" y="14938"/>
                  <a:pt x="774205" y="51515"/>
                </a:cubicBezTo>
                <a:cubicBezTo>
                  <a:pt x="780993" y="58303"/>
                  <a:pt x="782790" y="68687"/>
                  <a:pt x="787083" y="77273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16 Elipse"/>
          <p:cNvSpPr/>
          <p:nvPr/>
        </p:nvSpPr>
        <p:spPr>
          <a:xfrm>
            <a:off x="6705600" y="-76200"/>
            <a:ext cx="2295525" cy="20574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sz="2400" dirty="0"/>
          </a:p>
        </p:txBody>
      </p:sp>
      <p:sp>
        <p:nvSpPr>
          <p:cNvPr id="19" name="Rectangle 18"/>
          <p:cNvSpPr/>
          <p:nvPr/>
        </p:nvSpPr>
        <p:spPr>
          <a:xfrm>
            <a:off x="4114800" y="1447800"/>
            <a:ext cx="4343400" cy="525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38800" y="15240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Decoding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191000" y="3733800"/>
            <a:ext cx="4191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 orthogonal states</a:t>
            </a:r>
          </a:p>
          <a:p>
            <a:pPr algn="ctr"/>
            <a:r>
              <a:rPr lang="en-US" sz="2400" b="1" dirty="0" smtClean="0"/>
              <a:t>Possible to distinguish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47800"/>
            <a:ext cx="3733800" cy="518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9812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Message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6670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Sunny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657600"/>
            <a:ext cx="167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Snowing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796135"/>
            <a:ext cx="1371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939135"/>
            <a:ext cx="13716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Raining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92458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800600" y="924580"/>
            <a:ext cx="9891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pic>
        <p:nvPicPr>
          <p:cNvPr id="22" name="Content Placeholder 21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124200" y="152400"/>
            <a:ext cx="4724400" cy="629920"/>
          </a:xfrm>
        </p:spPr>
      </p:pic>
      <p:sp>
        <p:nvSpPr>
          <p:cNvPr id="23" name="TextBox 22"/>
          <p:cNvSpPr txBox="1"/>
          <p:nvPr/>
        </p:nvSpPr>
        <p:spPr>
          <a:xfrm>
            <a:off x="2819400" y="2590800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</a:t>
            </a:r>
            <a:endParaRPr lang="en-US" sz="2800" dirty="0"/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819399" y="3733800"/>
            <a:ext cx="462987" cy="304800"/>
          </a:xfrm>
          <a:prstGeom prst="rect">
            <a:avLst/>
          </a:prstGeom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743200" y="4876800"/>
            <a:ext cx="482278" cy="304800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819400" y="6019800"/>
            <a:ext cx="483124" cy="381000"/>
          </a:xfrm>
          <a:prstGeom prst="rect">
            <a:avLst/>
          </a:prstGeom>
        </p:spPr>
      </p:pic>
      <p:sp>
        <p:nvSpPr>
          <p:cNvPr id="24" name="8 Elipse"/>
          <p:cNvSpPr/>
          <p:nvPr/>
        </p:nvSpPr>
        <p:spPr>
          <a:xfrm>
            <a:off x="6705600" y="457200"/>
            <a:ext cx="771525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25" name="9 Elipse"/>
          <p:cNvSpPr/>
          <p:nvPr/>
        </p:nvSpPr>
        <p:spPr>
          <a:xfrm>
            <a:off x="8205787" y="381000"/>
            <a:ext cx="771525" cy="7143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28" name="13 Forma libre"/>
          <p:cNvSpPr/>
          <p:nvPr/>
        </p:nvSpPr>
        <p:spPr>
          <a:xfrm>
            <a:off x="7418387" y="600075"/>
            <a:ext cx="787400" cy="271462"/>
          </a:xfrm>
          <a:custGeom>
            <a:avLst/>
            <a:gdLst>
              <a:gd name="connsiteX0" fmla="*/ 1472 w 787083"/>
              <a:gd name="connsiteY0" fmla="*/ 128789 h 272835"/>
              <a:gd name="connsiteX1" fmla="*/ 65867 w 787083"/>
              <a:gd name="connsiteY1" fmla="*/ 77273 h 272835"/>
              <a:gd name="connsiteX2" fmla="*/ 143140 w 787083"/>
              <a:gd name="connsiteY2" fmla="*/ 25758 h 272835"/>
              <a:gd name="connsiteX3" fmla="*/ 246171 w 787083"/>
              <a:gd name="connsiteY3" fmla="*/ 38636 h 272835"/>
              <a:gd name="connsiteX4" fmla="*/ 297686 w 787083"/>
              <a:gd name="connsiteY4" fmla="*/ 115910 h 272835"/>
              <a:gd name="connsiteX5" fmla="*/ 374960 w 787083"/>
              <a:gd name="connsiteY5" fmla="*/ 206062 h 272835"/>
              <a:gd name="connsiteX6" fmla="*/ 465112 w 787083"/>
              <a:gd name="connsiteY6" fmla="*/ 231820 h 272835"/>
              <a:gd name="connsiteX7" fmla="*/ 490869 w 787083"/>
              <a:gd name="connsiteY7" fmla="*/ 193183 h 272835"/>
              <a:gd name="connsiteX8" fmla="*/ 516627 w 787083"/>
              <a:gd name="connsiteY8" fmla="*/ 115910 h 272835"/>
              <a:gd name="connsiteX9" fmla="*/ 529506 w 787083"/>
              <a:gd name="connsiteY9" fmla="*/ 77273 h 272835"/>
              <a:gd name="connsiteX10" fmla="*/ 555264 w 787083"/>
              <a:gd name="connsiteY10" fmla="*/ 38636 h 272835"/>
              <a:gd name="connsiteX11" fmla="*/ 632537 w 787083"/>
              <a:gd name="connsiteY11" fmla="*/ 0 h 272835"/>
              <a:gd name="connsiteX12" fmla="*/ 774205 w 787083"/>
              <a:gd name="connsiteY12" fmla="*/ 51515 h 272835"/>
              <a:gd name="connsiteX13" fmla="*/ 787083 w 787083"/>
              <a:gd name="connsiteY13" fmla="*/ 77273 h 27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083" h="272835">
                <a:moveTo>
                  <a:pt x="1472" y="128789"/>
                </a:moveTo>
                <a:cubicBezTo>
                  <a:pt x="49065" y="57400"/>
                  <a:pt x="0" y="113866"/>
                  <a:pt x="65867" y="77273"/>
                </a:cubicBezTo>
                <a:cubicBezTo>
                  <a:pt x="92928" y="62239"/>
                  <a:pt x="143140" y="25758"/>
                  <a:pt x="143140" y="25758"/>
                </a:cubicBezTo>
                <a:cubicBezTo>
                  <a:pt x="177484" y="30051"/>
                  <a:pt x="213644" y="26808"/>
                  <a:pt x="246171" y="38636"/>
                </a:cubicBezTo>
                <a:cubicBezTo>
                  <a:pt x="294811" y="56323"/>
                  <a:pt x="278746" y="82765"/>
                  <a:pt x="297686" y="115910"/>
                </a:cubicBezTo>
                <a:cubicBezTo>
                  <a:pt x="319714" y="154458"/>
                  <a:pt x="344512" y="175614"/>
                  <a:pt x="374960" y="206062"/>
                </a:cubicBezTo>
                <a:cubicBezTo>
                  <a:pt x="391607" y="256004"/>
                  <a:pt x="383082" y="272835"/>
                  <a:pt x="465112" y="231820"/>
                </a:cubicBezTo>
                <a:cubicBezTo>
                  <a:pt x="478956" y="224898"/>
                  <a:pt x="484583" y="207327"/>
                  <a:pt x="490869" y="193183"/>
                </a:cubicBezTo>
                <a:cubicBezTo>
                  <a:pt x="501896" y="168372"/>
                  <a:pt x="508041" y="141668"/>
                  <a:pt x="516627" y="115910"/>
                </a:cubicBezTo>
                <a:cubicBezTo>
                  <a:pt x="520920" y="103031"/>
                  <a:pt x="521976" y="88569"/>
                  <a:pt x="529506" y="77273"/>
                </a:cubicBezTo>
                <a:cubicBezTo>
                  <a:pt x="538092" y="64394"/>
                  <a:pt x="544319" y="49581"/>
                  <a:pt x="555264" y="38636"/>
                </a:cubicBezTo>
                <a:cubicBezTo>
                  <a:pt x="580229" y="13671"/>
                  <a:pt x="601114" y="10474"/>
                  <a:pt x="632537" y="0"/>
                </a:cubicBezTo>
                <a:cubicBezTo>
                  <a:pt x="679791" y="9451"/>
                  <a:pt x="737628" y="14938"/>
                  <a:pt x="774205" y="51515"/>
                </a:cubicBezTo>
                <a:cubicBezTo>
                  <a:pt x="780993" y="58303"/>
                  <a:pt x="782790" y="68687"/>
                  <a:pt x="787083" y="77273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16 Elipse"/>
          <p:cNvSpPr/>
          <p:nvPr/>
        </p:nvSpPr>
        <p:spPr>
          <a:xfrm>
            <a:off x="6705600" y="-76200"/>
            <a:ext cx="2295525" cy="20574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sz="2400" dirty="0"/>
          </a:p>
        </p:txBody>
      </p:sp>
      <p:sp>
        <p:nvSpPr>
          <p:cNvPr id="19" name="Rectangle 18"/>
          <p:cNvSpPr/>
          <p:nvPr/>
        </p:nvSpPr>
        <p:spPr>
          <a:xfrm>
            <a:off x="4114800" y="1447800"/>
            <a:ext cx="4343400" cy="525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38800" y="15240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Decoding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191000" y="3733800"/>
            <a:ext cx="4191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 orthogonal states</a:t>
            </a:r>
          </a:p>
          <a:p>
            <a:pPr algn="ctr"/>
            <a:r>
              <a:rPr lang="en-US" sz="2400" b="1" dirty="0" smtClean="0"/>
              <a:t>Possible to distinguish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95800" y="5257800"/>
            <a:ext cx="3562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Decodes  message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47800"/>
            <a:ext cx="3733800" cy="518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9812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Message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6670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Sunny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657600"/>
            <a:ext cx="1676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Snowing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796135"/>
            <a:ext cx="1371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Windy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939135"/>
            <a:ext cx="13716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Raining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92458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800600" y="924580"/>
            <a:ext cx="9891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pic>
        <p:nvPicPr>
          <p:cNvPr id="22" name="Content Placeholder 21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124200" y="152400"/>
            <a:ext cx="4724400" cy="629920"/>
          </a:xfrm>
        </p:spPr>
      </p:pic>
      <p:sp>
        <p:nvSpPr>
          <p:cNvPr id="23" name="TextBox 22"/>
          <p:cNvSpPr txBox="1"/>
          <p:nvPr/>
        </p:nvSpPr>
        <p:spPr>
          <a:xfrm>
            <a:off x="2819400" y="2590800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</a:t>
            </a:r>
            <a:endParaRPr lang="en-US" sz="2800" dirty="0"/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819399" y="3733800"/>
            <a:ext cx="462987" cy="304800"/>
          </a:xfrm>
          <a:prstGeom prst="rect">
            <a:avLst/>
          </a:prstGeom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743200" y="4876800"/>
            <a:ext cx="482278" cy="304800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819400" y="6019800"/>
            <a:ext cx="483124" cy="381000"/>
          </a:xfrm>
          <a:prstGeom prst="rect">
            <a:avLst/>
          </a:prstGeom>
        </p:spPr>
      </p:pic>
      <p:sp>
        <p:nvSpPr>
          <p:cNvPr id="24" name="8 Elipse"/>
          <p:cNvSpPr/>
          <p:nvPr/>
        </p:nvSpPr>
        <p:spPr>
          <a:xfrm>
            <a:off x="6705600" y="457200"/>
            <a:ext cx="771525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25" name="9 Elipse"/>
          <p:cNvSpPr/>
          <p:nvPr/>
        </p:nvSpPr>
        <p:spPr>
          <a:xfrm>
            <a:off x="8205787" y="381000"/>
            <a:ext cx="771525" cy="7143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28" name="13 Forma libre"/>
          <p:cNvSpPr/>
          <p:nvPr/>
        </p:nvSpPr>
        <p:spPr>
          <a:xfrm>
            <a:off x="7418387" y="600075"/>
            <a:ext cx="787400" cy="271462"/>
          </a:xfrm>
          <a:custGeom>
            <a:avLst/>
            <a:gdLst>
              <a:gd name="connsiteX0" fmla="*/ 1472 w 787083"/>
              <a:gd name="connsiteY0" fmla="*/ 128789 h 272835"/>
              <a:gd name="connsiteX1" fmla="*/ 65867 w 787083"/>
              <a:gd name="connsiteY1" fmla="*/ 77273 h 272835"/>
              <a:gd name="connsiteX2" fmla="*/ 143140 w 787083"/>
              <a:gd name="connsiteY2" fmla="*/ 25758 h 272835"/>
              <a:gd name="connsiteX3" fmla="*/ 246171 w 787083"/>
              <a:gd name="connsiteY3" fmla="*/ 38636 h 272835"/>
              <a:gd name="connsiteX4" fmla="*/ 297686 w 787083"/>
              <a:gd name="connsiteY4" fmla="*/ 115910 h 272835"/>
              <a:gd name="connsiteX5" fmla="*/ 374960 w 787083"/>
              <a:gd name="connsiteY5" fmla="*/ 206062 h 272835"/>
              <a:gd name="connsiteX6" fmla="*/ 465112 w 787083"/>
              <a:gd name="connsiteY6" fmla="*/ 231820 h 272835"/>
              <a:gd name="connsiteX7" fmla="*/ 490869 w 787083"/>
              <a:gd name="connsiteY7" fmla="*/ 193183 h 272835"/>
              <a:gd name="connsiteX8" fmla="*/ 516627 w 787083"/>
              <a:gd name="connsiteY8" fmla="*/ 115910 h 272835"/>
              <a:gd name="connsiteX9" fmla="*/ 529506 w 787083"/>
              <a:gd name="connsiteY9" fmla="*/ 77273 h 272835"/>
              <a:gd name="connsiteX10" fmla="*/ 555264 w 787083"/>
              <a:gd name="connsiteY10" fmla="*/ 38636 h 272835"/>
              <a:gd name="connsiteX11" fmla="*/ 632537 w 787083"/>
              <a:gd name="connsiteY11" fmla="*/ 0 h 272835"/>
              <a:gd name="connsiteX12" fmla="*/ 774205 w 787083"/>
              <a:gd name="connsiteY12" fmla="*/ 51515 h 272835"/>
              <a:gd name="connsiteX13" fmla="*/ 787083 w 787083"/>
              <a:gd name="connsiteY13" fmla="*/ 77273 h 27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083" h="272835">
                <a:moveTo>
                  <a:pt x="1472" y="128789"/>
                </a:moveTo>
                <a:cubicBezTo>
                  <a:pt x="49065" y="57400"/>
                  <a:pt x="0" y="113866"/>
                  <a:pt x="65867" y="77273"/>
                </a:cubicBezTo>
                <a:cubicBezTo>
                  <a:pt x="92928" y="62239"/>
                  <a:pt x="143140" y="25758"/>
                  <a:pt x="143140" y="25758"/>
                </a:cubicBezTo>
                <a:cubicBezTo>
                  <a:pt x="177484" y="30051"/>
                  <a:pt x="213644" y="26808"/>
                  <a:pt x="246171" y="38636"/>
                </a:cubicBezTo>
                <a:cubicBezTo>
                  <a:pt x="294811" y="56323"/>
                  <a:pt x="278746" y="82765"/>
                  <a:pt x="297686" y="115910"/>
                </a:cubicBezTo>
                <a:cubicBezTo>
                  <a:pt x="319714" y="154458"/>
                  <a:pt x="344512" y="175614"/>
                  <a:pt x="374960" y="206062"/>
                </a:cubicBezTo>
                <a:cubicBezTo>
                  <a:pt x="391607" y="256004"/>
                  <a:pt x="383082" y="272835"/>
                  <a:pt x="465112" y="231820"/>
                </a:cubicBezTo>
                <a:cubicBezTo>
                  <a:pt x="478956" y="224898"/>
                  <a:pt x="484583" y="207327"/>
                  <a:pt x="490869" y="193183"/>
                </a:cubicBezTo>
                <a:cubicBezTo>
                  <a:pt x="501896" y="168372"/>
                  <a:pt x="508041" y="141668"/>
                  <a:pt x="516627" y="115910"/>
                </a:cubicBezTo>
                <a:cubicBezTo>
                  <a:pt x="520920" y="103031"/>
                  <a:pt x="521976" y="88569"/>
                  <a:pt x="529506" y="77273"/>
                </a:cubicBezTo>
                <a:cubicBezTo>
                  <a:pt x="538092" y="64394"/>
                  <a:pt x="544319" y="49581"/>
                  <a:pt x="555264" y="38636"/>
                </a:cubicBezTo>
                <a:cubicBezTo>
                  <a:pt x="580229" y="13671"/>
                  <a:pt x="601114" y="10474"/>
                  <a:pt x="632537" y="0"/>
                </a:cubicBezTo>
                <a:cubicBezTo>
                  <a:pt x="679791" y="9451"/>
                  <a:pt x="737628" y="14938"/>
                  <a:pt x="774205" y="51515"/>
                </a:cubicBezTo>
                <a:cubicBezTo>
                  <a:pt x="780993" y="58303"/>
                  <a:pt x="782790" y="68687"/>
                  <a:pt x="787083" y="77273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16 Elipse"/>
          <p:cNvSpPr/>
          <p:nvPr/>
        </p:nvSpPr>
        <p:spPr>
          <a:xfrm>
            <a:off x="6705600" y="-76200"/>
            <a:ext cx="2295525" cy="20574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dirty="0"/>
          </a:p>
          <a:p>
            <a:pPr algn="ctr">
              <a:defRPr/>
            </a:pPr>
            <a:endParaRPr lang="es-ES" sz="2400" dirty="0"/>
          </a:p>
        </p:txBody>
      </p:sp>
      <p:sp>
        <p:nvSpPr>
          <p:cNvPr id="19" name="Rectangle 18"/>
          <p:cNvSpPr/>
          <p:nvPr/>
        </p:nvSpPr>
        <p:spPr>
          <a:xfrm>
            <a:off x="4114800" y="1447800"/>
            <a:ext cx="4343400" cy="525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38800" y="15240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Decoding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191000" y="3733800"/>
            <a:ext cx="4191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 orthogonal states</a:t>
            </a:r>
          </a:p>
          <a:p>
            <a:pPr algn="ctr"/>
            <a:r>
              <a:rPr lang="en-US" sz="2400" b="1" dirty="0" smtClean="0"/>
              <a:t>Possible to distinguish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" y="3352800"/>
            <a:ext cx="89916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2 bits                  2 dimension 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3048000" y="3505200"/>
            <a:ext cx="1828800" cy="4846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2133600"/>
            <a:ext cx="3505200" cy="45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Classical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105400" y="2057400"/>
            <a:ext cx="3581400" cy="464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Quantum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6200" y="28956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Vs.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3591580"/>
            <a:ext cx="483369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Task:    sending   2 bits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024735"/>
            <a:ext cx="3695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Encoding: 4 Dimensions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958" y="4948535"/>
            <a:ext cx="3695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Encoding: 2 Dimensions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0772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743201" y="2438400"/>
            <a:ext cx="533399" cy="1219201"/>
          </a:xfrm>
          <a:custGeom>
            <a:avLst/>
            <a:gdLst>
              <a:gd name="connsiteX0" fmla="*/ 0 w 1185951"/>
              <a:gd name="connsiteY0" fmla="*/ 1193299 h 1193299"/>
              <a:gd name="connsiteX1" fmla="*/ 225287 w 1185951"/>
              <a:gd name="connsiteY1" fmla="*/ 1166794 h 1193299"/>
              <a:gd name="connsiteX2" fmla="*/ 265044 w 1185951"/>
              <a:gd name="connsiteY2" fmla="*/ 1153542 h 1193299"/>
              <a:gd name="connsiteX3" fmla="*/ 357809 w 1185951"/>
              <a:gd name="connsiteY3" fmla="*/ 1127038 h 1193299"/>
              <a:gd name="connsiteX4" fmla="*/ 437322 w 1185951"/>
              <a:gd name="connsiteY4" fmla="*/ 1074029 h 1193299"/>
              <a:gd name="connsiteX5" fmla="*/ 463826 w 1185951"/>
              <a:gd name="connsiteY5" fmla="*/ 1034273 h 1193299"/>
              <a:gd name="connsiteX6" fmla="*/ 490331 w 1185951"/>
              <a:gd name="connsiteY6" fmla="*/ 1007768 h 1193299"/>
              <a:gd name="connsiteX7" fmla="*/ 530087 w 1185951"/>
              <a:gd name="connsiteY7" fmla="*/ 928255 h 1193299"/>
              <a:gd name="connsiteX8" fmla="*/ 556592 w 1185951"/>
              <a:gd name="connsiteY8" fmla="*/ 848742 h 1193299"/>
              <a:gd name="connsiteX9" fmla="*/ 583096 w 1185951"/>
              <a:gd name="connsiteY9" fmla="*/ 755977 h 1193299"/>
              <a:gd name="connsiteX10" fmla="*/ 596348 w 1185951"/>
              <a:gd name="connsiteY10" fmla="*/ 583699 h 1193299"/>
              <a:gd name="connsiteX11" fmla="*/ 622853 w 1185951"/>
              <a:gd name="connsiteY11" fmla="*/ 318655 h 1193299"/>
              <a:gd name="connsiteX12" fmla="*/ 662609 w 1185951"/>
              <a:gd name="connsiteY12" fmla="*/ 225890 h 1193299"/>
              <a:gd name="connsiteX13" fmla="*/ 755374 w 1185951"/>
              <a:gd name="connsiteY13" fmla="*/ 159629 h 1193299"/>
              <a:gd name="connsiteX14" fmla="*/ 821635 w 1185951"/>
              <a:gd name="connsiteY14" fmla="*/ 119873 h 1193299"/>
              <a:gd name="connsiteX15" fmla="*/ 1099931 w 1185951"/>
              <a:gd name="connsiteY15" fmla="*/ 106620 h 1193299"/>
              <a:gd name="connsiteX16" fmla="*/ 1152940 w 1185951"/>
              <a:gd name="connsiteY16" fmla="*/ 93368 h 1193299"/>
              <a:gd name="connsiteX17" fmla="*/ 1126435 w 1185951"/>
              <a:gd name="connsiteY17" fmla="*/ 66864 h 1193299"/>
              <a:gd name="connsiteX18" fmla="*/ 1060174 w 1185951"/>
              <a:gd name="connsiteY18" fmla="*/ 13855 h 1193299"/>
              <a:gd name="connsiteX19" fmla="*/ 1073426 w 1185951"/>
              <a:gd name="connsiteY19" fmla="*/ 53612 h 1193299"/>
              <a:gd name="connsiteX20" fmla="*/ 1139687 w 1185951"/>
              <a:gd name="connsiteY20" fmla="*/ 106620 h 1193299"/>
              <a:gd name="connsiteX21" fmla="*/ 1166192 w 1185951"/>
              <a:gd name="connsiteY21" fmla="*/ 133125 h 1193299"/>
              <a:gd name="connsiteX22" fmla="*/ 1099931 w 1185951"/>
              <a:gd name="connsiteY22" fmla="*/ 172881 h 1193299"/>
              <a:gd name="connsiteX23" fmla="*/ 1073426 w 1185951"/>
              <a:gd name="connsiteY23" fmla="*/ 199386 h 1193299"/>
              <a:gd name="connsiteX24" fmla="*/ 1007166 w 1185951"/>
              <a:gd name="connsiteY24" fmla="*/ 239142 h 119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5951" h="1193299">
                <a:moveTo>
                  <a:pt x="0" y="1193299"/>
                </a:moveTo>
                <a:cubicBezTo>
                  <a:pt x="74470" y="1186529"/>
                  <a:pt x="151650" y="1183157"/>
                  <a:pt x="225287" y="1166794"/>
                </a:cubicBezTo>
                <a:cubicBezTo>
                  <a:pt x="238924" y="1163764"/>
                  <a:pt x="251612" y="1157380"/>
                  <a:pt x="265044" y="1153542"/>
                </a:cubicBezTo>
                <a:cubicBezTo>
                  <a:pt x="381517" y="1120265"/>
                  <a:pt x="262494" y="1158810"/>
                  <a:pt x="357809" y="1127038"/>
                </a:cubicBezTo>
                <a:lnTo>
                  <a:pt x="437322" y="1074029"/>
                </a:lnTo>
                <a:cubicBezTo>
                  <a:pt x="450574" y="1065194"/>
                  <a:pt x="453877" y="1046710"/>
                  <a:pt x="463826" y="1034273"/>
                </a:cubicBezTo>
                <a:cubicBezTo>
                  <a:pt x="471631" y="1024516"/>
                  <a:pt x="481496" y="1016603"/>
                  <a:pt x="490331" y="1007768"/>
                </a:cubicBezTo>
                <a:cubicBezTo>
                  <a:pt x="538659" y="862785"/>
                  <a:pt x="461584" y="1082386"/>
                  <a:pt x="530087" y="928255"/>
                </a:cubicBezTo>
                <a:cubicBezTo>
                  <a:pt x="541434" y="902725"/>
                  <a:pt x="547757" y="875246"/>
                  <a:pt x="556592" y="848742"/>
                </a:cubicBezTo>
                <a:cubicBezTo>
                  <a:pt x="575603" y="791711"/>
                  <a:pt x="566457" y="822533"/>
                  <a:pt x="583096" y="755977"/>
                </a:cubicBezTo>
                <a:cubicBezTo>
                  <a:pt x="587513" y="698551"/>
                  <a:pt x="592245" y="641148"/>
                  <a:pt x="596348" y="583699"/>
                </a:cubicBezTo>
                <a:cubicBezTo>
                  <a:pt x="608575" y="412515"/>
                  <a:pt x="597431" y="433050"/>
                  <a:pt x="622853" y="318655"/>
                </a:cubicBezTo>
                <a:cubicBezTo>
                  <a:pt x="633570" y="270431"/>
                  <a:pt x="631597" y="263104"/>
                  <a:pt x="662609" y="225890"/>
                </a:cubicBezTo>
                <a:cubicBezTo>
                  <a:pt x="716872" y="160775"/>
                  <a:pt x="685037" y="206520"/>
                  <a:pt x="755374" y="159629"/>
                </a:cubicBezTo>
                <a:cubicBezTo>
                  <a:pt x="792762" y="134704"/>
                  <a:pt x="768902" y="124268"/>
                  <a:pt x="821635" y="119873"/>
                </a:cubicBezTo>
                <a:cubicBezTo>
                  <a:pt x="914185" y="112160"/>
                  <a:pt x="1007166" y="111038"/>
                  <a:pt x="1099931" y="106620"/>
                </a:cubicBezTo>
                <a:cubicBezTo>
                  <a:pt x="1117601" y="102203"/>
                  <a:pt x="1142837" y="108523"/>
                  <a:pt x="1152940" y="93368"/>
                </a:cubicBezTo>
                <a:cubicBezTo>
                  <a:pt x="1159871" y="82972"/>
                  <a:pt x="1136191" y="74669"/>
                  <a:pt x="1126435" y="66864"/>
                </a:cubicBezTo>
                <a:cubicBezTo>
                  <a:pt x="1042853" y="0"/>
                  <a:pt x="1124166" y="77847"/>
                  <a:pt x="1060174" y="13855"/>
                </a:cubicBezTo>
                <a:cubicBezTo>
                  <a:pt x="1064591" y="27107"/>
                  <a:pt x="1066239" y="41634"/>
                  <a:pt x="1073426" y="53612"/>
                </a:cubicBezTo>
                <a:cubicBezTo>
                  <a:pt x="1088193" y="78223"/>
                  <a:pt x="1118854" y="89954"/>
                  <a:pt x="1139687" y="106620"/>
                </a:cubicBezTo>
                <a:cubicBezTo>
                  <a:pt x="1149444" y="114425"/>
                  <a:pt x="1157357" y="124290"/>
                  <a:pt x="1166192" y="133125"/>
                </a:cubicBezTo>
                <a:cubicBezTo>
                  <a:pt x="1099031" y="200284"/>
                  <a:pt x="1185951" y="121269"/>
                  <a:pt x="1099931" y="172881"/>
                </a:cubicBezTo>
                <a:cubicBezTo>
                  <a:pt x="1089217" y="179309"/>
                  <a:pt x="1083183" y="191581"/>
                  <a:pt x="1073426" y="199386"/>
                </a:cubicBezTo>
                <a:cubicBezTo>
                  <a:pt x="1046774" y="220708"/>
                  <a:pt x="1034692" y="225379"/>
                  <a:pt x="1007166" y="239142"/>
                </a:cubicBezTo>
              </a:path>
            </a:pathLst>
          </a:custGeom>
          <a:ln w="285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22098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Communication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19400" y="3644348"/>
            <a:ext cx="533400" cy="1308652"/>
          </a:xfrm>
          <a:custGeom>
            <a:avLst/>
            <a:gdLst>
              <a:gd name="connsiteX0" fmla="*/ 0 w 1219200"/>
              <a:gd name="connsiteY0" fmla="*/ 0 h 1152939"/>
              <a:gd name="connsiteX1" fmla="*/ 344556 w 1219200"/>
              <a:gd name="connsiteY1" fmla="*/ 13252 h 1152939"/>
              <a:gd name="connsiteX2" fmla="*/ 424069 w 1219200"/>
              <a:gd name="connsiteY2" fmla="*/ 53009 h 1152939"/>
              <a:gd name="connsiteX3" fmla="*/ 450574 w 1219200"/>
              <a:gd name="connsiteY3" fmla="*/ 79513 h 1152939"/>
              <a:gd name="connsiteX4" fmla="*/ 490330 w 1219200"/>
              <a:gd name="connsiteY4" fmla="*/ 106017 h 1152939"/>
              <a:gd name="connsiteX5" fmla="*/ 543339 w 1219200"/>
              <a:gd name="connsiteY5" fmla="*/ 172278 h 1152939"/>
              <a:gd name="connsiteX6" fmla="*/ 622852 w 1219200"/>
              <a:gd name="connsiteY6" fmla="*/ 251791 h 1152939"/>
              <a:gd name="connsiteX7" fmla="*/ 675861 w 1219200"/>
              <a:gd name="connsiteY7" fmla="*/ 331304 h 1152939"/>
              <a:gd name="connsiteX8" fmla="*/ 715617 w 1219200"/>
              <a:gd name="connsiteY8" fmla="*/ 410817 h 1152939"/>
              <a:gd name="connsiteX9" fmla="*/ 742122 w 1219200"/>
              <a:gd name="connsiteY9" fmla="*/ 503582 h 1152939"/>
              <a:gd name="connsiteX10" fmla="*/ 755374 w 1219200"/>
              <a:gd name="connsiteY10" fmla="*/ 768626 h 1152939"/>
              <a:gd name="connsiteX11" fmla="*/ 795130 w 1219200"/>
              <a:gd name="connsiteY11" fmla="*/ 901148 h 1152939"/>
              <a:gd name="connsiteX12" fmla="*/ 861391 w 1219200"/>
              <a:gd name="connsiteY12" fmla="*/ 954156 h 1152939"/>
              <a:gd name="connsiteX13" fmla="*/ 887896 w 1219200"/>
              <a:gd name="connsiteY13" fmla="*/ 980661 h 1152939"/>
              <a:gd name="connsiteX14" fmla="*/ 1007165 w 1219200"/>
              <a:gd name="connsiteY14" fmla="*/ 1046922 h 1152939"/>
              <a:gd name="connsiteX15" fmla="*/ 1126435 w 1219200"/>
              <a:gd name="connsiteY15" fmla="*/ 1033669 h 1152939"/>
              <a:gd name="connsiteX16" fmla="*/ 1219200 w 1219200"/>
              <a:gd name="connsiteY16" fmla="*/ 1007165 h 1152939"/>
              <a:gd name="connsiteX17" fmla="*/ 1179443 w 1219200"/>
              <a:gd name="connsiteY17" fmla="*/ 940904 h 1152939"/>
              <a:gd name="connsiteX18" fmla="*/ 1179443 w 1219200"/>
              <a:gd name="connsiteY18" fmla="*/ 954156 h 1152939"/>
              <a:gd name="connsiteX19" fmla="*/ 1192696 w 1219200"/>
              <a:gd name="connsiteY19" fmla="*/ 993913 h 1152939"/>
              <a:gd name="connsiteX20" fmla="*/ 1219200 w 1219200"/>
              <a:gd name="connsiteY20" fmla="*/ 1033669 h 1152939"/>
              <a:gd name="connsiteX21" fmla="*/ 1166191 w 1219200"/>
              <a:gd name="connsiteY21" fmla="*/ 1139687 h 1152939"/>
              <a:gd name="connsiteX22" fmla="*/ 1152939 w 1219200"/>
              <a:gd name="connsiteY22" fmla="*/ 1152939 h 11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" h="1152939">
                <a:moveTo>
                  <a:pt x="0" y="0"/>
                </a:moveTo>
                <a:cubicBezTo>
                  <a:pt x="114852" y="4417"/>
                  <a:pt x="229891" y="5344"/>
                  <a:pt x="344556" y="13252"/>
                </a:cubicBezTo>
                <a:cubicBezTo>
                  <a:pt x="371364" y="15101"/>
                  <a:pt x="404682" y="37499"/>
                  <a:pt x="424069" y="53009"/>
                </a:cubicBezTo>
                <a:cubicBezTo>
                  <a:pt x="433825" y="60814"/>
                  <a:pt x="440818" y="71708"/>
                  <a:pt x="450574" y="79513"/>
                </a:cubicBezTo>
                <a:cubicBezTo>
                  <a:pt x="463011" y="89462"/>
                  <a:pt x="477893" y="96068"/>
                  <a:pt x="490330" y="106017"/>
                </a:cubicBezTo>
                <a:cubicBezTo>
                  <a:pt x="535121" y="141850"/>
                  <a:pt x="500951" y="124591"/>
                  <a:pt x="543339" y="172278"/>
                </a:cubicBezTo>
                <a:cubicBezTo>
                  <a:pt x="568241" y="200293"/>
                  <a:pt x="596348" y="225287"/>
                  <a:pt x="622852" y="251791"/>
                </a:cubicBezTo>
                <a:cubicBezTo>
                  <a:pt x="645376" y="274315"/>
                  <a:pt x="675861" y="331304"/>
                  <a:pt x="675861" y="331304"/>
                </a:cubicBezTo>
                <a:cubicBezTo>
                  <a:pt x="709171" y="431235"/>
                  <a:pt x="664238" y="308058"/>
                  <a:pt x="715617" y="410817"/>
                </a:cubicBezTo>
                <a:cubicBezTo>
                  <a:pt x="725121" y="429825"/>
                  <a:pt x="737877" y="486604"/>
                  <a:pt x="742122" y="503582"/>
                </a:cubicBezTo>
                <a:cubicBezTo>
                  <a:pt x="746539" y="591930"/>
                  <a:pt x="748028" y="680473"/>
                  <a:pt x="755374" y="768626"/>
                </a:cubicBezTo>
                <a:cubicBezTo>
                  <a:pt x="757012" y="788281"/>
                  <a:pt x="791075" y="897093"/>
                  <a:pt x="795130" y="901148"/>
                </a:cubicBezTo>
                <a:cubicBezTo>
                  <a:pt x="859132" y="965148"/>
                  <a:pt x="777797" y="887280"/>
                  <a:pt x="861391" y="954156"/>
                </a:cubicBezTo>
                <a:cubicBezTo>
                  <a:pt x="871148" y="961961"/>
                  <a:pt x="877900" y="973164"/>
                  <a:pt x="887896" y="980661"/>
                </a:cubicBezTo>
                <a:cubicBezTo>
                  <a:pt x="960803" y="1035341"/>
                  <a:pt x="945184" y="1026260"/>
                  <a:pt x="1007165" y="1046922"/>
                </a:cubicBezTo>
                <a:cubicBezTo>
                  <a:pt x="1046922" y="1042504"/>
                  <a:pt x="1086899" y="1039752"/>
                  <a:pt x="1126435" y="1033669"/>
                </a:cubicBezTo>
                <a:cubicBezTo>
                  <a:pt x="1157337" y="1028915"/>
                  <a:pt x="1189514" y="1017060"/>
                  <a:pt x="1219200" y="1007165"/>
                </a:cubicBezTo>
                <a:cubicBezTo>
                  <a:pt x="1205695" y="966649"/>
                  <a:pt x="1212518" y="967364"/>
                  <a:pt x="1179443" y="940904"/>
                </a:cubicBezTo>
                <a:cubicBezTo>
                  <a:pt x="1087192" y="867103"/>
                  <a:pt x="1171846" y="946559"/>
                  <a:pt x="1179443" y="954156"/>
                </a:cubicBezTo>
                <a:cubicBezTo>
                  <a:pt x="1183861" y="967408"/>
                  <a:pt x="1186449" y="981419"/>
                  <a:pt x="1192696" y="993913"/>
                </a:cubicBezTo>
                <a:cubicBezTo>
                  <a:pt x="1199819" y="1008158"/>
                  <a:pt x="1219200" y="1017742"/>
                  <a:pt x="1219200" y="1033669"/>
                </a:cubicBezTo>
                <a:cubicBezTo>
                  <a:pt x="1219200" y="1094580"/>
                  <a:pt x="1198831" y="1107047"/>
                  <a:pt x="1166191" y="1139687"/>
                </a:cubicBezTo>
                <a:lnTo>
                  <a:pt x="1152939" y="1152939"/>
                </a:lnTo>
              </a:path>
            </a:pathLst>
          </a:cu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200" y="47244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Communication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5486400"/>
            <a:ext cx="39624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Quantum Cryptography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3429000"/>
            <a:ext cx="24465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Communication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14001" y="2971800"/>
            <a:ext cx="217719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Without security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6096000" y="1777181"/>
            <a:ext cx="336755" cy="813619"/>
          </a:xfrm>
          <a:custGeom>
            <a:avLst/>
            <a:gdLst>
              <a:gd name="connsiteX0" fmla="*/ 0 w 398207"/>
              <a:gd name="connsiteY0" fmla="*/ 858508 h 858508"/>
              <a:gd name="connsiteX1" fmla="*/ 44245 w 398207"/>
              <a:gd name="connsiteY1" fmla="*/ 829012 h 858508"/>
              <a:gd name="connsiteX2" fmla="*/ 103239 w 398207"/>
              <a:gd name="connsiteY2" fmla="*/ 725773 h 858508"/>
              <a:gd name="connsiteX3" fmla="*/ 132736 w 398207"/>
              <a:gd name="connsiteY3" fmla="*/ 637283 h 858508"/>
              <a:gd name="connsiteX4" fmla="*/ 147484 w 398207"/>
              <a:gd name="connsiteY4" fmla="*/ 593037 h 858508"/>
              <a:gd name="connsiteX5" fmla="*/ 162232 w 398207"/>
              <a:gd name="connsiteY5" fmla="*/ 239076 h 858508"/>
              <a:gd name="connsiteX6" fmla="*/ 191729 w 398207"/>
              <a:gd name="connsiteY6" fmla="*/ 194831 h 858508"/>
              <a:gd name="connsiteX7" fmla="*/ 235974 w 398207"/>
              <a:gd name="connsiteY7" fmla="*/ 180083 h 858508"/>
              <a:gd name="connsiteX8" fmla="*/ 280220 w 398207"/>
              <a:gd name="connsiteY8" fmla="*/ 150586 h 858508"/>
              <a:gd name="connsiteX9" fmla="*/ 383458 w 398207"/>
              <a:gd name="connsiteY9" fmla="*/ 135837 h 858508"/>
              <a:gd name="connsiteX10" fmla="*/ 398207 w 398207"/>
              <a:gd name="connsiteY10" fmla="*/ 91592 h 858508"/>
              <a:gd name="connsiteX11" fmla="*/ 353961 w 398207"/>
              <a:gd name="connsiteY11" fmla="*/ 91592 h 858508"/>
              <a:gd name="connsiteX12" fmla="*/ 398207 w 398207"/>
              <a:gd name="connsiteY12" fmla="*/ 180083 h 858508"/>
              <a:gd name="connsiteX13" fmla="*/ 383458 w 398207"/>
              <a:gd name="connsiteY13" fmla="*/ 224328 h 858508"/>
              <a:gd name="connsiteX14" fmla="*/ 339213 w 398207"/>
              <a:gd name="connsiteY14" fmla="*/ 268573 h 858508"/>
              <a:gd name="connsiteX15" fmla="*/ 324465 w 398207"/>
              <a:gd name="connsiteY15" fmla="*/ 283321 h 85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8207" h="858508">
                <a:moveTo>
                  <a:pt x="0" y="858508"/>
                </a:moveTo>
                <a:cubicBezTo>
                  <a:pt x="14748" y="848676"/>
                  <a:pt x="31711" y="841546"/>
                  <a:pt x="44245" y="829012"/>
                </a:cubicBezTo>
                <a:cubicBezTo>
                  <a:pt x="61981" y="811276"/>
                  <a:pt x="95528" y="745050"/>
                  <a:pt x="103239" y="725773"/>
                </a:cubicBezTo>
                <a:cubicBezTo>
                  <a:pt x="114787" y="696905"/>
                  <a:pt x="122904" y="666780"/>
                  <a:pt x="132736" y="637283"/>
                </a:cubicBezTo>
                <a:lnTo>
                  <a:pt x="147484" y="593037"/>
                </a:lnTo>
                <a:cubicBezTo>
                  <a:pt x="152400" y="475050"/>
                  <a:pt x="149191" y="356443"/>
                  <a:pt x="162232" y="239076"/>
                </a:cubicBezTo>
                <a:cubicBezTo>
                  <a:pt x="164189" y="221459"/>
                  <a:pt x="177888" y="205904"/>
                  <a:pt x="191729" y="194831"/>
                </a:cubicBezTo>
                <a:cubicBezTo>
                  <a:pt x="203868" y="185120"/>
                  <a:pt x="221226" y="184999"/>
                  <a:pt x="235974" y="180083"/>
                </a:cubicBezTo>
                <a:cubicBezTo>
                  <a:pt x="250723" y="170251"/>
                  <a:pt x="263242" y="155680"/>
                  <a:pt x="280220" y="150586"/>
                </a:cubicBezTo>
                <a:cubicBezTo>
                  <a:pt x="313516" y="140597"/>
                  <a:pt x="352366" y="151383"/>
                  <a:pt x="383458" y="135837"/>
                </a:cubicBezTo>
                <a:cubicBezTo>
                  <a:pt x="397363" y="128884"/>
                  <a:pt x="393291" y="106340"/>
                  <a:pt x="398207" y="91592"/>
                </a:cubicBezTo>
                <a:cubicBezTo>
                  <a:pt x="383294" y="69223"/>
                  <a:pt x="353961" y="0"/>
                  <a:pt x="353961" y="91592"/>
                </a:cubicBezTo>
                <a:cubicBezTo>
                  <a:pt x="353961" y="122121"/>
                  <a:pt x="383295" y="157714"/>
                  <a:pt x="398207" y="180083"/>
                </a:cubicBezTo>
                <a:cubicBezTo>
                  <a:pt x="393291" y="194831"/>
                  <a:pt x="392082" y="211393"/>
                  <a:pt x="383458" y="224328"/>
                </a:cubicBezTo>
                <a:cubicBezTo>
                  <a:pt x="371888" y="241682"/>
                  <a:pt x="353961" y="253825"/>
                  <a:pt x="339213" y="268573"/>
                </a:cubicBezTo>
                <a:lnTo>
                  <a:pt x="324465" y="283321"/>
                </a:lnTo>
              </a:path>
            </a:pathLst>
          </a:cu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98458" y="2590800"/>
            <a:ext cx="530942" cy="914400"/>
          </a:xfrm>
          <a:custGeom>
            <a:avLst/>
            <a:gdLst>
              <a:gd name="connsiteX0" fmla="*/ 0 w 530942"/>
              <a:gd name="connsiteY0" fmla="*/ 0 h 914400"/>
              <a:gd name="connsiteX1" fmla="*/ 117987 w 530942"/>
              <a:gd name="connsiteY1" fmla="*/ 14749 h 914400"/>
              <a:gd name="connsiteX2" fmla="*/ 162232 w 530942"/>
              <a:gd name="connsiteY2" fmla="*/ 29497 h 914400"/>
              <a:gd name="connsiteX3" fmla="*/ 265471 w 530942"/>
              <a:gd name="connsiteY3" fmla="*/ 147484 h 914400"/>
              <a:gd name="connsiteX4" fmla="*/ 280219 w 530942"/>
              <a:gd name="connsiteY4" fmla="*/ 191729 h 914400"/>
              <a:gd name="connsiteX5" fmla="*/ 309716 w 530942"/>
              <a:gd name="connsiteY5" fmla="*/ 663678 h 914400"/>
              <a:gd name="connsiteX6" fmla="*/ 383458 w 530942"/>
              <a:gd name="connsiteY6" fmla="*/ 781665 h 914400"/>
              <a:gd name="connsiteX7" fmla="*/ 427703 w 530942"/>
              <a:gd name="connsiteY7" fmla="*/ 796413 h 914400"/>
              <a:gd name="connsiteX8" fmla="*/ 530942 w 530942"/>
              <a:gd name="connsiteY8" fmla="*/ 737419 h 914400"/>
              <a:gd name="connsiteX9" fmla="*/ 501445 w 530942"/>
              <a:gd name="connsiteY9" fmla="*/ 693174 h 914400"/>
              <a:gd name="connsiteX10" fmla="*/ 516194 w 530942"/>
              <a:gd name="connsiteY10" fmla="*/ 796413 h 914400"/>
              <a:gd name="connsiteX11" fmla="*/ 530942 w 530942"/>
              <a:gd name="connsiteY11" fmla="*/ 840658 h 914400"/>
              <a:gd name="connsiteX12" fmla="*/ 516194 w 530942"/>
              <a:gd name="connsiteY12" fmla="*/ 884903 h 914400"/>
              <a:gd name="connsiteX13" fmla="*/ 471948 w 530942"/>
              <a:gd name="connsiteY1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942" h="914400">
                <a:moveTo>
                  <a:pt x="0" y="0"/>
                </a:moveTo>
                <a:cubicBezTo>
                  <a:pt x="39329" y="4916"/>
                  <a:pt x="78991" y="7659"/>
                  <a:pt x="117987" y="14749"/>
                </a:cubicBezTo>
                <a:cubicBezTo>
                  <a:pt x="133282" y="17530"/>
                  <a:pt x="151239" y="18504"/>
                  <a:pt x="162232" y="29497"/>
                </a:cubicBezTo>
                <a:cubicBezTo>
                  <a:pt x="334302" y="201565"/>
                  <a:pt x="140108" y="63907"/>
                  <a:pt x="265471" y="147484"/>
                </a:cubicBezTo>
                <a:cubicBezTo>
                  <a:pt x="270387" y="162232"/>
                  <a:pt x="277170" y="176485"/>
                  <a:pt x="280219" y="191729"/>
                </a:cubicBezTo>
                <a:cubicBezTo>
                  <a:pt x="312853" y="354900"/>
                  <a:pt x="291846" y="479023"/>
                  <a:pt x="309716" y="663678"/>
                </a:cubicBezTo>
                <a:cubicBezTo>
                  <a:pt x="316555" y="734353"/>
                  <a:pt x="329455" y="754664"/>
                  <a:pt x="383458" y="781665"/>
                </a:cubicBezTo>
                <a:cubicBezTo>
                  <a:pt x="397363" y="788617"/>
                  <a:pt x="412955" y="791497"/>
                  <a:pt x="427703" y="796413"/>
                </a:cubicBezTo>
                <a:cubicBezTo>
                  <a:pt x="457448" y="790464"/>
                  <a:pt x="530942" y="793842"/>
                  <a:pt x="530942" y="737419"/>
                </a:cubicBezTo>
                <a:cubicBezTo>
                  <a:pt x="530942" y="719694"/>
                  <a:pt x="511277" y="707922"/>
                  <a:pt x="501445" y="693174"/>
                </a:cubicBezTo>
                <a:cubicBezTo>
                  <a:pt x="506361" y="727587"/>
                  <a:pt x="509376" y="762326"/>
                  <a:pt x="516194" y="796413"/>
                </a:cubicBezTo>
                <a:cubicBezTo>
                  <a:pt x="519243" y="811657"/>
                  <a:pt x="530942" y="825112"/>
                  <a:pt x="530942" y="840658"/>
                </a:cubicBezTo>
                <a:cubicBezTo>
                  <a:pt x="530942" y="856204"/>
                  <a:pt x="525906" y="872764"/>
                  <a:pt x="516194" y="884903"/>
                </a:cubicBezTo>
                <a:cubicBezTo>
                  <a:pt x="505121" y="898744"/>
                  <a:pt x="471948" y="914400"/>
                  <a:pt x="471948" y="914400"/>
                </a:cubicBezTo>
              </a:path>
            </a:pathLst>
          </a:cu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53200" y="1447800"/>
            <a:ext cx="2438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Classical info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transmission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3200400"/>
            <a:ext cx="251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Quantum state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transmission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1219200"/>
            <a:ext cx="30480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2133600"/>
            <a:ext cx="3505200" cy="45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Classical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105400" y="2057400"/>
            <a:ext cx="3581400" cy="464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Quantum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6200" y="28956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Vs.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3591580"/>
            <a:ext cx="483369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Task:    sending   2 bits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024735"/>
            <a:ext cx="3695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Encoding: 4 Dimensions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958" y="4948535"/>
            <a:ext cx="3695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Encoding: 2 Dimensions </a:t>
            </a:r>
            <a:endParaRPr lang="en-US" sz="2400" dirty="0"/>
          </a:p>
        </p:txBody>
      </p:sp>
      <p:pic>
        <p:nvPicPr>
          <p:cNvPr id="2050" name="Picture 2" descr="C:\Users\HRI\Desktop\cricketchampion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2115"/>
            <a:ext cx="1981200" cy="265728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495800" y="5791200"/>
            <a:ext cx="43332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i="1" dirty="0" smtClean="0"/>
              <a:t>Bennett &amp; </a:t>
            </a:r>
            <a:r>
              <a:rPr lang="en-GB" i="1" dirty="0" err="1" smtClean="0"/>
              <a:t>Weisner</a:t>
            </a:r>
            <a:r>
              <a:rPr lang="en-GB" i="1" dirty="0" smtClean="0"/>
              <a:t>, PRL </a:t>
            </a:r>
            <a:r>
              <a:rPr lang="en-GB" b="1" i="1" dirty="0" smtClean="0"/>
              <a:t>69</a:t>
            </a:r>
            <a:r>
              <a:rPr lang="en-GB" i="1" dirty="0" smtClean="0"/>
              <a:t>, 2881 (’92).</a:t>
            </a:r>
            <a:endParaRPr lang="en-US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7400" y="696438"/>
            <a:ext cx="6172200" cy="1894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Berlin Sans FB Demi" pitchFamily="34" charset="0"/>
              </a:rPr>
              <a:t>Dense Coding</a:t>
            </a:r>
            <a:br>
              <a:rPr lang="en-US" sz="6000" b="1" dirty="0" smtClean="0">
                <a:solidFill>
                  <a:srgbClr val="FF0000"/>
                </a:solidFill>
                <a:latin typeface="Berlin Sans FB Demi" pitchFamily="34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Berlin Sans FB Demi" pitchFamily="34" charset="0"/>
              </a:rPr>
              <a:t>for arbitrary state</a:t>
            </a:r>
            <a:endParaRPr lang="en-US" sz="6000" b="1" dirty="0" smtClean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5410200"/>
            <a:ext cx="6934200" cy="144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Hiroshima, J. Phys. A ’01; </a:t>
            </a:r>
          </a:p>
          <a:p>
            <a:pPr eaLnBrk="1" hangingPunct="1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Ziman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Buzek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PRA ’03,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Bruss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D’Ariano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Lewenstein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Macchiavello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ASD,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PRL’ 04</a:t>
            </a:r>
            <a:endPara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Forma libre"/>
          <p:cNvSpPr/>
          <p:nvPr/>
        </p:nvSpPr>
        <p:spPr>
          <a:xfrm>
            <a:off x="1866900" y="2954338"/>
            <a:ext cx="4572000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9 Elipse"/>
          <p:cNvSpPr/>
          <p:nvPr/>
        </p:nvSpPr>
        <p:spPr>
          <a:xfrm>
            <a:off x="6386006" y="3186113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6" name="8 Elipse"/>
          <p:cNvSpPr/>
          <p:nvPr/>
        </p:nvSpPr>
        <p:spPr>
          <a:xfrm>
            <a:off x="1333500" y="3276599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76297" y="2362200"/>
            <a:ext cx="1171903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4572001"/>
            <a:ext cx="4648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Alice &amp; Bob share a state </a:t>
            </a:r>
            <a:endParaRPr lang="en-US" sz="2400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000531" y="4648200"/>
            <a:ext cx="781269" cy="304800"/>
          </a:xfrm>
          <a:prstGeom prst="rect">
            <a:avLst/>
          </a:prstGeom>
        </p:spPr>
      </p:pic>
      <p:pic>
        <p:nvPicPr>
          <p:cNvPr id="10" name="Picture 9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Forma libre"/>
          <p:cNvSpPr/>
          <p:nvPr/>
        </p:nvSpPr>
        <p:spPr>
          <a:xfrm>
            <a:off x="1866900" y="2954338"/>
            <a:ext cx="4572000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9 Elipse"/>
          <p:cNvSpPr/>
          <p:nvPr/>
        </p:nvSpPr>
        <p:spPr>
          <a:xfrm>
            <a:off x="6386006" y="3186113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6" name="8 Elipse"/>
          <p:cNvSpPr/>
          <p:nvPr/>
        </p:nvSpPr>
        <p:spPr>
          <a:xfrm>
            <a:off x="1333500" y="3276599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76297" y="2362200"/>
            <a:ext cx="1171903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962400"/>
            <a:ext cx="328487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Alice’s aim: </a:t>
            </a:r>
          </a:p>
          <a:p>
            <a:r>
              <a:rPr lang="en-US" sz="2400" dirty="0" smtClean="0"/>
              <a:t>to send classical info </a:t>
            </a:r>
            <a:r>
              <a:rPr lang="en-US" sz="2400" dirty="0" err="1" smtClean="0"/>
              <a:t>i</a:t>
            </a:r>
            <a:endParaRPr lang="en-US" dirty="0"/>
          </a:p>
        </p:txBody>
      </p:sp>
      <p:pic>
        <p:nvPicPr>
          <p:cNvPr id="10" name="Picture 9" descr="C:\Users\HRI\Desktop\Downloads\IWQI po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228600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Encoding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Forma libre"/>
          <p:cNvSpPr/>
          <p:nvPr/>
        </p:nvSpPr>
        <p:spPr>
          <a:xfrm>
            <a:off x="1866900" y="2954338"/>
            <a:ext cx="4572000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9 Elipse"/>
          <p:cNvSpPr/>
          <p:nvPr/>
        </p:nvSpPr>
        <p:spPr>
          <a:xfrm>
            <a:off x="6386006" y="3186113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6" name="8 Elipse"/>
          <p:cNvSpPr/>
          <p:nvPr/>
        </p:nvSpPr>
        <p:spPr>
          <a:xfrm>
            <a:off x="1333500" y="3276599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76297" y="2362200"/>
            <a:ext cx="1171903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962400"/>
            <a:ext cx="470192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Alice’s aim: </a:t>
            </a:r>
          </a:p>
          <a:p>
            <a:r>
              <a:rPr lang="en-US" sz="2400" dirty="0" smtClean="0"/>
              <a:t>to send classical info </a:t>
            </a:r>
            <a:r>
              <a:rPr lang="en-US" sz="2400" dirty="0" err="1" smtClean="0"/>
              <a:t>i</a:t>
            </a:r>
            <a:endParaRPr lang="en-US" sz="2400" dirty="0" smtClean="0"/>
          </a:p>
          <a:p>
            <a:r>
              <a:rPr lang="en-US" sz="2400" dirty="0" smtClean="0"/>
              <a:t>which occurs with probability p</a:t>
            </a:r>
            <a:r>
              <a:rPr lang="en-US" sz="2400" baseline="-25000" dirty="0" smtClean="0"/>
              <a:t>i</a:t>
            </a:r>
            <a:endParaRPr lang="en-US" baseline="-25000" dirty="0"/>
          </a:p>
        </p:txBody>
      </p:sp>
      <p:pic>
        <p:nvPicPr>
          <p:cNvPr id="7" name="Picture 6" descr="C:\Users\HRI\Desktop\Downloads\IWQI po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" y="228600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Encoding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1 Elipse"/>
          <p:cNvSpPr/>
          <p:nvPr/>
        </p:nvSpPr>
        <p:spPr>
          <a:xfrm>
            <a:off x="1143000" y="1981200"/>
            <a:ext cx="914400" cy="2057400"/>
          </a:xfrm>
          <a:prstGeom prst="ellipse">
            <a:avLst/>
          </a:prstGeom>
          <a:gradFill>
            <a:gsLst>
              <a:gs pos="0">
                <a:schemeClr val="accent2">
                  <a:tint val="35000"/>
                  <a:satMod val="260000"/>
                  <a:alpha val="12000"/>
                </a:schemeClr>
              </a:gs>
              <a:gs pos="30000">
                <a:schemeClr val="accent2">
                  <a:tint val="38000"/>
                  <a:satMod val="260000"/>
                </a:schemeClr>
              </a:gs>
              <a:gs pos="75000">
                <a:schemeClr val="accent2">
                  <a:tint val="55000"/>
                  <a:satMod val="255000"/>
                </a:schemeClr>
              </a:gs>
              <a:gs pos="100000">
                <a:schemeClr val="accent2">
                  <a:tint val="70000"/>
                  <a:satMod val="255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 err="1" smtClean="0"/>
              <a:t>U</a:t>
            </a:r>
            <a:r>
              <a:rPr lang="es-ES" sz="2400" baseline="-25000" dirty="0" err="1" smtClean="0"/>
              <a:t>i</a:t>
            </a:r>
            <a:endParaRPr lang="es-ES" sz="2400" baseline="-25000" dirty="0"/>
          </a:p>
        </p:txBody>
      </p:sp>
      <p:sp>
        <p:nvSpPr>
          <p:cNvPr id="4" name="7 Forma libre"/>
          <p:cNvSpPr/>
          <p:nvPr/>
        </p:nvSpPr>
        <p:spPr>
          <a:xfrm>
            <a:off x="1866900" y="2954338"/>
            <a:ext cx="4572000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9 Elipse"/>
          <p:cNvSpPr/>
          <p:nvPr/>
        </p:nvSpPr>
        <p:spPr>
          <a:xfrm>
            <a:off x="6386006" y="3186113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6" name="8 Elipse"/>
          <p:cNvSpPr/>
          <p:nvPr/>
        </p:nvSpPr>
        <p:spPr>
          <a:xfrm>
            <a:off x="1333500" y="3276599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76297" y="2362200"/>
            <a:ext cx="1171903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962400"/>
            <a:ext cx="326082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Alice performs  p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,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</a:p>
        </p:txBody>
      </p:sp>
      <p:pic>
        <p:nvPicPr>
          <p:cNvPr id="7" name="Picture 6" descr="C:\Users\HRI\Desktop\Downloads\IWQI po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228600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Encoding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1 Elipse"/>
          <p:cNvSpPr/>
          <p:nvPr/>
        </p:nvSpPr>
        <p:spPr>
          <a:xfrm>
            <a:off x="1143000" y="1981200"/>
            <a:ext cx="914400" cy="2057400"/>
          </a:xfrm>
          <a:prstGeom prst="ellipse">
            <a:avLst/>
          </a:prstGeom>
          <a:gradFill>
            <a:gsLst>
              <a:gs pos="0">
                <a:schemeClr val="accent2">
                  <a:tint val="35000"/>
                  <a:satMod val="260000"/>
                  <a:alpha val="12000"/>
                </a:schemeClr>
              </a:gs>
              <a:gs pos="30000">
                <a:schemeClr val="accent2">
                  <a:tint val="38000"/>
                  <a:satMod val="260000"/>
                </a:schemeClr>
              </a:gs>
              <a:gs pos="75000">
                <a:schemeClr val="accent2">
                  <a:tint val="55000"/>
                  <a:satMod val="255000"/>
                </a:schemeClr>
              </a:gs>
              <a:gs pos="100000">
                <a:schemeClr val="accent2">
                  <a:tint val="70000"/>
                  <a:satMod val="255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 err="1" smtClean="0"/>
              <a:t>U</a:t>
            </a:r>
            <a:r>
              <a:rPr lang="es-ES" sz="2400" baseline="-25000" dirty="0" err="1" smtClean="0"/>
              <a:t>i</a:t>
            </a:r>
            <a:endParaRPr lang="es-ES" sz="2400" baseline="-25000" dirty="0"/>
          </a:p>
        </p:txBody>
      </p:sp>
      <p:sp>
        <p:nvSpPr>
          <p:cNvPr id="4" name="7 Forma libre"/>
          <p:cNvSpPr/>
          <p:nvPr/>
        </p:nvSpPr>
        <p:spPr>
          <a:xfrm>
            <a:off x="1866900" y="2954338"/>
            <a:ext cx="4572000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9 Elipse"/>
          <p:cNvSpPr/>
          <p:nvPr/>
        </p:nvSpPr>
        <p:spPr>
          <a:xfrm>
            <a:off x="6386006" y="3186113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6" name="8 Elipse"/>
          <p:cNvSpPr/>
          <p:nvPr/>
        </p:nvSpPr>
        <p:spPr>
          <a:xfrm>
            <a:off x="1333500" y="3276599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76297" y="2362200"/>
            <a:ext cx="1171903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962400"/>
            <a:ext cx="550022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Alice performs  p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,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</a:p>
          <a:p>
            <a:r>
              <a:rPr lang="en-US" sz="2400" dirty="0" smtClean="0"/>
              <a:t>she produces the ensemble </a:t>
            </a:r>
            <a:r>
              <a:rPr lang="en-US" sz="2400" b="1" dirty="0" smtClean="0">
                <a:latin typeface="French Script MT" pitchFamily="66" charset="0"/>
              </a:rPr>
              <a:t> E </a:t>
            </a:r>
            <a:r>
              <a:rPr lang="en-US" sz="2400" dirty="0" smtClean="0"/>
              <a:t>= {p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Symbol" pitchFamily="18" charset="2"/>
              </a:rPr>
              <a:t>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}</a:t>
            </a:r>
            <a:endParaRPr lang="en-US" sz="2400" dirty="0"/>
          </a:p>
        </p:txBody>
      </p:sp>
      <p:pic>
        <p:nvPicPr>
          <p:cNvPr id="7" name="Picture 6" descr="C:\Users\HRI\Desktop\Downloads\IWQI po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228600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Encoding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1 Elipse"/>
          <p:cNvSpPr/>
          <p:nvPr/>
        </p:nvSpPr>
        <p:spPr>
          <a:xfrm>
            <a:off x="1143000" y="1981200"/>
            <a:ext cx="914400" cy="2057400"/>
          </a:xfrm>
          <a:prstGeom prst="ellipse">
            <a:avLst/>
          </a:prstGeom>
          <a:gradFill>
            <a:gsLst>
              <a:gs pos="0">
                <a:schemeClr val="accent2">
                  <a:tint val="35000"/>
                  <a:satMod val="260000"/>
                  <a:alpha val="12000"/>
                </a:schemeClr>
              </a:gs>
              <a:gs pos="30000">
                <a:schemeClr val="accent2">
                  <a:tint val="38000"/>
                  <a:satMod val="260000"/>
                </a:schemeClr>
              </a:gs>
              <a:gs pos="75000">
                <a:schemeClr val="accent2">
                  <a:tint val="55000"/>
                  <a:satMod val="255000"/>
                </a:schemeClr>
              </a:gs>
              <a:gs pos="100000">
                <a:schemeClr val="accent2">
                  <a:tint val="70000"/>
                  <a:satMod val="255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 err="1" smtClean="0"/>
              <a:t>U</a:t>
            </a:r>
            <a:r>
              <a:rPr lang="es-ES" sz="2400" baseline="-25000" dirty="0" err="1" smtClean="0"/>
              <a:t>i</a:t>
            </a:r>
            <a:endParaRPr lang="es-ES" sz="2400" baseline="-25000" dirty="0"/>
          </a:p>
        </p:txBody>
      </p:sp>
      <p:sp>
        <p:nvSpPr>
          <p:cNvPr id="4" name="7 Forma libre"/>
          <p:cNvSpPr/>
          <p:nvPr/>
        </p:nvSpPr>
        <p:spPr>
          <a:xfrm>
            <a:off x="1866900" y="2954338"/>
            <a:ext cx="4572000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9 Elipse"/>
          <p:cNvSpPr/>
          <p:nvPr/>
        </p:nvSpPr>
        <p:spPr>
          <a:xfrm>
            <a:off x="6386006" y="3186113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6" name="8 Elipse"/>
          <p:cNvSpPr/>
          <p:nvPr/>
        </p:nvSpPr>
        <p:spPr>
          <a:xfrm>
            <a:off x="1333500" y="3276599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76297" y="2362200"/>
            <a:ext cx="1171903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962400"/>
            <a:ext cx="560922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Alice performs  p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,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</a:p>
          <a:p>
            <a:r>
              <a:rPr lang="en-US" sz="2400" dirty="0" smtClean="0"/>
              <a:t>she produces the ensemble </a:t>
            </a:r>
            <a:r>
              <a:rPr lang="en-US" sz="2400" b="1" dirty="0" smtClean="0">
                <a:latin typeface="French Script MT" pitchFamily="66" charset="0"/>
              </a:rPr>
              <a:t>E</a:t>
            </a:r>
            <a:r>
              <a:rPr lang="en-US" sz="2400" dirty="0" smtClean="0"/>
              <a:t> = {p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Symbol" pitchFamily="18" charset="2"/>
              </a:rPr>
              <a:t>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}</a:t>
            </a:r>
            <a:endParaRPr lang="en-US" sz="2400" dirty="0"/>
          </a:p>
        </p:txBody>
      </p:sp>
      <p:pic>
        <p:nvPicPr>
          <p:cNvPr id="7" name="Picture 6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371600" y="4876800"/>
            <a:ext cx="4349537" cy="381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28600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Encoding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1 Elipse"/>
          <p:cNvSpPr/>
          <p:nvPr/>
        </p:nvSpPr>
        <p:spPr>
          <a:xfrm>
            <a:off x="1143000" y="1981200"/>
            <a:ext cx="914400" cy="2057400"/>
          </a:xfrm>
          <a:prstGeom prst="ellipse">
            <a:avLst/>
          </a:prstGeom>
          <a:gradFill>
            <a:gsLst>
              <a:gs pos="0">
                <a:schemeClr val="accent2">
                  <a:tint val="35000"/>
                  <a:satMod val="260000"/>
                  <a:alpha val="12000"/>
                </a:schemeClr>
              </a:gs>
              <a:gs pos="30000">
                <a:schemeClr val="accent2">
                  <a:tint val="38000"/>
                  <a:satMod val="260000"/>
                </a:schemeClr>
              </a:gs>
              <a:gs pos="75000">
                <a:schemeClr val="accent2">
                  <a:tint val="55000"/>
                  <a:satMod val="255000"/>
                </a:schemeClr>
              </a:gs>
              <a:gs pos="100000">
                <a:schemeClr val="accent2">
                  <a:tint val="70000"/>
                  <a:satMod val="255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 err="1" smtClean="0"/>
              <a:t>U</a:t>
            </a:r>
            <a:r>
              <a:rPr lang="es-ES" sz="2400" baseline="-25000" dirty="0" err="1" smtClean="0"/>
              <a:t>i</a:t>
            </a:r>
            <a:endParaRPr lang="es-ES" sz="2400" baseline="-25000" dirty="0"/>
          </a:p>
        </p:txBody>
      </p:sp>
      <p:sp>
        <p:nvSpPr>
          <p:cNvPr id="4" name="7 Forma libre"/>
          <p:cNvSpPr/>
          <p:nvPr/>
        </p:nvSpPr>
        <p:spPr>
          <a:xfrm>
            <a:off x="1866900" y="2954338"/>
            <a:ext cx="4572000" cy="831267"/>
          </a:xfrm>
          <a:custGeom>
            <a:avLst/>
            <a:gdLst>
              <a:gd name="connsiteX0" fmla="*/ 0 w 6104586"/>
              <a:gd name="connsiteY0" fmla="*/ 813668 h 1084124"/>
              <a:gd name="connsiteX1" fmla="*/ 12879 w 6104586"/>
              <a:gd name="connsiteY1" fmla="*/ 762152 h 1084124"/>
              <a:gd name="connsiteX2" fmla="*/ 51515 w 6104586"/>
              <a:gd name="connsiteY2" fmla="*/ 710637 h 1084124"/>
              <a:gd name="connsiteX3" fmla="*/ 90152 w 6104586"/>
              <a:gd name="connsiteY3" fmla="*/ 646243 h 1084124"/>
              <a:gd name="connsiteX4" fmla="*/ 180304 w 6104586"/>
              <a:gd name="connsiteY4" fmla="*/ 530333 h 1084124"/>
              <a:gd name="connsiteX5" fmla="*/ 270456 w 6104586"/>
              <a:gd name="connsiteY5" fmla="*/ 440181 h 1084124"/>
              <a:gd name="connsiteX6" fmla="*/ 347729 w 6104586"/>
              <a:gd name="connsiteY6" fmla="*/ 388665 h 1084124"/>
              <a:gd name="connsiteX7" fmla="*/ 425002 w 6104586"/>
              <a:gd name="connsiteY7" fmla="*/ 362907 h 1084124"/>
              <a:gd name="connsiteX8" fmla="*/ 528033 w 6104586"/>
              <a:gd name="connsiteY8" fmla="*/ 324271 h 1084124"/>
              <a:gd name="connsiteX9" fmla="*/ 708338 w 6104586"/>
              <a:gd name="connsiteY9" fmla="*/ 350028 h 1084124"/>
              <a:gd name="connsiteX10" fmla="*/ 746974 w 6104586"/>
              <a:gd name="connsiteY10" fmla="*/ 375786 h 1084124"/>
              <a:gd name="connsiteX11" fmla="*/ 824248 w 6104586"/>
              <a:gd name="connsiteY11" fmla="*/ 453059 h 1084124"/>
              <a:gd name="connsiteX12" fmla="*/ 901521 w 6104586"/>
              <a:gd name="connsiteY12" fmla="*/ 517454 h 1084124"/>
              <a:gd name="connsiteX13" fmla="*/ 1017431 w 6104586"/>
              <a:gd name="connsiteY13" fmla="*/ 620485 h 1084124"/>
              <a:gd name="connsiteX14" fmla="*/ 1081825 w 6104586"/>
              <a:gd name="connsiteY14" fmla="*/ 697758 h 1084124"/>
              <a:gd name="connsiteX15" fmla="*/ 1107583 w 6104586"/>
              <a:gd name="connsiteY15" fmla="*/ 736395 h 1084124"/>
              <a:gd name="connsiteX16" fmla="*/ 1146219 w 6104586"/>
              <a:gd name="connsiteY16" fmla="*/ 749274 h 1084124"/>
              <a:gd name="connsiteX17" fmla="*/ 1210614 w 6104586"/>
              <a:gd name="connsiteY17" fmla="*/ 762152 h 1084124"/>
              <a:gd name="connsiteX18" fmla="*/ 1262129 w 6104586"/>
              <a:gd name="connsiteY18" fmla="*/ 775031 h 1084124"/>
              <a:gd name="connsiteX19" fmla="*/ 1416676 w 6104586"/>
              <a:gd name="connsiteY19" fmla="*/ 762152 h 1084124"/>
              <a:gd name="connsiteX20" fmla="*/ 1455312 w 6104586"/>
              <a:gd name="connsiteY20" fmla="*/ 736395 h 1084124"/>
              <a:gd name="connsiteX21" fmla="*/ 1493949 w 6104586"/>
              <a:gd name="connsiteY21" fmla="*/ 723516 h 1084124"/>
              <a:gd name="connsiteX22" fmla="*/ 1532586 w 6104586"/>
              <a:gd name="connsiteY22" fmla="*/ 684879 h 1084124"/>
              <a:gd name="connsiteX23" fmla="*/ 1571222 w 6104586"/>
              <a:gd name="connsiteY23" fmla="*/ 659121 h 1084124"/>
              <a:gd name="connsiteX24" fmla="*/ 1596980 w 6104586"/>
              <a:gd name="connsiteY24" fmla="*/ 620485 h 1084124"/>
              <a:gd name="connsiteX25" fmla="*/ 1609859 w 6104586"/>
              <a:gd name="connsiteY25" fmla="*/ 581848 h 1084124"/>
              <a:gd name="connsiteX26" fmla="*/ 1661374 w 6104586"/>
              <a:gd name="connsiteY26" fmla="*/ 504575 h 1084124"/>
              <a:gd name="connsiteX27" fmla="*/ 1674253 w 6104586"/>
              <a:gd name="connsiteY27" fmla="*/ 465938 h 1084124"/>
              <a:gd name="connsiteX28" fmla="*/ 1712890 w 6104586"/>
              <a:gd name="connsiteY28" fmla="*/ 414423 h 1084124"/>
              <a:gd name="connsiteX29" fmla="*/ 1738648 w 6104586"/>
              <a:gd name="connsiteY29" fmla="*/ 375786 h 1084124"/>
              <a:gd name="connsiteX30" fmla="*/ 1777284 w 6104586"/>
              <a:gd name="connsiteY30" fmla="*/ 272755 h 1084124"/>
              <a:gd name="connsiteX31" fmla="*/ 1803042 w 6104586"/>
              <a:gd name="connsiteY31" fmla="*/ 195482 h 1084124"/>
              <a:gd name="connsiteX32" fmla="*/ 1893194 w 6104586"/>
              <a:gd name="connsiteY32" fmla="*/ 118209 h 1084124"/>
              <a:gd name="connsiteX33" fmla="*/ 1944710 w 6104586"/>
              <a:gd name="connsiteY33" fmla="*/ 105330 h 1084124"/>
              <a:gd name="connsiteX34" fmla="*/ 2021983 w 6104586"/>
              <a:gd name="connsiteY34" fmla="*/ 66693 h 1084124"/>
              <a:gd name="connsiteX35" fmla="*/ 2060619 w 6104586"/>
              <a:gd name="connsiteY35" fmla="*/ 40935 h 1084124"/>
              <a:gd name="connsiteX36" fmla="*/ 2112135 w 6104586"/>
              <a:gd name="connsiteY36" fmla="*/ 28057 h 1084124"/>
              <a:gd name="connsiteX37" fmla="*/ 2189408 w 6104586"/>
              <a:gd name="connsiteY37" fmla="*/ 2299 h 1084124"/>
              <a:gd name="connsiteX38" fmla="*/ 2421228 w 6104586"/>
              <a:gd name="connsiteY38" fmla="*/ 15178 h 1084124"/>
              <a:gd name="connsiteX39" fmla="*/ 2446986 w 6104586"/>
              <a:gd name="connsiteY39" fmla="*/ 53814 h 1084124"/>
              <a:gd name="connsiteX40" fmla="*/ 2459864 w 6104586"/>
              <a:gd name="connsiteY40" fmla="*/ 92451 h 1084124"/>
              <a:gd name="connsiteX41" fmla="*/ 2498501 w 6104586"/>
              <a:gd name="connsiteY41" fmla="*/ 169724 h 1084124"/>
              <a:gd name="connsiteX42" fmla="*/ 2511380 w 6104586"/>
              <a:gd name="connsiteY42" fmla="*/ 246997 h 1084124"/>
              <a:gd name="connsiteX43" fmla="*/ 2524259 w 6104586"/>
              <a:gd name="connsiteY43" fmla="*/ 362907 h 1084124"/>
              <a:gd name="connsiteX44" fmla="*/ 2537138 w 6104586"/>
              <a:gd name="connsiteY44" fmla="*/ 401544 h 1084124"/>
              <a:gd name="connsiteX45" fmla="*/ 2640169 w 6104586"/>
              <a:gd name="connsiteY45" fmla="*/ 465938 h 1084124"/>
              <a:gd name="connsiteX46" fmla="*/ 2691684 w 6104586"/>
              <a:gd name="connsiteY46" fmla="*/ 504575 h 1084124"/>
              <a:gd name="connsiteX47" fmla="*/ 2717442 w 6104586"/>
              <a:gd name="connsiteY47" fmla="*/ 543212 h 1084124"/>
              <a:gd name="connsiteX48" fmla="*/ 2846231 w 6104586"/>
              <a:gd name="connsiteY48" fmla="*/ 594727 h 1084124"/>
              <a:gd name="connsiteX49" fmla="*/ 2936383 w 6104586"/>
              <a:gd name="connsiteY49" fmla="*/ 633364 h 1084124"/>
              <a:gd name="connsiteX50" fmla="*/ 3116687 w 6104586"/>
              <a:gd name="connsiteY50" fmla="*/ 659121 h 1084124"/>
              <a:gd name="connsiteX51" fmla="*/ 3193960 w 6104586"/>
              <a:gd name="connsiteY51" fmla="*/ 672000 h 1084124"/>
              <a:gd name="connsiteX52" fmla="*/ 3284112 w 6104586"/>
              <a:gd name="connsiteY52" fmla="*/ 684879 h 1084124"/>
              <a:gd name="connsiteX53" fmla="*/ 3387143 w 6104586"/>
              <a:gd name="connsiteY53" fmla="*/ 672000 h 1084124"/>
              <a:gd name="connsiteX54" fmla="*/ 3412901 w 6104586"/>
              <a:gd name="connsiteY54" fmla="*/ 633364 h 1084124"/>
              <a:gd name="connsiteX55" fmla="*/ 3451538 w 6104586"/>
              <a:gd name="connsiteY55" fmla="*/ 620485 h 1084124"/>
              <a:gd name="connsiteX56" fmla="*/ 3490174 w 6104586"/>
              <a:gd name="connsiteY56" fmla="*/ 594727 h 1084124"/>
              <a:gd name="connsiteX57" fmla="*/ 3515932 w 6104586"/>
              <a:gd name="connsiteY57" fmla="*/ 556090 h 1084124"/>
              <a:gd name="connsiteX58" fmla="*/ 3606084 w 6104586"/>
              <a:gd name="connsiteY58" fmla="*/ 478817 h 1084124"/>
              <a:gd name="connsiteX59" fmla="*/ 3683357 w 6104586"/>
              <a:gd name="connsiteY59" fmla="*/ 453059 h 1084124"/>
              <a:gd name="connsiteX60" fmla="*/ 3992450 w 6104586"/>
              <a:gd name="connsiteY60" fmla="*/ 465938 h 1084124"/>
              <a:gd name="connsiteX61" fmla="*/ 4056845 w 6104586"/>
              <a:gd name="connsiteY61" fmla="*/ 491696 h 1084124"/>
              <a:gd name="connsiteX62" fmla="*/ 4159876 w 6104586"/>
              <a:gd name="connsiteY62" fmla="*/ 504575 h 1084124"/>
              <a:gd name="connsiteX63" fmla="*/ 4198512 w 6104586"/>
              <a:gd name="connsiteY63" fmla="*/ 517454 h 1084124"/>
              <a:gd name="connsiteX64" fmla="*/ 4237149 w 6104586"/>
              <a:gd name="connsiteY64" fmla="*/ 556090 h 1084124"/>
              <a:gd name="connsiteX65" fmla="*/ 4275786 w 6104586"/>
              <a:gd name="connsiteY65" fmla="*/ 581848 h 1084124"/>
              <a:gd name="connsiteX66" fmla="*/ 4353059 w 6104586"/>
              <a:gd name="connsiteY66" fmla="*/ 672000 h 1084124"/>
              <a:gd name="connsiteX67" fmla="*/ 4404574 w 6104586"/>
              <a:gd name="connsiteY67" fmla="*/ 710637 h 1084124"/>
              <a:gd name="connsiteX68" fmla="*/ 4456090 w 6104586"/>
              <a:gd name="connsiteY68" fmla="*/ 723516 h 1084124"/>
              <a:gd name="connsiteX69" fmla="*/ 4533363 w 6104586"/>
              <a:gd name="connsiteY69" fmla="*/ 775031 h 1084124"/>
              <a:gd name="connsiteX70" fmla="*/ 4636394 w 6104586"/>
              <a:gd name="connsiteY70" fmla="*/ 852305 h 1084124"/>
              <a:gd name="connsiteX71" fmla="*/ 4752304 w 6104586"/>
              <a:gd name="connsiteY71" fmla="*/ 903820 h 1084124"/>
              <a:gd name="connsiteX72" fmla="*/ 4855335 w 6104586"/>
              <a:gd name="connsiteY72" fmla="*/ 968214 h 1084124"/>
              <a:gd name="connsiteX73" fmla="*/ 4932608 w 6104586"/>
              <a:gd name="connsiteY73" fmla="*/ 1006851 h 1084124"/>
              <a:gd name="connsiteX74" fmla="*/ 4997002 w 6104586"/>
              <a:gd name="connsiteY74" fmla="*/ 1058366 h 1084124"/>
              <a:gd name="connsiteX75" fmla="*/ 5035639 w 6104586"/>
              <a:gd name="connsiteY75" fmla="*/ 1084124 h 1084124"/>
              <a:gd name="connsiteX76" fmla="*/ 5112912 w 6104586"/>
              <a:gd name="connsiteY76" fmla="*/ 1071245 h 1084124"/>
              <a:gd name="connsiteX77" fmla="*/ 5177307 w 6104586"/>
              <a:gd name="connsiteY77" fmla="*/ 1006851 h 1084124"/>
              <a:gd name="connsiteX78" fmla="*/ 5215943 w 6104586"/>
              <a:gd name="connsiteY78" fmla="*/ 968214 h 1084124"/>
              <a:gd name="connsiteX79" fmla="*/ 5267459 w 6104586"/>
              <a:gd name="connsiteY79" fmla="*/ 890941 h 1084124"/>
              <a:gd name="connsiteX80" fmla="*/ 5318974 w 6104586"/>
              <a:gd name="connsiteY80" fmla="*/ 813668 h 1084124"/>
              <a:gd name="connsiteX81" fmla="*/ 5357611 w 6104586"/>
              <a:gd name="connsiteY81" fmla="*/ 775031 h 1084124"/>
              <a:gd name="connsiteX82" fmla="*/ 5537915 w 6104586"/>
              <a:gd name="connsiteY82" fmla="*/ 787910 h 1084124"/>
              <a:gd name="connsiteX83" fmla="*/ 5628067 w 6104586"/>
              <a:gd name="connsiteY83" fmla="*/ 839426 h 1084124"/>
              <a:gd name="connsiteX84" fmla="*/ 5653825 w 6104586"/>
              <a:gd name="connsiteY84" fmla="*/ 878062 h 1084124"/>
              <a:gd name="connsiteX85" fmla="*/ 5692462 w 6104586"/>
              <a:gd name="connsiteY85" fmla="*/ 903820 h 1084124"/>
              <a:gd name="connsiteX86" fmla="*/ 5756856 w 6104586"/>
              <a:gd name="connsiteY86" fmla="*/ 981093 h 1084124"/>
              <a:gd name="connsiteX87" fmla="*/ 5782614 w 6104586"/>
              <a:gd name="connsiteY87" fmla="*/ 1019730 h 1084124"/>
              <a:gd name="connsiteX88" fmla="*/ 5859887 w 6104586"/>
              <a:gd name="connsiteY88" fmla="*/ 1071245 h 1084124"/>
              <a:gd name="connsiteX89" fmla="*/ 5898524 w 6104586"/>
              <a:gd name="connsiteY89" fmla="*/ 1058366 h 1084124"/>
              <a:gd name="connsiteX90" fmla="*/ 5962918 w 6104586"/>
              <a:gd name="connsiteY90" fmla="*/ 981093 h 1084124"/>
              <a:gd name="connsiteX91" fmla="*/ 5975797 w 6104586"/>
              <a:gd name="connsiteY91" fmla="*/ 942457 h 1084124"/>
              <a:gd name="connsiteX92" fmla="*/ 6001555 w 6104586"/>
              <a:gd name="connsiteY92" fmla="*/ 903820 h 1084124"/>
              <a:gd name="connsiteX93" fmla="*/ 6027312 w 6104586"/>
              <a:gd name="connsiteY93" fmla="*/ 568969 h 1084124"/>
              <a:gd name="connsiteX94" fmla="*/ 6040191 w 6104586"/>
              <a:gd name="connsiteY94" fmla="*/ 530333 h 1084124"/>
              <a:gd name="connsiteX95" fmla="*/ 6078828 w 6104586"/>
              <a:gd name="connsiteY95" fmla="*/ 517454 h 1084124"/>
              <a:gd name="connsiteX96" fmla="*/ 6104586 w 6104586"/>
              <a:gd name="connsiteY96" fmla="*/ 491696 h 10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04586" h="1084124">
                <a:moveTo>
                  <a:pt x="0" y="813668"/>
                </a:moveTo>
                <a:cubicBezTo>
                  <a:pt x="4293" y="796496"/>
                  <a:pt x="4963" y="777984"/>
                  <a:pt x="12879" y="762152"/>
                </a:cubicBezTo>
                <a:cubicBezTo>
                  <a:pt x="22478" y="742954"/>
                  <a:pt x="39609" y="728497"/>
                  <a:pt x="51515" y="710637"/>
                </a:cubicBezTo>
                <a:cubicBezTo>
                  <a:pt x="65400" y="689809"/>
                  <a:pt x="75602" y="666612"/>
                  <a:pt x="90152" y="646243"/>
                </a:cubicBezTo>
                <a:cubicBezTo>
                  <a:pt x="118602" y="606413"/>
                  <a:pt x="153153" y="571060"/>
                  <a:pt x="180304" y="530333"/>
                </a:cubicBezTo>
                <a:cubicBezTo>
                  <a:pt x="239349" y="441763"/>
                  <a:pt x="202450" y="462848"/>
                  <a:pt x="270456" y="440181"/>
                </a:cubicBezTo>
                <a:cubicBezTo>
                  <a:pt x="296214" y="423009"/>
                  <a:pt x="318361" y="398455"/>
                  <a:pt x="347729" y="388665"/>
                </a:cubicBezTo>
                <a:cubicBezTo>
                  <a:pt x="373487" y="380079"/>
                  <a:pt x="402411" y="377967"/>
                  <a:pt x="425002" y="362907"/>
                </a:cubicBezTo>
                <a:cubicBezTo>
                  <a:pt x="481853" y="325008"/>
                  <a:pt x="448461" y="340186"/>
                  <a:pt x="528033" y="324271"/>
                </a:cubicBezTo>
                <a:cubicBezTo>
                  <a:pt x="588135" y="332857"/>
                  <a:pt x="649240" y="336123"/>
                  <a:pt x="708338" y="350028"/>
                </a:cubicBezTo>
                <a:cubicBezTo>
                  <a:pt x="723405" y="353573"/>
                  <a:pt x="735405" y="365503"/>
                  <a:pt x="746974" y="375786"/>
                </a:cubicBezTo>
                <a:cubicBezTo>
                  <a:pt x="774200" y="399987"/>
                  <a:pt x="798490" y="427301"/>
                  <a:pt x="824248" y="453059"/>
                </a:cubicBezTo>
                <a:cubicBezTo>
                  <a:pt x="1000430" y="629241"/>
                  <a:pt x="740138" y="374003"/>
                  <a:pt x="901521" y="517454"/>
                </a:cubicBezTo>
                <a:cubicBezTo>
                  <a:pt x="1033849" y="635078"/>
                  <a:pt x="929742" y="562026"/>
                  <a:pt x="1017431" y="620485"/>
                </a:cubicBezTo>
                <a:cubicBezTo>
                  <a:pt x="1081379" y="716409"/>
                  <a:pt x="999191" y="598597"/>
                  <a:pt x="1081825" y="697758"/>
                </a:cubicBezTo>
                <a:cubicBezTo>
                  <a:pt x="1091734" y="709649"/>
                  <a:pt x="1095496" y="726725"/>
                  <a:pt x="1107583" y="736395"/>
                </a:cubicBezTo>
                <a:cubicBezTo>
                  <a:pt x="1118183" y="744876"/>
                  <a:pt x="1133049" y="745982"/>
                  <a:pt x="1146219" y="749274"/>
                </a:cubicBezTo>
                <a:cubicBezTo>
                  <a:pt x="1167455" y="754583"/>
                  <a:pt x="1189245" y="757404"/>
                  <a:pt x="1210614" y="762152"/>
                </a:cubicBezTo>
                <a:cubicBezTo>
                  <a:pt x="1227893" y="765992"/>
                  <a:pt x="1244957" y="770738"/>
                  <a:pt x="1262129" y="775031"/>
                </a:cubicBezTo>
                <a:cubicBezTo>
                  <a:pt x="1313645" y="770738"/>
                  <a:pt x="1365986" y="772290"/>
                  <a:pt x="1416676" y="762152"/>
                </a:cubicBezTo>
                <a:cubicBezTo>
                  <a:pt x="1431854" y="759117"/>
                  <a:pt x="1441468" y="743317"/>
                  <a:pt x="1455312" y="736395"/>
                </a:cubicBezTo>
                <a:cubicBezTo>
                  <a:pt x="1467454" y="730324"/>
                  <a:pt x="1481070" y="727809"/>
                  <a:pt x="1493949" y="723516"/>
                </a:cubicBezTo>
                <a:cubicBezTo>
                  <a:pt x="1506828" y="710637"/>
                  <a:pt x="1518594" y="696539"/>
                  <a:pt x="1532586" y="684879"/>
                </a:cubicBezTo>
                <a:cubicBezTo>
                  <a:pt x="1544477" y="674970"/>
                  <a:pt x="1560277" y="670066"/>
                  <a:pt x="1571222" y="659121"/>
                </a:cubicBezTo>
                <a:cubicBezTo>
                  <a:pt x="1582167" y="648176"/>
                  <a:pt x="1588394" y="633364"/>
                  <a:pt x="1596980" y="620485"/>
                </a:cubicBezTo>
                <a:cubicBezTo>
                  <a:pt x="1601273" y="607606"/>
                  <a:pt x="1603266" y="593715"/>
                  <a:pt x="1609859" y="581848"/>
                </a:cubicBezTo>
                <a:cubicBezTo>
                  <a:pt x="1624893" y="554787"/>
                  <a:pt x="1651585" y="533943"/>
                  <a:pt x="1661374" y="504575"/>
                </a:cubicBezTo>
                <a:cubicBezTo>
                  <a:pt x="1665667" y="491696"/>
                  <a:pt x="1667518" y="477725"/>
                  <a:pt x="1674253" y="465938"/>
                </a:cubicBezTo>
                <a:cubicBezTo>
                  <a:pt x="1684903" y="447301"/>
                  <a:pt x="1700414" y="431890"/>
                  <a:pt x="1712890" y="414423"/>
                </a:cubicBezTo>
                <a:cubicBezTo>
                  <a:pt x="1721887" y="401828"/>
                  <a:pt x="1730062" y="388665"/>
                  <a:pt x="1738648" y="375786"/>
                </a:cubicBezTo>
                <a:cubicBezTo>
                  <a:pt x="1766528" y="264258"/>
                  <a:pt x="1732388" y="384994"/>
                  <a:pt x="1777284" y="272755"/>
                </a:cubicBezTo>
                <a:cubicBezTo>
                  <a:pt x="1787368" y="247546"/>
                  <a:pt x="1783843" y="214681"/>
                  <a:pt x="1803042" y="195482"/>
                </a:cubicBezTo>
                <a:cubicBezTo>
                  <a:pt x="1828818" y="169706"/>
                  <a:pt x="1860151" y="134730"/>
                  <a:pt x="1893194" y="118209"/>
                </a:cubicBezTo>
                <a:cubicBezTo>
                  <a:pt x="1909026" y="110293"/>
                  <a:pt x="1927538" y="109623"/>
                  <a:pt x="1944710" y="105330"/>
                </a:cubicBezTo>
                <a:cubicBezTo>
                  <a:pt x="2055434" y="31512"/>
                  <a:pt x="1915342" y="120014"/>
                  <a:pt x="2021983" y="66693"/>
                </a:cubicBezTo>
                <a:cubicBezTo>
                  <a:pt x="2035827" y="59771"/>
                  <a:pt x="2046392" y="47032"/>
                  <a:pt x="2060619" y="40935"/>
                </a:cubicBezTo>
                <a:cubicBezTo>
                  <a:pt x="2076888" y="33963"/>
                  <a:pt x="2095181" y="33143"/>
                  <a:pt x="2112135" y="28057"/>
                </a:cubicBezTo>
                <a:cubicBezTo>
                  <a:pt x="2138141" y="20255"/>
                  <a:pt x="2189408" y="2299"/>
                  <a:pt x="2189408" y="2299"/>
                </a:cubicBezTo>
                <a:cubicBezTo>
                  <a:pt x="2266681" y="6592"/>
                  <a:pt x="2345338" y="0"/>
                  <a:pt x="2421228" y="15178"/>
                </a:cubicBezTo>
                <a:cubicBezTo>
                  <a:pt x="2436406" y="18214"/>
                  <a:pt x="2440064" y="39970"/>
                  <a:pt x="2446986" y="53814"/>
                </a:cubicBezTo>
                <a:cubicBezTo>
                  <a:pt x="2453057" y="65956"/>
                  <a:pt x="2453793" y="80309"/>
                  <a:pt x="2459864" y="92451"/>
                </a:cubicBezTo>
                <a:cubicBezTo>
                  <a:pt x="2509800" y="192326"/>
                  <a:pt x="2466126" y="72602"/>
                  <a:pt x="2498501" y="169724"/>
                </a:cubicBezTo>
                <a:cubicBezTo>
                  <a:pt x="2502794" y="195482"/>
                  <a:pt x="2507929" y="221113"/>
                  <a:pt x="2511380" y="246997"/>
                </a:cubicBezTo>
                <a:cubicBezTo>
                  <a:pt x="2516518" y="285530"/>
                  <a:pt x="2517868" y="324561"/>
                  <a:pt x="2524259" y="362907"/>
                </a:cubicBezTo>
                <a:cubicBezTo>
                  <a:pt x="2526491" y="376298"/>
                  <a:pt x="2528303" y="391237"/>
                  <a:pt x="2537138" y="401544"/>
                </a:cubicBezTo>
                <a:cubicBezTo>
                  <a:pt x="2579135" y="450540"/>
                  <a:pt x="2591751" y="449799"/>
                  <a:pt x="2640169" y="465938"/>
                </a:cubicBezTo>
                <a:cubicBezTo>
                  <a:pt x="2657341" y="478817"/>
                  <a:pt x="2676506" y="489397"/>
                  <a:pt x="2691684" y="504575"/>
                </a:cubicBezTo>
                <a:cubicBezTo>
                  <a:pt x="2702629" y="515520"/>
                  <a:pt x="2705059" y="533925"/>
                  <a:pt x="2717442" y="543212"/>
                </a:cubicBezTo>
                <a:cubicBezTo>
                  <a:pt x="2788322" y="596372"/>
                  <a:pt x="2780437" y="570802"/>
                  <a:pt x="2846231" y="594727"/>
                </a:cubicBezTo>
                <a:cubicBezTo>
                  <a:pt x="2876957" y="605900"/>
                  <a:pt x="2905135" y="623749"/>
                  <a:pt x="2936383" y="633364"/>
                </a:cubicBezTo>
                <a:cubicBezTo>
                  <a:pt x="2963021" y="641560"/>
                  <a:pt x="3100108" y="656753"/>
                  <a:pt x="3116687" y="659121"/>
                </a:cubicBezTo>
                <a:cubicBezTo>
                  <a:pt x="3142538" y="662814"/>
                  <a:pt x="3168151" y="668029"/>
                  <a:pt x="3193960" y="672000"/>
                </a:cubicBezTo>
                <a:cubicBezTo>
                  <a:pt x="3223963" y="676616"/>
                  <a:pt x="3254061" y="680586"/>
                  <a:pt x="3284112" y="684879"/>
                </a:cubicBezTo>
                <a:cubicBezTo>
                  <a:pt x="3318456" y="680586"/>
                  <a:pt x="3355007" y="684854"/>
                  <a:pt x="3387143" y="672000"/>
                </a:cubicBezTo>
                <a:cubicBezTo>
                  <a:pt x="3401514" y="666252"/>
                  <a:pt x="3400814" y="643033"/>
                  <a:pt x="3412901" y="633364"/>
                </a:cubicBezTo>
                <a:cubicBezTo>
                  <a:pt x="3423502" y="624883"/>
                  <a:pt x="3438659" y="624778"/>
                  <a:pt x="3451538" y="620485"/>
                </a:cubicBezTo>
                <a:cubicBezTo>
                  <a:pt x="3464417" y="611899"/>
                  <a:pt x="3479229" y="605672"/>
                  <a:pt x="3490174" y="594727"/>
                </a:cubicBezTo>
                <a:cubicBezTo>
                  <a:pt x="3501119" y="583782"/>
                  <a:pt x="3506023" y="567981"/>
                  <a:pt x="3515932" y="556090"/>
                </a:cubicBezTo>
                <a:cubicBezTo>
                  <a:pt x="3534342" y="533998"/>
                  <a:pt x="3581724" y="490997"/>
                  <a:pt x="3606084" y="478817"/>
                </a:cubicBezTo>
                <a:cubicBezTo>
                  <a:pt x="3630369" y="466675"/>
                  <a:pt x="3683357" y="453059"/>
                  <a:pt x="3683357" y="453059"/>
                </a:cubicBezTo>
                <a:cubicBezTo>
                  <a:pt x="3786388" y="457352"/>
                  <a:pt x="3889877" y="455327"/>
                  <a:pt x="3992450" y="465938"/>
                </a:cubicBezTo>
                <a:cubicBezTo>
                  <a:pt x="4015446" y="468317"/>
                  <a:pt x="4034319" y="486498"/>
                  <a:pt x="4056845" y="491696"/>
                </a:cubicBezTo>
                <a:cubicBezTo>
                  <a:pt x="4090570" y="499479"/>
                  <a:pt x="4125532" y="500282"/>
                  <a:pt x="4159876" y="504575"/>
                </a:cubicBezTo>
                <a:cubicBezTo>
                  <a:pt x="4172755" y="508868"/>
                  <a:pt x="4187217" y="509924"/>
                  <a:pt x="4198512" y="517454"/>
                </a:cubicBezTo>
                <a:cubicBezTo>
                  <a:pt x="4213667" y="527557"/>
                  <a:pt x="4223157" y="544430"/>
                  <a:pt x="4237149" y="556090"/>
                </a:cubicBezTo>
                <a:cubicBezTo>
                  <a:pt x="4249040" y="565999"/>
                  <a:pt x="4262907" y="573262"/>
                  <a:pt x="4275786" y="581848"/>
                </a:cubicBezTo>
                <a:cubicBezTo>
                  <a:pt x="4306328" y="622572"/>
                  <a:pt x="4315384" y="639708"/>
                  <a:pt x="4353059" y="672000"/>
                </a:cubicBezTo>
                <a:cubicBezTo>
                  <a:pt x="4369356" y="685969"/>
                  <a:pt x="4385375" y="701038"/>
                  <a:pt x="4404574" y="710637"/>
                </a:cubicBezTo>
                <a:cubicBezTo>
                  <a:pt x="4420406" y="718553"/>
                  <a:pt x="4438918" y="719223"/>
                  <a:pt x="4456090" y="723516"/>
                </a:cubicBezTo>
                <a:cubicBezTo>
                  <a:pt x="4481848" y="740688"/>
                  <a:pt x="4508172" y="757038"/>
                  <a:pt x="4533363" y="775031"/>
                </a:cubicBezTo>
                <a:cubicBezTo>
                  <a:pt x="4568296" y="799983"/>
                  <a:pt x="4599391" y="830539"/>
                  <a:pt x="4636394" y="852305"/>
                </a:cubicBezTo>
                <a:cubicBezTo>
                  <a:pt x="4672837" y="873742"/>
                  <a:pt x="4714937" y="884038"/>
                  <a:pt x="4752304" y="903820"/>
                </a:cubicBezTo>
                <a:cubicBezTo>
                  <a:pt x="4788097" y="922769"/>
                  <a:pt x="4820171" y="948121"/>
                  <a:pt x="4855335" y="968214"/>
                </a:cubicBezTo>
                <a:cubicBezTo>
                  <a:pt x="4880339" y="982502"/>
                  <a:pt x="4908312" y="991390"/>
                  <a:pt x="4932608" y="1006851"/>
                </a:cubicBezTo>
                <a:cubicBezTo>
                  <a:pt x="4955799" y="1021609"/>
                  <a:pt x="4975011" y="1041873"/>
                  <a:pt x="4997002" y="1058366"/>
                </a:cubicBezTo>
                <a:cubicBezTo>
                  <a:pt x="5009385" y="1067653"/>
                  <a:pt x="5022760" y="1075538"/>
                  <a:pt x="5035639" y="1084124"/>
                </a:cubicBezTo>
                <a:cubicBezTo>
                  <a:pt x="5061397" y="1079831"/>
                  <a:pt x="5088139" y="1079503"/>
                  <a:pt x="5112912" y="1071245"/>
                </a:cubicBezTo>
                <a:cubicBezTo>
                  <a:pt x="5156503" y="1056715"/>
                  <a:pt x="5150888" y="1038554"/>
                  <a:pt x="5177307" y="1006851"/>
                </a:cubicBezTo>
                <a:cubicBezTo>
                  <a:pt x="5188967" y="992859"/>
                  <a:pt x="5203064" y="981093"/>
                  <a:pt x="5215943" y="968214"/>
                </a:cubicBezTo>
                <a:cubicBezTo>
                  <a:pt x="5242747" y="861000"/>
                  <a:pt x="5205200" y="962094"/>
                  <a:pt x="5267459" y="890941"/>
                </a:cubicBezTo>
                <a:cubicBezTo>
                  <a:pt x="5287844" y="867644"/>
                  <a:pt x="5297084" y="835558"/>
                  <a:pt x="5318974" y="813668"/>
                </a:cubicBezTo>
                <a:lnTo>
                  <a:pt x="5357611" y="775031"/>
                </a:lnTo>
                <a:cubicBezTo>
                  <a:pt x="5417712" y="779324"/>
                  <a:pt x="5478073" y="780870"/>
                  <a:pt x="5537915" y="787910"/>
                </a:cubicBezTo>
                <a:cubicBezTo>
                  <a:pt x="5571316" y="791840"/>
                  <a:pt x="5606167" y="817526"/>
                  <a:pt x="5628067" y="839426"/>
                </a:cubicBezTo>
                <a:cubicBezTo>
                  <a:pt x="5639012" y="850371"/>
                  <a:pt x="5642880" y="867117"/>
                  <a:pt x="5653825" y="878062"/>
                </a:cubicBezTo>
                <a:cubicBezTo>
                  <a:pt x="5664770" y="889007"/>
                  <a:pt x="5679583" y="895234"/>
                  <a:pt x="5692462" y="903820"/>
                </a:cubicBezTo>
                <a:cubicBezTo>
                  <a:pt x="5756407" y="999742"/>
                  <a:pt x="5674226" y="881938"/>
                  <a:pt x="5756856" y="981093"/>
                </a:cubicBezTo>
                <a:cubicBezTo>
                  <a:pt x="5766765" y="992984"/>
                  <a:pt x="5770965" y="1009537"/>
                  <a:pt x="5782614" y="1019730"/>
                </a:cubicBezTo>
                <a:cubicBezTo>
                  <a:pt x="5805911" y="1040115"/>
                  <a:pt x="5859887" y="1071245"/>
                  <a:pt x="5859887" y="1071245"/>
                </a:cubicBezTo>
                <a:cubicBezTo>
                  <a:pt x="5872766" y="1066952"/>
                  <a:pt x="5887228" y="1065896"/>
                  <a:pt x="5898524" y="1058366"/>
                </a:cubicBezTo>
                <a:cubicBezTo>
                  <a:pt x="5919886" y="1044125"/>
                  <a:pt x="5951039" y="1004851"/>
                  <a:pt x="5962918" y="981093"/>
                </a:cubicBezTo>
                <a:cubicBezTo>
                  <a:pt x="5968989" y="968951"/>
                  <a:pt x="5969726" y="954599"/>
                  <a:pt x="5975797" y="942457"/>
                </a:cubicBezTo>
                <a:cubicBezTo>
                  <a:pt x="5982719" y="928613"/>
                  <a:pt x="5992969" y="916699"/>
                  <a:pt x="6001555" y="903820"/>
                </a:cubicBezTo>
                <a:cubicBezTo>
                  <a:pt x="6047534" y="765872"/>
                  <a:pt x="6000374" y="919156"/>
                  <a:pt x="6027312" y="568969"/>
                </a:cubicBezTo>
                <a:cubicBezTo>
                  <a:pt x="6028353" y="555434"/>
                  <a:pt x="6030592" y="539932"/>
                  <a:pt x="6040191" y="530333"/>
                </a:cubicBezTo>
                <a:cubicBezTo>
                  <a:pt x="6049791" y="520734"/>
                  <a:pt x="6067187" y="524439"/>
                  <a:pt x="6078828" y="517454"/>
                </a:cubicBezTo>
                <a:cubicBezTo>
                  <a:pt x="6089240" y="511207"/>
                  <a:pt x="6096000" y="500282"/>
                  <a:pt x="6104586" y="491696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9 Elipse"/>
          <p:cNvSpPr/>
          <p:nvPr/>
        </p:nvSpPr>
        <p:spPr>
          <a:xfrm>
            <a:off x="6386006" y="3186113"/>
            <a:ext cx="548194" cy="547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6" name="8 Elipse"/>
          <p:cNvSpPr/>
          <p:nvPr/>
        </p:nvSpPr>
        <p:spPr>
          <a:xfrm>
            <a:off x="1333500" y="3276599"/>
            <a:ext cx="533400" cy="5334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76297" y="2362200"/>
            <a:ext cx="1171903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4045803"/>
            <a:ext cx="560922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Alice performs  p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,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</a:p>
          <a:p>
            <a:r>
              <a:rPr lang="en-US" sz="2400" dirty="0" smtClean="0"/>
              <a:t>she produces the ensemble </a:t>
            </a:r>
            <a:r>
              <a:rPr lang="en-US" sz="2400" b="1" dirty="0" smtClean="0">
                <a:latin typeface="French Script MT" pitchFamily="66" charset="0"/>
              </a:rPr>
              <a:t>E</a:t>
            </a:r>
            <a:r>
              <a:rPr lang="en-US" sz="2400" dirty="0" smtClean="0"/>
              <a:t> = {p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Symbol" pitchFamily="18" charset="2"/>
              </a:rPr>
              <a:t>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}</a:t>
            </a:r>
            <a:endParaRPr lang="en-US" sz="2400" dirty="0"/>
          </a:p>
        </p:txBody>
      </p:sp>
      <p:pic>
        <p:nvPicPr>
          <p:cNvPr id="7" name="Picture 6" descr="C:\Users\HRI\Desktop\Downloads\IWQI po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12 Flecha curvada hacia arriba"/>
          <p:cNvSpPr/>
          <p:nvPr/>
        </p:nvSpPr>
        <p:spPr>
          <a:xfrm>
            <a:off x="1600200" y="3652837"/>
            <a:ext cx="5105399" cy="10715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139625"/>
            <a:ext cx="5957080" cy="584775"/>
          </a:xfrm>
          <a:prstGeom prst="rect">
            <a:avLst/>
          </a:prstGeom>
          <a:solidFill>
            <a:srgbClr val="5EC2C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Alice sends her particle to Bob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228600"/>
            <a:ext cx="1790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Sending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1" name="8 Elipse"/>
          <p:cNvSpPr/>
          <p:nvPr/>
        </p:nvSpPr>
        <p:spPr>
          <a:xfrm>
            <a:off x="4891088" y="2971800"/>
            <a:ext cx="771525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4" name="9 Elipse"/>
          <p:cNvSpPr/>
          <p:nvPr/>
        </p:nvSpPr>
        <p:spPr>
          <a:xfrm>
            <a:off x="6391275" y="2971800"/>
            <a:ext cx="771525" cy="7143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5" name="13 Forma libre"/>
          <p:cNvSpPr/>
          <p:nvPr/>
        </p:nvSpPr>
        <p:spPr>
          <a:xfrm>
            <a:off x="5603875" y="3257550"/>
            <a:ext cx="787400" cy="271462"/>
          </a:xfrm>
          <a:custGeom>
            <a:avLst/>
            <a:gdLst>
              <a:gd name="connsiteX0" fmla="*/ 1472 w 787083"/>
              <a:gd name="connsiteY0" fmla="*/ 128789 h 272835"/>
              <a:gd name="connsiteX1" fmla="*/ 65867 w 787083"/>
              <a:gd name="connsiteY1" fmla="*/ 77273 h 272835"/>
              <a:gd name="connsiteX2" fmla="*/ 143140 w 787083"/>
              <a:gd name="connsiteY2" fmla="*/ 25758 h 272835"/>
              <a:gd name="connsiteX3" fmla="*/ 246171 w 787083"/>
              <a:gd name="connsiteY3" fmla="*/ 38636 h 272835"/>
              <a:gd name="connsiteX4" fmla="*/ 297686 w 787083"/>
              <a:gd name="connsiteY4" fmla="*/ 115910 h 272835"/>
              <a:gd name="connsiteX5" fmla="*/ 374960 w 787083"/>
              <a:gd name="connsiteY5" fmla="*/ 206062 h 272835"/>
              <a:gd name="connsiteX6" fmla="*/ 465112 w 787083"/>
              <a:gd name="connsiteY6" fmla="*/ 231820 h 272835"/>
              <a:gd name="connsiteX7" fmla="*/ 490869 w 787083"/>
              <a:gd name="connsiteY7" fmla="*/ 193183 h 272835"/>
              <a:gd name="connsiteX8" fmla="*/ 516627 w 787083"/>
              <a:gd name="connsiteY8" fmla="*/ 115910 h 272835"/>
              <a:gd name="connsiteX9" fmla="*/ 529506 w 787083"/>
              <a:gd name="connsiteY9" fmla="*/ 77273 h 272835"/>
              <a:gd name="connsiteX10" fmla="*/ 555264 w 787083"/>
              <a:gd name="connsiteY10" fmla="*/ 38636 h 272835"/>
              <a:gd name="connsiteX11" fmla="*/ 632537 w 787083"/>
              <a:gd name="connsiteY11" fmla="*/ 0 h 272835"/>
              <a:gd name="connsiteX12" fmla="*/ 774205 w 787083"/>
              <a:gd name="connsiteY12" fmla="*/ 51515 h 272835"/>
              <a:gd name="connsiteX13" fmla="*/ 787083 w 787083"/>
              <a:gd name="connsiteY13" fmla="*/ 77273 h 27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083" h="272835">
                <a:moveTo>
                  <a:pt x="1472" y="128789"/>
                </a:moveTo>
                <a:cubicBezTo>
                  <a:pt x="49065" y="57400"/>
                  <a:pt x="0" y="113866"/>
                  <a:pt x="65867" y="77273"/>
                </a:cubicBezTo>
                <a:cubicBezTo>
                  <a:pt x="92928" y="62239"/>
                  <a:pt x="143140" y="25758"/>
                  <a:pt x="143140" y="25758"/>
                </a:cubicBezTo>
                <a:cubicBezTo>
                  <a:pt x="177484" y="30051"/>
                  <a:pt x="213644" y="26808"/>
                  <a:pt x="246171" y="38636"/>
                </a:cubicBezTo>
                <a:cubicBezTo>
                  <a:pt x="294811" y="56323"/>
                  <a:pt x="278746" y="82765"/>
                  <a:pt x="297686" y="115910"/>
                </a:cubicBezTo>
                <a:cubicBezTo>
                  <a:pt x="319714" y="154458"/>
                  <a:pt x="344512" y="175614"/>
                  <a:pt x="374960" y="206062"/>
                </a:cubicBezTo>
                <a:cubicBezTo>
                  <a:pt x="391607" y="256004"/>
                  <a:pt x="383082" y="272835"/>
                  <a:pt x="465112" y="231820"/>
                </a:cubicBezTo>
                <a:cubicBezTo>
                  <a:pt x="478956" y="224898"/>
                  <a:pt x="484583" y="207327"/>
                  <a:pt x="490869" y="193183"/>
                </a:cubicBezTo>
                <a:cubicBezTo>
                  <a:pt x="501896" y="168372"/>
                  <a:pt x="508041" y="141668"/>
                  <a:pt x="516627" y="115910"/>
                </a:cubicBezTo>
                <a:cubicBezTo>
                  <a:pt x="520920" y="103031"/>
                  <a:pt x="521976" y="88569"/>
                  <a:pt x="529506" y="77273"/>
                </a:cubicBezTo>
                <a:cubicBezTo>
                  <a:pt x="538092" y="64394"/>
                  <a:pt x="544319" y="49581"/>
                  <a:pt x="555264" y="38636"/>
                </a:cubicBezTo>
                <a:cubicBezTo>
                  <a:pt x="580229" y="13671"/>
                  <a:pt x="601114" y="10474"/>
                  <a:pt x="632537" y="0"/>
                </a:cubicBezTo>
                <a:cubicBezTo>
                  <a:pt x="679791" y="9451"/>
                  <a:pt x="737628" y="14938"/>
                  <a:pt x="774205" y="51515"/>
                </a:cubicBezTo>
                <a:cubicBezTo>
                  <a:pt x="780993" y="58303"/>
                  <a:pt x="782790" y="68687"/>
                  <a:pt x="787083" y="77273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609600" y="388620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52735" y="381000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228600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Decoding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0772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743201" y="2438400"/>
            <a:ext cx="533399" cy="1219201"/>
          </a:xfrm>
          <a:custGeom>
            <a:avLst/>
            <a:gdLst>
              <a:gd name="connsiteX0" fmla="*/ 0 w 1185951"/>
              <a:gd name="connsiteY0" fmla="*/ 1193299 h 1193299"/>
              <a:gd name="connsiteX1" fmla="*/ 225287 w 1185951"/>
              <a:gd name="connsiteY1" fmla="*/ 1166794 h 1193299"/>
              <a:gd name="connsiteX2" fmla="*/ 265044 w 1185951"/>
              <a:gd name="connsiteY2" fmla="*/ 1153542 h 1193299"/>
              <a:gd name="connsiteX3" fmla="*/ 357809 w 1185951"/>
              <a:gd name="connsiteY3" fmla="*/ 1127038 h 1193299"/>
              <a:gd name="connsiteX4" fmla="*/ 437322 w 1185951"/>
              <a:gd name="connsiteY4" fmla="*/ 1074029 h 1193299"/>
              <a:gd name="connsiteX5" fmla="*/ 463826 w 1185951"/>
              <a:gd name="connsiteY5" fmla="*/ 1034273 h 1193299"/>
              <a:gd name="connsiteX6" fmla="*/ 490331 w 1185951"/>
              <a:gd name="connsiteY6" fmla="*/ 1007768 h 1193299"/>
              <a:gd name="connsiteX7" fmla="*/ 530087 w 1185951"/>
              <a:gd name="connsiteY7" fmla="*/ 928255 h 1193299"/>
              <a:gd name="connsiteX8" fmla="*/ 556592 w 1185951"/>
              <a:gd name="connsiteY8" fmla="*/ 848742 h 1193299"/>
              <a:gd name="connsiteX9" fmla="*/ 583096 w 1185951"/>
              <a:gd name="connsiteY9" fmla="*/ 755977 h 1193299"/>
              <a:gd name="connsiteX10" fmla="*/ 596348 w 1185951"/>
              <a:gd name="connsiteY10" fmla="*/ 583699 h 1193299"/>
              <a:gd name="connsiteX11" fmla="*/ 622853 w 1185951"/>
              <a:gd name="connsiteY11" fmla="*/ 318655 h 1193299"/>
              <a:gd name="connsiteX12" fmla="*/ 662609 w 1185951"/>
              <a:gd name="connsiteY12" fmla="*/ 225890 h 1193299"/>
              <a:gd name="connsiteX13" fmla="*/ 755374 w 1185951"/>
              <a:gd name="connsiteY13" fmla="*/ 159629 h 1193299"/>
              <a:gd name="connsiteX14" fmla="*/ 821635 w 1185951"/>
              <a:gd name="connsiteY14" fmla="*/ 119873 h 1193299"/>
              <a:gd name="connsiteX15" fmla="*/ 1099931 w 1185951"/>
              <a:gd name="connsiteY15" fmla="*/ 106620 h 1193299"/>
              <a:gd name="connsiteX16" fmla="*/ 1152940 w 1185951"/>
              <a:gd name="connsiteY16" fmla="*/ 93368 h 1193299"/>
              <a:gd name="connsiteX17" fmla="*/ 1126435 w 1185951"/>
              <a:gd name="connsiteY17" fmla="*/ 66864 h 1193299"/>
              <a:gd name="connsiteX18" fmla="*/ 1060174 w 1185951"/>
              <a:gd name="connsiteY18" fmla="*/ 13855 h 1193299"/>
              <a:gd name="connsiteX19" fmla="*/ 1073426 w 1185951"/>
              <a:gd name="connsiteY19" fmla="*/ 53612 h 1193299"/>
              <a:gd name="connsiteX20" fmla="*/ 1139687 w 1185951"/>
              <a:gd name="connsiteY20" fmla="*/ 106620 h 1193299"/>
              <a:gd name="connsiteX21" fmla="*/ 1166192 w 1185951"/>
              <a:gd name="connsiteY21" fmla="*/ 133125 h 1193299"/>
              <a:gd name="connsiteX22" fmla="*/ 1099931 w 1185951"/>
              <a:gd name="connsiteY22" fmla="*/ 172881 h 1193299"/>
              <a:gd name="connsiteX23" fmla="*/ 1073426 w 1185951"/>
              <a:gd name="connsiteY23" fmla="*/ 199386 h 1193299"/>
              <a:gd name="connsiteX24" fmla="*/ 1007166 w 1185951"/>
              <a:gd name="connsiteY24" fmla="*/ 239142 h 119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5951" h="1193299">
                <a:moveTo>
                  <a:pt x="0" y="1193299"/>
                </a:moveTo>
                <a:cubicBezTo>
                  <a:pt x="74470" y="1186529"/>
                  <a:pt x="151650" y="1183157"/>
                  <a:pt x="225287" y="1166794"/>
                </a:cubicBezTo>
                <a:cubicBezTo>
                  <a:pt x="238924" y="1163764"/>
                  <a:pt x="251612" y="1157380"/>
                  <a:pt x="265044" y="1153542"/>
                </a:cubicBezTo>
                <a:cubicBezTo>
                  <a:pt x="381517" y="1120265"/>
                  <a:pt x="262494" y="1158810"/>
                  <a:pt x="357809" y="1127038"/>
                </a:cubicBezTo>
                <a:lnTo>
                  <a:pt x="437322" y="1074029"/>
                </a:lnTo>
                <a:cubicBezTo>
                  <a:pt x="450574" y="1065194"/>
                  <a:pt x="453877" y="1046710"/>
                  <a:pt x="463826" y="1034273"/>
                </a:cubicBezTo>
                <a:cubicBezTo>
                  <a:pt x="471631" y="1024516"/>
                  <a:pt x="481496" y="1016603"/>
                  <a:pt x="490331" y="1007768"/>
                </a:cubicBezTo>
                <a:cubicBezTo>
                  <a:pt x="538659" y="862785"/>
                  <a:pt x="461584" y="1082386"/>
                  <a:pt x="530087" y="928255"/>
                </a:cubicBezTo>
                <a:cubicBezTo>
                  <a:pt x="541434" y="902725"/>
                  <a:pt x="547757" y="875246"/>
                  <a:pt x="556592" y="848742"/>
                </a:cubicBezTo>
                <a:cubicBezTo>
                  <a:pt x="575603" y="791711"/>
                  <a:pt x="566457" y="822533"/>
                  <a:pt x="583096" y="755977"/>
                </a:cubicBezTo>
                <a:cubicBezTo>
                  <a:pt x="587513" y="698551"/>
                  <a:pt x="592245" y="641148"/>
                  <a:pt x="596348" y="583699"/>
                </a:cubicBezTo>
                <a:cubicBezTo>
                  <a:pt x="608575" y="412515"/>
                  <a:pt x="597431" y="433050"/>
                  <a:pt x="622853" y="318655"/>
                </a:cubicBezTo>
                <a:cubicBezTo>
                  <a:pt x="633570" y="270431"/>
                  <a:pt x="631597" y="263104"/>
                  <a:pt x="662609" y="225890"/>
                </a:cubicBezTo>
                <a:cubicBezTo>
                  <a:pt x="716872" y="160775"/>
                  <a:pt x="685037" y="206520"/>
                  <a:pt x="755374" y="159629"/>
                </a:cubicBezTo>
                <a:cubicBezTo>
                  <a:pt x="792762" y="134704"/>
                  <a:pt x="768902" y="124268"/>
                  <a:pt x="821635" y="119873"/>
                </a:cubicBezTo>
                <a:cubicBezTo>
                  <a:pt x="914185" y="112160"/>
                  <a:pt x="1007166" y="111038"/>
                  <a:pt x="1099931" y="106620"/>
                </a:cubicBezTo>
                <a:cubicBezTo>
                  <a:pt x="1117601" y="102203"/>
                  <a:pt x="1142837" y="108523"/>
                  <a:pt x="1152940" y="93368"/>
                </a:cubicBezTo>
                <a:cubicBezTo>
                  <a:pt x="1159871" y="82972"/>
                  <a:pt x="1136191" y="74669"/>
                  <a:pt x="1126435" y="66864"/>
                </a:cubicBezTo>
                <a:cubicBezTo>
                  <a:pt x="1042853" y="0"/>
                  <a:pt x="1124166" y="77847"/>
                  <a:pt x="1060174" y="13855"/>
                </a:cubicBezTo>
                <a:cubicBezTo>
                  <a:pt x="1064591" y="27107"/>
                  <a:pt x="1066239" y="41634"/>
                  <a:pt x="1073426" y="53612"/>
                </a:cubicBezTo>
                <a:cubicBezTo>
                  <a:pt x="1088193" y="78223"/>
                  <a:pt x="1118854" y="89954"/>
                  <a:pt x="1139687" y="106620"/>
                </a:cubicBezTo>
                <a:cubicBezTo>
                  <a:pt x="1149444" y="114425"/>
                  <a:pt x="1157357" y="124290"/>
                  <a:pt x="1166192" y="133125"/>
                </a:cubicBezTo>
                <a:cubicBezTo>
                  <a:pt x="1099031" y="200284"/>
                  <a:pt x="1185951" y="121269"/>
                  <a:pt x="1099931" y="172881"/>
                </a:cubicBezTo>
                <a:cubicBezTo>
                  <a:pt x="1089217" y="179309"/>
                  <a:pt x="1083183" y="191581"/>
                  <a:pt x="1073426" y="199386"/>
                </a:cubicBezTo>
                <a:cubicBezTo>
                  <a:pt x="1046774" y="220708"/>
                  <a:pt x="1034692" y="225379"/>
                  <a:pt x="1007166" y="239142"/>
                </a:cubicBezTo>
              </a:path>
            </a:pathLst>
          </a:custGeom>
          <a:ln w="285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22098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Communication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19400" y="3644348"/>
            <a:ext cx="533400" cy="1308652"/>
          </a:xfrm>
          <a:custGeom>
            <a:avLst/>
            <a:gdLst>
              <a:gd name="connsiteX0" fmla="*/ 0 w 1219200"/>
              <a:gd name="connsiteY0" fmla="*/ 0 h 1152939"/>
              <a:gd name="connsiteX1" fmla="*/ 344556 w 1219200"/>
              <a:gd name="connsiteY1" fmla="*/ 13252 h 1152939"/>
              <a:gd name="connsiteX2" fmla="*/ 424069 w 1219200"/>
              <a:gd name="connsiteY2" fmla="*/ 53009 h 1152939"/>
              <a:gd name="connsiteX3" fmla="*/ 450574 w 1219200"/>
              <a:gd name="connsiteY3" fmla="*/ 79513 h 1152939"/>
              <a:gd name="connsiteX4" fmla="*/ 490330 w 1219200"/>
              <a:gd name="connsiteY4" fmla="*/ 106017 h 1152939"/>
              <a:gd name="connsiteX5" fmla="*/ 543339 w 1219200"/>
              <a:gd name="connsiteY5" fmla="*/ 172278 h 1152939"/>
              <a:gd name="connsiteX6" fmla="*/ 622852 w 1219200"/>
              <a:gd name="connsiteY6" fmla="*/ 251791 h 1152939"/>
              <a:gd name="connsiteX7" fmla="*/ 675861 w 1219200"/>
              <a:gd name="connsiteY7" fmla="*/ 331304 h 1152939"/>
              <a:gd name="connsiteX8" fmla="*/ 715617 w 1219200"/>
              <a:gd name="connsiteY8" fmla="*/ 410817 h 1152939"/>
              <a:gd name="connsiteX9" fmla="*/ 742122 w 1219200"/>
              <a:gd name="connsiteY9" fmla="*/ 503582 h 1152939"/>
              <a:gd name="connsiteX10" fmla="*/ 755374 w 1219200"/>
              <a:gd name="connsiteY10" fmla="*/ 768626 h 1152939"/>
              <a:gd name="connsiteX11" fmla="*/ 795130 w 1219200"/>
              <a:gd name="connsiteY11" fmla="*/ 901148 h 1152939"/>
              <a:gd name="connsiteX12" fmla="*/ 861391 w 1219200"/>
              <a:gd name="connsiteY12" fmla="*/ 954156 h 1152939"/>
              <a:gd name="connsiteX13" fmla="*/ 887896 w 1219200"/>
              <a:gd name="connsiteY13" fmla="*/ 980661 h 1152939"/>
              <a:gd name="connsiteX14" fmla="*/ 1007165 w 1219200"/>
              <a:gd name="connsiteY14" fmla="*/ 1046922 h 1152939"/>
              <a:gd name="connsiteX15" fmla="*/ 1126435 w 1219200"/>
              <a:gd name="connsiteY15" fmla="*/ 1033669 h 1152939"/>
              <a:gd name="connsiteX16" fmla="*/ 1219200 w 1219200"/>
              <a:gd name="connsiteY16" fmla="*/ 1007165 h 1152939"/>
              <a:gd name="connsiteX17" fmla="*/ 1179443 w 1219200"/>
              <a:gd name="connsiteY17" fmla="*/ 940904 h 1152939"/>
              <a:gd name="connsiteX18" fmla="*/ 1179443 w 1219200"/>
              <a:gd name="connsiteY18" fmla="*/ 954156 h 1152939"/>
              <a:gd name="connsiteX19" fmla="*/ 1192696 w 1219200"/>
              <a:gd name="connsiteY19" fmla="*/ 993913 h 1152939"/>
              <a:gd name="connsiteX20" fmla="*/ 1219200 w 1219200"/>
              <a:gd name="connsiteY20" fmla="*/ 1033669 h 1152939"/>
              <a:gd name="connsiteX21" fmla="*/ 1166191 w 1219200"/>
              <a:gd name="connsiteY21" fmla="*/ 1139687 h 1152939"/>
              <a:gd name="connsiteX22" fmla="*/ 1152939 w 1219200"/>
              <a:gd name="connsiteY22" fmla="*/ 1152939 h 11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" h="1152939">
                <a:moveTo>
                  <a:pt x="0" y="0"/>
                </a:moveTo>
                <a:cubicBezTo>
                  <a:pt x="114852" y="4417"/>
                  <a:pt x="229891" y="5344"/>
                  <a:pt x="344556" y="13252"/>
                </a:cubicBezTo>
                <a:cubicBezTo>
                  <a:pt x="371364" y="15101"/>
                  <a:pt x="404682" y="37499"/>
                  <a:pt x="424069" y="53009"/>
                </a:cubicBezTo>
                <a:cubicBezTo>
                  <a:pt x="433825" y="60814"/>
                  <a:pt x="440818" y="71708"/>
                  <a:pt x="450574" y="79513"/>
                </a:cubicBezTo>
                <a:cubicBezTo>
                  <a:pt x="463011" y="89462"/>
                  <a:pt x="477893" y="96068"/>
                  <a:pt x="490330" y="106017"/>
                </a:cubicBezTo>
                <a:cubicBezTo>
                  <a:pt x="535121" y="141850"/>
                  <a:pt x="500951" y="124591"/>
                  <a:pt x="543339" y="172278"/>
                </a:cubicBezTo>
                <a:cubicBezTo>
                  <a:pt x="568241" y="200293"/>
                  <a:pt x="596348" y="225287"/>
                  <a:pt x="622852" y="251791"/>
                </a:cubicBezTo>
                <a:cubicBezTo>
                  <a:pt x="645376" y="274315"/>
                  <a:pt x="675861" y="331304"/>
                  <a:pt x="675861" y="331304"/>
                </a:cubicBezTo>
                <a:cubicBezTo>
                  <a:pt x="709171" y="431235"/>
                  <a:pt x="664238" y="308058"/>
                  <a:pt x="715617" y="410817"/>
                </a:cubicBezTo>
                <a:cubicBezTo>
                  <a:pt x="725121" y="429825"/>
                  <a:pt x="737877" y="486604"/>
                  <a:pt x="742122" y="503582"/>
                </a:cubicBezTo>
                <a:cubicBezTo>
                  <a:pt x="746539" y="591930"/>
                  <a:pt x="748028" y="680473"/>
                  <a:pt x="755374" y="768626"/>
                </a:cubicBezTo>
                <a:cubicBezTo>
                  <a:pt x="757012" y="788281"/>
                  <a:pt x="791075" y="897093"/>
                  <a:pt x="795130" y="901148"/>
                </a:cubicBezTo>
                <a:cubicBezTo>
                  <a:pt x="859132" y="965148"/>
                  <a:pt x="777797" y="887280"/>
                  <a:pt x="861391" y="954156"/>
                </a:cubicBezTo>
                <a:cubicBezTo>
                  <a:pt x="871148" y="961961"/>
                  <a:pt x="877900" y="973164"/>
                  <a:pt x="887896" y="980661"/>
                </a:cubicBezTo>
                <a:cubicBezTo>
                  <a:pt x="960803" y="1035341"/>
                  <a:pt x="945184" y="1026260"/>
                  <a:pt x="1007165" y="1046922"/>
                </a:cubicBezTo>
                <a:cubicBezTo>
                  <a:pt x="1046922" y="1042504"/>
                  <a:pt x="1086899" y="1039752"/>
                  <a:pt x="1126435" y="1033669"/>
                </a:cubicBezTo>
                <a:cubicBezTo>
                  <a:pt x="1157337" y="1028915"/>
                  <a:pt x="1189514" y="1017060"/>
                  <a:pt x="1219200" y="1007165"/>
                </a:cubicBezTo>
                <a:cubicBezTo>
                  <a:pt x="1205695" y="966649"/>
                  <a:pt x="1212518" y="967364"/>
                  <a:pt x="1179443" y="940904"/>
                </a:cubicBezTo>
                <a:cubicBezTo>
                  <a:pt x="1087192" y="867103"/>
                  <a:pt x="1171846" y="946559"/>
                  <a:pt x="1179443" y="954156"/>
                </a:cubicBezTo>
                <a:cubicBezTo>
                  <a:pt x="1183861" y="967408"/>
                  <a:pt x="1186449" y="981419"/>
                  <a:pt x="1192696" y="993913"/>
                </a:cubicBezTo>
                <a:cubicBezTo>
                  <a:pt x="1199819" y="1008158"/>
                  <a:pt x="1219200" y="1017742"/>
                  <a:pt x="1219200" y="1033669"/>
                </a:cubicBezTo>
                <a:cubicBezTo>
                  <a:pt x="1219200" y="1094580"/>
                  <a:pt x="1198831" y="1107047"/>
                  <a:pt x="1166191" y="1139687"/>
                </a:cubicBezTo>
                <a:lnTo>
                  <a:pt x="1152939" y="1152939"/>
                </a:lnTo>
              </a:path>
            </a:pathLst>
          </a:cu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200" y="47244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Communication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5486400"/>
            <a:ext cx="39624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Quantum Cryptography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3429000"/>
            <a:ext cx="24465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Communication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14001" y="2971800"/>
            <a:ext cx="217719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Without security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6096000" y="1777181"/>
            <a:ext cx="336755" cy="813619"/>
          </a:xfrm>
          <a:custGeom>
            <a:avLst/>
            <a:gdLst>
              <a:gd name="connsiteX0" fmla="*/ 0 w 398207"/>
              <a:gd name="connsiteY0" fmla="*/ 858508 h 858508"/>
              <a:gd name="connsiteX1" fmla="*/ 44245 w 398207"/>
              <a:gd name="connsiteY1" fmla="*/ 829012 h 858508"/>
              <a:gd name="connsiteX2" fmla="*/ 103239 w 398207"/>
              <a:gd name="connsiteY2" fmla="*/ 725773 h 858508"/>
              <a:gd name="connsiteX3" fmla="*/ 132736 w 398207"/>
              <a:gd name="connsiteY3" fmla="*/ 637283 h 858508"/>
              <a:gd name="connsiteX4" fmla="*/ 147484 w 398207"/>
              <a:gd name="connsiteY4" fmla="*/ 593037 h 858508"/>
              <a:gd name="connsiteX5" fmla="*/ 162232 w 398207"/>
              <a:gd name="connsiteY5" fmla="*/ 239076 h 858508"/>
              <a:gd name="connsiteX6" fmla="*/ 191729 w 398207"/>
              <a:gd name="connsiteY6" fmla="*/ 194831 h 858508"/>
              <a:gd name="connsiteX7" fmla="*/ 235974 w 398207"/>
              <a:gd name="connsiteY7" fmla="*/ 180083 h 858508"/>
              <a:gd name="connsiteX8" fmla="*/ 280220 w 398207"/>
              <a:gd name="connsiteY8" fmla="*/ 150586 h 858508"/>
              <a:gd name="connsiteX9" fmla="*/ 383458 w 398207"/>
              <a:gd name="connsiteY9" fmla="*/ 135837 h 858508"/>
              <a:gd name="connsiteX10" fmla="*/ 398207 w 398207"/>
              <a:gd name="connsiteY10" fmla="*/ 91592 h 858508"/>
              <a:gd name="connsiteX11" fmla="*/ 353961 w 398207"/>
              <a:gd name="connsiteY11" fmla="*/ 91592 h 858508"/>
              <a:gd name="connsiteX12" fmla="*/ 398207 w 398207"/>
              <a:gd name="connsiteY12" fmla="*/ 180083 h 858508"/>
              <a:gd name="connsiteX13" fmla="*/ 383458 w 398207"/>
              <a:gd name="connsiteY13" fmla="*/ 224328 h 858508"/>
              <a:gd name="connsiteX14" fmla="*/ 339213 w 398207"/>
              <a:gd name="connsiteY14" fmla="*/ 268573 h 858508"/>
              <a:gd name="connsiteX15" fmla="*/ 324465 w 398207"/>
              <a:gd name="connsiteY15" fmla="*/ 283321 h 85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8207" h="858508">
                <a:moveTo>
                  <a:pt x="0" y="858508"/>
                </a:moveTo>
                <a:cubicBezTo>
                  <a:pt x="14748" y="848676"/>
                  <a:pt x="31711" y="841546"/>
                  <a:pt x="44245" y="829012"/>
                </a:cubicBezTo>
                <a:cubicBezTo>
                  <a:pt x="61981" y="811276"/>
                  <a:pt x="95528" y="745050"/>
                  <a:pt x="103239" y="725773"/>
                </a:cubicBezTo>
                <a:cubicBezTo>
                  <a:pt x="114787" y="696905"/>
                  <a:pt x="122904" y="666780"/>
                  <a:pt x="132736" y="637283"/>
                </a:cubicBezTo>
                <a:lnTo>
                  <a:pt x="147484" y="593037"/>
                </a:lnTo>
                <a:cubicBezTo>
                  <a:pt x="152400" y="475050"/>
                  <a:pt x="149191" y="356443"/>
                  <a:pt x="162232" y="239076"/>
                </a:cubicBezTo>
                <a:cubicBezTo>
                  <a:pt x="164189" y="221459"/>
                  <a:pt x="177888" y="205904"/>
                  <a:pt x="191729" y="194831"/>
                </a:cubicBezTo>
                <a:cubicBezTo>
                  <a:pt x="203868" y="185120"/>
                  <a:pt x="221226" y="184999"/>
                  <a:pt x="235974" y="180083"/>
                </a:cubicBezTo>
                <a:cubicBezTo>
                  <a:pt x="250723" y="170251"/>
                  <a:pt x="263242" y="155680"/>
                  <a:pt x="280220" y="150586"/>
                </a:cubicBezTo>
                <a:cubicBezTo>
                  <a:pt x="313516" y="140597"/>
                  <a:pt x="352366" y="151383"/>
                  <a:pt x="383458" y="135837"/>
                </a:cubicBezTo>
                <a:cubicBezTo>
                  <a:pt x="397363" y="128884"/>
                  <a:pt x="393291" y="106340"/>
                  <a:pt x="398207" y="91592"/>
                </a:cubicBezTo>
                <a:cubicBezTo>
                  <a:pt x="383294" y="69223"/>
                  <a:pt x="353961" y="0"/>
                  <a:pt x="353961" y="91592"/>
                </a:cubicBezTo>
                <a:cubicBezTo>
                  <a:pt x="353961" y="122121"/>
                  <a:pt x="383295" y="157714"/>
                  <a:pt x="398207" y="180083"/>
                </a:cubicBezTo>
                <a:cubicBezTo>
                  <a:pt x="393291" y="194831"/>
                  <a:pt x="392082" y="211393"/>
                  <a:pt x="383458" y="224328"/>
                </a:cubicBezTo>
                <a:cubicBezTo>
                  <a:pt x="371888" y="241682"/>
                  <a:pt x="353961" y="253825"/>
                  <a:pt x="339213" y="268573"/>
                </a:cubicBezTo>
                <a:lnTo>
                  <a:pt x="324465" y="283321"/>
                </a:lnTo>
              </a:path>
            </a:pathLst>
          </a:cu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19800" y="2590800"/>
            <a:ext cx="530942" cy="914400"/>
          </a:xfrm>
          <a:custGeom>
            <a:avLst/>
            <a:gdLst>
              <a:gd name="connsiteX0" fmla="*/ 0 w 530942"/>
              <a:gd name="connsiteY0" fmla="*/ 0 h 914400"/>
              <a:gd name="connsiteX1" fmla="*/ 117987 w 530942"/>
              <a:gd name="connsiteY1" fmla="*/ 14749 h 914400"/>
              <a:gd name="connsiteX2" fmla="*/ 162232 w 530942"/>
              <a:gd name="connsiteY2" fmla="*/ 29497 h 914400"/>
              <a:gd name="connsiteX3" fmla="*/ 265471 w 530942"/>
              <a:gd name="connsiteY3" fmla="*/ 147484 h 914400"/>
              <a:gd name="connsiteX4" fmla="*/ 280219 w 530942"/>
              <a:gd name="connsiteY4" fmla="*/ 191729 h 914400"/>
              <a:gd name="connsiteX5" fmla="*/ 309716 w 530942"/>
              <a:gd name="connsiteY5" fmla="*/ 663678 h 914400"/>
              <a:gd name="connsiteX6" fmla="*/ 383458 w 530942"/>
              <a:gd name="connsiteY6" fmla="*/ 781665 h 914400"/>
              <a:gd name="connsiteX7" fmla="*/ 427703 w 530942"/>
              <a:gd name="connsiteY7" fmla="*/ 796413 h 914400"/>
              <a:gd name="connsiteX8" fmla="*/ 530942 w 530942"/>
              <a:gd name="connsiteY8" fmla="*/ 737419 h 914400"/>
              <a:gd name="connsiteX9" fmla="*/ 501445 w 530942"/>
              <a:gd name="connsiteY9" fmla="*/ 693174 h 914400"/>
              <a:gd name="connsiteX10" fmla="*/ 516194 w 530942"/>
              <a:gd name="connsiteY10" fmla="*/ 796413 h 914400"/>
              <a:gd name="connsiteX11" fmla="*/ 530942 w 530942"/>
              <a:gd name="connsiteY11" fmla="*/ 840658 h 914400"/>
              <a:gd name="connsiteX12" fmla="*/ 516194 w 530942"/>
              <a:gd name="connsiteY12" fmla="*/ 884903 h 914400"/>
              <a:gd name="connsiteX13" fmla="*/ 471948 w 530942"/>
              <a:gd name="connsiteY1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942" h="914400">
                <a:moveTo>
                  <a:pt x="0" y="0"/>
                </a:moveTo>
                <a:cubicBezTo>
                  <a:pt x="39329" y="4916"/>
                  <a:pt x="78991" y="7659"/>
                  <a:pt x="117987" y="14749"/>
                </a:cubicBezTo>
                <a:cubicBezTo>
                  <a:pt x="133282" y="17530"/>
                  <a:pt x="151239" y="18504"/>
                  <a:pt x="162232" y="29497"/>
                </a:cubicBezTo>
                <a:cubicBezTo>
                  <a:pt x="334302" y="201565"/>
                  <a:pt x="140108" y="63907"/>
                  <a:pt x="265471" y="147484"/>
                </a:cubicBezTo>
                <a:cubicBezTo>
                  <a:pt x="270387" y="162232"/>
                  <a:pt x="277170" y="176485"/>
                  <a:pt x="280219" y="191729"/>
                </a:cubicBezTo>
                <a:cubicBezTo>
                  <a:pt x="312853" y="354900"/>
                  <a:pt x="291846" y="479023"/>
                  <a:pt x="309716" y="663678"/>
                </a:cubicBezTo>
                <a:cubicBezTo>
                  <a:pt x="316555" y="734353"/>
                  <a:pt x="329455" y="754664"/>
                  <a:pt x="383458" y="781665"/>
                </a:cubicBezTo>
                <a:cubicBezTo>
                  <a:pt x="397363" y="788617"/>
                  <a:pt x="412955" y="791497"/>
                  <a:pt x="427703" y="796413"/>
                </a:cubicBezTo>
                <a:cubicBezTo>
                  <a:pt x="457448" y="790464"/>
                  <a:pt x="530942" y="793842"/>
                  <a:pt x="530942" y="737419"/>
                </a:cubicBezTo>
                <a:cubicBezTo>
                  <a:pt x="530942" y="719694"/>
                  <a:pt x="511277" y="707922"/>
                  <a:pt x="501445" y="693174"/>
                </a:cubicBezTo>
                <a:cubicBezTo>
                  <a:pt x="506361" y="727587"/>
                  <a:pt x="509376" y="762326"/>
                  <a:pt x="516194" y="796413"/>
                </a:cubicBezTo>
                <a:cubicBezTo>
                  <a:pt x="519243" y="811657"/>
                  <a:pt x="530942" y="825112"/>
                  <a:pt x="530942" y="840658"/>
                </a:cubicBezTo>
                <a:cubicBezTo>
                  <a:pt x="530942" y="856204"/>
                  <a:pt x="525906" y="872764"/>
                  <a:pt x="516194" y="884903"/>
                </a:cubicBezTo>
                <a:cubicBezTo>
                  <a:pt x="505121" y="898744"/>
                  <a:pt x="471948" y="914400"/>
                  <a:pt x="471948" y="914400"/>
                </a:cubicBezTo>
              </a:path>
            </a:pathLst>
          </a:cu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53200" y="1447800"/>
            <a:ext cx="2438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Classical info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transmission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3200400"/>
            <a:ext cx="251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Quantum state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transmission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1" name="8 Elipse"/>
          <p:cNvSpPr/>
          <p:nvPr/>
        </p:nvSpPr>
        <p:spPr>
          <a:xfrm>
            <a:off x="4891088" y="2971800"/>
            <a:ext cx="771525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4" name="9 Elipse"/>
          <p:cNvSpPr/>
          <p:nvPr/>
        </p:nvSpPr>
        <p:spPr>
          <a:xfrm>
            <a:off x="6391275" y="2971800"/>
            <a:ext cx="771525" cy="7143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5" name="13 Forma libre"/>
          <p:cNvSpPr/>
          <p:nvPr/>
        </p:nvSpPr>
        <p:spPr>
          <a:xfrm>
            <a:off x="5603875" y="3257550"/>
            <a:ext cx="787400" cy="271462"/>
          </a:xfrm>
          <a:custGeom>
            <a:avLst/>
            <a:gdLst>
              <a:gd name="connsiteX0" fmla="*/ 1472 w 787083"/>
              <a:gd name="connsiteY0" fmla="*/ 128789 h 272835"/>
              <a:gd name="connsiteX1" fmla="*/ 65867 w 787083"/>
              <a:gd name="connsiteY1" fmla="*/ 77273 h 272835"/>
              <a:gd name="connsiteX2" fmla="*/ 143140 w 787083"/>
              <a:gd name="connsiteY2" fmla="*/ 25758 h 272835"/>
              <a:gd name="connsiteX3" fmla="*/ 246171 w 787083"/>
              <a:gd name="connsiteY3" fmla="*/ 38636 h 272835"/>
              <a:gd name="connsiteX4" fmla="*/ 297686 w 787083"/>
              <a:gd name="connsiteY4" fmla="*/ 115910 h 272835"/>
              <a:gd name="connsiteX5" fmla="*/ 374960 w 787083"/>
              <a:gd name="connsiteY5" fmla="*/ 206062 h 272835"/>
              <a:gd name="connsiteX6" fmla="*/ 465112 w 787083"/>
              <a:gd name="connsiteY6" fmla="*/ 231820 h 272835"/>
              <a:gd name="connsiteX7" fmla="*/ 490869 w 787083"/>
              <a:gd name="connsiteY7" fmla="*/ 193183 h 272835"/>
              <a:gd name="connsiteX8" fmla="*/ 516627 w 787083"/>
              <a:gd name="connsiteY8" fmla="*/ 115910 h 272835"/>
              <a:gd name="connsiteX9" fmla="*/ 529506 w 787083"/>
              <a:gd name="connsiteY9" fmla="*/ 77273 h 272835"/>
              <a:gd name="connsiteX10" fmla="*/ 555264 w 787083"/>
              <a:gd name="connsiteY10" fmla="*/ 38636 h 272835"/>
              <a:gd name="connsiteX11" fmla="*/ 632537 w 787083"/>
              <a:gd name="connsiteY11" fmla="*/ 0 h 272835"/>
              <a:gd name="connsiteX12" fmla="*/ 774205 w 787083"/>
              <a:gd name="connsiteY12" fmla="*/ 51515 h 272835"/>
              <a:gd name="connsiteX13" fmla="*/ 787083 w 787083"/>
              <a:gd name="connsiteY13" fmla="*/ 77273 h 27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083" h="272835">
                <a:moveTo>
                  <a:pt x="1472" y="128789"/>
                </a:moveTo>
                <a:cubicBezTo>
                  <a:pt x="49065" y="57400"/>
                  <a:pt x="0" y="113866"/>
                  <a:pt x="65867" y="77273"/>
                </a:cubicBezTo>
                <a:cubicBezTo>
                  <a:pt x="92928" y="62239"/>
                  <a:pt x="143140" y="25758"/>
                  <a:pt x="143140" y="25758"/>
                </a:cubicBezTo>
                <a:cubicBezTo>
                  <a:pt x="177484" y="30051"/>
                  <a:pt x="213644" y="26808"/>
                  <a:pt x="246171" y="38636"/>
                </a:cubicBezTo>
                <a:cubicBezTo>
                  <a:pt x="294811" y="56323"/>
                  <a:pt x="278746" y="82765"/>
                  <a:pt x="297686" y="115910"/>
                </a:cubicBezTo>
                <a:cubicBezTo>
                  <a:pt x="319714" y="154458"/>
                  <a:pt x="344512" y="175614"/>
                  <a:pt x="374960" y="206062"/>
                </a:cubicBezTo>
                <a:cubicBezTo>
                  <a:pt x="391607" y="256004"/>
                  <a:pt x="383082" y="272835"/>
                  <a:pt x="465112" y="231820"/>
                </a:cubicBezTo>
                <a:cubicBezTo>
                  <a:pt x="478956" y="224898"/>
                  <a:pt x="484583" y="207327"/>
                  <a:pt x="490869" y="193183"/>
                </a:cubicBezTo>
                <a:cubicBezTo>
                  <a:pt x="501896" y="168372"/>
                  <a:pt x="508041" y="141668"/>
                  <a:pt x="516627" y="115910"/>
                </a:cubicBezTo>
                <a:cubicBezTo>
                  <a:pt x="520920" y="103031"/>
                  <a:pt x="521976" y="88569"/>
                  <a:pt x="529506" y="77273"/>
                </a:cubicBezTo>
                <a:cubicBezTo>
                  <a:pt x="538092" y="64394"/>
                  <a:pt x="544319" y="49581"/>
                  <a:pt x="555264" y="38636"/>
                </a:cubicBezTo>
                <a:cubicBezTo>
                  <a:pt x="580229" y="13671"/>
                  <a:pt x="601114" y="10474"/>
                  <a:pt x="632537" y="0"/>
                </a:cubicBezTo>
                <a:cubicBezTo>
                  <a:pt x="679791" y="9451"/>
                  <a:pt x="737628" y="14938"/>
                  <a:pt x="774205" y="51515"/>
                </a:cubicBezTo>
                <a:cubicBezTo>
                  <a:pt x="780993" y="58303"/>
                  <a:pt x="782790" y="68687"/>
                  <a:pt x="787083" y="77273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609600" y="388620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3810000"/>
            <a:ext cx="294664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Bob’s task:</a:t>
            </a:r>
          </a:p>
          <a:p>
            <a:r>
              <a:rPr lang="en-US" sz="2800" dirty="0" smtClean="0"/>
              <a:t>Gather info </a:t>
            </a:r>
            <a:r>
              <a:rPr lang="en-US" sz="2800" dirty="0" err="1" smtClean="0"/>
              <a:t>abt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Decoding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1" name="8 Elipse"/>
          <p:cNvSpPr/>
          <p:nvPr/>
        </p:nvSpPr>
        <p:spPr>
          <a:xfrm>
            <a:off x="4891088" y="2971800"/>
            <a:ext cx="771525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4" name="9 Elipse"/>
          <p:cNvSpPr/>
          <p:nvPr/>
        </p:nvSpPr>
        <p:spPr>
          <a:xfrm>
            <a:off x="6391275" y="2971800"/>
            <a:ext cx="771525" cy="7143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5" name="13 Forma libre"/>
          <p:cNvSpPr/>
          <p:nvPr/>
        </p:nvSpPr>
        <p:spPr>
          <a:xfrm>
            <a:off x="5603875" y="3257550"/>
            <a:ext cx="787400" cy="271462"/>
          </a:xfrm>
          <a:custGeom>
            <a:avLst/>
            <a:gdLst>
              <a:gd name="connsiteX0" fmla="*/ 1472 w 787083"/>
              <a:gd name="connsiteY0" fmla="*/ 128789 h 272835"/>
              <a:gd name="connsiteX1" fmla="*/ 65867 w 787083"/>
              <a:gd name="connsiteY1" fmla="*/ 77273 h 272835"/>
              <a:gd name="connsiteX2" fmla="*/ 143140 w 787083"/>
              <a:gd name="connsiteY2" fmla="*/ 25758 h 272835"/>
              <a:gd name="connsiteX3" fmla="*/ 246171 w 787083"/>
              <a:gd name="connsiteY3" fmla="*/ 38636 h 272835"/>
              <a:gd name="connsiteX4" fmla="*/ 297686 w 787083"/>
              <a:gd name="connsiteY4" fmla="*/ 115910 h 272835"/>
              <a:gd name="connsiteX5" fmla="*/ 374960 w 787083"/>
              <a:gd name="connsiteY5" fmla="*/ 206062 h 272835"/>
              <a:gd name="connsiteX6" fmla="*/ 465112 w 787083"/>
              <a:gd name="connsiteY6" fmla="*/ 231820 h 272835"/>
              <a:gd name="connsiteX7" fmla="*/ 490869 w 787083"/>
              <a:gd name="connsiteY7" fmla="*/ 193183 h 272835"/>
              <a:gd name="connsiteX8" fmla="*/ 516627 w 787083"/>
              <a:gd name="connsiteY8" fmla="*/ 115910 h 272835"/>
              <a:gd name="connsiteX9" fmla="*/ 529506 w 787083"/>
              <a:gd name="connsiteY9" fmla="*/ 77273 h 272835"/>
              <a:gd name="connsiteX10" fmla="*/ 555264 w 787083"/>
              <a:gd name="connsiteY10" fmla="*/ 38636 h 272835"/>
              <a:gd name="connsiteX11" fmla="*/ 632537 w 787083"/>
              <a:gd name="connsiteY11" fmla="*/ 0 h 272835"/>
              <a:gd name="connsiteX12" fmla="*/ 774205 w 787083"/>
              <a:gd name="connsiteY12" fmla="*/ 51515 h 272835"/>
              <a:gd name="connsiteX13" fmla="*/ 787083 w 787083"/>
              <a:gd name="connsiteY13" fmla="*/ 77273 h 27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083" h="272835">
                <a:moveTo>
                  <a:pt x="1472" y="128789"/>
                </a:moveTo>
                <a:cubicBezTo>
                  <a:pt x="49065" y="57400"/>
                  <a:pt x="0" y="113866"/>
                  <a:pt x="65867" y="77273"/>
                </a:cubicBezTo>
                <a:cubicBezTo>
                  <a:pt x="92928" y="62239"/>
                  <a:pt x="143140" y="25758"/>
                  <a:pt x="143140" y="25758"/>
                </a:cubicBezTo>
                <a:cubicBezTo>
                  <a:pt x="177484" y="30051"/>
                  <a:pt x="213644" y="26808"/>
                  <a:pt x="246171" y="38636"/>
                </a:cubicBezTo>
                <a:cubicBezTo>
                  <a:pt x="294811" y="56323"/>
                  <a:pt x="278746" y="82765"/>
                  <a:pt x="297686" y="115910"/>
                </a:cubicBezTo>
                <a:cubicBezTo>
                  <a:pt x="319714" y="154458"/>
                  <a:pt x="344512" y="175614"/>
                  <a:pt x="374960" y="206062"/>
                </a:cubicBezTo>
                <a:cubicBezTo>
                  <a:pt x="391607" y="256004"/>
                  <a:pt x="383082" y="272835"/>
                  <a:pt x="465112" y="231820"/>
                </a:cubicBezTo>
                <a:cubicBezTo>
                  <a:pt x="478956" y="224898"/>
                  <a:pt x="484583" y="207327"/>
                  <a:pt x="490869" y="193183"/>
                </a:cubicBezTo>
                <a:cubicBezTo>
                  <a:pt x="501896" y="168372"/>
                  <a:pt x="508041" y="141668"/>
                  <a:pt x="516627" y="115910"/>
                </a:cubicBezTo>
                <a:cubicBezTo>
                  <a:pt x="520920" y="103031"/>
                  <a:pt x="521976" y="88569"/>
                  <a:pt x="529506" y="77273"/>
                </a:cubicBezTo>
                <a:cubicBezTo>
                  <a:pt x="538092" y="64394"/>
                  <a:pt x="544319" y="49581"/>
                  <a:pt x="555264" y="38636"/>
                </a:cubicBezTo>
                <a:cubicBezTo>
                  <a:pt x="580229" y="13671"/>
                  <a:pt x="601114" y="10474"/>
                  <a:pt x="632537" y="0"/>
                </a:cubicBezTo>
                <a:cubicBezTo>
                  <a:pt x="679791" y="9451"/>
                  <a:pt x="737628" y="14938"/>
                  <a:pt x="774205" y="51515"/>
                </a:cubicBezTo>
                <a:cubicBezTo>
                  <a:pt x="780993" y="58303"/>
                  <a:pt x="782790" y="68687"/>
                  <a:pt x="787083" y="77273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609600" y="388620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3810000"/>
            <a:ext cx="294664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Bob’s task:</a:t>
            </a:r>
          </a:p>
          <a:p>
            <a:r>
              <a:rPr lang="en-US" sz="2800" dirty="0" smtClean="0"/>
              <a:t>Gather info </a:t>
            </a:r>
            <a:r>
              <a:rPr lang="en-US" sz="2800" dirty="0" err="1" smtClean="0"/>
              <a:t>abt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Decoding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672348" y="4129548"/>
            <a:ext cx="1238865" cy="1177972"/>
          </a:xfrm>
          <a:custGeom>
            <a:avLst/>
            <a:gdLst>
              <a:gd name="connsiteX0" fmla="*/ 1238865 w 1238865"/>
              <a:gd name="connsiteY0" fmla="*/ 0 h 1177972"/>
              <a:gd name="connsiteX1" fmla="*/ 1135626 w 1238865"/>
              <a:gd name="connsiteY1" fmla="*/ 44246 h 1177972"/>
              <a:gd name="connsiteX2" fmla="*/ 1076633 w 1238865"/>
              <a:gd name="connsiteY2" fmla="*/ 88491 h 1177972"/>
              <a:gd name="connsiteX3" fmla="*/ 988142 w 1238865"/>
              <a:gd name="connsiteY3" fmla="*/ 117987 h 1177972"/>
              <a:gd name="connsiteX4" fmla="*/ 899652 w 1238865"/>
              <a:gd name="connsiteY4" fmla="*/ 147484 h 1177972"/>
              <a:gd name="connsiteX5" fmla="*/ 766917 w 1238865"/>
              <a:gd name="connsiteY5" fmla="*/ 162233 h 1177972"/>
              <a:gd name="connsiteX6" fmla="*/ 722671 w 1238865"/>
              <a:gd name="connsiteY6" fmla="*/ 176981 h 1177972"/>
              <a:gd name="connsiteX7" fmla="*/ 575187 w 1238865"/>
              <a:gd name="connsiteY7" fmla="*/ 221226 h 1177972"/>
              <a:gd name="connsiteX8" fmla="*/ 516194 w 1238865"/>
              <a:gd name="connsiteY8" fmla="*/ 250723 h 1177972"/>
              <a:gd name="connsiteX9" fmla="*/ 471949 w 1238865"/>
              <a:gd name="connsiteY9" fmla="*/ 280220 h 1177972"/>
              <a:gd name="connsiteX10" fmla="*/ 383458 w 1238865"/>
              <a:gd name="connsiteY10" fmla="*/ 383458 h 1177972"/>
              <a:gd name="connsiteX11" fmla="*/ 324465 w 1238865"/>
              <a:gd name="connsiteY11" fmla="*/ 442452 h 1177972"/>
              <a:gd name="connsiteX12" fmla="*/ 294968 w 1238865"/>
              <a:gd name="connsiteY12" fmla="*/ 501446 h 1177972"/>
              <a:gd name="connsiteX13" fmla="*/ 250723 w 1238865"/>
              <a:gd name="connsiteY13" fmla="*/ 560439 h 1177972"/>
              <a:gd name="connsiteX14" fmla="*/ 191729 w 1238865"/>
              <a:gd name="connsiteY14" fmla="*/ 678426 h 1177972"/>
              <a:gd name="connsiteX15" fmla="*/ 147484 w 1238865"/>
              <a:gd name="connsiteY15" fmla="*/ 811162 h 1177972"/>
              <a:gd name="connsiteX16" fmla="*/ 132736 w 1238865"/>
              <a:gd name="connsiteY16" fmla="*/ 884904 h 1177972"/>
              <a:gd name="connsiteX17" fmla="*/ 103239 w 1238865"/>
              <a:gd name="connsiteY17" fmla="*/ 973394 h 1177972"/>
              <a:gd name="connsiteX18" fmla="*/ 88491 w 1238865"/>
              <a:gd name="connsiteY18" fmla="*/ 1091381 h 1177972"/>
              <a:gd name="connsiteX19" fmla="*/ 58994 w 1238865"/>
              <a:gd name="connsiteY19" fmla="*/ 1032387 h 1177972"/>
              <a:gd name="connsiteX20" fmla="*/ 44246 w 1238865"/>
              <a:gd name="connsiteY20" fmla="*/ 988142 h 1177972"/>
              <a:gd name="connsiteX21" fmla="*/ 14749 w 1238865"/>
              <a:gd name="connsiteY21" fmla="*/ 943897 h 1177972"/>
              <a:gd name="connsiteX22" fmla="*/ 0 w 1238865"/>
              <a:gd name="connsiteY22" fmla="*/ 899652 h 1177972"/>
              <a:gd name="connsiteX23" fmla="*/ 44246 w 1238865"/>
              <a:gd name="connsiteY23" fmla="*/ 1032387 h 1177972"/>
              <a:gd name="connsiteX24" fmla="*/ 73742 w 1238865"/>
              <a:gd name="connsiteY24" fmla="*/ 1120878 h 1177972"/>
              <a:gd name="connsiteX25" fmla="*/ 88491 w 1238865"/>
              <a:gd name="connsiteY25" fmla="*/ 1165123 h 1177972"/>
              <a:gd name="connsiteX26" fmla="*/ 162233 w 1238865"/>
              <a:gd name="connsiteY26" fmla="*/ 1106129 h 1177972"/>
              <a:gd name="connsiteX27" fmla="*/ 250723 w 1238865"/>
              <a:gd name="connsiteY27" fmla="*/ 1047136 h 1177972"/>
              <a:gd name="connsiteX28" fmla="*/ 265471 w 1238865"/>
              <a:gd name="connsiteY28" fmla="*/ 1032387 h 117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38865" h="1177972">
                <a:moveTo>
                  <a:pt x="1238865" y="0"/>
                </a:moveTo>
                <a:cubicBezTo>
                  <a:pt x="1195855" y="14337"/>
                  <a:pt x="1177281" y="18212"/>
                  <a:pt x="1135626" y="44246"/>
                </a:cubicBezTo>
                <a:cubicBezTo>
                  <a:pt x="1114782" y="57274"/>
                  <a:pt x="1098618" y="77498"/>
                  <a:pt x="1076633" y="88491"/>
                </a:cubicBezTo>
                <a:cubicBezTo>
                  <a:pt x="1048823" y="102396"/>
                  <a:pt x="1017639" y="108155"/>
                  <a:pt x="988142" y="117987"/>
                </a:cubicBezTo>
                <a:cubicBezTo>
                  <a:pt x="988137" y="117989"/>
                  <a:pt x="899658" y="147483"/>
                  <a:pt x="899652" y="147484"/>
                </a:cubicBezTo>
                <a:lnTo>
                  <a:pt x="766917" y="162233"/>
                </a:lnTo>
                <a:cubicBezTo>
                  <a:pt x="752168" y="167149"/>
                  <a:pt x="737619" y="172710"/>
                  <a:pt x="722671" y="176981"/>
                </a:cubicBezTo>
                <a:cubicBezTo>
                  <a:pt x="646620" y="198709"/>
                  <a:pt x="662804" y="186179"/>
                  <a:pt x="575187" y="221226"/>
                </a:cubicBezTo>
                <a:cubicBezTo>
                  <a:pt x="554774" y="229391"/>
                  <a:pt x="535283" y="239815"/>
                  <a:pt x="516194" y="250723"/>
                </a:cubicBezTo>
                <a:cubicBezTo>
                  <a:pt x="500804" y="259517"/>
                  <a:pt x="485566" y="268872"/>
                  <a:pt x="471949" y="280220"/>
                </a:cubicBezTo>
                <a:cubicBezTo>
                  <a:pt x="413872" y="328618"/>
                  <a:pt x="436036" y="323369"/>
                  <a:pt x="383458" y="383458"/>
                </a:cubicBezTo>
                <a:cubicBezTo>
                  <a:pt x="365145" y="404387"/>
                  <a:pt x="341151" y="420204"/>
                  <a:pt x="324465" y="442452"/>
                </a:cubicBezTo>
                <a:cubicBezTo>
                  <a:pt x="311274" y="460041"/>
                  <a:pt x="306620" y="482802"/>
                  <a:pt x="294968" y="501446"/>
                </a:cubicBezTo>
                <a:cubicBezTo>
                  <a:pt x="281940" y="522290"/>
                  <a:pt x="262660" y="538952"/>
                  <a:pt x="250723" y="560439"/>
                </a:cubicBezTo>
                <a:cubicBezTo>
                  <a:pt x="130460" y="776912"/>
                  <a:pt x="292275" y="527609"/>
                  <a:pt x="191729" y="678426"/>
                </a:cubicBezTo>
                <a:lnTo>
                  <a:pt x="147484" y="811162"/>
                </a:lnTo>
                <a:cubicBezTo>
                  <a:pt x="139557" y="834943"/>
                  <a:pt x="139332" y="860720"/>
                  <a:pt x="132736" y="884904"/>
                </a:cubicBezTo>
                <a:cubicBezTo>
                  <a:pt x="124555" y="914901"/>
                  <a:pt x="103239" y="973394"/>
                  <a:pt x="103239" y="973394"/>
                </a:cubicBezTo>
                <a:cubicBezTo>
                  <a:pt x="98323" y="1012723"/>
                  <a:pt x="112272" y="1059673"/>
                  <a:pt x="88491" y="1091381"/>
                </a:cubicBezTo>
                <a:cubicBezTo>
                  <a:pt x="75299" y="1108970"/>
                  <a:pt x="67655" y="1052595"/>
                  <a:pt x="58994" y="1032387"/>
                </a:cubicBezTo>
                <a:cubicBezTo>
                  <a:pt x="52870" y="1018098"/>
                  <a:pt x="51198" y="1002047"/>
                  <a:pt x="44246" y="988142"/>
                </a:cubicBezTo>
                <a:cubicBezTo>
                  <a:pt x="36319" y="972288"/>
                  <a:pt x="22676" y="959751"/>
                  <a:pt x="14749" y="943897"/>
                </a:cubicBezTo>
                <a:cubicBezTo>
                  <a:pt x="7796" y="929992"/>
                  <a:pt x="0" y="884106"/>
                  <a:pt x="0" y="899652"/>
                </a:cubicBezTo>
                <a:cubicBezTo>
                  <a:pt x="0" y="979132"/>
                  <a:pt x="8631" y="978965"/>
                  <a:pt x="44246" y="1032387"/>
                </a:cubicBezTo>
                <a:lnTo>
                  <a:pt x="73742" y="1120878"/>
                </a:lnTo>
                <a:lnTo>
                  <a:pt x="88491" y="1165123"/>
                </a:lnTo>
                <a:cubicBezTo>
                  <a:pt x="188129" y="1131911"/>
                  <a:pt x="80128" y="1177972"/>
                  <a:pt x="162233" y="1106129"/>
                </a:cubicBezTo>
                <a:cubicBezTo>
                  <a:pt x="188912" y="1082785"/>
                  <a:pt x="225657" y="1072204"/>
                  <a:pt x="250723" y="1047136"/>
                </a:cubicBezTo>
                <a:lnTo>
                  <a:pt x="265471" y="1032387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5257800"/>
            <a:ext cx="713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measures and obtains outcome j with </a:t>
            </a:r>
            <a:r>
              <a:rPr lang="en-US" sz="2400" dirty="0" err="1" smtClean="0"/>
              <a:t>prob</a:t>
            </a:r>
            <a:r>
              <a:rPr lang="en-US" sz="2400" dirty="0" smtClean="0"/>
              <a:t>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j</a:t>
            </a: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1" name="8 Elipse"/>
          <p:cNvSpPr/>
          <p:nvPr/>
        </p:nvSpPr>
        <p:spPr>
          <a:xfrm>
            <a:off x="4891088" y="2971800"/>
            <a:ext cx="771525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4" name="9 Elipse"/>
          <p:cNvSpPr/>
          <p:nvPr/>
        </p:nvSpPr>
        <p:spPr>
          <a:xfrm>
            <a:off x="6391275" y="2971800"/>
            <a:ext cx="771525" cy="7143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5" name="13 Forma libre"/>
          <p:cNvSpPr/>
          <p:nvPr/>
        </p:nvSpPr>
        <p:spPr>
          <a:xfrm>
            <a:off x="5603875" y="3257550"/>
            <a:ext cx="787400" cy="271462"/>
          </a:xfrm>
          <a:custGeom>
            <a:avLst/>
            <a:gdLst>
              <a:gd name="connsiteX0" fmla="*/ 1472 w 787083"/>
              <a:gd name="connsiteY0" fmla="*/ 128789 h 272835"/>
              <a:gd name="connsiteX1" fmla="*/ 65867 w 787083"/>
              <a:gd name="connsiteY1" fmla="*/ 77273 h 272835"/>
              <a:gd name="connsiteX2" fmla="*/ 143140 w 787083"/>
              <a:gd name="connsiteY2" fmla="*/ 25758 h 272835"/>
              <a:gd name="connsiteX3" fmla="*/ 246171 w 787083"/>
              <a:gd name="connsiteY3" fmla="*/ 38636 h 272835"/>
              <a:gd name="connsiteX4" fmla="*/ 297686 w 787083"/>
              <a:gd name="connsiteY4" fmla="*/ 115910 h 272835"/>
              <a:gd name="connsiteX5" fmla="*/ 374960 w 787083"/>
              <a:gd name="connsiteY5" fmla="*/ 206062 h 272835"/>
              <a:gd name="connsiteX6" fmla="*/ 465112 w 787083"/>
              <a:gd name="connsiteY6" fmla="*/ 231820 h 272835"/>
              <a:gd name="connsiteX7" fmla="*/ 490869 w 787083"/>
              <a:gd name="connsiteY7" fmla="*/ 193183 h 272835"/>
              <a:gd name="connsiteX8" fmla="*/ 516627 w 787083"/>
              <a:gd name="connsiteY8" fmla="*/ 115910 h 272835"/>
              <a:gd name="connsiteX9" fmla="*/ 529506 w 787083"/>
              <a:gd name="connsiteY9" fmla="*/ 77273 h 272835"/>
              <a:gd name="connsiteX10" fmla="*/ 555264 w 787083"/>
              <a:gd name="connsiteY10" fmla="*/ 38636 h 272835"/>
              <a:gd name="connsiteX11" fmla="*/ 632537 w 787083"/>
              <a:gd name="connsiteY11" fmla="*/ 0 h 272835"/>
              <a:gd name="connsiteX12" fmla="*/ 774205 w 787083"/>
              <a:gd name="connsiteY12" fmla="*/ 51515 h 272835"/>
              <a:gd name="connsiteX13" fmla="*/ 787083 w 787083"/>
              <a:gd name="connsiteY13" fmla="*/ 77273 h 27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083" h="272835">
                <a:moveTo>
                  <a:pt x="1472" y="128789"/>
                </a:moveTo>
                <a:cubicBezTo>
                  <a:pt x="49065" y="57400"/>
                  <a:pt x="0" y="113866"/>
                  <a:pt x="65867" y="77273"/>
                </a:cubicBezTo>
                <a:cubicBezTo>
                  <a:pt x="92928" y="62239"/>
                  <a:pt x="143140" y="25758"/>
                  <a:pt x="143140" y="25758"/>
                </a:cubicBezTo>
                <a:cubicBezTo>
                  <a:pt x="177484" y="30051"/>
                  <a:pt x="213644" y="26808"/>
                  <a:pt x="246171" y="38636"/>
                </a:cubicBezTo>
                <a:cubicBezTo>
                  <a:pt x="294811" y="56323"/>
                  <a:pt x="278746" y="82765"/>
                  <a:pt x="297686" y="115910"/>
                </a:cubicBezTo>
                <a:cubicBezTo>
                  <a:pt x="319714" y="154458"/>
                  <a:pt x="344512" y="175614"/>
                  <a:pt x="374960" y="206062"/>
                </a:cubicBezTo>
                <a:cubicBezTo>
                  <a:pt x="391607" y="256004"/>
                  <a:pt x="383082" y="272835"/>
                  <a:pt x="465112" y="231820"/>
                </a:cubicBezTo>
                <a:cubicBezTo>
                  <a:pt x="478956" y="224898"/>
                  <a:pt x="484583" y="207327"/>
                  <a:pt x="490869" y="193183"/>
                </a:cubicBezTo>
                <a:cubicBezTo>
                  <a:pt x="501896" y="168372"/>
                  <a:pt x="508041" y="141668"/>
                  <a:pt x="516627" y="115910"/>
                </a:cubicBezTo>
                <a:cubicBezTo>
                  <a:pt x="520920" y="103031"/>
                  <a:pt x="521976" y="88569"/>
                  <a:pt x="529506" y="77273"/>
                </a:cubicBezTo>
                <a:cubicBezTo>
                  <a:pt x="538092" y="64394"/>
                  <a:pt x="544319" y="49581"/>
                  <a:pt x="555264" y="38636"/>
                </a:cubicBezTo>
                <a:cubicBezTo>
                  <a:pt x="580229" y="13671"/>
                  <a:pt x="601114" y="10474"/>
                  <a:pt x="632537" y="0"/>
                </a:cubicBezTo>
                <a:cubicBezTo>
                  <a:pt x="679791" y="9451"/>
                  <a:pt x="737628" y="14938"/>
                  <a:pt x="774205" y="51515"/>
                </a:cubicBezTo>
                <a:cubicBezTo>
                  <a:pt x="780993" y="58303"/>
                  <a:pt x="782790" y="68687"/>
                  <a:pt x="787083" y="77273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609600" y="388620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3810000"/>
            <a:ext cx="294664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Bob’s task:</a:t>
            </a:r>
          </a:p>
          <a:p>
            <a:r>
              <a:rPr lang="en-US" sz="2800" dirty="0" smtClean="0"/>
              <a:t>Gather info </a:t>
            </a:r>
            <a:r>
              <a:rPr lang="en-US" sz="2800" dirty="0" err="1" smtClean="0"/>
              <a:t>abt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Decoding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672348" y="4129548"/>
            <a:ext cx="1238865" cy="1177972"/>
          </a:xfrm>
          <a:custGeom>
            <a:avLst/>
            <a:gdLst>
              <a:gd name="connsiteX0" fmla="*/ 1238865 w 1238865"/>
              <a:gd name="connsiteY0" fmla="*/ 0 h 1177972"/>
              <a:gd name="connsiteX1" fmla="*/ 1135626 w 1238865"/>
              <a:gd name="connsiteY1" fmla="*/ 44246 h 1177972"/>
              <a:gd name="connsiteX2" fmla="*/ 1076633 w 1238865"/>
              <a:gd name="connsiteY2" fmla="*/ 88491 h 1177972"/>
              <a:gd name="connsiteX3" fmla="*/ 988142 w 1238865"/>
              <a:gd name="connsiteY3" fmla="*/ 117987 h 1177972"/>
              <a:gd name="connsiteX4" fmla="*/ 899652 w 1238865"/>
              <a:gd name="connsiteY4" fmla="*/ 147484 h 1177972"/>
              <a:gd name="connsiteX5" fmla="*/ 766917 w 1238865"/>
              <a:gd name="connsiteY5" fmla="*/ 162233 h 1177972"/>
              <a:gd name="connsiteX6" fmla="*/ 722671 w 1238865"/>
              <a:gd name="connsiteY6" fmla="*/ 176981 h 1177972"/>
              <a:gd name="connsiteX7" fmla="*/ 575187 w 1238865"/>
              <a:gd name="connsiteY7" fmla="*/ 221226 h 1177972"/>
              <a:gd name="connsiteX8" fmla="*/ 516194 w 1238865"/>
              <a:gd name="connsiteY8" fmla="*/ 250723 h 1177972"/>
              <a:gd name="connsiteX9" fmla="*/ 471949 w 1238865"/>
              <a:gd name="connsiteY9" fmla="*/ 280220 h 1177972"/>
              <a:gd name="connsiteX10" fmla="*/ 383458 w 1238865"/>
              <a:gd name="connsiteY10" fmla="*/ 383458 h 1177972"/>
              <a:gd name="connsiteX11" fmla="*/ 324465 w 1238865"/>
              <a:gd name="connsiteY11" fmla="*/ 442452 h 1177972"/>
              <a:gd name="connsiteX12" fmla="*/ 294968 w 1238865"/>
              <a:gd name="connsiteY12" fmla="*/ 501446 h 1177972"/>
              <a:gd name="connsiteX13" fmla="*/ 250723 w 1238865"/>
              <a:gd name="connsiteY13" fmla="*/ 560439 h 1177972"/>
              <a:gd name="connsiteX14" fmla="*/ 191729 w 1238865"/>
              <a:gd name="connsiteY14" fmla="*/ 678426 h 1177972"/>
              <a:gd name="connsiteX15" fmla="*/ 147484 w 1238865"/>
              <a:gd name="connsiteY15" fmla="*/ 811162 h 1177972"/>
              <a:gd name="connsiteX16" fmla="*/ 132736 w 1238865"/>
              <a:gd name="connsiteY16" fmla="*/ 884904 h 1177972"/>
              <a:gd name="connsiteX17" fmla="*/ 103239 w 1238865"/>
              <a:gd name="connsiteY17" fmla="*/ 973394 h 1177972"/>
              <a:gd name="connsiteX18" fmla="*/ 88491 w 1238865"/>
              <a:gd name="connsiteY18" fmla="*/ 1091381 h 1177972"/>
              <a:gd name="connsiteX19" fmla="*/ 58994 w 1238865"/>
              <a:gd name="connsiteY19" fmla="*/ 1032387 h 1177972"/>
              <a:gd name="connsiteX20" fmla="*/ 44246 w 1238865"/>
              <a:gd name="connsiteY20" fmla="*/ 988142 h 1177972"/>
              <a:gd name="connsiteX21" fmla="*/ 14749 w 1238865"/>
              <a:gd name="connsiteY21" fmla="*/ 943897 h 1177972"/>
              <a:gd name="connsiteX22" fmla="*/ 0 w 1238865"/>
              <a:gd name="connsiteY22" fmla="*/ 899652 h 1177972"/>
              <a:gd name="connsiteX23" fmla="*/ 44246 w 1238865"/>
              <a:gd name="connsiteY23" fmla="*/ 1032387 h 1177972"/>
              <a:gd name="connsiteX24" fmla="*/ 73742 w 1238865"/>
              <a:gd name="connsiteY24" fmla="*/ 1120878 h 1177972"/>
              <a:gd name="connsiteX25" fmla="*/ 88491 w 1238865"/>
              <a:gd name="connsiteY25" fmla="*/ 1165123 h 1177972"/>
              <a:gd name="connsiteX26" fmla="*/ 162233 w 1238865"/>
              <a:gd name="connsiteY26" fmla="*/ 1106129 h 1177972"/>
              <a:gd name="connsiteX27" fmla="*/ 250723 w 1238865"/>
              <a:gd name="connsiteY27" fmla="*/ 1047136 h 1177972"/>
              <a:gd name="connsiteX28" fmla="*/ 265471 w 1238865"/>
              <a:gd name="connsiteY28" fmla="*/ 1032387 h 117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38865" h="1177972">
                <a:moveTo>
                  <a:pt x="1238865" y="0"/>
                </a:moveTo>
                <a:cubicBezTo>
                  <a:pt x="1195855" y="14337"/>
                  <a:pt x="1177281" y="18212"/>
                  <a:pt x="1135626" y="44246"/>
                </a:cubicBezTo>
                <a:cubicBezTo>
                  <a:pt x="1114782" y="57274"/>
                  <a:pt x="1098618" y="77498"/>
                  <a:pt x="1076633" y="88491"/>
                </a:cubicBezTo>
                <a:cubicBezTo>
                  <a:pt x="1048823" y="102396"/>
                  <a:pt x="1017639" y="108155"/>
                  <a:pt x="988142" y="117987"/>
                </a:cubicBezTo>
                <a:cubicBezTo>
                  <a:pt x="988137" y="117989"/>
                  <a:pt x="899658" y="147483"/>
                  <a:pt x="899652" y="147484"/>
                </a:cubicBezTo>
                <a:lnTo>
                  <a:pt x="766917" y="162233"/>
                </a:lnTo>
                <a:cubicBezTo>
                  <a:pt x="752168" y="167149"/>
                  <a:pt x="737619" y="172710"/>
                  <a:pt x="722671" y="176981"/>
                </a:cubicBezTo>
                <a:cubicBezTo>
                  <a:pt x="646620" y="198709"/>
                  <a:pt x="662804" y="186179"/>
                  <a:pt x="575187" y="221226"/>
                </a:cubicBezTo>
                <a:cubicBezTo>
                  <a:pt x="554774" y="229391"/>
                  <a:pt x="535283" y="239815"/>
                  <a:pt x="516194" y="250723"/>
                </a:cubicBezTo>
                <a:cubicBezTo>
                  <a:pt x="500804" y="259517"/>
                  <a:pt x="485566" y="268872"/>
                  <a:pt x="471949" y="280220"/>
                </a:cubicBezTo>
                <a:cubicBezTo>
                  <a:pt x="413872" y="328618"/>
                  <a:pt x="436036" y="323369"/>
                  <a:pt x="383458" y="383458"/>
                </a:cubicBezTo>
                <a:cubicBezTo>
                  <a:pt x="365145" y="404387"/>
                  <a:pt x="341151" y="420204"/>
                  <a:pt x="324465" y="442452"/>
                </a:cubicBezTo>
                <a:cubicBezTo>
                  <a:pt x="311274" y="460041"/>
                  <a:pt x="306620" y="482802"/>
                  <a:pt x="294968" y="501446"/>
                </a:cubicBezTo>
                <a:cubicBezTo>
                  <a:pt x="281940" y="522290"/>
                  <a:pt x="262660" y="538952"/>
                  <a:pt x="250723" y="560439"/>
                </a:cubicBezTo>
                <a:cubicBezTo>
                  <a:pt x="130460" y="776912"/>
                  <a:pt x="292275" y="527609"/>
                  <a:pt x="191729" y="678426"/>
                </a:cubicBezTo>
                <a:lnTo>
                  <a:pt x="147484" y="811162"/>
                </a:lnTo>
                <a:cubicBezTo>
                  <a:pt x="139557" y="834943"/>
                  <a:pt x="139332" y="860720"/>
                  <a:pt x="132736" y="884904"/>
                </a:cubicBezTo>
                <a:cubicBezTo>
                  <a:pt x="124555" y="914901"/>
                  <a:pt x="103239" y="973394"/>
                  <a:pt x="103239" y="973394"/>
                </a:cubicBezTo>
                <a:cubicBezTo>
                  <a:pt x="98323" y="1012723"/>
                  <a:pt x="112272" y="1059673"/>
                  <a:pt x="88491" y="1091381"/>
                </a:cubicBezTo>
                <a:cubicBezTo>
                  <a:pt x="75299" y="1108970"/>
                  <a:pt x="67655" y="1052595"/>
                  <a:pt x="58994" y="1032387"/>
                </a:cubicBezTo>
                <a:cubicBezTo>
                  <a:pt x="52870" y="1018098"/>
                  <a:pt x="51198" y="1002047"/>
                  <a:pt x="44246" y="988142"/>
                </a:cubicBezTo>
                <a:cubicBezTo>
                  <a:pt x="36319" y="972288"/>
                  <a:pt x="22676" y="959751"/>
                  <a:pt x="14749" y="943897"/>
                </a:cubicBezTo>
                <a:cubicBezTo>
                  <a:pt x="7796" y="929992"/>
                  <a:pt x="0" y="884106"/>
                  <a:pt x="0" y="899652"/>
                </a:cubicBezTo>
                <a:cubicBezTo>
                  <a:pt x="0" y="979132"/>
                  <a:pt x="8631" y="978965"/>
                  <a:pt x="44246" y="1032387"/>
                </a:cubicBezTo>
                <a:lnTo>
                  <a:pt x="73742" y="1120878"/>
                </a:lnTo>
                <a:lnTo>
                  <a:pt x="88491" y="1165123"/>
                </a:lnTo>
                <a:cubicBezTo>
                  <a:pt x="188129" y="1131911"/>
                  <a:pt x="80128" y="1177972"/>
                  <a:pt x="162233" y="1106129"/>
                </a:cubicBezTo>
                <a:cubicBezTo>
                  <a:pt x="188912" y="1082785"/>
                  <a:pt x="225657" y="1072204"/>
                  <a:pt x="250723" y="1047136"/>
                </a:cubicBezTo>
                <a:lnTo>
                  <a:pt x="265471" y="1032387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5257800"/>
            <a:ext cx="7455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Post measurement ensemble: </a:t>
            </a:r>
            <a:r>
              <a:rPr lang="en-US" sz="2800" b="1" dirty="0" err="1" smtClean="0">
                <a:latin typeface="French Script MT" pitchFamily="66" charset="0"/>
              </a:rPr>
              <a:t>E</a:t>
            </a:r>
            <a:r>
              <a:rPr lang="en-US" sz="2800" dirty="0" err="1" smtClean="0"/>
              <a:t>|j</a:t>
            </a:r>
            <a:r>
              <a:rPr lang="en-US" sz="2800" dirty="0" smtClean="0"/>
              <a:t>= {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i|j</a:t>
            </a:r>
            <a:r>
              <a:rPr lang="en-US" sz="2800" dirty="0" smtClean="0"/>
              <a:t>, </a:t>
            </a:r>
            <a:r>
              <a:rPr lang="en-US" sz="2800" dirty="0" smtClean="0">
                <a:sym typeface="Mathematica1"/>
              </a:rPr>
              <a:t></a:t>
            </a:r>
            <a:r>
              <a:rPr lang="en-US" sz="2800" baseline="-25000" dirty="0" err="1" smtClean="0">
                <a:sym typeface="Mathematica1"/>
              </a:rPr>
              <a:t>i|j</a:t>
            </a:r>
            <a:r>
              <a:rPr lang="en-US" sz="2800" dirty="0" smtClean="0">
                <a:sym typeface="Mathematica1"/>
              </a:rPr>
              <a:t>}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1" name="8 Elipse"/>
          <p:cNvSpPr/>
          <p:nvPr/>
        </p:nvSpPr>
        <p:spPr>
          <a:xfrm>
            <a:off x="4891088" y="2971800"/>
            <a:ext cx="771525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4" name="9 Elipse"/>
          <p:cNvSpPr/>
          <p:nvPr/>
        </p:nvSpPr>
        <p:spPr>
          <a:xfrm>
            <a:off x="6391275" y="2971800"/>
            <a:ext cx="771525" cy="7143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5" name="13 Forma libre"/>
          <p:cNvSpPr/>
          <p:nvPr/>
        </p:nvSpPr>
        <p:spPr>
          <a:xfrm>
            <a:off x="5603875" y="3257550"/>
            <a:ext cx="787400" cy="271462"/>
          </a:xfrm>
          <a:custGeom>
            <a:avLst/>
            <a:gdLst>
              <a:gd name="connsiteX0" fmla="*/ 1472 w 787083"/>
              <a:gd name="connsiteY0" fmla="*/ 128789 h 272835"/>
              <a:gd name="connsiteX1" fmla="*/ 65867 w 787083"/>
              <a:gd name="connsiteY1" fmla="*/ 77273 h 272835"/>
              <a:gd name="connsiteX2" fmla="*/ 143140 w 787083"/>
              <a:gd name="connsiteY2" fmla="*/ 25758 h 272835"/>
              <a:gd name="connsiteX3" fmla="*/ 246171 w 787083"/>
              <a:gd name="connsiteY3" fmla="*/ 38636 h 272835"/>
              <a:gd name="connsiteX4" fmla="*/ 297686 w 787083"/>
              <a:gd name="connsiteY4" fmla="*/ 115910 h 272835"/>
              <a:gd name="connsiteX5" fmla="*/ 374960 w 787083"/>
              <a:gd name="connsiteY5" fmla="*/ 206062 h 272835"/>
              <a:gd name="connsiteX6" fmla="*/ 465112 w 787083"/>
              <a:gd name="connsiteY6" fmla="*/ 231820 h 272835"/>
              <a:gd name="connsiteX7" fmla="*/ 490869 w 787083"/>
              <a:gd name="connsiteY7" fmla="*/ 193183 h 272835"/>
              <a:gd name="connsiteX8" fmla="*/ 516627 w 787083"/>
              <a:gd name="connsiteY8" fmla="*/ 115910 h 272835"/>
              <a:gd name="connsiteX9" fmla="*/ 529506 w 787083"/>
              <a:gd name="connsiteY9" fmla="*/ 77273 h 272835"/>
              <a:gd name="connsiteX10" fmla="*/ 555264 w 787083"/>
              <a:gd name="connsiteY10" fmla="*/ 38636 h 272835"/>
              <a:gd name="connsiteX11" fmla="*/ 632537 w 787083"/>
              <a:gd name="connsiteY11" fmla="*/ 0 h 272835"/>
              <a:gd name="connsiteX12" fmla="*/ 774205 w 787083"/>
              <a:gd name="connsiteY12" fmla="*/ 51515 h 272835"/>
              <a:gd name="connsiteX13" fmla="*/ 787083 w 787083"/>
              <a:gd name="connsiteY13" fmla="*/ 77273 h 27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083" h="272835">
                <a:moveTo>
                  <a:pt x="1472" y="128789"/>
                </a:moveTo>
                <a:cubicBezTo>
                  <a:pt x="49065" y="57400"/>
                  <a:pt x="0" y="113866"/>
                  <a:pt x="65867" y="77273"/>
                </a:cubicBezTo>
                <a:cubicBezTo>
                  <a:pt x="92928" y="62239"/>
                  <a:pt x="143140" y="25758"/>
                  <a:pt x="143140" y="25758"/>
                </a:cubicBezTo>
                <a:cubicBezTo>
                  <a:pt x="177484" y="30051"/>
                  <a:pt x="213644" y="26808"/>
                  <a:pt x="246171" y="38636"/>
                </a:cubicBezTo>
                <a:cubicBezTo>
                  <a:pt x="294811" y="56323"/>
                  <a:pt x="278746" y="82765"/>
                  <a:pt x="297686" y="115910"/>
                </a:cubicBezTo>
                <a:cubicBezTo>
                  <a:pt x="319714" y="154458"/>
                  <a:pt x="344512" y="175614"/>
                  <a:pt x="374960" y="206062"/>
                </a:cubicBezTo>
                <a:cubicBezTo>
                  <a:pt x="391607" y="256004"/>
                  <a:pt x="383082" y="272835"/>
                  <a:pt x="465112" y="231820"/>
                </a:cubicBezTo>
                <a:cubicBezTo>
                  <a:pt x="478956" y="224898"/>
                  <a:pt x="484583" y="207327"/>
                  <a:pt x="490869" y="193183"/>
                </a:cubicBezTo>
                <a:cubicBezTo>
                  <a:pt x="501896" y="168372"/>
                  <a:pt x="508041" y="141668"/>
                  <a:pt x="516627" y="115910"/>
                </a:cubicBezTo>
                <a:cubicBezTo>
                  <a:pt x="520920" y="103031"/>
                  <a:pt x="521976" y="88569"/>
                  <a:pt x="529506" y="77273"/>
                </a:cubicBezTo>
                <a:cubicBezTo>
                  <a:pt x="538092" y="64394"/>
                  <a:pt x="544319" y="49581"/>
                  <a:pt x="555264" y="38636"/>
                </a:cubicBezTo>
                <a:cubicBezTo>
                  <a:pt x="580229" y="13671"/>
                  <a:pt x="601114" y="10474"/>
                  <a:pt x="632537" y="0"/>
                </a:cubicBezTo>
                <a:cubicBezTo>
                  <a:pt x="679791" y="9451"/>
                  <a:pt x="737628" y="14938"/>
                  <a:pt x="774205" y="51515"/>
                </a:cubicBezTo>
                <a:cubicBezTo>
                  <a:pt x="780993" y="58303"/>
                  <a:pt x="782790" y="68687"/>
                  <a:pt x="787083" y="77273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609600" y="388620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3810000"/>
            <a:ext cx="294664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Bob’s task:</a:t>
            </a:r>
          </a:p>
          <a:p>
            <a:r>
              <a:rPr lang="en-US" sz="2800" dirty="0" smtClean="0"/>
              <a:t>Gather info </a:t>
            </a:r>
            <a:r>
              <a:rPr lang="en-US" sz="2800" dirty="0" err="1" smtClean="0"/>
              <a:t>abt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Decoding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672348" y="4129548"/>
            <a:ext cx="1238865" cy="1177972"/>
          </a:xfrm>
          <a:custGeom>
            <a:avLst/>
            <a:gdLst>
              <a:gd name="connsiteX0" fmla="*/ 1238865 w 1238865"/>
              <a:gd name="connsiteY0" fmla="*/ 0 h 1177972"/>
              <a:gd name="connsiteX1" fmla="*/ 1135626 w 1238865"/>
              <a:gd name="connsiteY1" fmla="*/ 44246 h 1177972"/>
              <a:gd name="connsiteX2" fmla="*/ 1076633 w 1238865"/>
              <a:gd name="connsiteY2" fmla="*/ 88491 h 1177972"/>
              <a:gd name="connsiteX3" fmla="*/ 988142 w 1238865"/>
              <a:gd name="connsiteY3" fmla="*/ 117987 h 1177972"/>
              <a:gd name="connsiteX4" fmla="*/ 899652 w 1238865"/>
              <a:gd name="connsiteY4" fmla="*/ 147484 h 1177972"/>
              <a:gd name="connsiteX5" fmla="*/ 766917 w 1238865"/>
              <a:gd name="connsiteY5" fmla="*/ 162233 h 1177972"/>
              <a:gd name="connsiteX6" fmla="*/ 722671 w 1238865"/>
              <a:gd name="connsiteY6" fmla="*/ 176981 h 1177972"/>
              <a:gd name="connsiteX7" fmla="*/ 575187 w 1238865"/>
              <a:gd name="connsiteY7" fmla="*/ 221226 h 1177972"/>
              <a:gd name="connsiteX8" fmla="*/ 516194 w 1238865"/>
              <a:gd name="connsiteY8" fmla="*/ 250723 h 1177972"/>
              <a:gd name="connsiteX9" fmla="*/ 471949 w 1238865"/>
              <a:gd name="connsiteY9" fmla="*/ 280220 h 1177972"/>
              <a:gd name="connsiteX10" fmla="*/ 383458 w 1238865"/>
              <a:gd name="connsiteY10" fmla="*/ 383458 h 1177972"/>
              <a:gd name="connsiteX11" fmla="*/ 324465 w 1238865"/>
              <a:gd name="connsiteY11" fmla="*/ 442452 h 1177972"/>
              <a:gd name="connsiteX12" fmla="*/ 294968 w 1238865"/>
              <a:gd name="connsiteY12" fmla="*/ 501446 h 1177972"/>
              <a:gd name="connsiteX13" fmla="*/ 250723 w 1238865"/>
              <a:gd name="connsiteY13" fmla="*/ 560439 h 1177972"/>
              <a:gd name="connsiteX14" fmla="*/ 191729 w 1238865"/>
              <a:gd name="connsiteY14" fmla="*/ 678426 h 1177972"/>
              <a:gd name="connsiteX15" fmla="*/ 147484 w 1238865"/>
              <a:gd name="connsiteY15" fmla="*/ 811162 h 1177972"/>
              <a:gd name="connsiteX16" fmla="*/ 132736 w 1238865"/>
              <a:gd name="connsiteY16" fmla="*/ 884904 h 1177972"/>
              <a:gd name="connsiteX17" fmla="*/ 103239 w 1238865"/>
              <a:gd name="connsiteY17" fmla="*/ 973394 h 1177972"/>
              <a:gd name="connsiteX18" fmla="*/ 88491 w 1238865"/>
              <a:gd name="connsiteY18" fmla="*/ 1091381 h 1177972"/>
              <a:gd name="connsiteX19" fmla="*/ 58994 w 1238865"/>
              <a:gd name="connsiteY19" fmla="*/ 1032387 h 1177972"/>
              <a:gd name="connsiteX20" fmla="*/ 44246 w 1238865"/>
              <a:gd name="connsiteY20" fmla="*/ 988142 h 1177972"/>
              <a:gd name="connsiteX21" fmla="*/ 14749 w 1238865"/>
              <a:gd name="connsiteY21" fmla="*/ 943897 h 1177972"/>
              <a:gd name="connsiteX22" fmla="*/ 0 w 1238865"/>
              <a:gd name="connsiteY22" fmla="*/ 899652 h 1177972"/>
              <a:gd name="connsiteX23" fmla="*/ 44246 w 1238865"/>
              <a:gd name="connsiteY23" fmla="*/ 1032387 h 1177972"/>
              <a:gd name="connsiteX24" fmla="*/ 73742 w 1238865"/>
              <a:gd name="connsiteY24" fmla="*/ 1120878 h 1177972"/>
              <a:gd name="connsiteX25" fmla="*/ 88491 w 1238865"/>
              <a:gd name="connsiteY25" fmla="*/ 1165123 h 1177972"/>
              <a:gd name="connsiteX26" fmla="*/ 162233 w 1238865"/>
              <a:gd name="connsiteY26" fmla="*/ 1106129 h 1177972"/>
              <a:gd name="connsiteX27" fmla="*/ 250723 w 1238865"/>
              <a:gd name="connsiteY27" fmla="*/ 1047136 h 1177972"/>
              <a:gd name="connsiteX28" fmla="*/ 265471 w 1238865"/>
              <a:gd name="connsiteY28" fmla="*/ 1032387 h 117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38865" h="1177972">
                <a:moveTo>
                  <a:pt x="1238865" y="0"/>
                </a:moveTo>
                <a:cubicBezTo>
                  <a:pt x="1195855" y="14337"/>
                  <a:pt x="1177281" y="18212"/>
                  <a:pt x="1135626" y="44246"/>
                </a:cubicBezTo>
                <a:cubicBezTo>
                  <a:pt x="1114782" y="57274"/>
                  <a:pt x="1098618" y="77498"/>
                  <a:pt x="1076633" y="88491"/>
                </a:cubicBezTo>
                <a:cubicBezTo>
                  <a:pt x="1048823" y="102396"/>
                  <a:pt x="1017639" y="108155"/>
                  <a:pt x="988142" y="117987"/>
                </a:cubicBezTo>
                <a:cubicBezTo>
                  <a:pt x="988137" y="117989"/>
                  <a:pt x="899658" y="147483"/>
                  <a:pt x="899652" y="147484"/>
                </a:cubicBezTo>
                <a:lnTo>
                  <a:pt x="766917" y="162233"/>
                </a:lnTo>
                <a:cubicBezTo>
                  <a:pt x="752168" y="167149"/>
                  <a:pt x="737619" y="172710"/>
                  <a:pt x="722671" y="176981"/>
                </a:cubicBezTo>
                <a:cubicBezTo>
                  <a:pt x="646620" y="198709"/>
                  <a:pt x="662804" y="186179"/>
                  <a:pt x="575187" y="221226"/>
                </a:cubicBezTo>
                <a:cubicBezTo>
                  <a:pt x="554774" y="229391"/>
                  <a:pt x="535283" y="239815"/>
                  <a:pt x="516194" y="250723"/>
                </a:cubicBezTo>
                <a:cubicBezTo>
                  <a:pt x="500804" y="259517"/>
                  <a:pt x="485566" y="268872"/>
                  <a:pt x="471949" y="280220"/>
                </a:cubicBezTo>
                <a:cubicBezTo>
                  <a:pt x="413872" y="328618"/>
                  <a:pt x="436036" y="323369"/>
                  <a:pt x="383458" y="383458"/>
                </a:cubicBezTo>
                <a:cubicBezTo>
                  <a:pt x="365145" y="404387"/>
                  <a:pt x="341151" y="420204"/>
                  <a:pt x="324465" y="442452"/>
                </a:cubicBezTo>
                <a:cubicBezTo>
                  <a:pt x="311274" y="460041"/>
                  <a:pt x="306620" y="482802"/>
                  <a:pt x="294968" y="501446"/>
                </a:cubicBezTo>
                <a:cubicBezTo>
                  <a:pt x="281940" y="522290"/>
                  <a:pt x="262660" y="538952"/>
                  <a:pt x="250723" y="560439"/>
                </a:cubicBezTo>
                <a:cubicBezTo>
                  <a:pt x="130460" y="776912"/>
                  <a:pt x="292275" y="527609"/>
                  <a:pt x="191729" y="678426"/>
                </a:cubicBezTo>
                <a:lnTo>
                  <a:pt x="147484" y="811162"/>
                </a:lnTo>
                <a:cubicBezTo>
                  <a:pt x="139557" y="834943"/>
                  <a:pt x="139332" y="860720"/>
                  <a:pt x="132736" y="884904"/>
                </a:cubicBezTo>
                <a:cubicBezTo>
                  <a:pt x="124555" y="914901"/>
                  <a:pt x="103239" y="973394"/>
                  <a:pt x="103239" y="973394"/>
                </a:cubicBezTo>
                <a:cubicBezTo>
                  <a:pt x="98323" y="1012723"/>
                  <a:pt x="112272" y="1059673"/>
                  <a:pt x="88491" y="1091381"/>
                </a:cubicBezTo>
                <a:cubicBezTo>
                  <a:pt x="75299" y="1108970"/>
                  <a:pt x="67655" y="1052595"/>
                  <a:pt x="58994" y="1032387"/>
                </a:cubicBezTo>
                <a:cubicBezTo>
                  <a:pt x="52870" y="1018098"/>
                  <a:pt x="51198" y="1002047"/>
                  <a:pt x="44246" y="988142"/>
                </a:cubicBezTo>
                <a:cubicBezTo>
                  <a:pt x="36319" y="972288"/>
                  <a:pt x="22676" y="959751"/>
                  <a:pt x="14749" y="943897"/>
                </a:cubicBezTo>
                <a:cubicBezTo>
                  <a:pt x="7796" y="929992"/>
                  <a:pt x="0" y="884106"/>
                  <a:pt x="0" y="899652"/>
                </a:cubicBezTo>
                <a:cubicBezTo>
                  <a:pt x="0" y="979132"/>
                  <a:pt x="8631" y="978965"/>
                  <a:pt x="44246" y="1032387"/>
                </a:cubicBezTo>
                <a:lnTo>
                  <a:pt x="73742" y="1120878"/>
                </a:lnTo>
                <a:lnTo>
                  <a:pt x="88491" y="1165123"/>
                </a:lnTo>
                <a:cubicBezTo>
                  <a:pt x="188129" y="1131911"/>
                  <a:pt x="80128" y="1177972"/>
                  <a:pt x="162233" y="1106129"/>
                </a:cubicBezTo>
                <a:cubicBezTo>
                  <a:pt x="188912" y="1082785"/>
                  <a:pt x="225657" y="1072204"/>
                  <a:pt x="250723" y="1047136"/>
                </a:cubicBezTo>
                <a:lnTo>
                  <a:pt x="265471" y="1032387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5257800"/>
            <a:ext cx="7483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Post measurement ensemble: </a:t>
            </a:r>
            <a:r>
              <a:rPr lang="en-US" sz="2800" b="1" dirty="0" err="1" smtClean="0">
                <a:latin typeface="French Script MT" pitchFamily="66" charset="0"/>
              </a:rPr>
              <a:t>E</a:t>
            </a:r>
            <a:r>
              <a:rPr lang="en-US" sz="2800" dirty="0" err="1" smtClean="0"/>
              <a:t>|j</a:t>
            </a:r>
            <a:r>
              <a:rPr lang="en-US" sz="2800" dirty="0" smtClean="0"/>
              <a:t>= {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i|j</a:t>
            </a:r>
            <a:r>
              <a:rPr lang="en-US" sz="2800" dirty="0" smtClean="0"/>
              <a:t>, </a:t>
            </a:r>
            <a:r>
              <a:rPr lang="en-US" sz="2800" dirty="0" smtClean="0">
                <a:sym typeface="Mathematica1"/>
              </a:rPr>
              <a:t></a:t>
            </a:r>
            <a:r>
              <a:rPr lang="en-US" sz="2800" baseline="-25000" dirty="0" err="1" smtClean="0">
                <a:sym typeface="Mathematica1"/>
              </a:rPr>
              <a:t>i|j</a:t>
            </a:r>
            <a:r>
              <a:rPr lang="en-US" sz="2800" dirty="0" smtClean="0">
                <a:sym typeface="Mathematica1"/>
              </a:rPr>
              <a:t>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7152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04800" y="990600"/>
            <a:ext cx="3172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Mathematica1"/>
              </a:rPr>
              <a:t>Mutual information: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143000" y="14478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1447800"/>
            <a:ext cx="314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9900FF"/>
                </a:solidFill>
              </a:rPr>
              <a:t>i</a:t>
            </a:r>
            <a:endParaRPr lang="en-US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1" name="8 Elipse"/>
          <p:cNvSpPr/>
          <p:nvPr/>
        </p:nvSpPr>
        <p:spPr>
          <a:xfrm>
            <a:off x="4891088" y="2971800"/>
            <a:ext cx="771525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4" name="9 Elipse"/>
          <p:cNvSpPr/>
          <p:nvPr/>
        </p:nvSpPr>
        <p:spPr>
          <a:xfrm>
            <a:off x="6391275" y="2971800"/>
            <a:ext cx="771525" cy="7143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5" name="13 Forma libre"/>
          <p:cNvSpPr/>
          <p:nvPr/>
        </p:nvSpPr>
        <p:spPr>
          <a:xfrm>
            <a:off x="5603875" y="3257550"/>
            <a:ext cx="787400" cy="271462"/>
          </a:xfrm>
          <a:custGeom>
            <a:avLst/>
            <a:gdLst>
              <a:gd name="connsiteX0" fmla="*/ 1472 w 787083"/>
              <a:gd name="connsiteY0" fmla="*/ 128789 h 272835"/>
              <a:gd name="connsiteX1" fmla="*/ 65867 w 787083"/>
              <a:gd name="connsiteY1" fmla="*/ 77273 h 272835"/>
              <a:gd name="connsiteX2" fmla="*/ 143140 w 787083"/>
              <a:gd name="connsiteY2" fmla="*/ 25758 h 272835"/>
              <a:gd name="connsiteX3" fmla="*/ 246171 w 787083"/>
              <a:gd name="connsiteY3" fmla="*/ 38636 h 272835"/>
              <a:gd name="connsiteX4" fmla="*/ 297686 w 787083"/>
              <a:gd name="connsiteY4" fmla="*/ 115910 h 272835"/>
              <a:gd name="connsiteX5" fmla="*/ 374960 w 787083"/>
              <a:gd name="connsiteY5" fmla="*/ 206062 h 272835"/>
              <a:gd name="connsiteX6" fmla="*/ 465112 w 787083"/>
              <a:gd name="connsiteY6" fmla="*/ 231820 h 272835"/>
              <a:gd name="connsiteX7" fmla="*/ 490869 w 787083"/>
              <a:gd name="connsiteY7" fmla="*/ 193183 h 272835"/>
              <a:gd name="connsiteX8" fmla="*/ 516627 w 787083"/>
              <a:gd name="connsiteY8" fmla="*/ 115910 h 272835"/>
              <a:gd name="connsiteX9" fmla="*/ 529506 w 787083"/>
              <a:gd name="connsiteY9" fmla="*/ 77273 h 272835"/>
              <a:gd name="connsiteX10" fmla="*/ 555264 w 787083"/>
              <a:gd name="connsiteY10" fmla="*/ 38636 h 272835"/>
              <a:gd name="connsiteX11" fmla="*/ 632537 w 787083"/>
              <a:gd name="connsiteY11" fmla="*/ 0 h 272835"/>
              <a:gd name="connsiteX12" fmla="*/ 774205 w 787083"/>
              <a:gd name="connsiteY12" fmla="*/ 51515 h 272835"/>
              <a:gd name="connsiteX13" fmla="*/ 787083 w 787083"/>
              <a:gd name="connsiteY13" fmla="*/ 77273 h 27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083" h="272835">
                <a:moveTo>
                  <a:pt x="1472" y="128789"/>
                </a:moveTo>
                <a:cubicBezTo>
                  <a:pt x="49065" y="57400"/>
                  <a:pt x="0" y="113866"/>
                  <a:pt x="65867" y="77273"/>
                </a:cubicBezTo>
                <a:cubicBezTo>
                  <a:pt x="92928" y="62239"/>
                  <a:pt x="143140" y="25758"/>
                  <a:pt x="143140" y="25758"/>
                </a:cubicBezTo>
                <a:cubicBezTo>
                  <a:pt x="177484" y="30051"/>
                  <a:pt x="213644" y="26808"/>
                  <a:pt x="246171" y="38636"/>
                </a:cubicBezTo>
                <a:cubicBezTo>
                  <a:pt x="294811" y="56323"/>
                  <a:pt x="278746" y="82765"/>
                  <a:pt x="297686" y="115910"/>
                </a:cubicBezTo>
                <a:cubicBezTo>
                  <a:pt x="319714" y="154458"/>
                  <a:pt x="344512" y="175614"/>
                  <a:pt x="374960" y="206062"/>
                </a:cubicBezTo>
                <a:cubicBezTo>
                  <a:pt x="391607" y="256004"/>
                  <a:pt x="383082" y="272835"/>
                  <a:pt x="465112" y="231820"/>
                </a:cubicBezTo>
                <a:cubicBezTo>
                  <a:pt x="478956" y="224898"/>
                  <a:pt x="484583" y="207327"/>
                  <a:pt x="490869" y="193183"/>
                </a:cubicBezTo>
                <a:cubicBezTo>
                  <a:pt x="501896" y="168372"/>
                  <a:pt x="508041" y="141668"/>
                  <a:pt x="516627" y="115910"/>
                </a:cubicBezTo>
                <a:cubicBezTo>
                  <a:pt x="520920" y="103031"/>
                  <a:pt x="521976" y="88569"/>
                  <a:pt x="529506" y="77273"/>
                </a:cubicBezTo>
                <a:cubicBezTo>
                  <a:pt x="538092" y="64394"/>
                  <a:pt x="544319" y="49581"/>
                  <a:pt x="555264" y="38636"/>
                </a:cubicBezTo>
                <a:cubicBezTo>
                  <a:pt x="580229" y="13671"/>
                  <a:pt x="601114" y="10474"/>
                  <a:pt x="632537" y="0"/>
                </a:cubicBezTo>
                <a:cubicBezTo>
                  <a:pt x="679791" y="9451"/>
                  <a:pt x="737628" y="14938"/>
                  <a:pt x="774205" y="51515"/>
                </a:cubicBezTo>
                <a:cubicBezTo>
                  <a:pt x="780993" y="58303"/>
                  <a:pt x="782790" y="68687"/>
                  <a:pt x="787083" y="77273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609600" y="388620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3810000"/>
            <a:ext cx="294664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Bob’s task:</a:t>
            </a:r>
          </a:p>
          <a:p>
            <a:r>
              <a:rPr lang="en-US" sz="2800" dirty="0" smtClean="0"/>
              <a:t>Gather info </a:t>
            </a:r>
            <a:r>
              <a:rPr lang="en-US" sz="2800" dirty="0" err="1" smtClean="0"/>
              <a:t>abt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Decoding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7152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04800" y="990600"/>
            <a:ext cx="3172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Mathematica1"/>
              </a:rPr>
              <a:t>Mutual information: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143000" y="14478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1447800"/>
            <a:ext cx="314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3124200"/>
            <a:ext cx="35589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/>
              <a:t>I</a:t>
            </a:r>
            <a:r>
              <a:rPr lang="en-US" sz="3600" baseline="-25000" dirty="0" err="1" smtClean="0"/>
              <a:t>acc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= max I(i:M)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1" name="8 Elipse"/>
          <p:cNvSpPr/>
          <p:nvPr/>
        </p:nvSpPr>
        <p:spPr>
          <a:xfrm>
            <a:off x="4891088" y="2971800"/>
            <a:ext cx="771525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4" name="9 Elipse"/>
          <p:cNvSpPr/>
          <p:nvPr/>
        </p:nvSpPr>
        <p:spPr>
          <a:xfrm>
            <a:off x="6391275" y="2971800"/>
            <a:ext cx="771525" cy="7143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5" name="13 Forma libre"/>
          <p:cNvSpPr/>
          <p:nvPr/>
        </p:nvSpPr>
        <p:spPr>
          <a:xfrm>
            <a:off x="5603875" y="3257550"/>
            <a:ext cx="787400" cy="271462"/>
          </a:xfrm>
          <a:custGeom>
            <a:avLst/>
            <a:gdLst>
              <a:gd name="connsiteX0" fmla="*/ 1472 w 787083"/>
              <a:gd name="connsiteY0" fmla="*/ 128789 h 272835"/>
              <a:gd name="connsiteX1" fmla="*/ 65867 w 787083"/>
              <a:gd name="connsiteY1" fmla="*/ 77273 h 272835"/>
              <a:gd name="connsiteX2" fmla="*/ 143140 w 787083"/>
              <a:gd name="connsiteY2" fmla="*/ 25758 h 272835"/>
              <a:gd name="connsiteX3" fmla="*/ 246171 w 787083"/>
              <a:gd name="connsiteY3" fmla="*/ 38636 h 272835"/>
              <a:gd name="connsiteX4" fmla="*/ 297686 w 787083"/>
              <a:gd name="connsiteY4" fmla="*/ 115910 h 272835"/>
              <a:gd name="connsiteX5" fmla="*/ 374960 w 787083"/>
              <a:gd name="connsiteY5" fmla="*/ 206062 h 272835"/>
              <a:gd name="connsiteX6" fmla="*/ 465112 w 787083"/>
              <a:gd name="connsiteY6" fmla="*/ 231820 h 272835"/>
              <a:gd name="connsiteX7" fmla="*/ 490869 w 787083"/>
              <a:gd name="connsiteY7" fmla="*/ 193183 h 272835"/>
              <a:gd name="connsiteX8" fmla="*/ 516627 w 787083"/>
              <a:gd name="connsiteY8" fmla="*/ 115910 h 272835"/>
              <a:gd name="connsiteX9" fmla="*/ 529506 w 787083"/>
              <a:gd name="connsiteY9" fmla="*/ 77273 h 272835"/>
              <a:gd name="connsiteX10" fmla="*/ 555264 w 787083"/>
              <a:gd name="connsiteY10" fmla="*/ 38636 h 272835"/>
              <a:gd name="connsiteX11" fmla="*/ 632537 w 787083"/>
              <a:gd name="connsiteY11" fmla="*/ 0 h 272835"/>
              <a:gd name="connsiteX12" fmla="*/ 774205 w 787083"/>
              <a:gd name="connsiteY12" fmla="*/ 51515 h 272835"/>
              <a:gd name="connsiteX13" fmla="*/ 787083 w 787083"/>
              <a:gd name="connsiteY13" fmla="*/ 77273 h 27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083" h="272835">
                <a:moveTo>
                  <a:pt x="1472" y="128789"/>
                </a:moveTo>
                <a:cubicBezTo>
                  <a:pt x="49065" y="57400"/>
                  <a:pt x="0" y="113866"/>
                  <a:pt x="65867" y="77273"/>
                </a:cubicBezTo>
                <a:cubicBezTo>
                  <a:pt x="92928" y="62239"/>
                  <a:pt x="143140" y="25758"/>
                  <a:pt x="143140" y="25758"/>
                </a:cubicBezTo>
                <a:cubicBezTo>
                  <a:pt x="177484" y="30051"/>
                  <a:pt x="213644" y="26808"/>
                  <a:pt x="246171" y="38636"/>
                </a:cubicBezTo>
                <a:cubicBezTo>
                  <a:pt x="294811" y="56323"/>
                  <a:pt x="278746" y="82765"/>
                  <a:pt x="297686" y="115910"/>
                </a:cubicBezTo>
                <a:cubicBezTo>
                  <a:pt x="319714" y="154458"/>
                  <a:pt x="344512" y="175614"/>
                  <a:pt x="374960" y="206062"/>
                </a:cubicBezTo>
                <a:cubicBezTo>
                  <a:pt x="391607" y="256004"/>
                  <a:pt x="383082" y="272835"/>
                  <a:pt x="465112" y="231820"/>
                </a:cubicBezTo>
                <a:cubicBezTo>
                  <a:pt x="478956" y="224898"/>
                  <a:pt x="484583" y="207327"/>
                  <a:pt x="490869" y="193183"/>
                </a:cubicBezTo>
                <a:cubicBezTo>
                  <a:pt x="501896" y="168372"/>
                  <a:pt x="508041" y="141668"/>
                  <a:pt x="516627" y="115910"/>
                </a:cubicBezTo>
                <a:cubicBezTo>
                  <a:pt x="520920" y="103031"/>
                  <a:pt x="521976" y="88569"/>
                  <a:pt x="529506" y="77273"/>
                </a:cubicBezTo>
                <a:cubicBezTo>
                  <a:pt x="538092" y="64394"/>
                  <a:pt x="544319" y="49581"/>
                  <a:pt x="555264" y="38636"/>
                </a:cubicBezTo>
                <a:cubicBezTo>
                  <a:pt x="580229" y="13671"/>
                  <a:pt x="601114" y="10474"/>
                  <a:pt x="632537" y="0"/>
                </a:cubicBezTo>
                <a:cubicBezTo>
                  <a:pt x="679791" y="9451"/>
                  <a:pt x="737628" y="14938"/>
                  <a:pt x="774205" y="51515"/>
                </a:cubicBezTo>
                <a:cubicBezTo>
                  <a:pt x="780993" y="58303"/>
                  <a:pt x="782790" y="68687"/>
                  <a:pt x="787083" y="77273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609600" y="388620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3810000"/>
            <a:ext cx="294664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Bob’s task:</a:t>
            </a:r>
          </a:p>
          <a:p>
            <a:r>
              <a:rPr lang="en-US" sz="2800" dirty="0" smtClean="0"/>
              <a:t>Gather info </a:t>
            </a:r>
            <a:r>
              <a:rPr lang="en-US" sz="2800" dirty="0" err="1" smtClean="0"/>
              <a:t>abt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5006471"/>
            <a:ext cx="6781800" cy="10895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= Maximal classical information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from  E= {p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Symbol" pitchFamily="18" charset="2"/>
              </a:rPr>
              <a:t>r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}.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Decoding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648200"/>
            <a:ext cx="36872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/>
              <a:t>I</a:t>
            </a:r>
            <a:r>
              <a:rPr lang="en-US" sz="3600" baseline="-25000" dirty="0" err="1" smtClean="0"/>
              <a:t>acc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= max I (i:M)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467600" cy="11430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  <a:latin typeface="Berlin Sans FB Demi" pitchFamily="34" charset="0"/>
              </a:rPr>
              <a:t>Holevo</a:t>
            </a:r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 Theorem 1973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90600" y="2966924"/>
            <a:ext cx="6661061" cy="462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Freeform 9"/>
          <p:cNvSpPr/>
          <p:nvPr/>
        </p:nvSpPr>
        <p:spPr>
          <a:xfrm>
            <a:off x="2866494" y="3406877"/>
            <a:ext cx="562506" cy="1064237"/>
          </a:xfrm>
          <a:custGeom>
            <a:avLst/>
            <a:gdLst>
              <a:gd name="connsiteX0" fmla="*/ 562506 w 562506"/>
              <a:gd name="connsiteY0" fmla="*/ 0 h 1064237"/>
              <a:gd name="connsiteX1" fmla="*/ 533010 w 562506"/>
              <a:gd name="connsiteY1" fmla="*/ 44246 h 1064237"/>
              <a:gd name="connsiteX2" fmla="*/ 474016 w 562506"/>
              <a:gd name="connsiteY2" fmla="*/ 206478 h 1064237"/>
              <a:gd name="connsiteX3" fmla="*/ 444519 w 562506"/>
              <a:gd name="connsiteY3" fmla="*/ 265471 h 1064237"/>
              <a:gd name="connsiteX4" fmla="*/ 385526 w 562506"/>
              <a:gd name="connsiteY4" fmla="*/ 412955 h 1064237"/>
              <a:gd name="connsiteX5" fmla="*/ 356029 w 562506"/>
              <a:gd name="connsiteY5" fmla="*/ 486697 h 1064237"/>
              <a:gd name="connsiteX6" fmla="*/ 341281 w 562506"/>
              <a:gd name="connsiteY6" fmla="*/ 530942 h 1064237"/>
              <a:gd name="connsiteX7" fmla="*/ 311784 w 562506"/>
              <a:gd name="connsiteY7" fmla="*/ 589936 h 1064237"/>
              <a:gd name="connsiteX8" fmla="*/ 282287 w 562506"/>
              <a:gd name="connsiteY8" fmla="*/ 663678 h 1064237"/>
              <a:gd name="connsiteX9" fmla="*/ 267539 w 562506"/>
              <a:gd name="connsiteY9" fmla="*/ 707923 h 1064237"/>
              <a:gd name="connsiteX10" fmla="*/ 208545 w 562506"/>
              <a:gd name="connsiteY10" fmla="*/ 796413 h 1064237"/>
              <a:gd name="connsiteX11" fmla="*/ 164300 w 562506"/>
              <a:gd name="connsiteY11" fmla="*/ 825910 h 1064237"/>
              <a:gd name="connsiteX12" fmla="*/ 134803 w 562506"/>
              <a:gd name="connsiteY12" fmla="*/ 870155 h 1064237"/>
              <a:gd name="connsiteX13" fmla="*/ 90558 w 562506"/>
              <a:gd name="connsiteY13" fmla="*/ 958646 h 1064237"/>
              <a:gd name="connsiteX14" fmla="*/ 46313 w 562506"/>
              <a:gd name="connsiteY14" fmla="*/ 1002891 h 1064237"/>
              <a:gd name="connsiteX15" fmla="*/ 16816 w 562506"/>
              <a:gd name="connsiteY15" fmla="*/ 1047136 h 1064237"/>
              <a:gd name="connsiteX16" fmla="*/ 179048 w 562506"/>
              <a:gd name="connsiteY16" fmla="*/ 1047136 h 106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2506" h="1064237">
                <a:moveTo>
                  <a:pt x="562506" y="0"/>
                </a:moveTo>
                <a:cubicBezTo>
                  <a:pt x="552674" y="14749"/>
                  <a:pt x="540937" y="28392"/>
                  <a:pt x="533010" y="44246"/>
                </a:cubicBezTo>
                <a:cubicBezTo>
                  <a:pt x="512487" y="85293"/>
                  <a:pt x="487784" y="165175"/>
                  <a:pt x="474016" y="206478"/>
                </a:cubicBezTo>
                <a:cubicBezTo>
                  <a:pt x="467064" y="227335"/>
                  <a:pt x="453179" y="245263"/>
                  <a:pt x="444519" y="265471"/>
                </a:cubicBezTo>
                <a:cubicBezTo>
                  <a:pt x="423662" y="314138"/>
                  <a:pt x="405190" y="363794"/>
                  <a:pt x="385526" y="412955"/>
                </a:cubicBezTo>
                <a:cubicBezTo>
                  <a:pt x="375694" y="437536"/>
                  <a:pt x="364401" y="461581"/>
                  <a:pt x="356029" y="486697"/>
                </a:cubicBezTo>
                <a:cubicBezTo>
                  <a:pt x="351113" y="501445"/>
                  <a:pt x="347405" y="516653"/>
                  <a:pt x="341281" y="530942"/>
                </a:cubicBezTo>
                <a:cubicBezTo>
                  <a:pt x="332620" y="551150"/>
                  <a:pt x="320713" y="569845"/>
                  <a:pt x="311784" y="589936"/>
                </a:cubicBezTo>
                <a:cubicBezTo>
                  <a:pt x="301032" y="614128"/>
                  <a:pt x="291583" y="638889"/>
                  <a:pt x="282287" y="663678"/>
                </a:cubicBezTo>
                <a:cubicBezTo>
                  <a:pt x="276828" y="678234"/>
                  <a:pt x="275089" y="694333"/>
                  <a:pt x="267539" y="707923"/>
                </a:cubicBezTo>
                <a:cubicBezTo>
                  <a:pt x="250323" y="738912"/>
                  <a:pt x="228210" y="766916"/>
                  <a:pt x="208545" y="796413"/>
                </a:cubicBezTo>
                <a:cubicBezTo>
                  <a:pt x="198713" y="811161"/>
                  <a:pt x="179048" y="816078"/>
                  <a:pt x="164300" y="825910"/>
                </a:cubicBezTo>
                <a:cubicBezTo>
                  <a:pt x="154468" y="840658"/>
                  <a:pt x="142730" y="854301"/>
                  <a:pt x="134803" y="870155"/>
                </a:cubicBezTo>
                <a:cubicBezTo>
                  <a:pt x="101544" y="936673"/>
                  <a:pt x="143393" y="895243"/>
                  <a:pt x="90558" y="958646"/>
                </a:cubicBezTo>
                <a:cubicBezTo>
                  <a:pt x="77206" y="974669"/>
                  <a:pt x="59666" y="986868"/>
                  <a:pt x="46313" y="1002891"/>
                </a:cubicBezTo>
                <a:cubicBezTo>
                  <a:pt x="34965" y="1016508"/>
                  <a:pt x="0" y="1041531"/>
                  <a:pt x="16816" y="1047136"/>
                </a:cubicBezTo>
                <a:cubicBezTo>
                  <a:pt x="68118" y="1064237"/>
                  <a:pt x="124971" y="1047136"/>
                  <a:pt x="179048" y="1047136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90684" y="4247535"/>
            <a:ext cx="0" cy="206478"/>
          </a:xfrm>
          <a:custGeom>
            <a:avLst/>
            <a:gdLst>
              <a:gd name="connsiteX0" fmla="*/ 0 w 0"/>
              <a:gd name="connsiteY0" fmla="*/ 206478 h 206478"/>
              <a:gd name="connsiteX1" fmla="*/ 0 w 0"/>
              <a:gd name="connsiteY1" fmla="*/ 0 h 20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6478">
                <a:moveTo>
                  <a:pt x="0" y="206478"/>
                </a:move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38201" y="4572000"/>
            <a:ext cx="3276599" cy="37020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4800" y="18288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Initial ensemble </a:t>
            </a:r>
            <a:r>
              <a:rPr lang="en-US" sz="2800" b="1" dirty="0" smtClean="0">
                <a:latin typeface="French Script MT" pitchFamily="66" charset="0"/>
              </a:rPr>
              <a:t>E</a:t>
            </a:r>
            <a:r>
              <a:rPr lang="en-US" sz="2800" dirty="0" smtClean="0"/>
              <a:t> = {p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>
                <a:latin typeface="Symbol" pitchFamily="18" charset="2"/>
              </a:rPr>
              <a:t>r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}</a:t>
            </a:r>
            <a:endParaRPr lang="en-US" sz="2800" dirty="0"/>
          </a:p>
        </p:txBody>
      </p:sp>
      <p:pic>
        <p:nvPicPr>
          <p:cNvPr id="16" name="Picture 15" descr="C:\Users\HRI\Desktop\Downloads\IWQI pos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467600" cy="11430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  <a:latin typeface="Berlin Sans FB Demi" pitchFamily="34" charset="0"/>
              </a:rPr>
              <a:t>Holevo</a:t>
            </a:r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 Theorem 1973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90600" y="2966924"/>
            <a:ext cx="6661061" cy="462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304800" y="18288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Initial ensemble </a:t>
            </a:r>
            <a:r>
              <a:rPr lang="en-US" sz="2800" b="1" dirty="0" smtClean="0">
                <a:latin typeface="French Script MT" pitchFamily="66" charset="0"/>
              </a:rPr>
              <a:t>E</a:t>
            </a:r>
            <a:r>
              <a:rPr lang="en-US" sz="2800" dirty="0" smtClean="0"/>
              <a:t> = {p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>
                <a:latin typeface="Symbol" pitchFamily="18" charset="2"/>
              </a:rPr>
              <a:t>r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}</a:t>
            </a:r>
            <a:endParaRPr lang="en-US" sz="2800" dirty="0"/>
          </a:p>
        </p:txBody>
      </p:sp>
      <p:sp>
        <p:nvSpPr>
          <p:cNvPr id="15" name="Freeform 14"/>
          <p:cNvSpPr/>
          <p:nvPr/>
        </p:nvSpPr>
        <p:spPr>
          <a:xfrm>
            <a:off x="3082413" y="3229897"/>
            <a:ext cx="4740450" cy="646714"/>
          </a:xfrm>
          <a:custGeom>
            <a:avLst/>
            <a:gdLst>
              <a:gd name="connsiteX0" fmla="*/ 0 w 4740450"/>
              <a:gd name="connsiteY0" fmla="*/ 162232 h 646714"/>
              <a:gd name="connsiteX1" fmla="*/ 29497 w 4740450"/>
              <a:gd name="connsiteY1" fmla="*/ 324464 h 646714"/>
              <a:gd name="connsiteX2" fmla="*/ 58993 w 4740450"/>
              <a:gd name="connsiteY2" fmla="*/ 383458 h 646714"/>
              <a:gd name="connsiteX3" fmla="*/ 73742 w 4740450"/>
              <a:gd name="connsiteY3" fmla="*/ 442451 h 646714"/>
              <a:gd name="connsiteX4" fmla="*/ 117987 w 4740450"/>
              <a:gd name="connsiteY4" fmla="*/ 457200 h 646714"/>
              <a:gd name="connsiteX5" fmla="*/ 206477 w 4740450"/>
              <a:gd name="connsiteY5" fmla="*/ 516193 h 646714"/>
              <a:gd name="connsiteX6" fmla="*/ 294968 w 4740450"/>
              <a:gd name="connsiteY6" fmla="*/ 560438 h 646714"/>
              <a:gd name="connsiteX7" fmla="*/ 353961 w 4740450"/>
              <a:gd name="connsiteY7" fmla="*/ 575187 h 646714"/>
              <a:gd name="connsiteX8" fmla="*/ 457200 w 4740450"/>
              <a:gd name="connsiteY8" fmla="*/ 634180 h 646714"/>
              <a:gd name="connsiteX9" fmla="*/ 634181 w 4740450"/>
              <a:gd name="connsiteY9" fmla="*/ 619432 h 646714"/>
              <a:gd name="connsiteX10" fmla="*/ 870155 w 4740450"/>
              <a:gd name="connsiteY10" fmla="*/ 604684 h 646714"/>
              <a:gd name="connsiteX11" fmla="*/ 914400 w 4740450"/>
              <a:gd name="connsiteY11" fmla="*/ 589935 h 646714"/>
              <a:gd name="connsiteX12" fmla="*/ 973393 w 4740450"/>
              <a:gd name="connsiteY12" fmla="*/ 575187 h 646714"/>
              <a:gd name="connsiteX13" fmla="*/ 1061884 w 4740450"/>
              <a:gd name="connsiteY13" fmla="*/ 516193 h 646714"/>
              <a:gd name="connsiteX14" fmla="*/ 1106129 w 4740450"/>
              <a:gd name="connsiteY14" fmla="*/ 486697 h 646714"/>
              <a:gd name="connsiteX15" fmla="*/ 1150374 w 4740450"/>
              <a:gd name="connsiteY15" fmla="*/ 471948 h 646714"/>
              <a:gd name="connsiteX16" fmla="*/ 1283110 w 4740450"/>
              <a:gd name="connsiteY16" fmla="*/ 368709 h 646714"/>
              <a:gd name="connsiteX17" fmla="*/ 1327355 w 4740450"/>
              <a:gd name="connsiteY17" fmla="*/ 353961 h 646714"/>
              <a:gd name="connsiteX18" fmla="*/ 1607574 w 4740450"/>
              <a:gd name="connsiteY18" fmla="*/ 383458 h 646714"/>
              <a:gd name="connsiteX19" fmla="*/ 1651819 w 4740450"/>
              <a:gd name="connsiteY19" fmla="*/ 412955 h 646714"/>
              <a:gd name="connsiteX20" fmla="*/ 1710813 w 4740450"/>
              <a:gd name="connsiteY20" fmla="*/ 501445 h 646714"/>
              <a:gd name="connsiteX21" fmla="*/ 1740310 w 4740450"/>
              <a:gd name="connsiteY21" fmla="*/ 545690 h 646714"/>
              <a:gd name="connsiteX22" fmla="*/ 1755058 w 4740450"/>
              <a:gd name="connsiteY22" fmla="*/ 589935 h 646714"/>
              <a:gd name="connsiteX23" fmla="*/ 1784555 w 4740450"/>
              <a:gd name="connsiteY23" fmla="*/ 634180 h 646714"/>
              <a:gd name="connsiteX24" fmla="*/ 1799303 w 4740450"/>
              <a:gd name="connsiteY24" fmla="*/ 545690 h 646714"/>
              <a:gd name="connsiteX25" fmla="*/ 1843548 w 4740450"/>
              <a:gd name="connsiteY25" fmla="*/ 457200 h 646714"/>
              <a:gd name="connsiteX26" fmla="*/ 1887793 w 4740450"/>
              <a:gd name="connsiteY26" fmla="*/ 412955 h 646714"/>
              <a:gd name="connsiteX27" fmla="*/ 1932039 w 4740450"/>
              <a:gd name="connsiteY27" fmla="*/ 398206 h 646714"/>
              <a:gd name="connsiteX28" fmla="*/ 2153264 w 4740450"/>
              <a:gd name="connsiteY28" fmla="*/ 412955 h 646714"/>
              <a:gd name="connsiteX29" fmla="*/ 2197510 w 4740450"/>
              <a:gd name="connsiteY29" fmla="*/ 442451 h 646714"/>
              <a:gd name="connsiteX30" fmla="*/ 2256503 w 4740450"/>
              <a:gd name="connsiteY30" fmla="*/ 457200 h 646714"/>
              <a:gd name="connsiteX31" fmla="*/ 2389239 w 4740450"/>
              <a:gd name="connsiteY31" fmla="*/ 530942 h 646714"/>
              <a:gd name="connsiteX32" fmla="*/ 2521974 w 4740450"/>
              <a:gd name="connsiteY32" fmla="*/ 560438 h 646714"/>
              <a:gd name="connsiteX33" fmla="*/ 2610464 w 4740450"/>
              <a:gd name="connsiteY33" fmla="*/ 545690 h 646714"/>
              <a:gd name="connsiteX34" fmla="*/ 2861187 w 4740450"/>
              <a:gd name="connsiteY34" fmla="*/ 575187 h 646714"/>
              <a:gd name="connsiteX35" fmla="*/ 2964426 w 4740450"/>
              <a:gd name="connsiteY35" fmla="*/ 619432 h 646714"/>
              <a:gd name="connsiteX36" fmla="*/ 3082413 w 4740450"/>
              <a:gd name="connsiteY36" fmla="*/ 634180 h 646714"/>
              <a:gd name="connsiteX37" fmla="*/ 3215148 w 4740450"/>
              <a:gd name="connsiteY37" fmla="*/ 619432 h 646714"/>
              <a:gd name="connsiteX38" fmla="*/ 3274142 w 4740450"/>
              <a:gd name="connsiteY38" fmla="*/ 604684 h 646714"/>
              <a:gd name="connsiteX39" fmla="*/ 3465871 w 4740450"/>
              <a:gd name="connsiteY39" fmla="*/ 575187 h 646714"/>
              <a:gd name="connsiteX40" fmla="*/ 3524864 w 4740450"/>
              <a:gd name="connsiteY40" fmla="*/ 545690 h 646714"/>
              <a:gd name="connsiteX41" fmla="*/ 3819832 w 4740450"/>
              <a:gd name="connsiteY41" fmla="*/ 486697 h 646714"/>
              <a:gd name="connsiteX42" fmla="*/ 3937819 w 4740450"/>
              <a:gd name="connsiteY42" fmla="*/ 427703 h 646714"/>
              <a:gd name="connsiteX43" fmla="*/ 4026310 w 4740450"/>
              <a:gd name="connsiteY43" fmla="*/ 398206 h 646714"/>
              <a:gd name="connsiteX44" fmla="*/ 4070555 w 4740450"/>
              <a:gd name="connsiteY44" fmla="*/ 383458 h 646714"/>
              <a:gd name="connsiteX45" fmla="*/ 4114800 w 4740450"/>
              <a:gd name="connsiteY45" fmla="*/ 368709 h 646714"/>
              <a:gd name="connsiteX46" fmla="*/ 4173793 w 4740450"/>
              <a:gd name="connsiteY46" fmla="*/ 353961 h 646714"/>
              <a:gd name="connsiteX47" fmla="*/ 4262284 w 4740450"/>
              <a:gd name="connsiteY47" fmla="*/ 324464 h 646714"/>
              <a:gd name="connsiteX48" fmla="*/ 4306529 w 4740450"/>
              <a:gd name="connsiteY48" fmla="*/ 294968 h 646714"/>
              <a:gd name="connsiteX49" fmla="*/ 4483510 w 4740450"/>
              <a:gd name="connsiteY49" fmla="*/ 250722 h 646714"/>
              <a:gd name="connsiteX50" fmla="*/ 4572000 w 4740450"/>
              <a:gd name="connsiteY50" fmla="*/ 221226 h 646714"/>
              <a:gd name="connsiteX51" fmla="*/ 4616245 w 4740450"/>
              <a:gd name="connsiteY51" fmla="*/ 206477 h 646714"/>
              <a:gd name="connsiteX52" fmla="*/ 4689987 w 4740450"/>
              <a:gd name="connsiteY52" fmla="*/ 147484 h 646714"/>
              <a:gd name="connsiteX53" fmla="*/ 4719484 w 4740450"/>
              <a:gd name="connsiteY53" fmla="*/ 103238 h 646714"/>
              <a:gd name="connsiteX54" fmla="*/ 4734232 w 4740450"/>
              <a:gd name="connsiteY54" fmla="*/ 0 h 64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740450" h="646714">
                <a:moveTo>
                  <a:pt x="0" y="162232"/>
                </a:moveTo>
                <a:cubicBezTo>
                  <a:pt x="9832" y="216309"/>
                  <a:pt x="15335" y="271356"/>
                  <a:pt x="29497" y="324464"/>
                </a:cubicBezTo>
                <a:cubicBezTo>
                  <a:pt x="35162" y="345707"/>
                  <a:pt x="51273" y="362872"/>
                  <a:pt x="58993" y="383458"/>
                </a:cubicBezTo>
                <a:cubicBezTo>
                  <a:pt x="66110" y="402437"/>
                  <a:pt x="61080" y="426623"/>
                  <a:pt x="73742" y="442451"/>
                </a:cubicBezTo>
                <a:cubicBezTo>
                  <a:pt x="83454" y="454590"/>
                  <a:pt x="104397" y="449650"/>
                  <a:pt x="117987" y="457200"/>
                </a:cubicBezTo>
                <a:cubicBezTo>
                  <a:pt x="148976" y="474416"/>
                  <a:pt x="172846" y="504982"/>
                  <a:pt x="206477" y="516193"/>
                </a:cubicBezTo>
                <a:cubicBezTo>
                  <a:pt x="392925" y="578345"/>
                  <a:pt x="94823" y="474662"/>
                  <a:pt x="294968" y="560438"/>
                </a:cubicBezTo>
                <a:cubicBezTo>
                  <a:pt x="313599" y="568423"/>
                  <a:pt x="334297" y="570271"/>
                  <a:pt x="353961" y="575187"/>
                </a:cubicBezTo>
                <a:cubicBezTo>
                  <a:pt x="372804" y="587749"/>
                  <a:pt x="436550" y="632889"/>
                  <a:pt x="457200" y="634180"/>
                </a:cubicBezTo>
                <a:cubicBezTo>
                  <a:pt x="516283" y="637873"/>
                  <a:pt x="575133" y="623650"/>
                  <a:pt x="634181" y="619432"/>
                </a:cubicBezTo>
                <a:lnTo>
                  <a:pt x="870155" y="604684"/>
                </a:lnTo>
                <a:cubicBezTo>
                  <a:pt x="884903" y="599768"/>
                  <a:pt x="899452" y="594206"/>
                  <a:pt x="914400" y="589935"/>
                </a:cubicBezTo>
                <a:cubicBezTo>
                  <a:pt x="933890" y="584366"/>
                  <a:pt x="955263" y="584252"/>
                  <a:pt x="973393" y="575187"/>
                </a:cubicBezTo>
                <a:cubicBezTo>
                  <a:pt x="1005101" y="559333"/>
                  <a:pt x="1032387" y="535858"/>
                  <a:pt x="1061884" y="516193"/>
                </a:cubicBezTo>
                <a:lnTo>
                  <a:pt x="1106129" y="486697"/>
                </a:lnTo>
                <a:cubicBezTo>
                  <a:pt x="1119064" y="478074"/>
                  <a:pt x="1135626" y="476864"/>
                  <a:pt x="1150374" y="471948"/>
                </a:cubicBezTo>
                <a:cubicBezTo>
                  <a:pt x="1219687" y="402635"/>
                  <a:pt x="1177265" y="439273"/>
                  <a:pt x="1283110" y="368709"/>
                </a:cubicBezTo>
                <a:cubicBezTo>
                  <a:pt x="1296045" y="360086"/>
                  <a:pt x="1312607" y="358877"/>
                  <a:pt x="1327355" y="353961"/>
                </a:cubicBezTo>
                <a:cubicBezTo>
                  <a:pt x="1349016" y="355315"/>
                  <a:pt x="1533898" y="346619"/>
                  <a:pt x="1607574" y="383458"/>
                </a:cubicBezTo>
                <a:cubicBezTo>
                  <a:pt x="1623428" y="391385"/>
                  <a:pt x="1637071" y="403123"/>
                  <a:pt x="1651819" y="412955"/>
                </a:cubicBezTo>
                <a:lnTo>
                  <a:pt x="1710813" y="501445"/>
                </a:lnTo>
                <a:lnTo>
                  <a:pt x="1740310" y="545690"/>
                </a:lnTo>
                <a:cubicBezTo>
                  <a:pt x="1745226" y="560438"/>
                  <a:pt x="1748106" y="576030"/>
                  <a:pt x="1755058" y="589935"/>
                </a:cubicBezTo>
                <a:cubicBezTo>
                  <a:pt x="1762985" y="605789"/>
                  <a:pt x="1772021" y="646714"/>
                  <a:pt x="1784555" y="634180"/>
                </a:cubicBezTo>
                <a:cubicBezTo>
                  <a:pt x="1805700" y="613035"/>
                  <a:pt x="1792816" y="574881"/>
                  <a:pt x="1799303" y="545690"/>
                </a:cubicBezTo>
                <a:cubicBezTo>
                  <a:pt x="1807365" y="509411"/>
                  <a:pt x="1819444" y="486125"/>
                  <a:pt x="1843548" y="457200"/>
                </a:cubicBezTo>
                <a:cubicBezTo>
                  <a:pt x="1856900" y="441177"/>
                  <a:pt x="1870439" y="424525"/>
                  <a:pt x="1887793" y="412955"/>
                </a:cubicBezTo>
                <a:cubicBezTo>
                  <a:pt x="1900728" y="404331"/>
                  <a:pt x="1917290" y="403122"/>
                  <a:pt x="1932039" y="398206"/>
                </a:cubicBezTo>
                <a:cubicBezTo>
                  <a:pt x="2005781" y="403122"/>
                  <a:pt x="2080364" y="400805"/>
                  <a:pt x="2153264" y="412955"/>
                </a:cubicBezTo>
                <a:cubicBezTo>
                  <a:pt x="2170748" y="415869"/>
                  <a:pt x="2181218" y="435469"/>
                  <a:pt x="2197510" y="442451"/>
                </a:cubicBezTo>
                <a:cubicBezTo>
                  <a:pt x="2216141" y="450436"/>
                  <a:pt x="2236839" y="452284"/>
                  <a:pt x="2256503" y="457200"/>
                </a:cubicBezTo>
                <a:cubicBezTo>
                  <a:pt x="2307158" y="490970"/>
                  <a:pt x="2324021" y="504855"/>
                  <a:pt x="2389239" y="530942"/>
                </a:cubicBezTo>
                <a:cubicBezTo>
                  <a:pt x="2410067" y="539273"/>
                  <a:pt x="2505630" y="557169"/>
                  <a:pt x="2521974" y="560438"/>
                </a:cubicBezTo>
                <a:cubicBezTo>
                  <a:pt x="2551471" y="555522"/>
                  <a:pt x="2580560" y="545690"/>
                  <a:pt x="2610464" y="545690"/>
                </a:cubicBezTo>
                <a:cubicBezTo>
                  <a:pt x="2697751" y="545690"/>
                  <a:pt x="2776809" y="561123"/>
                  <a:pt x="2861187" y="575187"/>
                </a:cubicBezTo>
                <a:cubicBezTo>
                  <a:pt x="2890244" y="589716"/>
                  <a:pt x="2930324" y="613232"/>
                  <a:pt x="2964426" y="619432"/>
                </a:cubicBezTo>
                <a:cubicBezTo>
                  <a:pt x="3003422" y="626522"/>
                  <a:pt x="3043084" y="629264"/>
                  <a:pt x="3082413" y="634180"/>
                </a:cubicBezTo>
                <a:cubicBezTo>
                  <a:pt x="3126658" y="629264"/>
                  <a:pt x="3171148" y="626201"/>
                  <a:pt x="3215148" y="619432"/>
                </a:cubicBezTo>
                <a:cubicBezTo>
                  <a:pt x="3235182" y="616350"/>
                  <a:pt x="3254266" y="608659"/>
                  <a:pt x="3274142" y="604684"/>
                </a:cubicBezTo>
                <a:cubicBezTo>
                  <a:pt x="3325320" y="594448"/>
                  <a:pt x="3416264" y="582274"/>
                  <a:pt x="3465871" y="575187"/>
                </a:cubicBezTo>
                <a:cubicBezTo>
                  <a:pt x="3485535" y="565355"/>
                  <a:pt x="3504007" y="552642"/>
                  <a:pt x="3524864" y="545690"/>
                </a:cubicBezTo>
                <a:cubicBezTo>
                  <a:pt x="3612870" y="516355"/>
                  <a:pt x="3732693" y="501220"/>
                  <a:pt x="3819832" y="486697"/>
                </a:cubicBezTo>
                <a:cubicBezTo>
                  <a:pt x="3947945" y="443991"/>
                  <a:pt x="3746245" y="514782"/>
                  <a:pt x="3937819" y="427703"/>
                </a:cubicBezTo>
                <a:cubicBezTo>
                  <a:pt x="3966125" y="414837"/>
                  <a:pt x="3996813" y="408038"/>
                  <a:pt x="4026310" y="398206"/>
                </a:cubicBezTo>
                <a:lnTo>
                  <a:pt x="4070555" y="383458"/>
                </a:lnTo>
                <a:cubicBezTo>
                  <a:pt x="4085303" y="378542"/>
                  <a:pt x="4099718" y="372479"/>
                  <a:pt x="4114800" y="368709"/>
                </a:cubicBezTo>
                <a:cubicBezTo>
                  <a:pt x="4134464" y="363793"/>
                  <a:pt x="4154378" y="359785"/>
                  <a:pt x="4173793" y="353961"/>
                </a:cubicBezTo>
                <a:cubicBezTo>
                  <a:pt x="4203574" y="345027"/>
                  <a:pt x="4236413" y="341711"/>
                  <a:pt x="4262284" y="324464"/>
                </a:cubicBezTo>
                <a:cubicBezTo>
                  <a:pt x="4277032" y="314632"/>
                  <a:pt x="4290332" y="302167"/>
                  <a:pt x="4306529" y="294968"/>
                </a:cubicBezTo>
                <a:cubicBezTo>
                  <a:pt x="4409709" y="249111"/>
                  <a:pt x="4377506" y="277223"/>
                  <a:pt x="4483510" y="250722"/>
                </a:cubicBezTo>
                <a:cubicBezTo>
                  <a:pt x="4513674" y="243181"/>
                  <a:pt x="4542503" y="231058"/>
                  <a:pt x="4572000" y="221226"/>
                </a:cubicBezTo>
                <a:lnTo>
                  <a:pt x="4616245" y="206477"/>
                </a:lnTo>
                <a:cubicBezTo>
                  <a:pt x="4700782" y="79673"/>
                  <a:pt x="4588217" y="228901"/>
                  <a:pt x="4689987" y="147484"/>
                </a:cubicBezTo>
                <a:cubicBezTo>
                  <a:pt x="4703828" y="136411"/>
                  <a:pt x="4709652" y="117987"/>
                  <a:pt x="4719484" y="103238"/>
                </a:cubicBezTo>
                <a:cubicBezTo>
                  <a:pt x="4740450" y="40338"/>
                  <a:pt x="4734232" y="74539"/>
                  <a:pt x="4734232" y="0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741313" y="4343400"/>
            <a:ext cx="4259687" cy="483128"/>
          </a:xfrm>
          <a:prstGeom prst="rect">
            <a:avLst/>
          </a:prstGeom>
        </p:spPr>
      </p:pic>
      <p:pic>
        <p:nvPicPr>
          <p:cNvPr id="8" name="Picture 7" descr="C:\Users\HRI\Desktop\Downloads\IWQI pos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467600" cy="11430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  <a:latin typeface="Berlin Sans FB Demi" pitchFamily="34" charset="0"/>
              </a:rPr>
              <a:t>Holevo</a:t>
            </a:r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 Theorem 1973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90600" y="2966924"/>
            <a:ext cx="6661061" cy="462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304800" y="18288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Initial ensemble </a:t>
            </a:r>
            <a:r>
              <a:rPr lang="en-US" sz="2800" b="1" dirty="0" smtClean="0">
                <a:latin typeface="French Script MT" pitchFamily="66" charset="0"/>
              </a:rPr>
              <a:t>E</a:t>
            </a:r>
            <a:r>
              <a:rPr lang="en-US" sz="2800" dirty="0" smtClean="0"/>
              <a:t> = {p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>
                <a:latin typeface="Symbol" pitchFamily="18" charset="2"/>
              </a:rPr>
              <a:t>r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}</a:t>
            </a:r>
            <a:endParaRPr lang="en-US" sz="2800" dirty="0"/>
          </a:p>
        </p:txBody>
      </p:sp>
      <p:sp>
        <p:nvSpPr>
          <p:cNvPr id="15" name="Freeform 14"/>
          <p:cNvSpPr/>
          <p:nvPr/>
        </p:nvSpPr>
        <p:spPr>
          <a:xfrm>
            <a:off x="3082413" y="3229897"/>
            <a:ext cx="4740450" cy="646714"/>
          </a:xfrm>
          <a:custGeom>
            <a:avLst/>
            <a:gdLst>
              <a:gd name="connsiteX0" fmla="*/ 0 w 4740450"/>
              <a:gd name="connsiteY0" fmla="*/ 162232 h 646714"/>
              <a:gd name="connsiteX1" fmla="*/ 29497 w 4740450"/>
              <a:gd name="connsiteY1" fmla="*/ 324464 h 646714"/>
              <a:gd name="connsiteX2" fmla="*/ 58993 w 4740450"/>
              <a:gd name="connsiteY2" fmla="*/ 383458 h 646714"/>
              <a:gd name="connsiteX3" fmla="*/ 73742 w 4740450"/>
              <a:gd name="connsiteY3" fmla="*/ 442451 h 646714"/>
              <a:gd name="connsiteX4" fmla="*/ 117987 w 4740450"/>
              <a:gd name="connsiteY4" fmla="*/ 457200 h 646714"/>
              <a:gd name="connsiteX5" fmla="*/ 206477 w 4740450"/>
              <a:gd name="connsiteY5" fmla="*/ 516193 h 646714"/>
              <a:gd name="connsiteX6" fmla="*/ 294968 w 4740450"/>
              <a:gd name="connsiteY6" fmla="*/ 560438 h 646714"/>
              <a:gd name="connsiteX7" fmla="*/ 353961 w 4740450"/>
              <a:gd name="connsiteY7" fmla="*/ 575187 h 646714"/>
              <a:gd name="connsiteX8" fmla="*/ 457200 w 4740450"/>
              <a:gd name="connsiteY8" fmla="*/ 634180 h 646714"/>
              <a:gd name="connsiteX9" fmla="*/ 634181 w 4740450"/>
              <a:gd name="connsiteY9" fmla="*/ 619432 h 646714"/>
              <a:gd name="connsiteX10" fmla="*/ 870155 w 4740450"/>
              <a:gd name="connsiteY10" fmla="*/ 604684 h 646714"/>
              <a:gd name="connsiteX11" fmla="*/ 914400 w 4740450"/>
              <a:gd name="connsiteY11" fmla="*/ 589935 h 646714"/>
              <a:gd name="connsiteX12" fmla="*/ 973393 w 4740450"/>
              <a:gd name="connsiteY12" fmla="*/ 575187 h 646714"/>
              <a:gd name="connsiteX13" fmla="*/ 1061884 w 4740450"/>
              <a:gd name="connsiteY13" fmla="*/ 516193 h 646714"/>
              <a:gd name="connsiteX14" fmla="*/ 1106129 w 4740450"/>
              <a:gd name="connsiteY14" fmla="*/ 486697 h 646714"/>
              <a:gd name="connsiteX15" fmla="*/ 1150374 w 4740450"/>
              <a:gd name="connsiteY15" fmla="*/ 471948 h 646714"/>
              <a:gd name="connsiteX16" fmla="*/ 1283110 w 4740450"/>
              <a:gd name="connsiteY16" fmla="*/ 368709 h 646714"/>
              <a:gd name="connsiteX17" fmla="*/ 1327355 w 4740450"/>
              <a:gd name="connsiteY17" fmla="*/ 353961 h 646714"/>
              <a:gd name="connsiteX18" fmla="*/ 1607574 w 4740450"/>
              <a:gd name="connsiteY18" fmla="*/ 383458 h 646714"/>
              <a:gd name="connsiteX19" fmla="*/ 1651819 w 4740450"/>
              <a:gd name="connsiteY19" fmla="*/ 412955 h 646714"/>
              <a:gd name="connsiteX20" fmla="*/ 1710813 w 4740450"/>
              <a:gd name="connsiteY20" fmla="*/ 501445 h 646714"/>
              <a:gd name="connsiteX21" fmla="*/ 1740310 w 4740450"/>
              <a:gd name="connsiteY21" fmla="*/ 545690 h 646714"/>
              <a:gd name="connsiteX22" fmla="*/ 1755058 w 4740450"/>
              <a:gd name="connsiteY22" fmla="*/ 589935 h 646714"/>
              <a:gd name="connsiteX23" fmla="*/ 1784555 w 4740450"/>
              <a:gd name="connsiteY23" fmla="*/ 634180 h 646714"/>
              <a:gd name="connsiteX24" fmla="*/ 1799303 w 4740450"/>
              <a:gd name="connsiteY24" fmla="*/ 545690 h 646714"/>
              <a:gd name="connsiteX25" fmla="*/ 1843548 w 4740450"/>
              <a:gd name="connsiteY25" fmla="*/ 457200 h 646714"/>
              <a:gd name="connsiteX26" fmla="*/ 1887793 w 4740450"/>
              <a:gd name="connsiteY26" fmla="*/ 412955 h 646714"/>
              <a:gd name="connsiteX27" fmla="*/ 1932039 w 4740450"/>
              <a:gd name="connsiteY27" fmla="*/ 398206 h 646714"/>
              <a:gd name="connsiteX28" fmla="*/ 2153264 w 4740450"/>
              <a:gd name="connsiteY28" fmla="*/ 412955 h 646714"/>
              <a:gd name="connsiteX29" fmla="*/ 2197510 w 4740450"/>
              <a:gd name="connsiteY29" fmla="*/ 442451 h 646714"/>
              <a:gd name="connsiteX30" fmla="*/ 2256503 w 4740450"/>
              <a:gd name="connsiteY30" fmla="*/ 457200 h 646714"/>
              <a:gd name="connsiteX31" fmla="*/ 2389239 w 4740450"/>
              <a:gd name="connsiteY31" fmla="*/ 530942 h 646714"/>
              <a:gd name="connsiteX32" fmla="*/ 2521974 w 4740450"/>
              <a:gd name="connsiteY32" fmla="*/ 560438 h 646714"/>
              <a:gd name="connsiteX33" fmla="*/ 2610464 w 4740450"/>
              <a:gd name="connsiteY33" fmla="*/ 545690 h 646714"/>
              <a:gd name="connsiteX34" fmla="*/ 2861187 w 4740450"/>
              <a:gd name="connsiteY34" fmla="*/ 575187 h 646714"/>
              <a:gd name="connsiteX35" fmla="*/ 2964426 w 4740450"/>
              <a:gd name="connsiteY35" fmla="*/ 619432 h 646714"/>
              <a:gd name="connsiteX36" fmla="*/ 3082413 w 4740450"/>
              <a:gd name="connsiteY36" fmla="*/ 634180 h 646714"/>
              <a:gd name="connsiteX37" fmla="*/ 3215148 w 4740450"/>
              <a:gd name="connsiteY37" fmla="*/ 619432 h 646714"/>
              <a:gd name="connsiteX38" fmla="*/ 3274142 w 4740450"/>
              <a:gd name="connsiteY38" fmla="*/ 604684 h 646714"/>
              <a:gd name="connsiteX39" fmla="*/ 3465871 w 4740450"/>
              <a:gd name="connsiteY39" fmla="*/ 575187 h 646714"/>
              <a:gd name="connsiteX40" fmla="*/ 3524864 w 4740450"/>
              <a:gd name="connsiteY40" fmla="*/ 545690 h 646714"/>
              <a:gd name="connsiteX41" fmla="*/ 3819832 w 4740450"/>
              <a:gd name="connsiteY41" fmla="*/ 486697 h 646714"/>
              <a:gd name="connsiteX42" fmla="*/ 3937819 w 4740450"/>
              <a:gd name="connsiteY42" fmla="*/ 427703 h 646714"/>
              <a:gd name="connsiteX43" fmla="*/ 4026310 w 4740450"/>
              <a:gd name="connsiteY43" fmla="*/ 398206 h 646714"/>
              <a:gd name="connsiteX44" fmla="*/ 4070555 w 4740450"/>
              <a:gd name="connsiteY44" fmla="*/ 383458 h 646714"/>
              <a:gd name="connsiteX45" fmla="*/ 4114800 w 4740450"/>
              <a:gd name="connsiteY45" fmla="*/ 368709 h 646714"/>
              <a:gd name="connsiteX46" fmla="*/ 4173793 w 4740450"/>
              <a:gd name="connsiteY46" fmla="*/ 353961 h 646714"/>
              <a:gd name="connsiteX47" fmla="*/ 4262284 w 4740450"/>
              <a:gd name="connsiteY47" fmla="*/ 324464 h 646714"/>
              <a:gd name="connsiteX48" fmla="*/ 4306529 w 4740450"/>
              <a:gd name="connsiteY48" fmla="*/ 294968 h 646714"/>
              <a:gd name="connsiteX49" fmla="*/ 4483510 w 4740450"/>
              <a:gd name="connsiteY49" fmla="*/ 250722 h 646714"/>
              <a:gd name="connsiteX50" fmla="*/ 4572000 w 4740450"/>
              <a:gd name="connsiteY50" fmla="*/ 221226 h 646714"/>
              <a:gd name="connsiteX51" fmla="*/ 4616245 w 4740450"/>
              <a:gd name="connsiteY51" fmla="*/ 206477 h 646714"/>
              <a:gd name="connsiteX52" fmla="*/ 4689987 w 4740450"/>
              <a:gd name="connsiteY52" fmla="*/ 147484 h 646714"/>
              <a:gd name="connsiteX53" fmla="*/ 4719484 w 4740450"/>
              <a:gd name="connsiteY53" fmla="*/ 103238 h 646714"/>
              <a:gd name="connsiteX54" fmla="*/ 4734232 w 4740450"/>
              <a:gd name="connsiteY54" fmla="*/ 0 h 64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740450" h="646714">
                <a:moveTo>
                  <a:pt x="0" y="162232"/>
                </a:moveTo>
                <a:cubicBezTo>
                  <a:pt x="9832" y="216309"/>
                  <a:pt x="15335" y="271356"/>
                  <a:pt x="29497" y="324464"/>
                </a:cubicBezTo>
                <a:cubicBezTo>
                  <a:pt x="35162" y="345707"/>
                  <a:pt x="51273" y="362872"/>
                  <a:pt x="58993" y="383458"/>
                </a:cubicBezTo>
                <a:cubicBezTo>
                  <a:pt x="66110" y="402437"/>
                  <a:pt x="61080" y="426623"/>
                  <a:pt x="73742" y="442451"/>
                </a:cubicBezTo>
                <a:cubicBezTo>
                  <a:pt x="83454" y="454590"/>
                  <a:pt x="104397" y="449650"/>
                  <a:pt x="117987" y="457200"/>
                </a:cubicBezTo>
                <a:cubicBezTo>
                  <a:pt x="148976" y="474416"/>
                  <a:pt x="172846" y="504982"/>
                  <a:pt x="206477" y="516193"/>
                </a:cubicBezTo>
                <a:cubicBezTo>
                  <a:pt x="392925" y="578345"/>
                  <a:pt x="94823" y="474662"/>
                  <a:pt x="294968" y="560438"/>
                </a:cubicBezTo>
                <a:cubicBezTo>
                  <a:pt x="313599" y="568423"/>
                  <a:pt x="334297" y="570271"/>
                  <a:pt x="353961" y="575187"/>
                </a:cubicBezTo>
                <a:cubicBezTo>
                  <a:pt x="372804" y="587749"/>
                  <a:pt x="436550" y="632889"/>
                  <a:pt x="457200" y="634180"/>
                </a:cubicBezTo>
                <a:cubicBezTo>
                  <a:pt x="516283" y="637873"/>
                  <a:pt x="575133" y="623650"/>
                  <a:pt x="634181" y="619432"/>
                </a:cubicBezTo>
                <a:lnTo>
                  <a:pt x="870155" y="604684"/>
                </a:lnTo>
                <a:cubicBezTo>
                  <a:pt x="884903" y="599768"/>
                  <a:pt x="899452" y="594206"/>
                  <a:pt x="914400" y="589935"/>
                </a:cubicBezTo>
                <a:cubicBezTo>
                  <a:pt x="933890" y="584366"/>
                  <a:pt x="955263" y="584252"/>
                  <a:pt x="973393" y="575187"/>
                </a:cubicBezTo>
                <a:cubicBezTo>
                  <a:pt x="1005101" y="559333"/>
                  <a:pt x="1032387" y="535858"/>
                  <a:pt x="1061884" y="516193"/>
                </a:cubicBezTo>
                <a:lnTo>
                  <a:pt x="1106129" y="486697"/>
                </a:lnTo>
                <a:cubicBezTo>
                  <a:pt x="1119064" y="478074"/>
                  <a:pt x="1135626" y="476864"/>
                  <a:pt x="1150374" y="471948"/>
                </a:cubicBezTo>
                <a:cubicBezTo>
                  <a:pt x="1219687" y="402635"/>
                  <a:pt x="1177265" y="439273"/>
                  <a:pt x="1283110" y="368709"/>
                </a:cubicBezTo>
                <a:cubicBezTo>
                  <a:pt x="1296045" y="360086"/>
                  <a:pt x="1312607" y="358877"/>
                  <a:pt x="1327355" y="353961"/>
                </a:cubicBezTo>
                <a:cubicBezTo>
                  <a:pt x="1349016" y="355315"/>
                  <a:pt x="1533898" y="346619"/>
                  <a:pt x="1607574" y="383458"/>
                </a:cubicBezTo>
                <a:cubicBezTo>
                  <a:pt x="1623428" y="391385"/>
                  <a:pt x="1637071" y="403123"/>
                  <a:pt x="1651819" y="412955"/>
                </a:cubicBezTo>
                <a:lnTo>
                  <a:pt x="1710813" y="501445"/>
                </a:lnTo>
                <a:lnTo>
                  <a:pt x="1740310" y="545690"/>
                </a:lnTo>
                <a:cubicBezTo>
                  <a:pt x="1745226" y="560438"/>
                  <a:pt x="1748106" y="576030"/>
                  <a:pt x="1755058" y="589935"/>
                </a:cubicBezTo>
                <a:cubicBezTo>
                  <a:pt x="1762985" y="605789"/>
                  <a:pt x="1772021" y="646714"/>
                  <a:pt x="1784555" y="634180"/>
                </a:cubicBezTo>
                <a:cubicBezTo>
                  <a:pt x="1805700" y="613035"/>
                  <a:pt x="1792816" y="574881"/>
                  <a:pt x="1799303" y="545690"/>
                </a:cubicBezTo>
                <a:cubicBezTo>
                  <a:pt x="1807365" y="509411"/>
                  <a:pt x="1819444" y="486125"/>
                  <a:pt x="1843548" y="457200"/>
                </a:cubicBezTo>
                <a:cubicBezTo>
                  <a:pt x="1856900" y="441177"/>
                  <a:pt x="1870439" y="424525"/>
                  <a:pt x="1887793" y="412955"/>
                </a:cubicBezTo>
                <a:cubicBezTo>
                  <a:pt x="1900728" y="404331"/>
                  <a:pt x="1917290" y="403122"/>
                  <a:pt x="1932039" y="398206"/>
                </a:cubicBezTo>
                <a:cubicBezTo>
                  <a:pt x="2005781" y="403122"/>
                  <a:pt x="2080364" y="400805"/>
                  <a:pt x="2153264" y="412955"/>
                </a:cubicBezTo>
                <a:cubicBezTo>
                  <a:pt x="2170748" y="415869"/>
                  <a:pt x="2181218" y="435469"/>
                  <a:pt x="2197510" y="442451"/>
                </a:cubicBezTo>
                <a:cubicBezTo>
                  <a:pt x="2216141" y="450436"/>
                  <a:pt x="2236839" y="452284"/>
                  <a:pt x="2256503" y="457200"/>
                </a:cubicBezTo>
                <a:cubicBezTo>
                  <a:pt x="2307158" y="490970"/>
                  <a:pt x="2324021" y="504855"/>
                  <a:pt x="2389239" y="530942"/>
                </a:cubicBezTo>
                <a:cubicBezTo>
                  <a:pt x="2410067" y="539273"/>
                  <a:pt x="2505630" y="557169"/>
                  <a:pt x="2521974" y="560438"/>
                </a:cubicBezTo>
                <a:cubicBezTo>
                  <a:pt x="2551471" y="555522"/>
                  <a:pt x="2580560" y="545690"/>
                  <a:pt x="2610464" y="545690"/>
                </a:cubicBezTo>
                <a:cubicBezTo>
                  <a:pt x="2697751" y="545690"/>
                  <a:pt x="2776809" y="561123"/>
                  <a:pt x="2861187" y="575187"/>
                </a:cubicBezTo>
                <a:cubicBezTo>
                  <a:pt x="2890244" y="589716"/>
                  <a:pt x="2930324" y="613232"/>
                  <a:pt x="2964426" y="619432"/>
                </a:cubicBezTo>
                <a:cubicBezTo>
                  <a:pt x="3003422" y="626522"/>
                  <a:pt x="3043084" y="629264"/>
                  <a:pt x="3082413" y="634180"/>
                </a:cubicBezTo>
                <a:cubicBezTo>
                  <a:pt x="3126658" y="629264"/>
                  <a:pt x="3171148" y="626201"/>
                  <a:pt x="3215148" y="619432"/>
                </a:cubicBezTo>
                <a:cubicBezTo>
                  <a:pt x="3235182" y="616350"/>
                  <a:pt x="3254266" y="608659"/>
                  <a:pt x="3274142" y="604684"/>
                </a:cubicBezTo>
                <a:cubicBezTo>
                  <a:pt x="3325320" y="594448"/>
                  <a:pt x="3416264" y="582274"/>
                  <a:pt x="3465871" y="575187"/>
                </a:cubicBezTo>
                <a:cubicBezTo>
                  <a:pt x="3485535" y="565355"/>
                  <a:pt x="3504007" y="552642"/>
                  <a:pt x="3524864" y="545690"/>
                </a:cubicBezTo>
                <a:cubicBezTo>
                  <a:pt x="3612870" y="516355"/>
                  <a:pt x="3732693" y="501220"/>
                  <a:pt x="3819832" y="486697"/>
                </a:cubicBezTo>
                <a:cubicBezTo>
                  <a:pt x="3947945" y="443991"/>
                  <a:pt x="3746245" y="514782"/>
                  <a:pt x="3937819" y="427703"/>
                </a:cubicBezTo>
                <a:cubicBezTo>
                  <a:pt x="3966125" y="414837"/>
                  <a:pt x="3996813" y="408038"/>
                  <a:pt x="4026310" y="398206"/>
                </a:cubicBezTo>
                <a:lnTo>
                  <a:pt x="4070555" y="383458"/>
                </a:lnTo>
                <a:cubicBezTo>
                  <a:pt x="4085303" y="378542"/>
                  <a:pt x="4099718" y="372479"/>
                  <a:pt x="4114800" y="368709"/>
                </a:cubicBezTo>
                <a:cubicBezTo>
                  <a:pt x="4134464" y="363793"/>
                  <a:pt x="4154378" y="359785"/>
                  <a:pt x="4173793" y="353961"/>
                </a:cubicBezTo>
                <a:cubicBezTo>
                  <a:pt x="4203574" y="345027"/>
                  <a:pt x="4236413" y="341711"/>
                  <a:pt x="4262284" y="324464"/>
                </a:cubicBezTo>
                <a:cubicBezTo>
                  <a:pt x="4277032" y="314632"/>
                  <a:pt x="4290332" y="302167"/>
                  <a:pt x="4306529" y="294968"/>
                </a:cubicBezTo>
                <a:cubicBezTo>
                  <a:pt x="4409709" y="249111"/>
                  <a:pt x="4377506" y="277223"/>
                  <a:pt x="4483510" y="250722"/>
                </a:cubicBezTo>
                <a:cubicBezTo>
                  <a:pt x="4513674" y="243181"/>
                  <a:pt x="4542503" y="231058"/>
                  <a:pt x="4572000" y="221226"/>
                </a:cubicBezTo>
                <a:lnTo>
                  <a:pt x="4616245" y="206477"/>
                </a:lnTo>
                <a:cubicBezTo>
                  <a:pt x="4700782" y="79673"/>
                  <a:pt x="4588217" y="228901"/>
                  <a:pt x="4689987" y="147484"/>
                </a:cubicBezTo>
                <a:cubicBezTo>
                  <a:pt x="4703828" y="136411"/>
                  <a:pt x="4709652" y="117987"/>
                  <a:pt x="4719484" y="103238"/>
                </a:cubicBezTo>
                <a:cubicBezTo>
                  <a:pt x="4740450" y="40338"/>
                  <a:pt x="4734232" y="74539"/>
                  <a:pt x="4734232" y="0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741313" y="4343400"/>
            <a:ext cx="4259687" cy="48312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7391400" y="4719485"/>
            <a:ext cx="557981" cy="1300316"/>
          </a:xfrm>
          <a:custGeom>
            <a:avLst/>
            <a:gdLst>
              <a:gd name="connsiteX0" fmla="*/ 796413 w 796413"/>
              <a:gd name="connsiteY0" fmla="*/ 0 h 1300967"/>
              <a:gd name="connsiteX1" fmla="*/ 766916 w 796413"/>
              <a:gd name="connsiteY1" fmla="*/ 88490 h 1300967"/>
              <a:gd name="connsiteX2" fmla="*/ 752167 w 796413"/>
              <a:gd name="connsiteY2" fmla="*/ 176981 h 1300967"/>
              <a:gd name="connsiteX3" fmla="*/ 737419 w 796413"/>
              <a:gd name="connsiteY3" fmla="*/ 294968 h 1300967"/>
              <a:gd name="connsiteX4" fmla="*/ 722671 w 796413"/>
              <a:gd name="connsiteY4" fmla="*/ 339213 h 1300967"/>
              <a:gd name="connsiteX5" fmla="*/ 707922 w 796413"/>
              <a:gd name="connsiteY5" fmla="*/ 412955 h 1300967"/>
              <a:gd name="connsiteX6" fmla="*/ 663677 w 796413"/>
              <a:gd name="connsiteY6" fmla="*/ 501445 h 1300967"/>
              <a:gd name="connsiteX7" fmla="*/ 634180 w 796413"/>
              <a:gd name="connsiteY7" fmla="*/ 575187 h 1300967"/>
              <a:gd name="connsiteX8" fmla="*/ 619432 w 796413"/>
              <a:gd name="connsiteY8" fmla="*/ 619432 h 1300967"/>
              <a:gd name="connsiteX9" fmla="*/ 604684 w 796413"/>
              <a:gd name="connsiteY9" fmla="*/ 678426 h 1300967"/>
              <a:gd name="connsiteX10" fmla="*/ 575187 w 796413"/>
              <a:gd name="connsiteY10" fmla="*/ 722671 h 1300967"/>
              <a:gd name="connsiteX11" fmla="*/ 530942 w 796413"/>
              <a:gd name="connsiteY11" fmla="*/ 811161 h 1300967"/>
              <a:gd name="connsiteX12" fmla="*/ 486697 w 796413"/>
              <a:gd name="connsiteY12" fmla="*/ 855406 h 1300967"/>
              <a:gd name="connsiteX13" fmla="*/ 427703 w 796413"/>
              <a:gd name="connsiteY13" fmla="*/ 943897 h 1300967"/>
              <a:gd name="connsiteX14" fmla="*/ 383458 w 796413"/>
              <a:gd name="connsiteY14" fmla="*/ 988142 h 1300967"/>
              <a:gd name="connsiteX15" fmla="*/ 309716 w 796413"/>
              <a:gd name="connsiteY15" fmla="*/ 1076632 h 1300967"/>
              <a:gd name="connsiteX16" fmla="*/ 221226 w 796413"/>
              <a:gd name="connsiteY16" fmla="*/ 1135626 h 1300967"/>
              <a:gd name="connsiteX17" fmla="*/ 132735 w 796413"/>
              <a:gd name="connsiteY17" fmla="*/ 1165122 h 1300967"/>
              <a:gd name="connsiteX18" fmla="*/ 88490 w 796413"/>
              <a:gd name="connsiteY18" fmla="*/ 1179871 h 1300967"/>
              <a:gd name="connsiteX19" fmla="*/ 44245 w 796413"/>
              <a:gd name="connsiteY19" fmla="*/ 1194619 h 1300967"/>
              <a:gd name="connsiteX20" fmla="*/ 0 w 796413"/>
              <a:gd name="connsiteY20" fmla="*/ 1209368 h 1300967"/>
              <a:gd name="connsiteX21" fmla="*/ 44245 w 796413"/>
              <a:gd name="connsiteY21" fmla="*/ 1194619 h 1300967"/>
              <a:gd name="connsiteX22" fmla="*/ 88490 w 796413"/>
              <a:gd name="connsiteY22" fmla="*/ 1150374 h 1300967"/>
              <a:gd name="connsiteX23" fmla="*/ 132735 w 796413"/>
              <a:gd name="connsiteY23" fmla="*/ 1120877 h 1300967"/>
              <a:gd name="connsiteX24" fmla="*/ 44245 w 796413"/>
              <a:gd name="connsiteY24" fmla="*/ 1194619 h 1300967"/>
              <a:gd name="connsiteX25" fmla="*/ 14748 w 796413"/>
              <a:gd name="connsiteY25" fmla="*/ 1238864 h 1300967"/>
              <a:gd name="connsiteX26" fmla="*/ 103238 w 796413"/>
              <a:gd name="connsiteY26" fmla="*/ 1268361 h 1300967"/>
              <a:gd name="connsiteX27" fmla="*/ 191729 w 796413"/>
              <a:gd name="connsiteY27" fmla="*/ 1297858 h 1300967"/>
              <a:gd name="connsiteX28" fmla="*/ 221226 w 796413"/>
              <a:gd name="connsiteY28" fmla="*/ 1297858 h 130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96413" h="1300967">
                <a:moveTo>
                  <a:pt x="796413" y="0"/>
                </a:moveTo>
                <a:cubicBezTo>
                  <a:pt x="786581" y="29497"/>
                  <a:pt x="772028" y="57821"/>
                  <a:pt x="766916" y="88490"/>
                </a:cubicBezTo>
                <a:cubicBezTo>
                  <a:pt x="762000" y="117987"/>
                  <a:pt x="756396" y="147378"/>
                  <a:pt x="752167" y="176981"/>
                </a:cubicBezTo>
                <a:cubicBezTo>
                  <a:pt x="746562" y="216218"/>
                  <a:pt x="744509" y="255972"/>
                  <a:pt x="737419" y="294968"/>
                </a:cubicBezTo>
                <a:cubicBezTo>
                  <a:pt x="734638" y="310263"/>
                  <a:pt x="726442" y="324131"/>
                  <a:pt x="722671" y="339213"/>
                </a:cubicBezTo>
                <a:cubicBezTo>
                  <a:pt x="716591" y="363532"/>
                  <a:pt x="716489" y="389397"/>
                  <a:pt x="707922" y="412955"/>
                </a:cubicBezTo>
                <a:cubicBezTo>
                  <a:pt x="696652" y="443948"/>
                  <a:pt x="677324" y="471423"/>
                  <a:pt x="663677" y="501445"/>
                </a:cubicBezTo>
                <a:cubicBezTo>
                  <a:pt x="652722" y="525546"/>
                  <a:pt x="643476" y="550398"/>
                  <a:pt x="634180" y="575187"/>
                </a:cubicBezTo>
                <a:cubicBezTo>
                  <a:pt x="628721" y="589743"/>
                  <a:pt x="623703" y="604484"/>
                  <a:pt x="619432" y="619432"/>
                </a:cubicBezTo>
                <a:cubicBezTo>
                  <a:pt x="613864" y="638922"/>
                  <a:pt x="612669" y="659795"/>
                  <a:pt x="604684" y="678426"/>
                </a:cubicBezTo>
                <a:cubicBezTo>
                  <a:pt x="597702" y="694718"/>
                  <a:pt x="583795" y="707176"/>
                  <a:pt x="575187" y="722671"/>
                </a:cubicBezTo>
                <a:cubicBezTo>
                  <a:pt x="559171" y="751499"/>
                  <a:pt x="549235" y="783721"/>
                  <a:pt x="530942" y="811161"/>
                </a:cubicBezTo>
                <a:cubicBezTo>
                  <a:pt x="519372" y="828515"/>
                  <a:pt x="499502" y="838942"/>
                  <a:pt x="486697" y="855406"/>
                </a:cubicBezTo>
                <a:cubicBezTo>
                  <a:pt x="464932" y="883389"/>
                  <a:pt x="452771" y="918829"/>
                  <a:pt x="427703" y="943897"/>
                </a:cubicBezTo>
                <a:cubicBezTo>
                  <a:pt x="412955" y="958645"/>
                  <a:pt x="396811" y="972119"/>
                  <a:pt x="383458" y="988142"/>
                </a:cubicBezTo>
                <a:cubicBezTo>
                  <a:pt x="338609" y="1041960"/>
                  <a:pt x="370945" y="1029009"/>
                  <a:pt x="309716" y="1076632"/>
                </a:cubicBezTo>
                <a:cubicBezTo>
                  <a:pt x="281733" y="1098397"/>
                  <a:pt x="250723" y="1115961"/>
                  <a:pt x="221226" y="1135626"/>
                </a:cubicBezTo>
                <a:cubicBezTo>
                  <a:pt x="195356" y="1152873"/>
                  <a:pt x="162232" y="1155290"/>
                  <a:pt x="132735" y="1165122"/>
                </a:cubicBezTo>
                <a:lnTo>
                  <a:pt x="88490" y="1179871"/>
                </a:lnTo>
                <a:lnTo>
                  <a:pt x="44245" y="1194619"/>
                </a:lnTo>
                <a:lnTo>
                  <a:pt x="0" y="1209368"/>
                </a:lnTo>
                <a:lnTo>
                  <a:pt x="44245" y="1194619"/>
                </a:lnTo>
                <a:cubicBezTo>
                  <a:pt x="58993" y="1179871"/>
                  <a:pt x="72467" y="1163727"/>
                  <a:pt x="88490" y="1150374"/>
                </a:cubicBezTo>
                <a:cubicBezTo>
                  <a:pt x="102107" y="1139026"/>
                  <a:pt x="132735" y="1103152"/>
                  <a:pt x="132735" y="1120877"/>
                </a:cubicBezTo>
                <a:cubicBezTo>
                  <a:pt x="132735" y="1139803"/>
                  <a:pt x="57591" y="1185721"/>
                  <a:pt x="44245" y="1194619"/>
                </a:cubicBezTo>
                <a:cubicBezTo>
                  <a:pt x="34413" y="1209367"/>
                  <a:pt x="3675" y="1225023"/>
                  <a:pt x="14748" y="1238864"/>
                </a:cubicBezTo>
                <a:cubicBezTo>
                  <a:pt x="34171" y="1263143"/>
                  <a:pt x="73741" y="1258529"/>
                  <a:pt x="103238" y="1268361"/>
                </a:cubicBezTo>
                <a:lnTo>
                  <a:pt x="191729" y="1297858"/>
                </a:lnTo>
                <a:cubicBezTo>
                  <a:pt x="201057" y="1300967"/>
                  <a:pt x="211394" y="1297858"/>
                  <a:pt x="221226" y="1297858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53000" y="6019800"/>
            <a:ext cx="334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d: dimension of  </a:t>
            </a:r>
            <a:r>
              <a:rPr lang="en-US" sz="2400" dirty="0" err="1" smtClean="0">
                <a:latin typeface="Symbol" pitchFamily="18" charset="2"/>
              </a:rPr>
              <a:t>r</a:t>
            </a:r>
            <a:r>
              <a:rPr lang="en-US" sz="2400" baseline="-25000" dirty="0" err="1" smtClean="0"/>
              <a:t>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8" name="Picture 17" descr="C:\Users\HRI\Desktop\Downloads\IWQI pos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467600" cy="11430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  <a:latin typeface="Berlin Sans FB Demi" pitchFamily="34" charset="0"/>
              </a:rPr>
              <a:t>Holevo</a:t>
            </a:r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 Theorem 1973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90600" y="2966924"/>
            <a:ext cx="6661061" cy="462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304800" y="18288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Initial ensemble </a:t>
            </a:r>
            <a:r>
              <a:rPr lang="en-US" sz="2800" b="1" dirty="0" smtClean="0">
                <a:latin typeface="French Script MT" pitchFamily="66" charset="0"/>
              </a:rPr>
              <a:t>E</a:t>
            </a:r>
            <a:r>
              <a:rPr lang="en-US" sz="2800" dirty="0" smtClean="0"/>
              <a:t> = {p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>
                <a:latin typeface="Symbol" pitchFamily="18" charset="2"/>
              </a:rPr>
              <a:t>r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}</a:t>
            </a:r>
            <a:endParaRPr lang="en-US" sz="2800" dirty="0"/>
          </a:p>
        </p:txBody>
      </p:sp>
      <p:sp>
        <p:nvSpPr>
          <p:cNvPr id="15" name="Freeform 14"/>
          <p:cNvSpPr/>
          <p:nvPr/>
        </p:nvSpPr>
        <p:spPr>
          <a:xfrm>
            <a:off x="3082413" y="3229897"/>
            <a:ext cx="4740450" cy="646714"/>
          </a:xfrm>
          <a:custGeom>
            <a:avLst/>
            <a:gdLst>
              <a:gd name="connsiteX0" fmla="*/ 0 w 4740450"/>
              <a:gd name="connsiteY0" fmla="*/ 162232 h 646714"/>
              <a:gd name="connsiteX1" fmla="*/ 29497 w 4740450"/>
              <a:gd name="connsiteY1" fmla="*/ 324464 h 646714"/>
              <a:gd name="connsiteX2" fmla="*/ 58993 w 4740450"/>
              <a:gd name="connsiteY2" fmla="*/ 383458 h 646714"/>
              <a:gd name="connsiteX3" fmla="*/ 73742 w 4740450"/>
              <a:gd name="connsiteY3" fmla="*/ 442451 h 646714"/>
              <a:gd name="connsiteX4" fmla="*/ 117987 w 4740450"/>
              <a:gd name="connsiteY4" fmla="*/ 457200 h 646714"/>
              <a:gd name="connsiteX5" fmla="*/ 206477 w 4740450"/>
              <a:gd name="connsiteY5" fmla="*/ 516193 h 646714"/>
              <a:gd name="connsiteX6" fmla="*/ 294968 w 4740450"/>
              <a:gd name="connsiteY6" fmla="*/ 560438 h 646714"/>
              <a:gd name="connsiteX7" fmla="*/ 353961 w 4740450"/>
              <a:gd name="connsiteY7" fmla="*/ 575187 h 646714"/>
              <a:gd name="connsiteX8" fmla="*/ 457200 w 4740450"/>
              <a:gd name="connsiteY8" fmla="*/ 634180 h 646714"/>
              <a:gd name="connsiteX9" fmla="*/ 634181 w 4740450"/>
              <a:gd name="connsiteY9" fmla="*/ 619432 h 646714"/>
              <a:gd name="connsiteX10" fmla="*/ 870155 w 4740450"/>
              <a:gd name="connsiteY10" fmla="*/ 604684 h 646714"/>
              <a:gd name="connsiteX11" fmla="*/ 914400 w 4740450"/>
              <a:gd name="connsiteY11" fmla="*/ 589935 h 646714"/>
              <a:gd name="connsiteX12" fmla="*/ 973393 w 4740450"/>
              <a:gd name="connsiteY12" fmla="*/ 575187 h 646714"/>
              <a:gd name="connsiteX13" fmla="*/ 1061884 w 4740450"/>
              <a:gd name="connsiteY13" fmla="*/ 516193 h 646714"/>
              <a:gd name="connsiteX14" fmla="*/ 1106129 w 4740450"/>
              <a:gd name="connsiteY14" fmla="*/ 486697 h 646714"/>
              <a:gd name="connsiteX15" fmla="*/ 1150374 w 4740450"/>
              <a:gd name="connsiteY15" fmla="*/ 471948 h 646714"/>
              <a:gd name="connsiteX16" fmla="*/ 1283110 w 4740450"/>
              <a:gd name="connsiteY16" fmla="*/ 368709 h 646714"/>
              <a:gd name="connsiteX17" fmla="*/ 1327355 w 4740450"/>
              <a:gd name="connsiteY17" fmla="*/ 353961 h 646714"/>
              <a:gd name="connsiteX18" fmla="*/ 1607574 w 4740450"/>
              <a:gd name="connsiteY18" fmla="*/ 383458 h 646714"/>
              <a:gd name="connsiteX19" fmla="*/ 1651819 w 4740450"/>
              <a:gd name="connsiteY19" fmla="*/ 412955 h 646714"/>
              <a:gd name="connsiteX20" fmla="*/ 1710813 w 4740450"/>
              <a:gd name="connsiteY20" fmla="*/ 501445 h 646714"/>
              <a:gd name="connsiteX21" fmla="*/ 1740310 w 4740450"/>
              <a:gd name="connsiteY21" fmla="*/ 545690 h 646714"/>
              <a:gd name="connsiteX22" fmla="*/ 1755058 w 4740450"/>
              <a:gd name="connsiteY22" fmla="*/ 589935 h 646714"/>
              <a:gd name="connsiteX23" fmla="*/ 1784555 w 4740450"/>
              <a:gd name="connsiteY23" fmla="*/ 634180 h 646714"/>
              <a:gd name="connsiteX24" fmla="*/ 1799303 w 4740450"/>
              <a:gd name="connsiteY24" fmla="*/ 545690 h 646714"/>
              <a:gd name="connsiteX25" fmla="*/ 1843548 w 4740450"/>
              <a:gd name="connsiteY25" fmla="*/ 457200 h 646714"/>
              <a:gd name="connsiteX26" fmla="*/ 1887793 w 4740450"/>
              <a:gd name="connsiteY26" fmla="*/ 412955 h 646714"/>
              <a:gd name="connsiteX27" fmla="*/ 1932039 w 4740450"/>
              <a:gd name="connsiteY27" fmla="*/ 398206 h 646714"/>
              <a:gd name="connsiteX28" fmla="*/ 2153264 w 4740450"/>
              <a:gd name="connsiteY28" fmla="*/ 412955 h 646714"/>
              <a:gd name="connsiteX29" fmla="*/ 2197510 w 4740450"/>
              <a:gd name="connsiteY29" fmla="*/ 442451 h 646714"/>
              <a:gd name="connsiteX30" fmla="*/ 2256503 w 4740450"/>
              <a:gd name="connsiteY30" fmla="*/ 457200 h 646714"/>
              <a:gd name="connsiteX31" fmla="*/ 2389239 w 4740450"/>
              <a:gd name="connsiteY31" fmla="*/ 530942 h 646714"/>
              <a:gd name="connsiteX32" fmla="*/ 2521974 w 4740450"/>
              <a:gd name="connsiteY32" fmla="*/ 560438 h 646714"/>
              <a:gd name="connsiteX33" fmla="*/ 2610464 w 4740450"/>
              <a:gd name="connsiteY33" fmla="*/ 545690 h 646714"/>
              <a:gd name="connsiteX34" fmla="*/ 2861187 w 4740450"/>
              <a:gd name="connsiteY34" fmla="*/ 575187 h 646714"/>
              <a:gd name="connsiteX35" fmla="*/ 2964426 w 4740450"/>
              <a:gd name="connsiteY35" fmla="*/ 619432 h 646714"/>
              <a:gd name="connsiteX36" fmla="*/ 3082413 w 4740450"/>
              <a:gd name="connsiteY36" fmla="*/ 634180 h 646714"/>
              <a:gd name="connsiteX37" fmla="*/ 3215148 w 4740450"/>
              <a:gd name="connsiteY37" fmla="*/ 619432 h 646714"/>
              <a:gd name="connsiteX38" fmla="*/ 3274142 w 4740450"/>
              <a:gd name="connsiteY38" fmla="*/ 604684 h 646714"/>
              <a:gd name="connsiteX39" fmla="*/ 3465871 w 4740450"/>
              <a:gd name="connsiteY39" fmla="*/ 575187 h 646714"/>
              <a:gd name="connsiteX40" fmla="*/ 3524864 w 4740450"/>
              <a:gd name="connsiteY40" fmla="*/ 545690 h 646714"/>
              <a:gd name="connsiteX41" fmla="*/ 3819832 w 4740450"/>
              <a:gd name="connsiteY41" fmla="*/ 486697 h 646714"/>
              <a:gd name="connsiteX42" fmla="*/ 3937819 w 4740450"/>
              <a:gd name="connsiteY42" fmla="*/ 427703 h 646714"/>
              <a:gd name="connsiteX43" fmla="*/ 4026310 w 4740450"/>
              <a:gd name="connsiteY43" fmla="*/ 398206 h 646714"/>
              <a:gd name="connsiteX44" fmla="*/ 4070555 w 4740450"/>
              <a:gd name="connsiteY44" fmla="*/ 383458 h 646714"/>
              <a:gd name="connsiteX45" fmla="*/ 4114800 w 4740450"/>
              <a:gd name="connsiteY45" fmla="*/ 368709 h 646714"/>
              <a:gd name="connsiteX46" fmla="*/ 4173793 w 4740450"/>
              <a:gd name="connsiteY46" fmla="*/ 353961 h 646714"/>
              <a:gd name="connsiteX47" fmla="*/ 4262284 w 4740450"/>
              <a:gd name="connsiteY47" fmla="*/ 324464 h 646714"/>
              <a:gd name="connsiteX48" fmla="*/ 4306529 w 4740450"/>
              <a:gd name="connsiteY48" fmla="*/ 294968 h 646714"/>
              <a:gd name="connsiteX49" fmla="*/ 4483510 w 4740450"/>
              <a:gd name="connsiteY49" fmla="*/ 250722 h 646714"/>
              <a:gd name="connsiteX50" fmla="*/ 4572000 w 4740450"/>
              <a:gd name="connsiteY50" fmla="*/ 221226 h 646714"/>
              <a:gd name="connsiteX51" fmla="*/ 4616245 w 4740450"/>
              <a:gd name="connsiteY51" fmla="*/ 206477 h 646714"/>
              <a:gd name="connsiteX52" fmla="*/ 4689987 w 4740450"/>
              <a:gd name="connsiteY52" fmla="*/ 147484 h 646714"/>
              <a:gd name="connsiteX53" fmla="*/ 4719484 w 4740450"/>
              <a:gd name="connsiteY53" fmla="*/ 103238 h 646714"/>
              <a:gd name="connsiteX54" fmla="*/ 4734232 w 4740450"/>
              <a:gd name="connsiteY54" fmla="*/ 0 h 64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740450" h="646714">
                <a:moveTo>
                  <a:pt x="0" y="162232"/>
                </a:moveTo>
                <a:cubicBezTo>
                  <a:pt x="9832" y="216309"/>
                  <a:pt x="15335" y="271356"/>
                  <a:pt x="29497" y="324464"/>
                </a:cubicBezTo>
                <a:cubicBezTo>
                  <a:pt x="35162" y="345707"/>
                  <a:pt x="51273" y="362872"/>
                  <a:pt x="58993" y="383458"/>
                </a:cubicBezTo>
                <a:cubicBezTo>
                  <a:pt x="66110" y="402437"/>
                  <a:pt x="61080" y="426623"/>
                  <a:pt x="73742" y="442451"/>
                </a:cubicBezTo>
                <a:cubicBezTo>
                  <a:pt x="83454" y="454590"/>
                  <a:pt x="104397" y="449650"/>
                  <a:pt x="117987" y="457200"/>
                </a:cubicBezTo>
                <a:cubicBezTo>
                  <a:pt x="148976" y="474416"/>
                  <a:pt x="172846" y="504982"/>
                  <a:pt x="206477" y="516193"/>
                </a:cubicBezTo>
                <a:cubicBezTo>
                  <a:pt x="392925" y="578345"/>
                  <a:pt x="94823" y="474662"/>
                  <a:pt x="294968" y="560438"/>
                </a:cubicBezTo>
                <a:cubicBezTo>
                  <a:pt x="313599" y="568423"/>
                  <a:pt x="334297" y="570271"/>
                  <a:pt x="353961" y="575187"/>
                </a:cubicBezTo>
                <a:cubicBezTo>
                  <a:pt x="372804" y="587749"/>
                  <a:pt x="436550" y="632889"/>
                  <a:pt x="457200" y="634180"/>
                </a:cubicBezTo>
                <a:cubicBezTo>
                  <a:pt x="516283" y="637873"/>
                  <a:pt x="575133" y="623650"/>
                  <a:pt x="634181" y="619432"/>
                </a:cubicBezTo>
                <a:lnTo>
                  <a:pt x="870155" y="604684"/>
                </a:lnTo>
                <a:cubicBezTo>
                  <a:pt x="884903" y="599768"/>
                  <a:pt x="899452" y="594206"/>
                  <a:pt x="914400" y="589935"/>
                </a:cubicBezTo>
                <a:cubicBezTo>
                  <a:pt x="933890" y="584366"/>
                  <a:pt x="955263" y="584252"/>
                  <a:pt x="973393" y="575187"/>
                </a:cubicBezTo>
                <a:cubicBezTo>
                  <a:pt x="1005101" y="559333"/>
                  <a:pt x="1032387" y="535858"/>
                  <a:pt x="1061884" y="516193"/>
                </a:cubicBezTo>
                <a:lnTo>
                  <a:pt x="1106129" y="486697"/>
                </a:lnTo>
                <a:cubicBezTo>
                  <a:pt x="1119064" y="478074"/>
                  <a:pt x="1135626" y="476864"/>
                  <a:pt x="1150374" y="471948"/>
                </a:cubicBezTo>
                <a:cubicBezTo>
                  <a:pt x="1219687" y="402635"/>
                  <a:pt x="1177265" y="439273"/>
                  <a:pt x="1283110" y="368709"/>
                </a:cubicBezTo>
                <a:cubicBezTo>
                  <a:pt x="1296045" y="360086"/>
                  <a:pt x="1312607" y="358877"/>
                  <a:pt x="1327355" y="353961"/>
                </a:cubicBezTo>
                <a:cubicBezTo>
                  <a:pt x="1349016" y="355315"/>
                  <a:pt x="1533898" y="346619"/>
                  <a:pt x="1607574" y="383458"/>
                </a:cubicBezTo>
                <a:cubicBezTo>
                  <a:pt x="1623428" y="391385"/>
                  <a:pt x="1637071" y="403123"/>
                  <a:pt x="1651819" y="412955"/>
                </a:cubicBezTo>
                <a:lnTo>
                  <a:pt x="1710813" y="501445"/>
                </a:lnTo>
                <a:lnTo>
                  <a:pt x="1740310" y="545690"/>
                </a:lnTo>
                <a:cubicBezTo>
                  <a:pt x="1745226" y="560438"/>
                  <a:pt x="1748106" y="576030"/>
                  <a:pt x="1755058" y="589935"/>
                </a:cubicBezTo>
                <a:cubicBezTo>
                  <a:pt x="1762985" y="605789"/>
                  <a:pt x="1772021" y="646714"/>
                  <a:pt x="1784555" y="634180"/>
                </a:cubicBezTo>
                <a:cubicBezTo>
                  <a:pt x="1805700" y="613035"/>
                  <a:pt x="1792816" y="574881"/>
                  <a:pt x="1799303" y="545690"/>
                </a:cubicBezTo>
                <a:cubicBezTo>
                  <a:pt x="1807365" y="509411"/>
                  <a:pt x="1819444" y="486125"/>
                  <a:pt x="1843548" y="457200"/>
                </a:cubicBezTo>
                <a:cubicBezTo>
                  <a:pt x="1856900" y="441177"/>
                  <a:pt x="1870439" y="424525"/>
                  <a:pt x="1887793" y="412955"/>
                </a:cubicBezTo>
                <a:cubicBezTo>
                  <a:pt x="1900728" y="404331"/>
                  <a:pt x="1917290" y="403122"/>
                  <a:pt x="1932039" y="398206"/>
                </a:cubicBezTo>
                <a:cubicBezTo>
                  <a:pt x="2005781" y="403122"/>
                  <a:pt x="2080364" y="400805"/>
                  <a:pt x="2153264" y="412955"/>
                </a:cubicBezTo>
                <a:cubicBezTo>
                  <a:pt x="2170748" y="415869"/>
                  <a:pt x="2181218" y="435469"/>
                  <a:pt x="2197510" y="442451"/>
                </a:cubicBezTo>
                <a:cubicBezTo>
                  <a:pt x="2216141" y="450436"/>
                  <a:pt x="2236839" y="452284"/>
                  <a:pt x="2256503" y="457200"/>
                </a:cubicBezTo>
                <a:cubicBezTo>
                  <a:pt x="2307158" y="490970"/>
                  <a:pt x="2324021" y="504855"/>
                  <a:pt x="2389239" y="530942"/>
                </a:cubicBezTo>
                <a:cubicBezTo>
                  <a:pt x="2410067" y="539273"/>
                  <a:pt x="2505630" y="557169"/>
                  <a:pt x="2521974" y="560438"/>
                </a:cubicBezTo>
                <a:cubicBezTo>
                  <a:pt x="2551471" y="555522"/>
                  <a:pt x="2580560" y="545690"/>
                  <a:pt x="2610464" y="545690"/>
                </a:cubicBezTo>
                <a:cubicBezTo>
                  <a:pt x="2697751" y="545690"/>
                  <a:pt x="2776809" y="561123"/>
                  <a:pt x="2861187" y="575187"/>
                </a:cubicBezTo>
                <a:cubicBezTo>
                  <a:pt x="2890244" y="589716"/>
                  <a:pt x="2930324" y="613232"/>
                  <a:pt x="2964426" y="619432"/>
                </a:cubicBezTo>
                <a:cubicBezTo>
                  <a:pt x="3003422" y="626522"/>
                  <a:pt x="3043084" y="629264"/>
                  <a:pt x="3082413" y="634180"/>
                </a:cubicBezTo>
                <a:cubicBezTo>
                  <a:pt x="3126658" y="629264"/>
                  <a:pt x="3171148" y="626201"/>
                  <a:pt x="3215148" y="619432"/>
                </a:cubicBezTo>
                <a:cubicBezTo>
                  <a:pt x="3235182" y="616350"/>
                  <a:pt x="3254266" y="608659"/>
                  <a:pt x="3274142" y="604684"/>
                </a:cubicBezTo>
                <a:cubicBezTo>
                  <a:pt x="3325320" y="594448"/>
                  <a:pt x="3416264" y="582274"/>
                  <a:pt x="3465871" y="575187"/>
                </a:cubicBezTo>
                <a:cubicBezTo>
                  <a:pt x="3485535" y="565355"/>
                  <a:pt x="3504007" y="552642"/>
                  <a:pt x="3524864" y="545690"/>
                </a:cubicBezTo>
                <a:cubicBezTo>
                  <a:pt x="3612870" y="516355"/>
                  <a:pt x="3732693" y="501220"/>
                  <a:pt x="3819832" y="486697"/>
                </a:cubicBezTo>
                <a:cubicBezTo>
                  <a:pt x="3947945" y="443991"/>
                  <a:pt x="3746245" y="514782"/>
                  <a:pt x="3937819" y="427703"/>
                </a:cubicBezTo>
                <a:cubicBezTo>
                  <a:pt x="3966125" y="414837"/>
                  <a:pt x="3996813" y="408038"/>
                  <a:pt x="4026310" y="398206"/>
                </a:cubicBezTo>
                <a:lnTo>
                  <a:pt x="4070555" y="383458"/>
                </a:lnTo>
                <a:cubicBezTo>
                  <a:pt x="4085303" y="378542"/>
                  <a:pt x="4099718" y="372479"/>
                  <a:pt x="4114800" y="368709"/>
                </a:cubicBezTo>
                <a:cubicBezTo>
                  <a:pt x="4134464" y="363793"/>
                  <a:pt x="4154378" y="359785"/>
                  <a:pt x="4173793" y="353961"/>
                </a:cubicBezTo>
                <a:cubicBezTo>
                  <a:pt x="4203574" y="345027"/>
                  <a:pt x="4236413" y="341711"/>
                  <a:pt x="4262284" y="324464"/>
                </a:cubicBezTo>
                <a:cubicBezTo>
                  <a:pt x="4277032" y="314632"/>
                  <a:pt x="4290332" y="302167"/>
                  <a:pt x="4306529" y="294968"/>
                </a:cubicBezTo>
                <a:cubicBezTo>
                  <a:pt x="4409709" y="249111"/>
                  <a:pt x="4377506" y="277223"/>
                  <a:pt x="4483510" y="250722"/>
                </a:cubicBezTo>
                <a:cubicBezTo>
                  <a:pt x="4513674" y="243181"/>
                  <a:pt x="4542503" y="231058"/>
                  <a:pt x="4572000" y="221226"/>
                </a:cubicBezTo>
                <a:lnTo>
                  <a:pt x="4616245" y="206477"/>
                </a:lnTo>
                <a:cubicBezTo>
                  <a:pt x="4700782" y="79673"/>
                  <a:pt x="4588217" y="228901"/>
                  <a:pt x="4689987" y="147484"/>
                </a:cubicBezTo>
                <a:cubicBezTo>
                  <a:pt x="4703828" y="136411"/>
                  <a:pt x="4709652" y="117987"/>
                  <a:pt x="4719484" y="103238"/>
                </a:cubicBezTo>
                <a:cubicBezTo>
                  <a:pt x="4740450" y="40338"/>
                  <a:pt x="4734232" y="74539"/>
                  <a:pt x="4734232" y="0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741313" y="4343400"/>
            <a:ext cx="4259687" cy="483128"/>
          </a:xfrm>
          <a:prstGeom prst="rect">
            <a:avLst/>
          </a:prstGeom>
        </p:spPr>
      </p:pic>
      <p:pic>
        <p:nvPicPr>
          <p:cNvPr id="18" name="Picture 17" descr="C:\Users\HRI\Desktop\Downloads\IWQI pos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00400" y="5410200"/>
            <a:ext cx="3778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Lucida Handwriting" pitchFamily="66" charset="0"/>
              </a:rPr>
              <a:t>Bit per </a:t>
            </a:r>
            <a:r>
              <a:rPr lang="en-US" sz="4000" b="1" dirty="0" err="1" smtClean="0">
                <a:solidFill>
                  <a:srgbClr val="FF0000"/>
                </a:solidFill>
                <a:latin typeface="Lucida Handwriting" pitchFamily="66" charset="0"/>
              </a:rPr>
              <a:t>qubit</a:t>
            </a:r>
            <a:endParaRPr lang="en-US" sz="2800" b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72706" name="Picture 2" descr="http://funtech2000.files.wordpress.com/2012/09/communication_symbo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18132"/>
            <a:ext cx="6172200" cy="5587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1" name="8 Elipse"/>
          <p:cNvSpPr/>
          <p:nvPr/>
        </p:nvSpPr>
        <p:spPr>
          <a:xfrm>
            <a:off x="4891088" y="2971800"/>
            <a:ext cx="771525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</a:t>
            </a:r>
          </a:p>
        </p:txBody>
      </p:sp>
      <p:sp>
        <p:nvSpPr>
          <p:cNvPr id="14" name="9 Elipse"/>
          <p:cNvSpPr/>
          <p:nvPr/>
        </p:nvSpPr>
        <p:spPr>
          <a:xfrm>
            <a:off x="6391275" y="2971800"/>
            <a:ext cx="771525" cy="7143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B</a:t>
            </a:r>
          </a:p>
        </p:txBody>
      </p:sp>
      <p:sp>
        <p:nvSpPr>
          <p:cNvPr id="15" name="13 Forma libre"/>
          <p:cNvSpPr/>
          <p:nvPr/>
        </p:nvSpPr>
        <p:spPr>
          <a:xfrm>
            <a:off x="5603875" y="3257550"/>
            <a:ext cx="787400" cy="271462"/>
          </a:xfrm>
          <a:custGeom>
            <a:avLst/>
            <a:gdLst>
              <a:gd name="connsiteX0" fmla="*/ 1472 w 787083"/>
              <a:gd name="connsiteY0" fmla="*/ 128789 h 272835"/>
              <a:gd name="connsiteX1" fmla="*/ 65867 w 787083"/>
              <a:gd name="connsiteY1" fmla="*/ 77273 h 272835"/>
              <a:gd name="connsiteX2" fmla="*/ 143140 w 787083"/>
              <a:gd name="connsiteY2" fmla="*/ 25758 h 272835"/>
              <a:gd name="connsiteX3" fmla="*/ 246171 w 787083"/>
              <a:gd name="connsiteY3" fmla="*/ 38636 h 272835"/>
              <a:gd name="connsiteX4" fmla="*/ 297686 w 787083"/>
              <a:gd name="connsiteY4" fmla="*/ 115910 h 272835"/>
              <a:gd name="connsiteX5" fmla="*/ 374960 w 787083"/>
              <a:gd name="connsiteY5" fmla="*/ 206062 h 272835"/>
              <a:gd name="connsiteX6" fmla="*/ 465112 w 787083"/>
              <a:gd name="connsiteY6" fmla="*/ 231820 h 272835"/>
              <a:gd name="connsiteX7" fmla="*/ 490869 w 787083"/>
              <a:gd name="connsiteY7" fmla="*/ 193183 h 272835"/>
              <a:gd name="connsiteX8" fmla="*/ 516627 w 787083"/>
              <a:gd name="connsiteY8" fmla="*/ 115910 h 272835"/>
              <a:gd name="connsiteX9" fmla="*/ 529506 w 787083"/>
              <a:gd name="connsiteY9" fmla="*/ 77273 h 272835"/>
              <a:gd name="connsiteX10" fmla="*/ 555264 w 787083"/>
              <a:gd name="connsiteY10" fmla="*/ 38636 h 272835"/>
              <a:gd name="connsiteX11" fmla="*/ 632537 w 787083"/>
              <a:gd name="connsiteY11" fmla="*/ 0 h 272835"/>
              <a:gd name="connsiteX12" fmla="*/ 774205 w 787083"/>
              <a:gd name="connsiteY12" fmla="*/ 51515 h 272835"/>
              <a:gd name="connsiteX13" fmla="*/ 787083 w 787083"/>
              <a:gd name="connsiteY13" fmla="*/ 77273 h 27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083" h="272835">
                <a:moveTo>
                  <a:pt x="1472" y="128789"/>
                </a:moveTo>
                <a:cubicBezTo>
                  <a:pt x="49065" y="57400"/>
                  <a:pt x="0" y="113866"/>
                  <a:pt x="65867" y="77273"/>
                </a:cubicBezTo>
                <a:cubicBezTo>
                  <a:pt x="92928" y="62239"/>
                  <a:pt x="143140" y="25758"/>
                  <a:pt x="143140" y="25758"/>
                </a:cubicBezTo>
                <a:cubicBezTo>
                  <a:pt x="177484" y="30051"/>
                  <a:pt x="213644" y="26808"/>
                  <a:pt x="246171" y="38636"/>
                </a:cubicBezTo>
                <a:cubicBezTo>
                  <a:pt x="294811" y="56323"/>
                  <a:pt x="278746" y="82765"/>
                  <a:pt x="297686" y="115910"/>
                </a:cubicBezTo>
                <a:cubicBezTo>
                  <a:pt x="319714" y="154458"/>
                  <a:pt x="344512" y="175614"/>
                  <a:pt x="374960" y="206062"/>
                </a:cubicBezTo>
                <a:cubicBezTo>
                  <a:pt x="391607" y="256004"/>
                  <a:pt x="383082" y="272835"/>
                  <a:pt x="465112" y="231820"/>
                </a:cubicBezTo>
                <a:cubicBezTo>
                  <a:pt x="478956" y="224898"/>
                  <a:pt x="484583" y="207327"/>
                  <a:pt x="490869" y="193183"/>
                </a:cubicBezTo>
                <a:cubicBezTo>
                  <a:pt x="501896" y="168372"/>
                  <a:pt x="508041" y="141668"/>
                  <a:pt x="516627" y="115910"/>
                </a:cubicBezTo>
                <a:cubicBezTo>
                  <a:pt x="520920" y="103031"/>
                  <a:pt x="521976" y="88569"/>
                  <a:pt x="529506" y="77273"/>
                </a:cubicBezTo>
                <a:cubicBezTo>
                  <a:pt x="538092" y="64394"/>
                  <a:pt x="544319" y="49581"/>
                  <a:pt x="555264" y="38636"/>
                </a:cubicBezTo>
                <a:cubicBezTo>
                  <a:pt x="580229" y="13671"/>
                  <a:pt x="601114" y="10474"/>
                  <a:pt x="632537" y="0"/>
                </a:cubicBezTo>
                <a:cubicBezTo>
                  <a:pt x="679791" y="9451"/>
                  <a:pt x="737628" y="14938"/>
                  <a:pt x="774205" y="51515"/>
                </a:cubicBezTo>
                <a:cubicBezTo>
                  <a:pt x="780993" y="58303"/>
                  <a:pt x="782790" y="68687"/>
                  <a:pt x="787083" y="77273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609600" y="388620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3810000"/>
            <a:ext cx="294664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Bob’s task:</a:t>
            </a:r>
          </a:p>
          <a:p>
            <a:r>
              <a:rPr lang="en-US" sz="2800" dirty="0" smtClean="0"/>
              <a:t>Gather info </a:t>
            </a:r>
            <a:r>
              <a:rPr lang="en-US" sz="2800" dirty="0" err="1" smtClean="0"/>
              <a:t>abt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33600" y="4876800"/>
            <a:ext cx="6781800" cy="10895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Accessible information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= Maximal classical information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from </a:t>
            </a:r>
            <a:r>
              <a:rPr lang="en-US" sz="2400" b="1" dirty="0" smtClean="0">
                <a:solidFill>
                  <a:schemeClr val="tx1"/>
                </a:solidFill>
                <a:latin typeface="French Script MT" pitchFamily="66" charset="0"/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 = {p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Symbol" pitchFamily="18" charset="2"/>
              </a:rPr>
              <a:t>r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}.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Decoding</a:t>
            </a:r>
            <a:endParaRPr lang="en-US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064500" cy="7064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DC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Capacity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Dense coding capacity: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s-ES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</a:t>
            </a:r>
            <a:endParaRPr lang="es-ES" sz="3600" b="1" dirty="0" smtClean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s-ES" sz="36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m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aximization</a:t>
            </a: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encodings</a:t>
            </a: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i.e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.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s-ES" sz="3600" b="1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{</a:t>
            </a:r>
            <a:r>
              <a:rPr lang="es-ES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p</a:t>
            </a:r>
            <a:r>
              <a:rPr lang="es-ES" baseline="-10000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i, </a:t>
            </a:r>
            <a:r>
              <a:rPr lang="es-ES" b="1" dirty="0" err="1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U</a:t>
            </a:r>
            <a:r>
              <a:rPr lang="es-ES" b="1" baseline="-10000" dirty="0" err="1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i</a:t>
            </a:r>
            <a:r>
              <a:rPr lang="es-ES" baseline="-10000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3600" b="1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}</a:t>
            </a:r>
            <a:endParaRPr lang="en-US" sz="3600" b="1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11188" y="2205038"/>
            <a:ext cx="7848600" cy="2663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 </a:t>
            </a:r>
            <a:r>
              <a:rPr lang="en-US" sz="3600" dirty="0"/>
              <a:t>=  </a:t>
            </a:r>
            <a:r>
              <a:rPr lang="en-US" sz="3600" dirty="0">
                <a:latin typeface="Times New Roman" pitchFamily="18" charset="0"/>
              </a:rPr>
              <a:t>Max      </a:t>
            </a:r>
            <a:r>
              <a:rPr lang="en-US" sz="3600" dirty="0" err="1">
                <a:latin typeface="Times New Roman" pitchFamily="18" charset="0"/>
              </a:rPr>
              <a:t>I</a:t>
            </a:r>
            <a:r>
              <a:rPr lang="en-US" sz="3600" baseline="-25000" dirty="0" err="1">
                <a:latin typeface="Times New Roman" pitchFamily="18" charset="0"/>
              </a:rPr>
              <a:t>acc</a:t>
            </a:r>
            <a:endParaRPr lang="en-US" sz="3600" dirty="0">
              <a:latin typeface="Times New Roman" pitchFamily="18" charset="0"/>
            </a:endParaRPr>
          </a:p>
          <a:p>
            <a:r>
              <a:rPr lang="en-US" sz="3600" dirty="0"/>
              <a:t>   </a:t>
            </a:r>
            <a:endParaRPr lang="en-US" sz="3600" dirty="0">
              <a:latin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</a:rPr>
              <a:t>                       </a:t>
            </a:r>
          </a:p>
        </p:txBody>
      </p:sp>
      <p:pic>
        <p:nvPicPr>
          <p:cNvPr id="8" name="Picture 7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064500" cy="7064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DC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Capacity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Dense coding capacity: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s-ES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</a:t>
            </a:r>
            <a:endParaRPr lang="es-ES" sz="3600" b="1" dirty="0" smtClean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s-ES" sz="36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m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aximization</a:t>
            </a: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encodings</a:t>
            </a: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i.e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.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s-ES" sz="3600" b="1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{</a:t>
            </a:r>
            <a:r>
              <a:rPr lang="es-ES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p</a:t>
            </a:r>
            <a:r>
              <a:rPr lang="es-ES" baseline="-10000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i, </a:t>
            </a:r>
            <a:r>
              <a:rPr lang="es-ES" b="1" dirty="0" err="1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U</a:t>
            </a:r>
            <a:r>
              <a:rPr lang="es-ES" b="1" baseline="-10000" dirty="0" err="1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i</a:t>
            </a:r>
            <a:r>
              <a:rPr lang="es-ES" baseline="-10000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3600" b="1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}</a:t>
            </a:r>
            <a:endParaRPr lang="en-US" sz="3600" b="1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11188" y="2205038"/>
            <a:ext cx="7848600" cy="2663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 </a:t>
            </a:r>
            <a:r>
              <a:rPr lang="en-US" sz="3600" dirty="0"/>
              <a:t>=  </a:t>
            </a:r>
            <a:r>
              <a:rPr lang="en-US" sz="3600" dirty="0">
                <a:latin typeface="Times New Roman" pitchFamily="18" charset="0"/>
              </a:rPr>
              <a:t>Max      </a:t>
            </a:r>
            <a:r>
              <a:rPr lang="en-US" sz="3600" dirty="0" err="1">
                <a:latin typeface="Times New Roman" pitchFamily="18" charset="0"/>
              </a:rPr>
              <a:t>I</a:t>
            </a:r>
            <a:r>
              <a:rPr lang="en-US" sz="3600" baseline="-25000" dirty="0" err="1">
                <a:latin typeface="Times New Roman" pitchFamily="18" charset="0"/>
              </a:rPr>
              <a:t>acc</a:t>
            </a:r>
            <a:endParaRPr lang="en-US" sz="3600" dirty="0">
              <a:latin typeface="Times New Roman" pitchFamily="18" charset="0"/>
            </a:endParaRPr>
          </a:p>
          <a:p>
            <a:r>
              <a:rPr lang="en-US" sz="3600" dirty="0"/>
              <a:t>   </a:t>
            </a:r>
            <a:r>
              <a:rPr lang="en-US" sz="3600" dirty="0" smtClean="0">
                <a:latin typeface="+mj-lt"/>
              </a:rPr>
              <a:t>=   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</a:rPr>
              <a:t>Max</a:t>
            </a:r>
            <a:r>
              <a:rPr lang="en-US" sz="3600" dirty="0" smtClean="0">
                <a:latin typeface="Times New Roman" pitchFamily="18" charset="0"/>
              </a:rPr>
              <a:t>      </a:t>
            </a:r>
            <a:r>
              <a:rPr lang="en-US" sz="3600" dirty="0" err="1">
                <a:latin typeface="Times New Roman" pitchFamily="18" charset="0"/>
              </a:rPr>
              <a:t>Holevo</a:t>
            </a:r>
            <a:r>
              <a:rPr lang="en-US" sz="3600" dirty="0">
                <a:latin typeface="Times New Roman" pitchFamily="18" charset="0"/>
              </a:rPr>
              <a:t> quantity </a:t>
            </a:r>
          </a:p>
          <a:p>
            <a:r>
              <a:rPr lang="en-US" sz="3600" dirty="0">
                <a:latin typeface="Times New Roman" pitchFamily="18" charset="0"/>
              </a:rPr>
              <a:t>                       </a:t>
            </a:r>
            <a:r>
              <a:rPr lang="en-US" sz="3600" dirty="0" smtClean="0">
                <a:latin typeface="Times New Roman" pitchFamily="18" charset="0"/>
              </a:rPr>
              <a:t>obtained </a:t>
            </a:r>
            <a:r>
              <a:rPr lang="en-US" sz="3600" dirty="0">
                <a:latin typeface="Times New Roman" pitchFamily="18" charset="0"/>
              </a:rPr>
              <a:t>by Bob</a:t>
            </a:r>
          </a:p>
        </p:txBody>
      </p:sp>
      <p:sp>
        <p:nvSpPr>
          <p:cNvPr id="100358" name="AutoShape 6"/>
          <p:cNvSpPr>
            <a:spLocks/>
          </p:cNvSpPr>
          <p:nvPr/>
        </p:nvSpPr>
        <p:spPr bwMode="auto">
          <a:xfrm>
            <a:off x="3059113" y="3429000"/>
            <a:ext cx="144462" cy="1008063"/>
          </a:xfrm>
          <a:prstGeom prst="leftBracket">
            <a:avLst>
              <a:gd name="adj" fmla="val 5815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AutoShape 7"/>
          <p:cNvSpPr>
            <a:spLocks/>
          </p:cNvSpPr>
          <p:nvPr/>
        </p:nvSpPr>
        <p:spPr bwMode="auto">
          <a:xfrm>
            <a:off x="6588125" y="3357563"/>
            <a:ext cx="144463" cy="1079500"/>
          </a:xfrm>
          <a:prstGeom prst="rightBracket">
            <a:avLst>
              <a:gd name="adj" fmla="val 62271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064500" cy="7064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DC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Capacity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Dense coding capacity: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s-ES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</a:t>
            </a:r>
            <a:endParaRPr lang="es-ES" sz="3600" b="1" dirty="0" smtClean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s-ES" sz="36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m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aximization</a:t>
            </a: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encodings</a:t>
            </a: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i.e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.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s-ES" sz="3600" b="1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{</a:t>
            </a:r>
            <a:r>
              <a:rPr lang="es-ES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p</a:t>
            </a:r>
            <a:r>
              <a:rPr lang="es-ES" baseline="-10000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i, </a:t>
            </a:r>
            <a:r>
              <a:rPr lang="es-ES" b="1" dirty="0" err="1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U</a:t>
            </a:r>
            <a:r>
              <a:rPr lang="es-ES" b="1" baseline="-10000" dirty="0" err="1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i</a:t>
            </a:r>
            <a:r>
              <a:rPr lang="es-ES" baseline="-10000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3600" b="1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}</a:t>
            </a:r>
            <a:endParaRPr lang="en-US" sz="3600" b="1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11188" y="2205038"/>
            <a:ext cx="7848600" cy="2663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 </a:t>
            </a:r>
            <a:r>
              <a:rPr lang="en-US" sz="3600" dirty="0"/>
              <a:t>=  </a:t>
            </a:r>
            <a:r>
              <a:rPr lang="en-US" sz="3600" dirty="0">
                <a:latin typeface="Times New Roman" pitchFamily="18" charset="0"/>
              </a:rPr>
              <a:t>Max      </a:t>
            </a:r>
            <a:r>
              <a:rPr lang="en-US" sz="3600" dirty="0" err="1">
                <a:latin typeface="Times New Roman" pitchFamily="18" charset="0"/>
              </a:rPr>
              <a:t>I</a:t>
            </a:r>
            <a:r>
              <a:rPr lang="en-US" sz="3600" baseline="-25000" dirty="0" err="1">
                <a:latin typeface="Times New Roman" pitchFamily="18" charset="0"/>
              </a:rPr>
              <a:t>acc</a:t>
            </a:r>
            <a:endParaRPr lang="en-US" sz="3600" dirty="0">
              <a:latin typeface="Times New Roman" pitchFamily="18" charset="0"/>
            </a:endParaRPr>
          </a:p>
          <a:p>
            <a:r>
              <a:rPr lang="en-US" sz="3600" dirty="0"/>
              <a:t>   </a:t>
            </a:r>
            <a:r>
              <a:rPr lang="en-US" sz="3600" dirty="0" smtClean="0">
                <a:latin typeface="+mj-lt"/>
              </a:rPr>
              <a:t>=   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</a:rPr>
              <a:t>Max</a:t>
            </a:r>
            <a:r>
              <a:rPr lang="en-US" sz="3600" dirty="0" smtClean="0">
                <a:latin typeface="Times New Roman" pitchFamily="18" charset="0"/>
              </a:rPr>
              <a:t>      </a:t>
            </a:r>
            <a:r>
              <a:rPr lang="en-US" sz="3600" dirty="0" err="1">
                <a:latin typeface="Times New Roman" pitchFamily="18" charset="0"/>
              </a:rPr>
              <a:t>Holevo</a:t>
            </a:r>
            <a:r>
              <a:rPr lang="en-US" sz="3600" dirty="0">
                <a:latin typeface="Times New Roman" pitchFamily="18" charset="0"/>
              </a:rPr>
              <a:t> quantity </a:t>
            </a:r>
          </a:p>
          <a:p>
            <a:r>
              <a:rPr lang="en-US" sz="3600" dirty="0">
                <a:latin typeface="Times New Roman" pitchFamily="18" charset="0"/>
              </a:rPr>
              <a:t>                       </a:t>
            </a:r>
            <a:r>
              <a:rPr lang="en-US" sz="3600" dirty="0" smtClean="0">
                <a:latin typeface="Times New Roman" pitchFamily="18" charset="0"/>
              </a:rPr>
              <a:t>obtained </a:t>
            </a:r>
            <a:r>
              <a:rPr lang="en-US" sz="3600" dirty="0">
                <a:latin typeface="Times New Roman" pitchFamily="18" charset="0"/>
              </a:rPr>
              <a:t>by Bob</a:t>
            </a:r>
          </a:p>
        </p:txBody>
      </p:sp>
      <p:sp>
        <p:nvSpPr>
          <p:cNvPr id="100358" name="AutoShape 6"/>
          <p:cNvSpPr>
            <a:spLocks/>
          </p:cNvSpPr>
          <p:nvPr/>
        </p:nvSpPr>
        <p:spPr bwMode="auto">
          <a:xfrm>
            <a:off x="3059113" y="3429000"/>
            <a:ext cx="144462" cy="1008063"/>
          </a:xfrm>
          <a:prstGeom prst="leftBracket">
            <a:avLst>
              <a:gd name="adj" fmla="val 5815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AutoShape 7"/>
          <p:cNvSpPr>
            <a:spLocks/>
          </p:cNvSpPr>
          <p:nvPr/>
        </p:nvSpPr>
        <p:spPr bwMode="auto">
          <a:xfrm>
            <a:off x="6588125" y="3357563"/>
            <a:ext cx="144463" cy="1079500"/>
          </a:xfrm>
          <a:prstGeom prst="rightBracket">
            <a:avLst>
              <a:gd name="adj" fmla="val 62271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6651523" y="2057400"/>
            <a:ext cx="427703" cy="1688690"/>
          </a:xfrm>
          <a:custGeom>
            <a:avLst/>
            <a:gdLst>
              <a:gd name="connsiteX0" fmla="*/ 162232 w 427703"/>
              <a:gd name="connsiteY0" fmla="*/ 2109019 h 2109019"/>
              <a:gd name="connsiteX1" fmla="*/ 206477 w 427703"/>
              <a:gd name="connsiteY1" fmla="*/ 2050026 h 2109019"/>
              <a:gd name="connsiteX2" fmla="*/ 221225 w 427703"/>
              <a:gd name="connsiteY2" fmla="*/ 1976284 h 2109019"/>
              <a:gd name="connsiteX3" fmla="*/ 265471 w 427703"/>
              <a:gd name="connsiteY3" fmla="*/ 1873045 h 2109019"/>
              <a:gd name="connsiteX4" fmla="*/ 368709 w 427703"/>
              <a:gd name="connsiteY4" fmla="*/ 1681316 h 2109019"/>
              <a:gd name="connsiteX5" fmla="*/ 398206 w 427703"/>
              <a:gd name="connsiteY5" fmla="*/ 1607574 h 2109019"/>
              <a:gd name="connsiteX6" fmla="*/ 412954 w 427703"/>
              <a:gd name="connsiteY6" fmla="*/ 1533832 h 2109019"/>
              <a:gd name="connsiteX7" fmla="*/ 427703 w 427703"/>
              <a:gd name="connsiteY7" fmla="*/ 1474839 h 2109019"/>
              <a:gd name="connsiteX8" fmla="*/ 412954 w 427703"/>
              <a:gd name="connsiteY8" fmla="*/ 1179871 h 2109019"/>
              <a:gd name="connsiteX9" fmla="*/ 398206 w 427703"/>
              <a:gd name="connsiteY9" fmla="*/ 1120877 h 2109019"/>
              <a:gd name="connsiteX10" fmla="*/ 368709 w 427703"/>
              <a:gd name="connsiteY10" fmla="*/ 988142 h 2109019"/>
              <a:gd name="connsiteX11" fmla="*/ 339212 w 427703"/>
              <a:gd name="connsiteY11" fmla="*/ 899652 h 2109019"/>
              <a:gd name="connsiteX12" fmla="*/ 324464 w 427703"/>
              <a:gd name="connsiteY12" fmla="*/ 840658 h 2109019"/>
              <a:gd name="connsiteX13" fmla="*/ 265471 w 427703"/>
              <a:gd name="connsiteY13" fmla="*/ 752168 h 2109019"/>
              <a:gd name="connsiteX14" fmla="*/ 235974 w 427703"/>
              <a:gd name="connsiteY14" fmla="*/ 707923 h 2109019"/>
              <a:gd name="connsiteX15" fmla="*/ 191729 w 427703"/>
              <a:gd name="connsiteY15" fmla="*/ 575187 h 2109019"/>
              <a:gd name="connsiteX16" fmla="*/ 132735 w 427703"/>
              <a:gd name="connsiteY16" fmla="*/ 442452 h 2109019"/>
              <a:gd name="connsiteX17" fmla="*/ 132735 w 427703"/>
              <a:gd name="connsiteY17" fmla="*/ 176981 h 2109019"/>
              <a:gd name="connsiteX18" fmla="*/ 162232 w 427703"/>
              <a:gd name="connsiteY18" fmla="*/ 88490 h 2109019"/>
              <a:gd name="connsiteX19" fmla="*/ 176980 w 427703"/>
              <a:gd name="connsiteY19" fmla="*/ 44245 h 2109019"/>
              <a:gd name="connsiteX20" fmla="*/ 132735 w 427703"/>
              <a:gd name="connsiteY20" fmla="*/ 14748 h 2109019"/>
              <a:gd name="connsiteX21" fmla="*/ 88490 w 427703"/>
              <a:gd name="connsiteY21" fmla="*/ 44245 h 2109019"/>
              <a:gd name="connsiteX22" fmla="*/ 0 w 427703"/>
              <a:gd name="connsiteY22" fmla="*/ 88490 h 2109019"/>
              <a:gd name="connsiteX23" fmla="*/ 44245 w 427703"/>
              <a:gd name="connsiteY23" fmla="*/ 73742 h 2109019"/>
              <a:gd name="connsiteX24" fmla="*/ 176980 w 427703"/>
              <a:gd name="connsiteY24" fmla="*/ 0 h 2109019"/>
              <a:gd name="connsiteX25" fmla="*/ 221225 w 427703"/>
              <a:gd name="connsiteY25" fmla="*/ 44245 h 2109019"/>
              <a:gd name="connsiteX26" fmla="*/ 324464 w 427703"/>
              <a:gd name="connsiteY26" fmla="*/ 132735 h 210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7703" h="2109019">
                <a:moveTo>
                  <a:pt x="162232" y="2109019"/>
                </a:moveTo>
                <a:cubicBezTo>
                  <a:pt x="176980" y="2089355"/>
                  <a:pt x="196494" y="2072488"/>
                  <a:pt x="206477" y="2050026"/>
                </a:cubicBezTo>
                <a:cubicBezTo>
                  <a:pt x="216658" y="2027119"/>
                  <a:pt x="213298" y="2000065"/>
                  <a:pt x="221225" y="1976284"/>
                </a:cubicBezTo>
                <a:cubicBezTo>
                  <a:pt x="233065" y="1940765"/>
                  <a:pt x="249781" y="1907039"/>
                  <a:pt x="265471" y="1873045"/>
                </a:cubicBezTo>
                <a:cubicBezTo>
                  <a:pt x="359527" y="1669259"/>
                  <a:pt x="254792" y="1909151"/>
                  <a:pt x="368709" y="1681316"/>
                </a:cubicBezTo>
                <a:cubicBezTo>
                  <a:pt x="380549" y="1657637"/>
                  <a:pt x="388374" y="1632155"/>
                  <a:pt x="398206" y="1607574"/>
                </a:cubicBezTo>
                <a:cubicBezTo>
                  <a:pt x="403122" y="1582993"/>
                  <a:pt x="407516" y="1558302"/>
                  <a:pt x="412954" y="1533832"/>
                </a:cubicBezTo>
                <a:cubicBezTo>
                  <a:pt x="417351" y="1514045"/>
                  <a:pt x="427703" y="1495109"/>
                  <a:pt x="427703" y="1474839"/>
                </a:cubicBezTo>
                <a:cubicBezTo>
                  <a:pt x="427703" y="1376393"/>
                  <a:pt x="421129" y="1277976"/>
                  <a:pt x="412954" y="1179871"/>
                </a:cubicBezTo>
                <a:cubicBezTo>
                  <a:pt x="411271" y="1159671"/>
                  <a:pt x="402603" y="1140664"/>
                  <a:pt x="398206" y="1120877"/>
                </a:cubicBezTo>
                <a:cubicBezTo>
                  <a:pt x="386174" y="1066733"/>
                  <a:pt x="384127" y="1039535"/>
                  <a:pt x="368709" y="988142"/>
                </a:cubicBezTo>
                <a:cubicBezTo>
                  <a:pt x="359775" y="958361"/>
                  <a:pt x="349044" y="929149"/>
                  <a:pt x="339212" y="899652"/>
                </a:cubicBezTo>
                <a:cubicBezTo>
                  <a:pt x="332802" y="880422"/>
                  <a:pt x="333529" y="858788"/>
                  <a:pt x="324464" y="840658"/>
                </a:cubicBezTo>
                <a:cubicBezTo>
                  <a:pt x="308610" y="808950"/>
                  <a:pt x="285135" y="781665"/>
                  <a:pt x="265471" y="752168"/>
                </a:cubicBezTo>
                <a:lnTo>
                  <a:pt x="235974" y="707923"/>
                </a:lnTo>
                <a:cubicBezTo>
                  <a:pt x="207631" y="566212"/>
                  <a:pt x="240577" y="697307"/>
                  <a:pt x="191729" y="575187"/>
                </a:cubicBezTo>
                <a:cubicBezTo>
                  <a:pt x="139078" y="443559"/>
                  <a:pt x="189483" y="527573"/>
                  <a:pt x="132735" y="442452"/>
                </a:cubicBezTo>
                <a:cubicBezTo>
                  <a:pt x="109252" y="325032"/>
                  <a:pt x="106258" y="344670"/>
                  <a:pt x="132735" y="176981"/>
                </a:cubicBezTo>
                <a:cubicBezTo>
                  <a:pt x="137584" y="146269"/>
                  <a:pt x="152400" y="117987"/>
                  <a:pt x="162232" y="88490"/>
                </a:cubicBezTo>
                <a:lnTo>
                  <a:pt x="176980" y="44245"/>
                </a:lnTo>
                <a:cubicBezTo>
                  <a:pt x="162232" y="34413"/>
                  <a:pt x="150460" y="14748"/>
                  <a:pt x="132735" y="14748"/>
                </a:cubicBezTo>
                <a:cubicBezTo>
                  <a:pt x="115010" y="14748"/>
                  <a:pt x="104344" y="36318"/>
                  <a:pt x="88490" y="44245"/>
                </a:cubicBezTo>
                <a:cubicBezTo>
                  <a:pt x="77581" y="49700"/>
                  <a:pt x="0" y="67359"/>
                  <a:pt x="0" y="88490"/>
                </a:cubicBezTo>
                <a:cubicBezTo>
                  <a:pt x="0" y="104036"/>
                  <a:pt x="29497" y="78658"/>
                  <a:pt x="44245" y="73742"/>
                </a:cubicBezTo>
                <a:cubicBezTo>
                  <a:pt x="145670" y="6125"/>
                  <a:pt x="99103" y="25958"/>
                  <a:pt x="176980" y="0"/>
                </a:cubicBezTo>
                <a:cubicBezTo>
                  <a:pt x="191728" y="14748"/>
                  <a:pt x="204761" y="31440"/>
                  <a:pt x="221225" y="44245"/>
                </a:cubicBezTo>
                <a:cubicBezTo>
                  <a:pt x="327738" y="127089"/>
                  <a:pt x="291110" y="66026"/>
                  <a:pt x="324464" y="13273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1519535"/>
            <a:ext cx="50145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Holevo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 be achieved asymptotically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8015" y="6260068"/>
            <a:ext cx="5158785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Schumacher, Westmoreland, PRA </a:t>
            </a:r>
            <a:r>
              <a:rPr lang="en-US" b="1" dirty="0" smtClean="0"/>
              <a:t>56, </a:t>
            </a:r>
            <a:r>
              <a:rPr lang="en-US" dirty="0" smtClean="0"/>
              <a:t>131 (’97)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064500" cy="7064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DC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Capacity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Dense coding capacity: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s-ES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</a:t>
            </a:r>
            <a:endParaRPr lang="es-ES" sz="3600" b="1" dirty="0" smtClean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s-ES" sz="36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m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aximization</a:t>
            </a: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encodings</a:t>
            </a: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i.e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.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36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3600" b="1" dirty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{</a:t>
            </a:r>
            <a:r>
              <a:rPr lang="es-ES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p</a:t>
            </a:r>
            <a:r>
              <a:rPr lang="es-ES" baseline="-10000" dirty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i</a:t>
            </a:r>
            <a:r>
              <a:rPr lang="es-ES" baseline="-10000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es-ES" b="1" dirty="0" err="1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U</a:t>
            </a:r>
            <a:r>
              <a:rPr lang="es-ES" b="1" baseline="-10000" dirty="0" err="1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i</a:t>
            </a:r>
            <a:r>
              <a:rPr lang="es-ES" baseline="-10000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3600" b="1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}</a:t>
            </a:r>
            <a:endParaRPr lang="en-US" sz="3600" b="1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11188" y="2205038"/>
            <a:ext cx="7848600" cy="2663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 </a:t>
            </a:r>
            <a:r>
              <a:rPr lang="en-US" sz="3600" dirty="0"/>
              <a:t>=  </a:t>
            </a:r>
            <a:r>
              <a:rPr lang="en-US" sz="3600" dirty="0">
                <a:latin typeface="Times New Roman" pitchFamily="18" charset="0"/>
              </a:rPr>
              <a:t>Max      </a:t>
            </a:r>
            <a:r>
              <a:rPr lang="en-US" sz="3600" dirty="0" err="1">
                <a:latin typeface="Times New Roman" pitchFamily="18" charset="0"/>
              </a:rPr>
              <a:t>I</a:t>
            </a:r>
            <a:r>
              <a:rPr lang="en-US" sz="3600" baseline="-25000" dirty="0" err="1">
                <a:latin typeface="Times New Roman" pitchFamily="18" charset="0"/>
              </a:rPr>
              <a:t>acc</a:t>
            </a:r>
            <a:endParaRPr lang="en-US" sz="3600" dirty="0">
              <a:latin typeface="Times New Roman" pitchFamily="18" charset="0"/>
            </a:endParaRPr>
          </a:p>
          <a:p>
            <a:r>
              <a:rPr lang="en-US" sz="3600" dirty="0"/>
              <a:t>   </a:t>
            </a:r>
            <a:r>
              <a:rPr lang="en-US" sz="3600" dirty="0" smtClean="0">
                <a:latin typeface="+mj-lt"/>
              </a:rPr>
              <a:t>=   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</a:rPr>
              <a:t>Max</a:t>
            </a:r>
            <a:r>
              <a:rPr lang="en-US" sz="3600" dirty="0" smtClean="0">
                <a:latin typeface="Times New Roman" pitchFamily="18" charset="0"/>
              </a:rPr>
              <a:t>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               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00358" name="AutoShape 6"/>
          <p:cNvSpPr>
            <a:spLocks/>
          </p:cNvSpPr>
          <p:nvPr/>
        </p:nvSpPr>
        <p:spPr bwMode="auto">
          <a:xfrm>
            <a:off x="3059113" y="3429000"/>
            <a:ext cx="144462" cy="1008063"/>
          </a:xfrm>
          <a:prstGeom prst="leftBracket">
            <a:avLst>
              <a:gd name="adj" fmla="val 5815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AutoShape 7"/>
          <p:cNvSpPr>
            <a:spLocks/>
          </p:cNvSpPr>
          <p:nvPr/>
        </p:nvSpPr>
        <p:spPr bwMode="auto">
          <a:xfrm>
            <a:off x="6588125" y="3357563"/>
            <a:ext cx="144463" cy="1079500"/>
          </a:xfrm>
          <a:prstGeom prst="rightBracket">
            <a:avLst>
              <a:gd name="adj" fmla="val 62271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124200" y="3672467"/>
            <a:ext cx="3581400" cy="3661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064500" cy="7064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DC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Capacity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Dense coding capacity: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s-ES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</a:t>
            </a:r>
            <a:endParaRPr lang="es-ES" sz="3600" b="1" dirty="0" smtClean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s-ES" sz="36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m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aximization</a:t>
            </a: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encodings</a:t>
            </a: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i.e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.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36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3600" b="1" dirty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{</a:t>
            </a:r>
            <a:r>
              <a:rPr lang="es-ES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p</a:t>
            </a:r>
            <a:r>
              <a:rPr lang="es-ES" baseline="-10000" dirty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i</a:t>
            </a:r>
            <a:r>
              <a:rPr lang="es-ES" baseline="-10000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es-ES" b="1" dirty="0" err="1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U</a:t>
            </a:r>
            <a:r>
              <a:rPr lang="es-ES" b="1" baseline="-10000" dirty="0" err="1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i</a:t>
            </a:r>
            <a:r>
              <a:rPr lang="es-ES" baseline="-10000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3600" b="1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}</a:t>
            </a:r>
            <a:endParaRPr lang="en-US" sz="3600" b="1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11188" y="2205038"/>
            <a:ext cx="7848600" cy="2663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 </a:t>
            </a:r>
            <a:r>
              <a:rPr lang="en-US" sz="3600" dirty="0"/>
              <a:t>=  </a:t>
            </a:r>
            <a:r>
              <a:rPr lang="en-US" sz="3600" dirty="0">
                <a:latin typeface="Times New Roman" pitchFamily="18" charset="0"/>
              </a:rPr>
              <a:t>Max      </a:t>
            </a:r>
            <a:r>
              <a:rPr lang="en-US" sz="3600" dirty="0" err="1">
                <a:latin typeface="Times New Roman" pitchFamily="18" charset="0"/>
              </a:rPr>
              <a:t>I</a:t>
            </a:r>
            <a:r>
              <a:rPr lang="en-US" sz="3600" baseline="-25000" dirty="0" err="1">
                <a:latin typeface="Times New Roman" pitchFamily="18" charset="0"/>
              </a:rPr>
              <a:t>acc</a:t>
            </a:r>
            <a:endParaRPr lang="en-US" sz="3600" dirty="0">
              <a:latin typeface="Times New Roman" pitchFamily="18" charset="0"/>
            </a:endParaRPr>
          </a:p>
          <a:p>
            <a:r>
              <a:rPr lang="en-US" sz="3600" dirty="0"/>
              <a:t>   </a:t>
            </a:r>
            <a:r>
              <a:rPr lang="en-US" sz="3600" dirty="0" smtClean="0">
                <a:latin typeface="+mj-lt"/>
              </a:rPr>
              <a:t>=   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</a:rPr>
              <a:t>Max</a:t>
            </a:r>
            <a:r>
              <a:rPr lang="en-US" sz="3600" dirty="0" smtClean="0">
                <a:latin typeface="Times New Roman" pitchFamily="18" charset="0"/>
              </a:rPr>
              <a:t>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               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00358" name="AutoShape 6"/>
          <p:cNvSpPr>
            <a:spLocks/>
          </p:cNvSpPr>
          <p:nvPr/>
        </p:nvSpPr>
        <p:spPr bwMode="auto">
          <a:xfrm>
            <a:off x="3059113" y="3429000"/>
            <a:ext cx="144462" cy="1008063"/>
          </a:xfrm>
          <a:prstGeom prst="leftBracket">
            <a:avLst>
              <a:gd name="adj" fmla="val 5815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AutoShape 7"/>
          <p:cNvSpPr>
            <a:spLocks/>
          </p:cNvSpPr>
          <p:nvPr/>
        </p:nvSpPr>
        <p:spPr bwMode="auto">
          <a:xfrm>
            <a:off x="6588125" y="3357563"/>
            <a:ext cx="144463" cy="1079500"/>
          </a:xfrm>
          <a:prstGeom prst="rightBracket">
            <a:avLst>
              <a:gd name="adj" fmla="val 62271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C:\Users\HRI\Desktop\Downloads\IWQI po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124200" y="3672467"/>
            <a:ext cx="3581400" cy="366133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419600" y="1524000"/>
            <a:ext cx="4349537" cy="3810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6445045" y="1961535"/>
            <a:ext cx="309716" cy="1769807"/>
          </a:xfrm>
          <a:custGeom>
            <a:avLst/>
            <a:gdLst>
              <a:gd name="connsiteX0" fmla="*/ 0 w 309716"/>
              <a:gd name="connsiteY0" fmla="*/ 1769807 h 1769807"/>
              <a:gd name="connsiteX1" fmla="*/ 29497 w 309716"/>
              <a:gd name="connsiteY1" fmla="*/ 1342104 h 1769807"/>
              <a:gd name="connsiteX2" fmla="*/ 44245 w 309716"/>
              <a:gd name="connsiteY2" fmla="*/ 1135626 h 1769807"/>
              <a:gd name="connsiteX3" fmla="*/ 73742 w 309716"/>
              <a:gd name="connsiteY3" fmla="*/ 943897 h 1769807"/>
              <a:gd name="connsiteX4" fmla="*/ 88490 w 309716"/>
              <a:gd name="connsiteY4" fmla="*/ 766917 h 1769807"/>
              <a:gd name="connsiteX5" fmla="*/ 117987 w 309716"/>
              <a:gd name="connsiteY5" fmla="*/ 678426 h 1769807"/>
              <a:gd name="connsiteX6" fmla="*/ 147484 w 309716"/>
              <a:gd name="connsiteY6" fmla="*/ 575188 h 1769807"/>
              <a:gd name="connsiteX7" fmla="*/ 176981 w 309716"/>
              <a:gd name="connsiteY7" fmla="*/ 324465 h 1769807"/>
              <a:gd name="connsiteX8" fmla="*/ 191729 w 309716"/>
              <a:gd name="connsiteY8" fmla="*/ 280220 h 1769807"/>
              <a:gd name="connsiteX9" fmla="*/ 206478 w 309716"/>
              <a:gd name="connsiteY9" fmla="*/ 132736 h 1769807"/>
              <a:gd name="connsiteX10" fmla="*/ 221226 w 309716"/>
              <a:gd name="connsiteY10" fmla="*/ 58994 h 1769807"/>
              <a:gd name="connsiteX11" fmla="*/ 206478 w 309716"/>
              <a:gd name="connsiteY11" fmla="*/ 0 h 1769807"/>
              <a:gd name="connsiteX12" fmla="*/ 162232 w 309716"/>
              <a:gd name="connsiteY12" fmla="*/ 88491 h 1769807"/>
              <a:gd name="connsiteX13" fmla="*/ 117987 w 309716"/>
              <a:gd name="connsiteY13" fmla="*/ 117988 h 1769807"/>
              <a:gd name="connsiteX14" fmla="*/ 221226 w 309716"/>
              <a:gd name="connsiteY14" fmla="*/ 14749 h 1769807"/>
              <a:gd name="connsiteX15" fmla="*/ 280220 w 309716"/>
              <a:gd name="connsiteY15" fmla="*/ 73742 h 1769807"/>
              <a:gd name="connsiteX16" fmla="*/ 309716 w 309716"/>
              <a:gd name="connsiteY16" fmla="*/ 117988 h 176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9716" h="1769807">
                <a:moveTo>
                  <a:pt x="0" y="1769807"/>
                </a:moveTo>
                <a:cubicBezTo>
                  <a:pt x="27900" y="1267626"/>
                  <a:pt x="513" y="1704410"/>
                  <a:pt x="29497" y="1342104"/>
                </a:cubicBezTo>
                <a:cubicBezTo>
                  <a:pt x="34999" y="1273322"/>
                  <a:pt x="37703" y="1204317"/>
                  <a:pt x="44245" y="1135626"/>
                </a:cubicBezTo>
                <a:cubicBezTo>
                  <a:pt x="66513" y="901816"/>
                  <a:pt x="50449" y="1153535"/>
                  <a:pt x="73742" y="943897"/>
                </a:cubicBezTo>
                <a:cubicBezTo>
                  <a:pt x="80279" y="885061"/>
                  <a:pt x="78758" y="825309"/>
                  <a:pt x="88490" y="766917"/>
                </a:cubicBezTo>
                <a:cubicBezTo>
                  <a:pt x="93602" y="736247"/>
                  <a:pt x="108155" y="707923"/>
                  <a:pt x="117987" y="678426"/>
                </a:cubicBezTo>
                <a:cubicBezTo>
                  <a:pt x="139148" y="614944"/>
                  <a:pt x="128963" y="649273"/>
                  <a:pt x="147484" y="575188"/>
                </a:cubicBezTo>
                <a:cubicBezTo>
                  <a:pt x="153336" y="516668"/>
                  <a:pt x="163938" y="389682"/>
                  <a:pt x="176981" y="324465"/>
                </a:cubicBezTo>
                <a:cubicBezTo>
                  <a:pt x="180030" y="309221"/>
                  <a:pt x="186813" y="294968"/>
                  <a:pt x="191729" y="280220"/>
                </a:cubicBezTo>
                <a:cubicBezTo>
                  <a:pt x="196645" y="231059"/>
                  <a:pt x="199948" y="181709"/>
                  <a:pt x="206478" y="132736"/>
                </a:cubicBezTo>
                <a:cubicBezTo>
                  <a:pt x="209791" y="107888"/>
                  <a:pt x="221226" y="84061"/>
                  <a:pt x="221226" y="58994"/>
                </a:cubicBezTo>
                <a:cubicBezTo>
                  <a:pt x="221226" y="38724"/>
                  <a:pt x="211394" y="19665"/>
                  <a:pt x="206478" y="0"/>
                </a:cubicBezTo>
                <a:cubicBezTo>
                  <a:pt x="194482" y="35986"/>
                  <a:pt x="190823" y="59900"/>
                  <a:pt x="162232" y="88491"/>
                </a:cubicBezTo>
                <a:cubicBezTo>
                  <a:pt x="149698" y="101025"/>
                  <a:pt x="132735" y="108156"/>
                  <a:pt x="117987" y="117988"/>
                </a:cubicBezTo>
                <a:cubicBezTo>
                  <a:pt x="185604" y="16562"/>
                  <a:pt x="143349" y="40707"/>
                  <a:pt x="221226" y="14749"/>
                </a:cubicBezTo>
                <a:cubicBezTo>
                  <a:pt x="292016" y="38345"/>
                  <a:pt x="248758" y="10816"/>
                  <a:pt x="280220" y="73742"/>
                </a:cubicBezTo>
                <a:cubicBezTo>
                  <a:pt x="288147" y="89596"/>
                  <a:pt x="309716" y="117988"/>
                  <a:pt x="309716" y="117988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209800"/>
            <a:ext cx="7848600" cy="2663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 =</a:t>
            </a:r>
            <a:r>
              <a:rPr lang="en-US" sz="3600" dirty="0" smtClean="0">
                <a:latin typeface="+mj-lt"/>
              </a:rPr>
              <a:t>  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</a:rPr>
              <a:t>Max</a:t>
            </a:r>
            <a:r>
              <a:rPr lang="en-US" sz="3600" dirty="0" smtClean="0">
                <a:latin typeface="Times New Roman" pitchFamily="18" charset="0"/>
              </a:rPr>
              <a:t>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               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19400" y="3139067"/>
            <a:ext cx="3581400" cy="36613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0825" y="0"/>
            <a:ext cx="8064500" cy="7064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small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DC Capacity</a:t>
            </a:r>
            <a:endParaRPr kumimoji="0" lang="en-US" sz="36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7" name="Picture 6" descr="C:\Users\HRI\Desktop\Downloads\IWQI pos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4419600" y="2667000"/>
            <a:ext cx="2315496" cy="1238864"/>
          </a:xfrm>
          <a:custGeom>
            <a:avLst/>
            <a:gdLst>
              <a:gd name="connsiteX0" fmla="*/ 560438 w 2315496"/>
              <a:gd name="connsiteY0" fmla="*/ 88490 h 1238864"/>
              <a:gd name="connsiteX1" fmla="*/ 457200 w 2315496"/>
              <a:gd name="connsiteY1" fmla="*/ 103238 h 1238864"/>
              <a:gd name="connsiteX2" fmla="*/ 324464 w 2315496"/>
              <a:gd name="connsiteY2" fmla="*/ 147484 h 1238864"/>
              <a:gd name="connsiteX3" fmla="*/ 176980 w 2315496"/>
              <a:gd name="connsiteY3" fmla="*/ 176980 h 1238864"/>
              <a:gd name="connsiteX4" fmla="*/ 132735 w 2315496"/>
              <a:gd name="connsiteY4" fmla="*/ 206477 h 1238864"/>
              <a:gd name="connsiteX5" fmla="*/ 103238 w 2315496"/>
              <a:gd name="connsiteY5" fmla="*/ 250722 h 1238864"/>
              <a:gd name="connsiteX6" fmla="*/ 58993 w 2315496"/>
              <a:gd name="connsiteY6" fmla="*/ 294968 h 1238864"/>
              <a:gd name="connsiteX7" fmla="*/ 29496 w 2315496"/>
              <a:gd name="connsiteY7" fmla="*/ 383458 h 1238864"/>
              <a:gd name="connsiteX8" fmla="*/ 14748 w 2315496"/>
              <a:gd name="connsiteY8" fmla="*/ 427703 h 1238864"/>
              <a:gd name="connsiteX9" fmla="*/ 0 w 2315496"/>
              <a:gd name="connsiteY9" fmla="*/ 516193 h 1238864"/>
              <a:gd name="connsiteX10" fmla="*/ 14748 w 2315496"/>
              <a:gd name="connsiteY10" fmla="*/ 855406 h 1238864"/>
              <a:gd name="connsiteX11" fmla="*/ 29496 w 2315496"/>
              <a:gd name="connsiteY11" fmla="*/ 899651 h 1238864"/>
              <a:gd name="connsiteX12" fmla="*/ 132735 w 2315496"/>
              <a:gd name="connsiteY12" fmla="*/ 1002890 h 1238864"/>
              <a:gd name="connsiteX13" fmla="*/ 176980 w 2315496"/>
              <a:gd name="connsiteY13" fmla="*/ 1032387 h 1238864"/>
              <a:gd name="connsiteX14" fmla="*/ 221225 w 2315496"/>
              <a:gd name="connsiteY14" fmla="*/ 1076632 h 1238864"/>
              <a:gd name="connsiteX15" fmla="*/ 280219 w 2315496"/>
              <a:gd name="connsiteY15" fmla="*/ 1091380 h 1238864"/>
              <a:gd name="connsiteX16" fmla="*/ 324464 w 2315496"/>
              <a:gd name="connsiteY16" fmla="*/ 1106129 h 1238864"/>
              <a:gd name="connsiteX17" fmla="*/ 383458 w 2315496"/>
              <a:gd name="connsiteY17" fmla="*/ 1120877 h 1238864"/>
              <a:gd name="connsiteX18" fmla="*/ 427703 w 2315496"/>
              <a:gd name="connsiteY18" fmla="*/ 1135626 h 1238864"/>
              <a:gd name="connsiteX19" fmla="*/ 545690 w 2315496"/>
              <a:gd name="connsiteY19" fmla="*/ 1150374 h 1238864"/>
              <a:gd name="connsiteX20" fmla="*/ 589935 w 2315496"/>
              <a:gd name="connsiteY20" fmla="*/ 1165122 h 1238864"/>
              <a:gd name="connsiteX21" fmla="*/ 634180 w 2315496"/>
              <a:gd name="connsiteY21" fmla="*/ 1194619 h 1238864"/>
              <a:gd name="connsiteX22" fmla="*/ 737419 w 2315496"/>
              <a:gd name="connsiteY22" fmla="*/ 1209368 h 1238864"/>
              <a:gd name="connsiteX23" fmla="*/ 840658 w 2315496"/>
              <a:gd name="connsiteY23" fmla="*/ 1238864 h 1238864"/>
              <a:gd name="connsiteX24" fmla="*/ 1592825 w 2315496"/>
              <a:gd name="connsiteY24" fmla="*/ 1224116 h 1238864"/>
              <a:gd name="connsiteX25" fmla="*/ 1651819 w 2315496"/>
              <a:gd name="connsiteY25" fmla="*/ 1194619 h 1238864"/>
              <a:gd name="connsiteX26" fmla="*/ 1740309 w 2315496"/>
              <a:gd name="connsiteY26" fmla="*/ 1165122 h 1238864"/>
              <a:gd name="connsiteX27" fmla="*/ 1799303 w 2315496"/>
              <a:gd name="connsiteY27" fmla="*/ 1135626 h 1238864"/>
              <a:gd name="connsiteX28" fmla="*/ 1843548 w 2315496"/>
              <a:gd name="connsiteY28" fmla="*/ 1106129 h 1238864"/>
              <a:gd name="connsiteX29" fmla="*/ 1887793 w 2315496"/>
              <a:gd name="connsiteY29" fmla="*/ 1091380 h 1238864"/>
              <a:gd name="connsiteX30" fmla="*/ 1946787 w 2315496"/>
              <a:gd name="connsiteY30" fmla="*/ 1061884 h 1238864"/>
              <a:gd name="connsiteX31" fmla="*/ 2035277 w 2315496"/>
              <a:gd name="connsiteY31" fmla="*/ 1032387 h 1238864"/>
              <a:gd name="connsiteX32" fmla="*/ 2079522 w 2315496"/>
              <a:gd name="connsiteY32" fmla="*/ 988142 h 1238864"/>
              <a:gd name="connsiteX33" fmla="*/ 2182761 w 2315496"/>
              <a:gd name="connsiteY33" fmla="*/ 899651 h 1238864"/>
              <a:gd name="connsiteX34" fmla="*/ 2241755 w 2315496"/>
              <a:gd name="connsiteY34" fmla="*/ 811161 h 1238864"/>
              <a:gd name="connsiteX35" fmla="*/ 2286000 w 2315496"/>
              <a:gd name="connsiteY35" fmla="*/ 589935 h 1238864"/>
              <a:gd name="connsiteX36" fmla="*/ 2315496 w 2315496"/>
              <a:gd name="connsiteY36" fmla="*/ 471948 h 1238864"/>
              <a:gd name="connsiteX37" fmla="*/ 2300748 w 2315496"/>
              <a:gd name="connsiteY37" fmla="*/ 368709 h 1238864"/>
              <a:gd name="connsiteX38" fmla="*/ 2286000 w 2315496"/>
              <a:gd name="connsiteY38" fmla="*/ 324464 h 1238864"/>
              <a:gd name="connsiteX39" fmla="*/ 2241755 w 2315496"/>
              <a:gd name="connsiteY39" fmla="*/ 294968 h 1238864"/>
              <a:gd name="connsiteX40" fmla="*/ 2197509 w 2315496"/>
              <a:gd name="connsiteY40" fmla="*/ 250722 h 1238864"/>
              <a:gd name="connsiteX41" fmla="*/ 2094271 w 2315496"/>
              <a:gd name="connsiteY41" fmla="*/ 221226 h 1238864"/>
              <a:gd name="connsiteX42" fmla="*/ 2005780 w 2315496"/>
              <a:gd name="connsiteY42" fmla="*/ 191729 h 1238864"/>
              <a:gd name="connsiteX43" fmla="*/ 1946787 w 2315496"/>
              <a:gd name="connsiteY43" fmla="*/ 176980 h 1238864"/>
              <a:gd name="connsiteX44" fmla="*/ 1828800 w 2315496"/>
              <a:gd name="connsiteY44" fmla="*/ 132735 h 1238864"/>
              <a:gd name="connsiteX45" fmla="*/ 1194619 w 2315496"/>
              <a:gd name="connsiteY45" fmla="*/ 88490 h 1238864"/>
              <a:gd name="connsiteX46" fmla="*/ 1061884 w 2315496"/>
              <a:gd name="connsiteY46" fmla="*/ 73742 h 1238864"/>
              <a:gd name="connsiteX47" fmla="*/ 855406 w 2315496"/>
              <a:gd name="connsiteY47" fmla="*/ 58993 h 1238864"/>
              <a:gd name="connsiteX48" fmla="*/ 693174 w 2315496"/>
              <a:gd name="connsiteY48" fmla="*/ 14748 h 1238864"/>
              <a:gd name="connsiteX49" fmla="*/ 648929 w 2315496"/>
              <a:gd name="connsiteY49" fmla="*/ 0 h 1238864"/>
              <a:gd name="connsiteX50" fmla="*/ 545690 w 2315496"/>
              <a:gd name="connsiteY50" fmla="*/ 29497 h 1238864"/>
              <a:gd name="connsiteX51" fmla="*/ 560438 w 2315496"/>
              <a:gd name="connsiteY51" fmla="*/ 88490 h 123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15496" h="1238864">
                <a:moveTo>
                  <a:pt x="560438" y="88490"/>
                </a:moveTo>
                <a:cubicBezTo>
                  <a:pt x="545690" y="100780"/>
                  <a:pt x="491072" y="95421"/>
                  <a:pt x="457200" y="103238"/>
                </a:cubicBezTo>
                <a:cubicBezTo>
                  <a:pt x="265311" y="147520"/>
                  <a:pt x="442531" y="117968"/>
                  <a:pt x="324464" y="147484"/>
                </a:cubicBezTo>
                <a:cubicBezTo>
                  <a:pt x="236460" y="169485"/>
                  <a:pt x="285465" y="158900"/>
                  <a:pt x="176980" y="176980"/>
                </a:cubicBezTo>
                <a:cubicBezTo>
                  <a:pt x="162232" y="186812"/>
                  <a:pt x="145269" y="193943"/>
                  <a:pt x="132735" y="206477"/>
                </a:cubicBezTo>
                <a:cubicBezTo>
                  <a:pt x="120201" y="219011"/>
                  <a:pt x="114585" y="237105"/>
                  <a:pt x="103238" y="250722"/>
                </a:cubicBezTo>
                <a:cubicBezTo>
                  <a:pt x="89885" y="266745"/>
                  <a:pt x="73741" y="280219"/>
                  <a:pt x="58993" y="294968"/>
                </a:cubicBezTo>
                <a:lnTo>
                  <a:pt x="29496" y="383458"/>
                </a:lnTo>
                <a:cubicBezTo>
                  <a:pt x="24580" y="398206"/>
                  <a:pt x="17304" y="412368"/>
                  <a:pt x="14748" y="427703"/>
                </a:cubicBezTo>
                <a:lnTo>
                  <a:pt x="0" y="516193"/>
                </a:lnTo>
                <a:cubicBezTo>
                  <a:pt x="4916" y="629264"/>
                  <a:pt x="6068" y="742562"/>
                  <a:pt x="14748" y="855406"/>
                </a:cubicBezTo>
                <a:cubicBezTo>
                  <a:pt x="15940" y="870906"/>
                  <a:pt x="21783" y="886153"/>
                  <a:pt x="29496" y="899651"/>
                </a:cubicBezTo>
                <a:cubicBezTo>
                  <a:pt x="62044" y="956610"/>
                  <a:pt x="80523" y="965596"/>
                  <a:pt x="132735" y="1002890"/>
                </a:cubicBezTo>
                <a:cubicBezTo>
                  <a:pt x="147159" y="1013193"/>
                  <a:pt x="163363" y="1021039"/>
                  <a:pt x="176980" y="1032387"/>
                </a:cubicBezTo>
                <a:cubicBezTo>
                  <a:pt x="193003" y="1045740"/>
                  <a:pt x="203116" y="1066284"/>
                  <a:pt x="221225" y="1076632"/>
                </a:cubicBezTo>
                <a:cubicBezTo>
                  <a:pt x="238824" y="1086689"/>
                  <a:pt x="260729" y="1085811"/>
                  <a:pt x="280219" y="1091380"/>
                </a:cubicBezTo>
                <a:cubicBezTo>
                  <a:pt x="295167" y="1095651"/>
                  <a:pt x="309516" y="1101858"/>
                  <a:pt x="324464" y="1106129"/>
                </a:cubicBezTo>
                <a:cubicBezTo>
                  <a:pt x="343954" y="1111698"/>
                  <a:pt x="363968" y="1115308"/>
                  <a:pt x="383458" y="1120877"/>
                </a:cubicBezTo>
                <a:cubicBezTo>
                  <a:pt x="398406" y="1125148"/>
                  <a:pt x="412408" y="1132845"/>
                  <a:pt x="427703" y="1135626"/>
                </a:cubicBezTo>
                <a:cubicBezTo>
                  <a:pt x="466699" y="1142716"/>
                  <a:pt x="506361" y="1145458"/>
                  <a:pt x="545690" y="1150374"/>
                </a:cubicBezTo>
                <a:cubicBezTo>
                  <a:pt x="560438" y="1155290"/>
                  <a:pt x="576030" y="1158170"/>
                  <a:pt x="589935" y="1165122"/>
                </a:cubicBezTo>
                <a:cubicBezTo>
                  <a:pt x="605789" y="1173049"/>
                  <a:pt x="617202" y="1189526"/>
                  <a:pt x="634180" y="1194619"/>
                </a:cubicBezTo>
                <a:cubicBezTo>
                  <a:pt x="667476" y="1204608"/>
                  <a:pt x="703217" y="1203149"/>
                  <a:pt x="737419" y="1209368"/>
                </a:cubicBezTo>
                <a:cubicBezTo>
                  <a:pt x="778163" y="1216776"/>
                  <a:pt x="802747" y="1226227"/>
                  <a:pt x="840658" y="1238864"/>
                </a:cubicBezTo>
                <a:cubicBezTo>
                  <a:pt x="1091380" y="1233948"/>
                  <a:pt x="1342427" y="1237774"/>
                  <a:pt x="1592825" y="1224116"/>
                </a:cubicBezTo>
                <a:cubicBezTo>
                  <a:pt x="1614778" y="1222919"/>
                  <a:pt x="1631406" y="1202784"/>
                  <a:pt x="1651819" y="1194619"/>
                </a:cubicBezTo>
                <a:cubicBezTo>
                  <a:pt x="1680687" y="1183072"/>
                  <a:pt x="1712499" y="1179027"/>
                  <a:pt x="1740309" y="1165122"/>
                </a:cubicBezTo>
                <a:cubicBezTo>
                  <a:pt x="1759974" y="1155290"/>
                  <a:pt x="1780214" y="1146534"/>
                  <a:pt x="1799303" y="1135626"/>
                </a:cubicBezTo>
                <a:cubicBezTo>
                  <a:pt x="1814693" y="1126832"/>
                  <a:pt x="1827694" y="1114056"/>
                  <a:pt x="1843548" y="1106129"/>
                </a:cubicBezTo>
                <a:cubicBezTo>
                  <a:pt x="1857453" y="1099176"/>
                  <a:pt x="1873504" y="1097504"/>
                  <a:pt x="1887793" y="1091380"/>
                </a:cubicBezTo>
                <a:cubicBezTo>
                  <a:pt x="1908001" y="1082719"/>
                  <a:pt x="1926374" y="1070049"/>
                  <a:pt x="1946787" y="1061884"/>
                </a:cubicBezTo>
                <a:cubicBezTo>
                  <a:pt x="1975655" y="1050337"/>
                  <a:pt x="2035277" y="1032387"/>
                  <a:pt x="2035277" y="1032387"/>
                </a:cubicBezTo>
                <a:cubicBezTo>
                  <a:pt x="2050025" y="1017639"/>
                  <a:pt x="2063499" y="1001495"/>
                  <a:pt x="2079522" y="988142"/>
                </a:cubicBezTo>
                <a:cubicBezTo>
                  <a:pt x="2146506" y="932321"/>
                  <a:pt x="2111861" y="988276"/>
                  <a:pt x="2182761" y="899651"/>
                </a:cubicBezTo>
                <a:cubicBezTo>
                  <a:pt x="2204907" y="871969"/>
                  <a:pt x="2241755" y="811161"/>
                  <a:pt x="2241755" y="811161"/>
                </a:cubicBezTo>
                <a:cubicBezTo>
                  <a:pt x="2301201" y="632819"/>
                  <a:pt x="2245091" y="821753"/>
                  <a:pt x="2286000" y="589935"/>
                </a:cubicBezTo>
                <a:cubicBezTo>
                  <a:pt x="2293045" y="550013"/>
                  <a:pt x="2315496" y="471948"/>
                  <a:pt x="2315496" y="471948"/>
                </a:cubicBezTo>
                <a:cubicBezTo>
                  <a:pt x="2310580" y="437535"/>
                  <a:pt x="2307565" y="402796"/>
                  <a:pt x="2300748" y="368709"/>
                </a:cubicBezTo>
                <a:cubicBezTo>
                  <a:pt x="2297699" y="353465"/>
                  <a:pt x="2295712" y="336603"/>
                  <a:pt x="2286000" y="324464"/>
                </a:cubicBezTo>
                <a:cubicBezTo>
                  <a:pt x="2274927" y="310623"/>
                  <a:pt x="2255372" y="306315"/>
                  <a:pt x="2241755" y="294968"/>
                </a:cubicBezTo>
                <a:cubicBezTo>
                  <a:pt x="2225732" y="281615"/>
                  <a:pt x="2214864" y="262292"/>
                  <a:pt x="2197509" y="250722"/>
                </a:cubicBezTo>
                <a:cubicBezTo>
                  <a:pt x="2183992" y="241711"/>
                  <a:pt x="2103210" y="223908"/>
                  <a:pt x="2094271" y="221226"/>
                </a:cubicBezTo>
                <a:cubicBezTo>
                  <a:pt x="2064490" y="212292"/>
                  <a:pt x="2035277" y="201561"/>
                  <a:pt x="2005780" y="191729"/>
                </a:cubicBezTo>
                <a:cubicBezTo>
                  <a:pt x="1986551" y="185319"/>
                  <a:pt x="1965766" y="184097"/>
                  <a:pt x="1946787" y="176980"/>
                </a:cubicBezTo>
                <a:cubicBezTo>
                  <a:pt x="1847298" y="139672"/>
                  <a:pt x="1929741" y="151662"/>
                  <a:pt x="1828800" y="132735"/>
                </a:cubicBezTo>
                <a:cubicBezTo>
                  <a:pt x="1545354" y="79588"/>
                  <a:pt x="1599572" y="101553"/>
                  <a:pt x="1194619" y="88490"/>
                </a:cubicBezTo>
                <a:cubicBezTo>
                  <a:pt x="1150374" y="83574"/>
                  <a:pt x="1106234" y="77599"/>
                  <a:pt x="1061884" y="73742"/>
                </a:cubicBezTo>
                <a:cubicBezTo>
                  <a:pt x="993142" y="67764"/>
                  <a:pt x="924028" y="66216"/>
                  <a:pt x="855406" y="58993"/>
                </a:cubicBezTo>
                <a:cubicBezTo>
                  <a:pt x="794467" y="52578"/>
                  <a:pt x="751749" y="34273"/>
                  <a:pt x="693174" y="14748"/>
                </a:cubicBezTo>
                <a:lnTo>
                  <a:pt x="648929" y="0"/>
                </a:lnTo>
                <a:cubicBezTo>
                  <a:pt x="648416" y="128"/>
                  <a:pt x="552744" y="22442"/>
                  <a:pt x="545690" y="29497"/>
                </a:cubicBezTo>
                <a:cubicBezTo>
                  <a:pt x="529387" y="45800"/>
                  <a:pt x="575186" y="76200"/>
                  <a:pt x="560438" y="88490"/>
                </a:cubicBezTo>
                <a:close/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83161" y="1387192"/>
            <a:ext cx="389462" cy="1341260"/>
          </a:xfrm>
          <a:custGeom>
            <a:avLst/>
            <a:gdLst>
              <a:gd name="connsiteX0" fmla="*/ 0 w 389462"/>
              <a:gd name="connsiteY0" fmla="*/ 1341260 h 1341260"/>
              <a:gd name="connsiteX1" fmla="*/ 14749 w 389462"/>
              <a:gd name="connsiteY1" fmla="*/ 736576 h 1341260"/>
              <a:gd name="connsiteX2" fmla="*/ 29497 w 389462"/>
              <a:gd name="connsiteY2" fmla="*/ 648085 h 1341260"/>
              <a:gd name="connsiteX3" fmla="*/ 88491 w 389462"/>
              <a:gd name="connsiteY3" fmla="*/ 441608 h 1341260"/>
              <a:gd name="connsiteX4" fmla="*/ 221226 w 389462"/>
              <a:gd name="connsiteY4" fmla="*/ 117143 h 1341260"/>
              <a:gd name="connsiteX5" fmla="*/ 250723 w 389462"/>
              <a:gd name="connsiteY5" fmla="*/ 58150 h 1341260"/>
              <a:gd name="connsiteX6" fmla="*/ 280220 w 389462"/>
              <a:gd name="connsiteY6" fmla="*/ 13905 h 1341260"/>
              <a:gd name="connsiteX7" fmla="*/ 206478 w 389462"/>
              <a:gd name="connsiteY7" fmla="*/ 28653 h 1341260"/>
              <a:gd name="connsiteX8" fmla="*/ 162233 w 389462"/>
              <a:gd name="connsiteY8" fmla="*/ 43402 h 1341260"/>
              <a:gd name="connsiteX9" fmla="*/ 265471 w 389462"/>
              <a:gd name="connsiteY9" fmla="*/ 28653 h 1341260"/>
              <a:gd name="connsiteX10" fmla="*/ 339213 w 389462"/>
              <a:gd name="connsiteY10" fmla="*/ 235131 h 1341260"/>
              <a:gd name="connsiteX11" fmla="*/ 353962 w 389462"/>
              <a:gd name="connsiteY11" fmla="*/ 323621 h 134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9462" h="1341260">
                <a:moveTo>
                  <a:pt x="0" y="1341260"/>
                </a:moveTo>
                <a:cubicBezTo>
                  <a:pt x="4916" y="1139699"/>
                  <a:pt x="6177" y="938015"/>
                  <a:pt x="14749" y="736576"/>
                </a:cubicBezTo>
                <a:cubicBezTo>
                  <a:pt x="16020" y="706699"/>
                  <a:pt x="22244" y="677096"/>
                  <a:pt x="29497" y="648085"/>
                </a:cubicBezTo>
                <a:cubicBezTo>
                  <a:pt x="46858" y="578642"/>
                  <a:pt x="68826" y="510434"/>
                  <a:pt x="88491" y="441608"/>
                </a:cubicBezTo>
                <a:cubicBezTo>
                  <a:pt x="139409" y="263396"/>
                  <a:pt x="142174" y="275246"/>
                  <a:pt x="221226" y="117143"/>
                </a:cubicBezTo>
                <a:cubicBezTo>
                  <a:pt x="231058" y="97479"/>
                  <a:pt x="238528" y="76443"/>
                  <a:pt x="250723" y="58150"/>
                </a:cubicBezTo>
                <a:cubicBezTo>
                  <a:pt x="260555" y="43402"/>
                  <a:pt x="294968" y="23737"/>
                  <a:pt x="280220" y="13905"/>
                </a:cubicBezTo>
                <a:cubicBezTo>
                  <a:pt x="259363" y="0"/>
                  <a:pt x="230797" y="22573"/>
                  <a:pt x="206478" y="28653"/>
                </a:cubicBezTo>
                <a:cubicBezTo>
                  <a:pt x="191396" y="32424"/>
                  <a:pt x="146687" y="43402"/>
                  <a:pt x="162233" y="43402"/>
                </a:cubicBezTo>
                <a:cubicBezTo>
                  <a:pt x="196995" y="43402"/>
                  <a:pt x="231058" y="33569"/>
                  <a:pt x="265471" y="28653"/>
                </a:cubicBezTo>
                <a:cubicBezTo>
                  <a:pt x="389462" y="59652"/>
                  <a:pt x="314017" y="20968"/>
                  <a:pt x="339213" y="235131"/>
                </a:cubicBezTo>
                <a:cubicBezTo>
                  <a:pt x="356347" y="380767"/>
                  <a:pt x="353962" y="236453"/>
                  <a:pt x="353962" y="323621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257799" y="990600"/>
            <a:ext cx="1455761" cy="381000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105400" y="6378536"/>
            <a:ext cx="3733800" cy="327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209800"/>
            <a:ext cx="7848600" cy="2663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 =</a:t>
            </a:r>
            <a:r>
              <a:rPr lang="en-US" sz="3600" dirty="0" smtClean="0">
                <a:latin typeface="+mj-lt"/>
              </a:rPr>
              <a:t>  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</a:rPr>
              <a:t>Max</a:t>
            </a:r>
            <a:r>
              <a:rPr lang="en-US" sz="3600" dirty="0" smtClean="0">
                <a:latin typeface="Times New Roman" pitchFamily="18" charset="0"/>
              </a:rPr>
              <a:t>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               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819400" y="3139067"/>
            <a:ext cx="3581400" cy="36613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0825" y="0"/>
            <a:ext cx="8064500" cy="7064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small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DC Capacity</a:t>
            </a:r>
            <a:endParaRPr kumimoji="0" lang="en-US" sz="36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7" name="Picture 6" descr="C:\Users\HRI\Desktop\Downloads\IWQI pos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4419600" y="2667000"/>
            <a:ext cx="2315496" cy="1238864"/>
          </a:xfrm>
          <a:custGeom>
            <a:avLst/>
            <a:gdLst>
              <a:gd name="connsiteX0" fmla="*/ 560438 w 2315496"/>
              <a:gd name="connsiteY0" fmla="*/ 88490 h 1238864"/>
              <a:gd name="connsiteX1" fmla="*/ 457200 w 2315496"/>
              <a:gd name="connsiteY1" fmla="*/ 103238 h 1238864"/>
              <a:gd name="connsiteX2" fmla="*/ 324464 w 2315496"/>
              <a:gd name="connsiteY2" fmla="*/ 147484 h 1238864"/>
              <a:gd name="connsiteX3" fmla="*/ 176980 w 2315496"/>
              <a:gd name="connsiteY3" fmla="*/ 176980 h 1238864"/>
              <a:gd name="connsiteX4" fmla="*/ 132735 w 2315496"/>
              <a:gd name="connsiteY4" fmla="*/ 206477 h 1238864"/>
              <a:gd name="connsiteX5" fmla="*/ 103238 w 2315496"/>
              <a:gd name="connsiteY5" fmla="*/ 250722 h 1238864"/>
              <a:gd name="connsiteX6" fmla="*/ 58993 w 2315496"/>
              <a:gd name="connsiteY6" fmla="*/ 294968 h 1238864"/>
              <a:gd name="connsiteX7" fmla="*/ 29496 w 2315496"/>
              <a:gd name="connsiteY7" fmla="*/ 383458 h 1238864"/>
              <a:gd name="connsiteX8" fmla="*/ 14748 w 2315496"/>
              <a:gd name="connsiteY8" fmla="*/ 427703 h 1238864"/>
              <a:gd name="connsiteX9" fmla="*/ 0 w 2315496"/>
              <a:gd name="connsiteY9" fmla="*/ 516193 h 1238864"/>
              <a:gd name="connsiteX10" fmla="*/ 14748 w 2315496"/>
              <a:gd name="connsiteY10" fmla="*/ 855406 h 1238864"/>
              <a:gd name="connsiteX11" fmla="*/ 29496 w 2315496"/>
              <a:gd name="connsiteY11" fmla="*/ 899651 h 1238864"/>
              <a:gd name="connsiteX12" fmla="*/ 132735 w 2315496"/>
              <a:gd name="connsiteY12" fmla="*/ 1002890 h 1238864"/>
              <a:gd name="connsiteX13" fmla="*/ 176980 w 2315496"/>
              <a:gd name="connsiteY13" fmla="*/ 1032387 h 1238864"/>
              <a:gd name="connsiteX14" fmla="*/ 221225 w 2315496"/>
              <a:gd name="connsiteY14" fmla="*/ 1076632 h 1238864"/>
              <a:gd name="connsiteX15" fmla="*/ 280219 w 2315496"/>
              <a:gd name="connsiteY15" fmla="*/ 1091380 h 1238864"/>
              <a:gd name="connsiteX16" fmla="*/ 324464 w 2315496"/>
              <a:gd name="connsiteY16" fmla="*/ 1106129 h 1238864"/>
              <a:gd name="connsiteX17" fmla="*/ 383458 w 2315496"/>
              <a:gd name="connsiteY17" fmla="*/ 1120877 h 1238864"/>
              <a:gd name="connsiteX18" fmla="*/ 427703 w 2315496"/>
              <a:gd name="connsiteY18" fmla="*/ 1135626 h 1238864"/>
              <a:gd name="connsiteX19" fmla="*/ 545690 w 2315496"/>
              <a:gd name="connsiteY19" fmla="*/ 1150374 h 1238864"/>
              <a:gd name="connsiteX20" fmla="*/ 589935 w 2315496"/>
              <a:gd name="connsiteY20" fmla="*/ 1165122 h 1238864"/>
              <a:gd name="connsiteX21" fmla="*/ 634180 w 2315496"/>
              <a:gd name="connsiteY21" fmla="*/ 1194619 h 1238864"/>
              <a:gd name="connsiteX22" fmla="*/ 737419 w 2315496"/>
              <a:gd name="connsiteY22" fmla="*/ 1209368 h 1238864"/>
              <a:gd name="connsiteX23" fmla="*/ 840658 w 2315496"/>
              <a:gd name="connsiteY23" fmla="*/ 1238864 h 1238864"/>
              <a:gd name="connsiteX24" fmla="*/ 1592825 w 2315496"/>
              <a:gd name="connsiteY24" fmla="*/ 1224116 h 1238864"/>
              <a:gd name="connsiteX25" fmla="*/ 1651819 w 2315496"/>
              <a:gd name="connsiteY25" fmla="*/ 1194619 h 1238864"/>
              <a:gd name="connsiteX26" fmla="*/ 1740309 w 2315496"/>
              <a:gd name="connsiteY26" fmla="*/ 1165122 h 1238864"/>
              <a:gd name="connsiteX27" fmla="*/ 1799303 w 2315496"/>
              <a:gd name="connsiteY27" fmla="*/ 1135626 h 1238864"/>
              <a:gd name="connsiteX28" fmla="*/ 1843548 w 2315496"/>
              <a:gd name="connsiteY28" fmla="*/ 1106129 h 1238864"/>
              <a:gd name="connsiteX29" fmla="*/ 1887793 w 2315496"/>
              <a:gd name="connsiteY29" fmla="*/ 1091380 h 1238864"/>
              <a:gd name="connsiteX30" fmla="*/ 1946787 w 2315496"/>
              <a:gd name="connsiteY30" fmla="*/ 1061884 h 1238864"/>
              <a:gd name="connsiteX31" fmla="*/ 2035277 w 2315496"/>
              <a:gd name="connsiteY31" fmla="*/ 1032387 h 1238864"/>
              <a:gd name="connsiteX32" fmla="*/ 2079522 w 2315496"/>
              <a:gd name="connsiteY32" fmla="*/ 988142 h 1238864"/>
              <a:gd name="connsiteX33" fmla="*/ 2182761 w 2315496"/>
              <a:gd name="connsiteY33" fmla="*/ 899651 h 1238864"/>
              <a:gd name="connsiteX34" fmla="*/ 2241755 w 2315496"/>
              <a:gd name="connsiteY34" fmla="*/ 811161 h 1238864"/>
              <a:gd name="connsiteX35" fmla="*/ 2286000 w 2315496"/>
              <a:gd name="connsiteY35" fmla="*/ 589935 h 1238864"/>
              <a:gd name="connsiteX36" fmla="*/ 2315496 w 2315496"/>
              <a:gd name="connsiteY36" fmla="*/ 471948 h 1238864"/>
              <a:gd name="connsiteX37" fmla="*/ 2300748 w 2315496"/>
              <a:gd name="connsiteY37" fmla="*/ 368709 h 1238864"/>
              <a:gd name="connsiteX38" fmla="*/ 2286000 w 2315496"/>
              <a:gd name="connsiteY38" fmla="*/ 324464 h 1238864"/>
              <a:gd name="connsiteX39" fmla="*/ 2241755 w 2315496"/>
              <a:gd name="connsiteY39" fmla="*/ 294968 h 1238864"/>
              <a:gd name="connsiteX40" fmla="*/ 2197509 w 2315496"/>
              <a:gd name="connsiteY40" fmla="*/ 250722 h 1238864"/>
              <a:gd name="connsiteX41" fmla="*/ 2094271 w 2315496"/>
              <a:gd name="connsiteY41" fmla="*/ 221226 h 1238864"/>
              <a:gd name="connsiteX42" fmla="*/ 2005780 w 2315496"/>
              <a:gd name="connsiteY42" fmla="*/ 191729 h 1238864"/>
              <a:gd name="connsiteX43" fmla="*/ 1946787 w 2315496"/>
              <a:gd name="connsiteY43" fmla="*/ 176980 h 1238864"/>
              <a:gd name="connsiteX44" fmla="*/ 1828800 w 2315496"/>
              <a:gd name="connsiteY44" fmla="*/ 132735 h 1238864"/>
              <a:gd name="connsiteX45" fmla="*/ 1194619 w 2315496"/>
              <a:gd name="connsiteY45" fmla="*/ 88490 h 1238864"/>
              <a:gd name="connsiteX46" fmla="*/ 1061884 w 2315496"/>
              <a:gd name="connsiteY46" fmla="*/ 73742 h 1238864"/>
              <a:gd name="connsiteX47" fmla="*/ 855406 w 2315496"/>
              <a:gd name="connsiteY47" fmla="*/ 58993 h 1238864"/>
              <a:gd name="connsiteX48" fmla="*/ 693174 w 2315496"/>
              <a:gd name="connsiteY48" fmla="*/ 14748 h 1238864"/>
              <a:gd name="connsiteX49" fmla="*/ 648929 w 2315496"/>
              <a:gd name="connsiteY49" fmla="*/ 0 h 1238864"/>
              <a:gd name="connsiteX50" fmla="*/ 545690 w 2315496"/>
              <a:gd name="connsiteY50" fmla="*/ 29497 h 1238864"/>
              <a:gd name="connsiteX51" fmla="*/ 560438 w 2315496"/>
              <a:gd name="connsiteY51" fmla="*/ 88490 h 123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15496" h="1238864">
                <a:moveTo>
                  <a:pt x="560438" y="88490"/>
                </a:moveTo>
                <a:cubicBezTo>
                  <a:pt x="545690" y="100780"/>
                  <a:pt x="491072" y="95421"/>
                  <a:pt x="457200" y="103238"/>
                </a:cubicBezTo>
                <a:cubicBezTo>
                  <a:pt x="265311" y="147520"/>
                  <a:pt x="442531" y="117968"/>
                  <a:pt x="324464" y="147484"/>
                </a:cubicBezTo>
                <a:cubicBezTo>
                  <a:pt x="236460" y="169485"/>
                  <a:pt x="285465" y="158900"/>
                  <a:pt x="176980" y="176980"/>
                </a:cubicBezTo>
                <a:cubicBezTo>
                  <a:pt x="162232" y="186812"/>
                  <a:pt x="145269" y="193943"/>
                  <a:pt x="132735" y="206477"/>
                </a:cubicBezTo>
                <a:cubicBezTo>
                  <a:pt x="120201" y="219011"/>
                  <a:pt x="114585" y="237105"/>
                  <a:pt x="103238" y="250722"/>
                </a:cubicBezTo>
                <a:cubicBezTo>
                  <a:pt x="89885" y="266745"/>
                  <a:pt x="73741" y="280219"/>
                  <a:pt x="58993" y="294968"/>
                </a:cubicBezTo>
                <a:lnTo>
                  <a:pt x="29496" y="383458"/>
                </a:lnTo>
                <a:cubicBezTo>
                  <a:pt x="24580" y="398206"/>
                  <a:pt x="17304" y="412368"/>
                  <a:pt x="14748" y="427703"/>
                </a:cubicBezTo>
                <a:lnTo>
                  <a:pt x="0" y="516193"/>
                </a:lnTo>
                <a:cubicBezTo>
                  <a:pt x="4916" y="629264"/>
                  <a:pt x="6068" y="742562"/>
                  <a:pt x="14748" y="855406"/>
                </a:cubicBezTo>
                <a:cubicBezTo>
                  <a:pt x="15940" y="870906"/>
                  <a:pt x="21783" y="886153"/>
                  <a:pt x="29496" y="899651"/>
                </a:cubicBezTo>
                <a:cubicBezTo>
                  <a:pt x="62044" y="956610"/>
                  <a:pt x="80523" y="965596"/>
                  <a:pt x="132735" y="1002890"/>
                </a:cubicBezTo>
                <a:cubicBezTo>
                  <a:pt x="147159" y="1013193"/>
                  <a:pt x="163363" y="1021039"/>
                  <a:pt x="176980" y="1032387"/>
                </a:cubicBezTo>
                <a:cubicBezTo>
                  <a:pt x="193003" y="1045740"/>
                  <a:pt x="203116" y="1066284"/>
                  <a:pt x="221225" y="1076632"/>
                </a:cubicBezTo>
                <a:cubicBezTo>
                  <a:pt x="238824" y="1086689"/>
                  <a:pt x="260729" y="1085811"/>
                  <a:pt x="280219" y="1091380"/>
                </a:cubicBezTo>
                <a:cubicBezTo>
                  <a:pt x="295167" y="1095651"/>
                  <a:pt x="309516" y="1101858"/>
                  <a:pt x="324464" y="1106129"/>
                </a:cubicBezTo>
                <a:cubicBezTo>
                  <a:pt x="343954" y="1111698"/>
                  <a:pt x="363968" y="1115308"/>
                  <a:pt x="383458" y="1120877"/>
                </a:cubicBezTo>
                <a:cubicBezTo>
                  <a:pt x="398406" y="1125148"/>
                  <a:pt x="412408" y="1132845"/>
                  <a:pt x="427703" y="1135626"/>
                </a:cubicBezTo>
                <a:cubicBezTo>
                  <a:pt x="466699" y="1142716"/>
                  <a:pt x="506361" y="1145458"/>
                  <a:pt x="545690" y="1150374"/>
                </a:cubicBezTo>
                <a:cubicBezTo>
                  <a:pt x="560438" y="1155290"/>
                  <a:pt x="576030" y="1158170"/>
                  <a:pt x="589935" y="1165122"/>
                </a:cubicBezTo>
                <a:cubicBezTo>
                  <a:pt x="605789" y="1173049"/>
                  <a:pt x="617202" y="1189526"/>
                  <a:pt x="634180" y="1194619"/>
                </a:cubicBezTo>
                <a:cubicBezTo>
                  <a:pt x="667476" y="1204608"/>
                  <a:pt x="703217" y="1203149"/>
                  <a:pt x="737419" y="1209368"/>
                </a:cubicBezTo>
                <a:cubicBezTo>
                  <a:pt x="778163" y="1216776"/>
                  <a:pt x="802747" y="1226227"/>
                  <a:pt x="840658" y="1238864"/>
                </a:cubicBezTo>
                <a:cubicBezTo>
                  <a:pt x="1091380" y="1233948"/>
                  <a:pt x="1342427" y="1237774"/>
                  <a:pt x="1592825" y="1224116"/>
                </a:cubicBezTo>
                <a:cubicBezTo>
                  <a:pt x="1614778" y="1222919"/>
                  <a:pt x="1631406" y="1202784"/>
                  <a:pt x="1651819" y="1194619"/>
                </a:cubicBezTo>
                <a:cubicBezTo>
                  <a:pt x="1680687" y="1183072"/>
                  <a:pt x="1712499" y="1179027"/>
                  <a:pt x="1740309" y="1165122"/>
                </a:cubicBezTo>
                <a:cubicBezTo>
                  <a:pt x="1759974" y="1155290"/>
                  <a:pt x="1780214" y="1146534"/>
                  <a:pt x="1799303" y="1135626"/>
                </a:cubicBezTo>
                <a:cubicBezTo>
                  <a:pt x="1814693" y="1126832"/>
                  <a:pt x="1827694" y="1114056"/>
                  <a:pt x="1843548" y="1106129"/>
                </a:cubicBezTo>
                <a:cubicBezTo>
                  <a:pt x="1857453" y="1099176"/>
                  <a:pt x="1873504" y="1097504"/>
                  <a:pt x="1887793" y="1091380"/>
                </a:cubicBezTo>
                <a:cubicBezTo>
                  <a:pt x="1908001" y="1082719"/>
                  <a:pt x="1926374" y="1070049"/>
                  <a:pt x="1946787" y="1061884"/>
                </a:cubicBezTo>
                <a:cubicBezTo>
                  <a:pt x="1975655" y="1050337"/>
                  <a:pt x="2035277" y="1032387"/>
                  <a:pt x="2035277" y="1032387"/>
                </a:cubicBezTo>
                <a:cubicBezTo>
                  <a:pt x="2050025" y="1017639"/>
                  <a:pt x="2063499" y="1001495"/>
                  <a:pt x="2079522" y="988142"/>
                </a:cubicBezTo>
                <a:cubicBezTo>
                  <a:pt x="2146506" y="932321"/>
                  <a:pt x="2111861" y="988276"/>
                  <a:pt x="2182761" y="899651"/>
                </a:cubicBezTo>
                <a:cubicBezTo>
                  <a:pt x="2204907" y="871969"/>
                  <a:pt x="2241755" y="811161"/>
                  <a:pt x="2241755" y="811161"/>
                </a:cubicBezTo>
                <a:cubicBezTo>
                  <a:pt x="2301201" y="632819"/>
                  <a:pt x="2245091" y="821753"/>
                  <a:pt x="2286000" y="589935"/>
                </a:cubicBezTo>
                <a:cubicBezTo>
                  <a:pt x="2293045" y="550013"/>
                  <a:pt x="2315496" y="471948"/>
                  <a:pt x="2315496" y="471948"/>
                </a:cubicBezTo>
                <a:cubicBezTo>
                  <a:pt x="2310580" y="437535"/>
                  <a:pt x="2307565" y="402796"/>
                  <a:pt x="2300748" y="368709"/>
                </a:cubicBezTo>
                <a:cubicBezTo>
                  <a:pt x="2297699" y="353465"/>
                  <a:pt x="2295712" y="336603"/>
                  <a:pt x="2286000" y="324464"/>
                </a:cubicBezTo>
                <a:cubicBezTo>
                  <a:pt x="2274927" y="310623"/>
                  <a:pt x="2255372" y="306315"/>
                  <a:pt x="2241755" y="294968"/>
                </a:cubicBezTo>
                <a:cubicBezTo>
                  <a:pt x="2225732" y="281615"/>
                  <a:pt x="2214864" y="262292"/>
                  <a:pt x="2197509" y="250722"/>
                </a:cubicBezTo>
                <a:cubicBezTo>
                  <a:pt x="2183992" y="241711"/>
                  <a:pt x="2103210" y="223908"/>
                  <a:pt x="2094271" y="221226"/>
                </a:cubicBezTo>
                <a:cubicBezTo>
                  <a:pt x="2064490" y="212292"/>
                  <a:pt x="2035277" y="201561"/>
                  <a:pt x="2005780" y="191729"/>
                </a:cubicBezTo>
                <a:cubicBezTo>
                  <a:pt x="1986551" y="185319"/>
                  <a:pt x="1965766" y="184097"/>
                  <a:pt x="1946787" y="176980"/>
                </a:cubicBezTo>
                <a:cubicBezTo>
                  <a:pt x="1847298" y="139672"/>
                  <a:pt x="1929741" y="151662"/>
                  <a:pt x="1828800" y="132735"/>
                </a:cubicBezTo>
                <a:cubicBezTo>
                  <a:pt x="1545354" y="79588"/>
                  <a:pt x="1599572" y="101553"/>
                  <a:pt x="1194619" y="88490"/>
                </a:cubicBezTo>
                <a:cubicBezTo>
                  <a:pt x="1150374" y="83574"/>
                  <a:pt x="1106234" y="77599"/>
                  <a:pt x="1061884" y="73742"/>
                </a:cubicBezTo>
                <a:cubicBezTo>
                  <a:pt x="993142" y="67764"/>
                  <a:pt x="924028" y="66216"/>
                  <a:pt x="855406" y="58993"/>
                </a:cubicBezTo>
                <a:cubicBezTo>
                  <a:pt x="794467" y="52578"/>
                  <a:pt x="751749" y="34273"/>
                  <a:pt x="693174" y="14748"/>
                </a:cubicBezTo>
                <a:lnTo>
                  <a:pt x="648929" y="0"/>
                </a:lnTo>
                <a:cubicBezTo>
                  <a:pt x="648416" y="128"/>
                  <a:pt x="552744" y="22442"/>
                  <a:pt x="545690" y="29497"/>
                </a:cubicBezTo>
                <a:cubicBezTo>
                  <a:pt x="529387" y="45800"/>
                  <a:pt x="575186" y="76200"/>
                  <a:pt x="560438" y="88490"/>
                </a:cubicBezTo>
                <a:close/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83161" y="1387192"/>
            <a:ext cx="389462" cy="1341260"/>
          </a:xfrm>
          <a:custGeom>
            <a:avLst/>
            <a:gdLst>
              <a:gd name="connsiteX0" fmla="*/ 0 w 389462"/>
              <a:gd name="connsiteY0" fmla="*/ 1341260 h 1341260"/>
              <a:gd name="connsiteX1" fmla="*/ 14749 w 389462"/>
              <a:gd name="connsiteY1" fmla="*/ 736576 h 1341260"/>
              <a:gd name="connsiteX2" fmla="*/ 29497 w 389462"/>
              <a:gd name="connsiteY2" fmla="*/ 648085 h 1341260"/>
              <a:gd name="connsiteX3" fmla="*/ 88491 w 389462"/>
              <a:gd name="connsiteY3" fmla="*/ 441608 h 1341260"/>
              <a:gd name="connsiteX4" fmla="*/ 221226 w 389462"/>
              <a:gd name="connsiteY4" fmla="*/ 117143 h 1341260"/>
              <a:gd name="connsiteX5" fmla="*/ 250723 w 389462"/>
              <a:gd name="connsiteY5" fmla="*/ 58150 h 1341260"/>
              <a:gd name="connsiteX6" fmla="*/ 280220 w 389462"/>
              <a:gd name="connsiteY6" fmla="*/ 13905 h 1341260"/>
              <a:gd name="connsiteX7" fmla="*/ 206478 w 389462"/>
              <a:gd name="connsiteY7" fmla="*/ 28653 h 1341260"/>
              <a:gd name="connsiteX8" fmla="*/ 162233 w 389462"/>
              <a:gd name="connsiteY8" fmla="*/ 43402 h 1341260"/>
              <a:gd name="connsiteX9" fmla="*/ 265471 w 389462"/>
              <a:gd name="connsiteY9" fmla="*/ 28653 h 1341260"/>
              <a:gd name="connsiteX10" fmla="*/ 339213 w 389462"/>
              <a:gd name="connsiteY10" fmla="*/ 235131 h 1341260"/>
              <a:gd name="connsiteX11" fmla="*/ 353962 w 389462"/>
              <a:gd name="connsiteY11" fmla="*/ 323621 h 134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9462" h="1341260">
                <a:moveTo>
                  <a:pt x="0" y="1341260"/>
                </a:moveTo>
                <a:cubicBezTo>
                  <a:pt x="4916" y="1139699"/>
                  <a:pt x="6177" y="938015"/>
                  <a:pt x="14749" y="736576"/>
                </a:cubicBezTo>
                <a:cubicBezTo>
                  <a:pt x="16020" y="706699"/>
                  <a:pt x="22244" y="677096"/>
                  <a:pt x="29497" y="648085"/>
                </a:cubicBezTo>
                <a:cubicBezTo>
                  <a:pt x="46858" y="578642"/>
                  <a:pt x="68826" y="510434"/>
                  <a:pt x="88491" y="441608"/>
                </a:cubicBezTo>
                <a:cubicBezTo>
                  <a:pt x="139409" y="263396"/>
                  <a:pt x="142174" y="275246"/>
                  <a:pt x="221226" y="117143"/>
                </a:cubicBezTo>
                <a:cubicBezTo>
                  <a:pt x="231058" y="97479"/>
                  <a:pt x="238528" y="76443"/>
                  <a:pt x="250723" y="58150"/>
                </a:cubicBezTo>
                <a:cubicBezTo>
                  <a:pt x="260555" y="43402"/>
                  <a:pt x="294968" y="23737"/>
                  <a:pt x="280220" y="13905"/>
                </a:cubicBezTo>
                <a:cubicBezTo>
                  <a:pt x="259363" y="0"/>
                  <a:pt x="230797" y="22573"/>
                  <a:pt x="206478" y="28653"/>
                </a:cubicBezTo>
                <a:cubicBezTo>
                  <a:pt x="191396" y="32424"/>
                  <a:pt x="146687" y="43402"/>
                  <a:pt x="162233" y="43402"/>
                </a:cubicBezTo>
                <a:cubicBezTo>
                  <a:pt x="196995" y="43402"/>
                  <a:pt x="231058" y="33569"/>
                  <a:pt x="265471" y="28653"/>
                </a:cubicBezTo>
                <a:cubicBezTo>
                  <a:pt x="389462" y="59652"/>
                  <a:pt x="314017" y="20968"/>
                  <a:pt x="339213" y="235131"/>
                </a:cubicBezTo>
                <a:cubicBezTo>
                  <a:pt x="356347" y="380767"/>
                  <a:pt x="353962" y="236453"/>
                  <a:pt x="353962" y="323621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257799" y="990600"/>
            <a:ext cx="1455761" cy="381000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105400" y="6378536"/>
            <a:ext cx="3733800" cy="327064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3185652" y="2932744"/>
            <a:ext cx="1047135" cy="238159"/>
          </a:xfrm>
          <a:custGeom>
            <a:avLst/>
            <a:gdLst>
              <a:gd name="connsiteX0" fmla="*/ 0 w 1047135"/>
              <a:gd name="connsiteY0" fmla="*/ 149669 h 238159"/>
              <a:gd name="connsiteX1" fmla="*/ 29496 w 1047135"/>
              <a:gd name="connsiteY1" fmla="*/ 105424 h 238159"/>
              <a:gd name="connsiteX2" fmla="*/ 117987 w 1047135"/>
              <a:gd name="connsiteY2" fmla="*/ 75927 h 238159"/>
              <a:gd name="connsiteX3" fmla="*/ 250722 w 1047135"/>
              <a:gd name="connsiteY3" fmla="*/ 90675 h 238159"/>
              <a:gd name="connsiteX4" fmla="*/ 339213 w 1047135"/>
              <a:gd name="connsiteY4" fmla="*/ 134921 h 238159"/>
              <a:gd name="connsiteX5" fmla="*/ 383458 w 1047135"/>
              <a:gd name="connsiteY5" fmla="*/ 149669 h 238159"/>
              <a:gd name="connsiteX6" fmla="*/ 412954 w 1047135"/>
              <a:gd name="connsiteY6" fmla="*/ 105424 h 238159"/>
              <a:gd name="connsiteX7" fmla="*/ 457200 w 1047135"/>
              <a:gd name="connsiteY7" fmla="*/ 75927 h 238159"/>
              <a:gd name="connsiteX8" fmla="*/ 471948 w 1047135"/>
              <a:gd name="connsiteY8" fmla="*/ 120172 h 238159"/>
              <a:gd name="connsiteX9" fmla="*/ 560438 w 1047135"/>
              <a:gd name="connsiteY9" fmla="*/ 149669 h 238159"/>
              <a:gd name="connsiteX10" fmla="*/ 973393 w 1047135"/>
              <a:gd name="connsiteY10" fmla="*/ 164417 h 238159"/>
              <a:gd name="connsiteX11" fmla="*/ 1017638 w 1047135"/>
              <a:gd name="connsiteY11" fmla="*/ 193914 h 238159"/>
              <a:gd name="connsiteX12" fmla="*/ 1047135 w 1047135"/>
              <a:gd name="connsiteY12" fmla="*/ 238159 h 23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7135" h="238159">
                <a:moveTo>
                  <a:pt x="0" y="149669"/>
                </a:moveTo>
                <a:cubicBezTo>
                  <a:pt x="9832" y="134921"/>
                  <a:pt x="14465" y="114818"/>
                  <a:pt x="29496" y="105424"/>
                </a:cubicBezTo>
                <a:cubicBezTo>
                  <a:pt x="55862" y="88945"/>
                  <a:pt x="117987" y="75927"/>
                  <a:pt x="117987" y="75927"/>
                </a:cubicBezTo>
                <a:cubicBezTo>
                  <a:pt x="162232" y="80843"/>
                  <a:pt x="206810" y="83356"/>
                  <a:pt x="250722" y="90675"/>
                </a:cubicBezTo>
                <a:cubicBezTo>
                  <a:pt x="306325" y="99942"/>
                  <a:pt x="288255" y="109442"/>
                  <a:pt x="339213" y="134921"/>
                </a:cubicBezTo>
                <a:cubicBezTo>
                  <a:pt x="353118" y="141873"/>
                  <a:pt x="368710" y="144753"/>
                  <a:pt x="383458" y="149669"/>
                </a:cubicBezTo>
                <a:cubicBezTo>
                  <a:pt x="393290" y="134921"/>
                  <a:pt x="406730" y="122021"/>
                  <a:pt x="412954" y="105424"/>
                </a:cubicBezTo>
                <a:cubicBezTo>
                  <a:pt x="441385" y="29609"/>
                  <a:pt x="406582" y="0"/>
                  <a:pt x="457200" y="75927"/>
                </a:cubicBezTo>
                <a:cubicBezTo>
                  <a:pt x="462116" y="90675"/>
                  <a:pt x="459298" y="111136"/>
                  <a:pt x="471948" y="120172"/>
                </a:cubicBezTo>
                <a:cubicBezTo>
                  <a:pt x="497249" y="138244"/>
                  <a:pt x="529366" y="148559"/>
                  <a:pt x="560438" y="149669"/>
                </a:cubicBezTo>
                <a:lnTo>
                  <a:pt x="973393" y="164417"/>
                </a:lnTo>
                <a:cubicBezTo>
                  <a:pt x="988141" y="174249"/>
                  <a:pt x="1005104" y="181380"/>
                  <a:pt x="1017638" y="193914"/>
                </a:cubicBezTo>
                <a:cubicBezTo>
                  <a:pt x="1030172" y="206448"/>
                  <a:pt x="1047135" y="238159"/>
                  <a:pt x="1047135" y="238159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0231102">
            <a:off x="3505200" y="1676400"/>
            <a:ext cx="541862" cy="1341260"/>
          </a:xfrm>
          <a:custGeom>
            <a:avLst/>
            <a:gdLst>
              <a:gd name="connsiteX0" fmla="*/ 0 w 389462"/>
              <a:gd name="connsiteY0" fmla="*/ 1341260 h 1341260"/>
              <a:gd name="connsiteX1" fmla="*/ 14749 w 389462"/>
              <a:gd name="connsiteY1" fmla="*/ 736576 h 1341260"/>
              <a:gd name="connsiteX2" fmla="*/ 29497 w 389462"/>
              <a:gd name="connsiteY2" fmla="*/ 648085 h 1341260"/>
              <a:gd name="connsiteX3" fmla="*/ 88491 w 389462"/>
              <a:gd name="connsiteY3" fmla="*/ 441608 h 1341260"/>
              <a:gd name="connsiteX4" fmla="*/ 221226 w 389462"/>
              <a:gd name="connsiteY4" fmla="*/ 117143 h 1341260"/>
              <a:gd name="connsiteX5" fmla="*/ 250723 w 389462"/>
              <a:gd name="connsiteY5" fmla="*/ 58150 h 1341260"/>
              <a:gd name="connsiteX6" fmla="*/ 280220 w 389462"/>
              <a:gd name="connsiteY6" fmla="*/ 13905 h 1341260"/>
              <a:gd name="connsiteX7" fmla="*/ 206478 w 389462"/>
              <a:gd name="connsiteY7" fmla="*/ 28653 h 1341260"/>
              <a:gd name="connsiteX8" fmla="*/ 162233 w 389462"/>
              <a:gd name="connsiteY8" fmla="*/ 43402 h 1341260"/>
              <a:gd name="connsiteX9" fmla="*/ 265471 w 389462"/>
              <a:gd name="connsiteY9" fmla="*/ 28653 h 1341260"/>
              <a:gd name="connsiteX10" fmla="*/ 339213 w 389462"/>
              <a:gd name="connsiteY10" fmla="*/ 235131 h 1341260"/>
              <a:gd name="connsiteX11" fmla="*/ 353962 w 389462"/>
              <a:gd name="connsiteY11" fmla="*/ 323621 h 134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9462" h="1341260">
                <a:moveTo>
                  <a:pt x="0" y="1341260"/>
                </a:moveTo>
                <a:cubicBezTo>
                  <a:pt x="4916" y="1139699"/>
                  <a:pt x="6177" y="938015"/>
                  <a:pt x="14749" y="736576"/>
                </a:cubicBezTo>
                <a:cubicBezTo>
                  <a:pt x="16020" y="706699"/>
                  <a:pt x="22244" y="677096"/>
                  <a:pt x="29497" y="648085"/>
                </a:cubicBezTo>
                <a:cubicBezTo>
                  <a:pt x="46858" y="578642"/>
                  <a:pt x="68826" y="510434"/>
                  <a:pt x="88491" y="441608"/>
                </a:cubicBezTo>
                <a:cubicBezTo>
                  <a:pt x="139409" y="263396"/>
                  <a:pt x="142174" y="275246"/>
                  <a:pt x="221226" y="117143"/>
                </a:cubicBezTo>
                <a:cubicBezTo>
                  <a:pt x="231058" y="97479"/>
                  <a:pt x="238528" y="76443"/>
                  <a:pt x="250723" y="58150"/>
                </a:cubicBezTo>
                <a:cubicBezTo>
                  <a:pt x="260555" y="43402"/>
                  <a:pt x="294968" y="23737"/>
                  <a:pt x="280220" y="13905"/>
                </a:cubicBezTo>
                <a:cubicBezTo>
                  <a:pt x="259363" y="0"/>
                  <a:pt x="230797" y="22573"/>
                  <a:pt x="206478" y="28653"/>
                </a:cubicBezTo>
                <a:cubicBezTo>
                  <a:pt x="191396" y="32424"/>
                  <a:pt x="146687" y="43402"/>
                  <a:pt x="162233" y="43402"/>
                </a:cubicBezTo>
                <a:cubicBezTo>
                  <a:pt x="196995" y="43402"/>
                  <a:pt x="231058" y="33569"/>
                  <a:pt x="265471" y="28653"/>
                </a:cubicBezTo>
                <a:cubicBezTo>
                  <a:pt x="389462" y="59652"/>
                  <a:pt x="314017" y="20968"/>
                  <a:pt x="339213" y="235131"/>
                </a:cubicBezTo>
                <a:cubicBezTo>
                  <a:pt x="356347" y="380767"/>
                  <a:pt x="353962" y="236453"/>
                  <a:pt x="353962" y="323621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192236" y="1295400"/>
            <a:ext cx="617764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209800"/>
            <a:ext cx="7848600" cy="2663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 =</a:t>
            </a:r>
            <a:r>
              <a:rPr lang="en-US" sz="3600" dirty="0" smtClean="0">
                <a:latin typeface="+mj-lt"/>
              </a:rPr>
              <a:t>  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</a:rPr>
              <a:t>Max</a:t>
            </a:r>
            <a:r>
              <a:rPr lang="en-US" sz="3600" dirty="0" smtClean="0">
                <a:latin typeface="Times New Roman" pitchFamily="18" charset="0"/>
              </a:rPr>
              <a:t>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               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819400" y="3139067"/>
            <a:ext cx="3581400" cy="36613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0825" y="0"/>
            <a:ext cx="8064500" cy="7064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small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DC Capacity</a:t>
            </a:r>
            <a:endParaRPr kumimoji="0" lang="en-US" sz="36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7" name="Picture 6" descr="C:\Users\HRI\Desktop\Downloads\IWQI pos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4419600" y="2667000"/>
            <a:ext cx="2315496" cy="1238864"/>
          </a:xfrm>
          <a:custGeom>
            <a:avLst/>
            <a:gdLst>
              <a:gd name="connsiteX0" fmla="*/ 560438 w 2315496"/>
              <a:gd name="connsiteY0" fmla="*/ 88490 h 1238864"/>
              <a:gd name="connsiteX1" fmla="*/ 457200 w 2315496"/>
              <a:gd name="connsiteY1" fmla="*/ 103238 h 1238864"/>
              <a:gd name="connsiteX2" fmla="*/ 324464 w 2315496"/>
              <a:gd name="connsiteY2" fmla="*/ 147484 h 1238864"/>
              <a:gd name="connsiteX3" fmla="*/ 176980 w 2315496"/>
              <a:gd name="connsiteY3" fmla="*/ 176980 h 1238864"/>
              <a:gd name="connsiteX4" fmla="*/ 132735 w 2315496"/>
              <a:gd name="connsiteY4" fmla="*/ 206477 h 1238864"/>
              <a:gd name="connsiteX5" fmla="*/ 103238 w 2315496"/>
              <a:gd name="connsiteY5" fmla="*/ 250722 h 1238864"/>
              <a:gd name="connsiteX6" fmla="*/ 58993 w 2315496"/>
              <a:gd name="connsiteY6" fmla="*/ 294968 h 1238864"/>
              <a:gd name="connsiteX7" fmla="*/ 29496 w 2315496"/>
              <a:gd name="connsiteY7" fmla="*/ 383458 h 1238864"/>
              <a:gd name="connsiteX8" fmla="*/ 14748 w 2315496"/>
              <a:gd name="connsiteY8" fmla="*/ 427703 h 1238864"/>
              <a:gd name="connsiteX9" fmla="*/ 0 w 2315496"/>
              <a:gd name="connsiteY9" fmla="*/ 516193 h 1238864"/>
              <a:gd name="connsiteX10" fmla="*/ 14748 w 2315496"/>
              <a:gd name="connsiteY10" fmla="*/ 855406 h 1238864"/>
              <a:gd name="connsiteX11" fmla="*/ 29496 w 2315496"/>
              <a:gd name="connsiteY11" fmla="*/ 899651 h 1238864"/>
              <a:gd name="connsiteX12" fmla="*/ 132735 w 2315496"/>
              <a:gd name="connsiteY12" fmla="*/ 1002890 h 1238864"/>
              <a:gd name="connsiteX13" fmla="*/ 176980 w 2315496"/>
              <a:gd name="connsiteY13" fmla="*/ 1032387 h 1238864"/>
              <a:gd name="connsiteX14" fmla="*/ 221225 w 2315496"/>
              <a:gd name="connsiteY14" fmla="*/ 1076632 h 1238864"/>
              <a:gd name="connsiteX15" fmla="*/ 280219 w 2315496"/>
              <a:gd name="connsiteY15" fmla="*/ 1091380 h 1238864"/>
              <a:gd name="connsiteX16" fmla="*/ 324464 w 2315496"/>
              <a:gd name="connsiteY16" fmla="*/ 1106129 h 1238864"/>
              <a:gd name="connsiteX17" fmla="*/ 383458 w 2315496"/>
              <a:gd name="connsiteY17" fmla="*/ 1120877 h 1238864"/>
              <a:gd name="connsiteX18" fmla="*/ 427703 w 2315496"/>
              <a:gd name="connsiteY18" fmla="*/ 1135626 h 1238864"/>
              <a:gd name="connsiteX19" fmla="*/ 545690 w 2315496"/>
              <a:gd name="connsiteY19" fmla="*/ 1150374 h 1238864"/>
              <a:gd name="connsiteX20" fmla="*/ 589935 w 2315496"/>
              <a:gd name="connsiteY20" fmla="*/ 1165122 h 1238864"/>
              <a:gd name="connsiteX21" fmla="*/ 634180 w 2315496"/>
              <a:gd name="connsiteY21" fmla="*/ 1194619 h 1238864"/>
              <a:gd name="connsiteX22" fmla="*/ 737419 w 2315496"/>
              <a:gd name="connsiteY22" fmla="*/ 1209368 h 1238864"/>
              <a:gd name="connsiteX23" fmla="*/ 840658 w 2315496"/>
              <a:gd name="connsiteY23" fmla="*/ 1238864 h 1238864"/>
              <a:gd name="connsiteX24" fmla="*/ 1592825 w 2315496"/>
              <a:gd name="connsiteY24" fmla="*/ 1224116 h 1238864"/>
              <a:gd name="connsiteX25" fmla="*/ 1651819 w 2315496"/>
              <a:gd name="connsiteY25" fmla="*/ 1194619 h 1238864"/>
              <a:gd name="connsiteX26" fmla="*/ 1740309 w 2315496"/>
              <a:gd name="connsiteY26" fmla="*/ 1165122 h 1238864"/>
              <a:gd name="connsiteX27" fmla="*/ 1799303 w 2315496"/>
              <a:gd name="connsiteY27" fmla="*/ 1135626 h 1238864"/>
              <a:gd name="connsiteX28" fmla="*/ 1843548 w 2315496"/>
              <a:gd name="connsiteY28" fmla="*/ 1106129 h 1238864"/>
              <a:gd name="connsiteX29" fmla="*/ 1887793 w 2315496"/>
              <a:gd name="connsiteY29" fmla="*/ 1091380 h 1238864"/>
              <a:gd name="connsiteX30" fmla="*/ 1946787 w 2315496"/>
              <a:gd name="connsiteY30" fmla="*/ 1061884 h 1238864"/>
              <a:gd name="connsiteX31" fmla="*/ 2035277 w 2315496"/>
              <a:gd name="connsiteY31" fmla="*/ 1032387 h 1238864"/>
              <a:gd name="connsiteX32" fmla="*/ 2079522 w 2315496"/>
              <a:gd name="connsiteY32" fmla="*/ 988142 h 1238864"/>
              <a:gd name="connsiteX33" fmla="*/ 2182761 w 2315496"/>
              <a:gd name="connsiteY33" fmla="*/ 899651 h 1238864"/>
              <a:gd name="connsiteX34" fmla="*/ 2241755 w 2315496"/>
              <a:gd name="connsiteY34" fmla="*/ 811161 h 1238864"/>
              <a:gd name="connsiteX35" fmla="*/ 2286000 w 2315496"/>
              <a:gd name="connsiteY35" fmla="*/ 589935 h 1238864"/>
              <a:gd name="connsiteX36" fmla="*/ 2315496 w 2315496"/>
              <a:gd name="connsiteY36" fmla="*/ 471948 h 1238864"/>
              <a:gd name="connsiteX37" fmla="*/ 2300748 w 2315496"/>
              <a:gd name="connsiteY37" fmla="*/ 368709 h 1238864"/>
              <a:gd name="connsiteX38" fmla="*/ 2286000 w 2315496"/>
              <a:gd name="connsiteY38" fmla="*/ 324464 h 1238864"/>
              <a:gd name="connsiteX39" fmla="*/ 2241755 w 2315496"/>
              <a:gd name="connsiteY39" fmla="*/ 294968 h 1238864"/>
              <a:gd name="connsiteX40" fmla="*/ 2197509 w 2315496"/>
              <a:gd name="connsiteY40" fmla="*/ 250722 h 1238864"/>
              <a:gd name="connsiteX41" fmla="*/ 2094271 w 2315496"/>
              <a:gd name="connsiteY41" fmla="*/ 221226 h 1238864"/>
              <a:gd name="connsiteX42" fmla="*/ 2005780 w 2315496"/>
              <a:gd name="connsiteY42" fmla="*/ 191729 h 1238864"/>
              <a:gd name="connsiteX43" fmla="*/ 1946787 w 2315496"/>
              <a:gd name="connsiteY43" fmla="*/ 176980 h 1238864"/>
              <a:gd name="connsiteX44" fmla="*/ 1828800 w 2315496"/>
              <a:gd name="connsiteY44" fmla="*/ 132735 h 1238864"/>
              <a:gd name="connsiteX45" fmla="*/ 1194619 w 2315496"/>
              <a:gd name="connsiteY45" fmla="*/ 88490 h 1238864"/>
              <a:gd name="connsiteX46" fmla="*/ 1061884 w 2315496"/>
              <a:gd name="connsiteY46" fmla="*/ 73742 h 1238864"/>
              <a:gd name="connsiteX47" fmla="*/ 855406 w 2315496"/>
              <a:gd name="connsiteY47" fmla="*/ 58993 h 1238864"/>
              <a:gd name="connsiteX48" fmla="*/ 693174 w 2315496"/>
              <a:gd name="connsiteY48" fmla="*/ 14748 h 1238864"/>
              <a:gd name="connsiteX49" fmla="*/ 648929 w 2315496"/>
              <a:gd name="connsiteY49" fmla="*/ 0 h 1238864"/>
              <a:gd name="connsiteX50" fmla="*/ 545690 w 2315496"/>
              <a:gd name="connsiteY50" fmla="*/ 29497 h 1238864"/>
              <a:gd name="connsiteX51" fmla="*/ 560438 w 2315496"/>
              <a:gd name="connsiteY51" fmla="*/ 88490 h 123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15496" h="1238864">
                <a:moveTo>
                  <a:pt x="560438" y="88490"/>
                </a:moveTo>
                <a:cubicBezTo>
                  <a:pt x="545690" y="100780"/>
                  <a:pt x="491072" y="95421"/>
                  <a:pt x="457200" y="103238"/>
                </a:cubicBezTo>
                <a:cubicBezTo>
                  <a:pt x="265311" y="147520"/>
                  <a:pt x="442531" y="117968"/>
                  <a:pt x="324464" y="147484"/>
                </a:cubicBezTo>
                <a:cubicBezTo>
                  <a:pt x="236460" y="169485"/>
                  <a:pt x="285465" y="158900"/>
                  <a:pt x="176980" y="176980"/>
                </a:cubicBezTo>
                <a:cubicBezTo>
                  <a:pt x="162232" y="186812"/>
                  <a:pt x="145269" y="193943"/>
                  <a:pt x="132735" y="206477"/>
                </a:cubicBezTo>
                <a:cubicBezTo>
                  <a:pt x="120201" y="219011"/>
                  <a:pt x="114585" y="237105"/>
                  <a:pt x="103238" y="250722"/>
                </a:cubicBezTo>
                <a:cubicBezTo>
                  <a:pt x="89885" y="266745"/>
                  <a:pt x="73741" y="280219"/>
                  <a:pt x="58993" y="294968"/>
                </a:cubicBezTo>
                <a:lnTo>
                  <a:pt x="29496" y="383458"/>
                </a:lnTo>
                <a:cubicBezTo>
                  <a:pt x="24580" y="398206"/>
                  <a:pt x="17304" y="412368"/>
                  <a:pt x="14748" y="427703"/>
                </a:cubicBezTo>
                <a:lnTo>
                  <a:pt x="0" y="516193"/>
                </a:lnTo>
                <a:cubicBezTo>
                  <a:pt x="4916" y="629264"/>
                  <a:pt x="6068" y="742562"/>
                  <a:pt x="14748" y="855406"/>
                </a:cubicBezTo>
                <a:cubicBezTo>
                  <a:pt x="15940" y="870906"/>
                  <a:pt x="21783" y="886153"/>
                  <a:pt x="29496" y="899651"/>
                </a:cubicBezTo>
                <a:cubicBezTo>
                  <a:pt x="62044" y="956610"/>
                  <a:pt x="80523" y="965596"/>
                  <a:pt x="132735" y="1002890"/>
                </a:cubicBezTo>
                <a:cubicBezTo>
                  <a:pt x="147159" y="1013193"/>
                  <a:pt x="163363" y="1021039"/>
                  <a:pt x="176980" y="1032387"/>
                </a:cubicBezTo>
                <a:cubicBezTo>
                  <a:pt x="193003" y="1045740"/>
                  <a:pt x="203116" y="1066284"/>
                  <a:pt x="221225" y="1076632"/>
                </a:cubicBezTo>
                <a:cubicBezTo>
                  <a:pt x="238824" y="1086689"/>
                  <a:pt x="260729" y="1085811"/>
                  <a:pt x="280219" y="1091380"/>
                </a:cubicBezTo>
                <a:cubicBezTo>
                  <a:pt x="295167" y="1095651"/>
                  <a:pt x="309516" y="1101858"/>
                  <a:pt x="324464" y="1106129"/>
                </a:cubicBezTo>
                <a:cubicBezTo>
                  <a:pt x="343954" y="1111698"/>
                  <a:pt x="363968" y="1115308"/>
                  <a:pt x="383458" y="1120877"/>
                </a:cubicBezTo>
                <a:cubicBezTo>
                  <a:pt x="398406" y="1125148"/>
                  <a:pt x="412408" y="1132845"/>
                  <a:pt x="427703" y="1135626"/>
                </a:cubicBezTo>
                <a:cubicBezTo>
                  <a:pt x="466699" y="1142716"/>
                  <a:pt x="506361" y="1145458"/>
                  <a:pt x="545690" y="1150374"/>
                </a:cubicBezTo>
                <a:cubicBezTo>
                  <a:pt x="560438" y="1155290"/>
                  <a:pt x="576030" y="1158170"/>
                  <a:pt x="589935" y="1165122"/>
                </a:cubicBezTo>
                <a:cubicBezTo>
                  <a:pt x="605789" y="1173049"/>
                  <a:pt x="617202" y="1189526"/>
                  <a:pt x="634180" y="1194619"/>
                </a:cubicBezTo>
                <a:cubicBezTo>
                  <a:pt x="667476" y="1204608"/>
                  <a:pt x="703217" y="1203149"/>
                  <a:pt x="737419" y="1209368"/>
                </a:cubicBezTo>
                <a:cubicBezTo>
                  <a:pt x="778163" y="1216776"/>
                  <a:pt x="802747" y="1226227"/>
                  <a:pt x="840658" y="1238864"/>
                </a:cubicBezTo>
                <a:cubicBezTo>
                  <a:pt x="1091380" y="1233948"/>
                  <a:pt x="1342427" y="1237774"/>
                  <a:pt x="1592825" y="1224116"/>
                </a:cubicBezTo>
                <a:cubicBezTo>
                  <a:pt x="1614778" y="1222919"/>
                  <a:pt x="1631406" y="1202784"/>
                  <a:pt x="1651819" y="1194619"/>
                </a:cubicBezTo>
                <a:cubicBezTo>
                  <a:pt x="1680687" y="1183072"/>
                  <a:pt x="1712499" y="1179027"/>
                  <a:pt x="1740309" y="1165122"/>
                </a:cubicBezTo>
                <a:cubicBezTo>
                  <a:pt x="1759974" y="1155290"/>
                  <a:pt x="1780214" y="1146534"/>
                  <a:pt x="1799303" y="1135626"/>
                </a:cubicBezTo>
                <a:cubicBezTo>
                  <a:pt x="1814693" y="1126832"/>
                  <a:pt x="1827694" y="1114056"/>
                  <a:pt x="1843548" y="1106129"/>
                </a:cubicBezTo>
                <a:cubicBezTo>
                  <a:pt x="1857453" y="1099176"/>
                  <a:pt x="1873504" y="1097504"/>
                  <a:pt x="1887793" y="1091380"/>
                </a:cubicBezTo>
                <a:cubicBezTo>
                  <a:pt x="1908001" y="1082719"/>
                  <a:pt x="1926374" y="1070049"/>
                  <a:pt x="1946787" y="1061884"/>
                </a:cubicBezTo>
                <a:cubicBezTo>
                  <a:pt x="1975655" y="1050337"/>
                  <a:pt x="2035277" y="1032387"/>
                  <a:pt x="2035277" y="1032387"/>
                </a:cubicBezTo>
                <a:cubicBezTo>
                  <a:pt x="2050025" y="1017639"/>
                  <a:pt x="2063499" y="1001495"/>
                  <a:pt x="2079522" y="988142"/>
                </a:cubicBezTo>
                <a:cubicBezTo>
                  <a:pt x="2146506" y="932321"/>
                  <a:pt x="2111861" y="988276"/>
                  <a:pt x="2182761" y="899651"/>
                </a:cubicBezTo>
                <a:cubicBezTo>
                  <a:pt x="2204907" y="871969"/>
                  <a:pt x="2241755" y="811161"/>
                  <a:pt x="2241755" y="811161"/>
                </a:cubicBezTo>
                <a:cubicBezTo>
                  <a:pt x="2301201" y="632819"/>
                  <a:pt x="2245091" y="821753"/>
                  <a:pt x="2286000" y="589935"/>
                </a:cubicBezTo>
                <a:cubicBezTo>
                  <a:pt x="2293045" y="550013"/>
                  <a:pt x="2315496" y="471948"/>
                  <a:pt x="2315496" y="471948"/>
                </a:cubicBezTo>
                <a:cubicBezTo>
                  <a:pt x="2310580" y="437535"/>
                  <a:pt x="2307565" y="402796"/>
                  <a:pt x="2300748" y="368709"/>
                </a:cubicBezTo>
                <a:cubicBezTo>
                  <a:pt x="2297699" y="353465"/>
                  <a:pt x="2295712" y="336603"/>
                  <a:pt x="2286000" y="324464"/>
                </a:cubicBezTo>
                <a:cubicBezTo>
                  <a:pt x="2274927" y="310623"/>
                  <a:pt x="2255372" y="306315"/>
                  <a:pt x="2241755" y="294968"/>
                </a:cubicBezTo>
                <a:cubicBezTo>
                  <a:pt x="2225732" y="281615"/>
                  <a:pt x="2214864" y="262292"/>
                  <a:pt x="2197509" y="250722"/>
                </a:cubicBezTo>
                <a:cubicBezTo>
                  <a:pt x="2183992" y="241711"/>
                  <a:pt x="2103210" y="223908"/>
                  <a:pt x="2094271" y="221226"/>
                </a:cubicBezTo>
                <a:cubicBezTo>
                  <a:pt x="2064490" y="212292"/>
                  <a:pt x="2035277" y="201561"/>
                  <a:pt x="2005780" y="191729"/>
                </a:cubicBezTo>
                <a:cubicBezTo>
                  <a:pt x="1986551" y="185319"/>
                  <a:pt x="1965766" y="184097"/>
                  <a:pt x="1946787" y="176980"/>
                </a:cubicBezTo>
                <a:cubicBezTo>
                  <a:pt x="1847298" y="139672"/>
                  <a:pt x="1929741" y="151662"/>
                  <a:pt x="1828800" y="132735"/>
                </a:cubicBezTo>
                <a:cubicBezTo>
                  <a:pt x="1545354" y="79588"/>
                  <a:pt x="1599572" y="101553"/>
                  <a:pt x="1194619" y="88490"/>
                </a:cubicBezTo>
                <a:cubicBezTo>
                  <a:pt x="1150374" y="83574"/>
                  <a:pt x="1106234" y="77599"/>
                  <a:pt x="1061884" y="73742"/>
                </a:cubicBezTo>
                <a:cubicBezTo>
                  <a:pt x="993142" y="67764"/>
                  <a:pt x="924028" y="66216"/>
                  <a:pt x="855406" y="58993"/>
                </a:cubicBezTo>
                <a:cubicBezTo>
                  <a:pt x="794467" y="52578"/>
                  <a:pt x="751749" y="34273"/>
                  <a:pt x="693174" y="14748"/>
                </a:cubicBezTo>
                <a:lnTo>
                  <a:pt x="648929" y="0"/>
                </a:lnTo>
                <a:cubicBezTo>
                  <a:pt x="648416" y="128"/>
                  <a:pt x="552744" y="22442"/>
                  <a:pt x="545690" y="29497"/>
                </a:cubicBezTo>
                <a:cubicBezTo>
                  <a:pt x="529387" y="45800"/>
                  <a:pt x="575186" y="76200"/>
                  <a:pt x="560438" y="88490"/>
                </a:cubicBezTo>
                <a:close/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83161" y="1387192"/>
            <a:ext cx="389462" cy="1341260"/>
          </a:xfrm>
          <a:custGeom>
            <a:avLst/>
            <a:gdLst>
              <a:gd name="connsiteX0" fmla="*/ 0 w 389462"/>
              <a:gd name="connsiteY0" fmla="*/ 1341260 h 1341260"/>
              <a:gd name="connsiteX1" fmla="*/ 14749 w 389462"/>
              <a:gd name="connsiteY1" fmla="*/ 736576 h 1341260"/>
              <a:gd name="connsiteX2" fmla="*/ 29497 w 389462"/>
              <a:gd name="connsiteY2" fmla="*/ 648085 h 1341260"/>
              <a:gd name="connsiteX3" fmla="*/ 88491 w 389462"/>
              <a:gd name="connsiteY3" fmla="*/ 441608 h 1341260"/>
              <a:gd name="connsiteX4" fmla="*/ 221226 w 389462"/>
              <a:gd name="connsiteY4" fmla="*/ 117143 h 1341260"/>
              <a:gd name="connsiteX5" fmla="*/ 250723 w 389462"/>
              <a:gd name="connsiteY5" fmla="*/ 58150 h 1341260"/>
              <a:gd name="connsiteX6" fmla="*/ 280220 w 389462"/>
              <a:gd name="connsiteY6" fmla="*/ 13905 h 1341260"/>
              <a:gd name="connsiteX7" fmla="*/ 206478 w 389462"/>
              <a:gd name="connsiteY7" fmla="*/ 28653 h 1341260"/>
              <a:gd name="connsiteX8" fmla="*/ 162233 w 389462"/>
              <a:gd name="connsiteY8" fmla="*/ 43402 h 1341260"/>
              <a:gd name="connsiteX9" fmla="*/ 265471 w 389462"/>
              <a:gd name="connsiteY9" fmla="*/ 28653 h 1341260"/>
              <a:gd name="connsiteX10" fmla="*/ 339213 w 389462"/>
              <a:gd name="connsiteY10" fmla="*/ 235131 h 1341260"/>
              <a:gd name="connsiteX11" fmla="*/ 353962 w 389462"/>
              <a:gd name="connsiteY11" fmla="*/ 323621 h 134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9462" h="1341260">
                <a:moveTo>
                  <a:pt x="0" y="1341260"/>
                </a:moveTo>
                <a:cubicBezTo>
                  <a:pt x="4916" y="1139699"/>
                  <a:pt x="6177" y="938015"/>
                  <a:pt x="14749" y="736576"/>
                </a:cubicBezTo>
                <a:cubicBezTo>
                  <a:pt x="16020" y="706699"/>
                  <a:pt x="22244" y="677096"/>
                  <a:pt x="29497" y="648085"/>
                </a:cubicBezTo>
                <a:cubicBezTo>
                  <a:pt x="46858" y="578642"/>
                  <a:pt x="68826" y="510434"/>
                  <a:pt x="88491" y="441608"/>
                </a:cubicBezTo>
                <a:cubicBezTo>
                  <a:pt x="139409" y="263396"/>
                  <a:pt x="142174" y="275246"/>
                  <a:pt x="221226" y="117143"/>
                </a:cubicBezTo>
                <a:cubicBezTo>
                  <a:pt x="231058" y="97479"/>
                  <a:pt x="238528" y="76443"/>
                  <a:pt x="250723" y="58150"/>
                </a:cubicBezTo>
                <a:cubicBezTo>
                  <a:pt x="260555" y="43402"/>
                  <a:pt x="294968" y="23737"/>
                  <a:pt x="280220" y="13905"/>
                </a:cubicBezTo>
                <a:cubicBezTo>
                  <a:pt x="259363" y="0"/>
                  <a:pt x="230797" y="22573"/>
                  <a:pt x="206478" y="28653"/>
                </a:cubicBezTo>
                <a:cubicBezTo>
                  <a:pt x="191396" y="32424"/>
                  <a:pt x="146687" y="43402"/>
                  <a:pt x="162233" y="43402"/>
                </a:cubicBezTo>
                <a:cubicBezTo>
                  <a:pt x="196995" y="43402"/>
                  <a:pt x="231058" y="33569"/>
                  <a:pt x="265471" y="28653"/>
                </a:cubicBezTo>
                <a:cubicBezTo>
                  <a:pt x="389462" y="59652"/>
                  <a:pt x="314017" y="20968"/>
                  <a:pt x="339213" y="235131"/>
                </a:cubicBezTo>
                <a:cubicBezTo>
                  <a:pt x="356347" y="380767"/>
                  <a:pt x="353962" y="236453"/>
                  <a:pt x="353962" y="323621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257799" y="990600"/>
            <a:ext cx="1455761" cy="38100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2743200" y="3524865"/>
            <a:ext cx="1684043" cy="368709"/>
          </a:xfrm>
          <a:custGeom>
            <a:avLst/>
            <a:gdLst>
              <a:gd name="connsiteX0" fmla="*/ 0 w 1684043"/>
              <a:gd name="connsiteY0" fmla="*/ 0 h 368709"/>
              <a:gd name="connsiteX1" fmla="*/ 14748 w 1684043"/>
              <a:gd name="connsiteY1" fmla="*/ 103238 h 368709"/>
              <a:gd name="connsiteX2" fmla="*/ 117987 w 1684043"/>
              <a:gd name="connsiteY2" fmla="*/ 221225 h 368709"/>
              <a:gd name="connsiteX3" fmla="*/ 250723 w 1684043"/>
              <a:gd name="connsiteY3" fmla="*/ 324464 h 368709"/>
              <a:gd name="connsiteX4" fmla="*/ 339213 w 1684043"/>
              <a:gd name="connsiteY4" fmla="*/ 353961 h 368709"/>
              <a:gd name="connsiteX5" fmla="*/ 383458 w 1684043"/>
              <a:gd name="connsiteY5" fmla="*/ 368709 h 368709"/>
              <a:gd name="connsiteX6" fmla="*/ 870155 w 1684043"/>
              <a:gd name="connsiteY6" fmla="*/ 353961 h 368709"/>
              <a:gd name="connsiteX7" fmla="*/ 988142 w 1684043"/>
              <a:gd name="connsiteY7" fmla="*/ 324464 h 368709"/>
              <a:gd name="connsiteX8" fmla="*/ 1106129 w 1684043"/>
              <a:gd name="connsiteY8" fmla="*/ 309716 h 368709"/>
              <a:gd name="connsiteX9" fmla="*/ 1253613 w 1684043"/>
              <a:gd name="connsiteY9" fmla="*/ 265470 h 368709"/>
              <a:gd name="connsiteX10" fmla="*/ 1297858 w 1684043"/>
              <a:gd name="connsiteY10" fmla="*/ 235974 h 368709"/>
              <a:gd name="connsiteX11" fmla="*/ 1342103 w 1684043"/>
              <a:gd name="connsiteY11" fmla="*/ 191729 h 368709"/>
              <a:gd name="connsiteX12" fmla="*/ 1430594 w 1684043"/>
              <a:gd name="connsiteY12" fmla="*/ 162232 h 368709"/>
              <a:gd name="connsiteX13" fmla="*/ 1651819 w 1684043"/>
              <a:gd name="connsiteY13" fmla="*/ 132735 h 368709"/>
              <a:gd name="connsiteX14" fmla="*/ 1681316 w 1684043"/>
              <a:gd name="connsiteY14" fmla="*/ 73741 h 36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84043" h="368709">
                <a:moveTo>
                  <a:pt x="0" y="0"/>
                </a:moveTo>
                <a:cubicBezTo>
                  <a:pt x="4916" y="34413"/>
                  <a:pt x="2269" y="70793"/>
                  <a:pt x="14748" y="103238"/>
                </a:cubicBezTo>
                <a:cubicBezTo>
                  <a:pt x="54635" y="206944"/>
                  <a:pt x="58714" y="171831"/>
                  <a:pt x="117987" y="221225"/>
                </a:cubicBezTo>
                <a:cubicBezTo>
                  <a:pt x="168889" y="263643"/>
                  <a:pt x="176169" y="299612"/>
                  <a:pt x="250723" y="324464"/>
                </a:cubicBezTo>
                <a:lnTo>
                  <a:pt x="339213" y="353961"/>
                </a:lnTo>
                <a:lnTo>
                  <a:pt x="383458" y="368709"/>
                </a:lnTo>
                <a:cubicBezTo>
                  <a:pt x="545690" y="363793"/>
                  <a:pt x="708281" y="365805"/>
                  <a:pt x="870155" y="353961"/>
                </a:cubicBezTo>
                <a:cubicBezTo>
                  <a:pt x="910586" y="351003"/>
                  <a:pt x="948813" y="334296"/>
                  <a:pt x="988142" y="324464"/>
                </a:cubicBezTo>
                <a:cubicBezTo>
                  <a:pt x="1026594" y="314851"/>
                  <a:pt x="1066800" y="314632"/>
                  <a:pt x="1106129" y="309716"/>
                </a:cubicBezTo>
                <a:cubicBezTo>
                  <a:pt x="1139106" y="301471"/>
                  <a:pt x="1232069" y="279832"/>
                  <a:pt x="1253613" y="265470"/>
                </a:cubicBezTo>
                <a:cubicBezTo>
                  <a:pt x="1268361" y="255638"/>
                  <a:pt x="1284241" y="247321"/>
                  <a:pt x="1297858" y="235974"/>
                </a:cubicBezTo>
                <a:cubicBezTo>
                  <a:pt x="1313881" y="222622"/>
                  <a:pt x="1323870" y="201858"/>
                  <a:pt x="1342103" y="191729"/>
                </a:cubicBezTo>
                <a:cubicBezTo>
                  <a:pt x="1369283" y="176629"/>
                  <a:pt x="1401097" y="172064"/>
                  <a:pt x="1430594" y="162232"/>
                </a:cubicBezTo>
                <a:cubicBezTo>
                  <a:pt x="1463700" y="151197"/>
                  <a:pt x="1637184" y="134361"/>
                  <a:pt x="1651819" y="132735"/>
                </a:cubicBezTo>
                <a:cubicBezTo>
                  <a:pt x="1684043" y="84399"/>
                  <a:pt x="1681316" y="106215"/>
                  <a:pt x="1681316" y="7374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0800000">
            <a:off x="3581400" y="3879361"/>
            <a:ext cx="381000" cy="1759437"/>
          </a:xfrm>
          <a:custGeom>
            <a:avLst/>
            <a:gdLst>
              <a:gd name="connsiteX0" fmla="*/ 0 w 389462"/>
              <a:gd name="connsiteY0" fmla="*/ 1341260 h 1341260"/>
              <a:gd name="connsiteX1" fmla="*/ 14749 w 389462"/>
              <a:gd name="connsiteY1" fmla="*/ 736576 h 1341260"/>
              <a:gd name="connsiteX2" fmla="*/ 29497 w 389462"/>
              <a:gd name="connsiteY2" fmla="*/ 648085 h 1341260"/>
              <a:gd name="connsiteX3" fmla="*/ 88491 w 389462"/>
              <a:gd name="connsiteY3" fmla="*/ 441608 h 1341260"/>
              <a:gd name="connsiteX4" fmla="*/ 221226 w 389462"/>
              <a:gd name="connsiteY4" fmla="*/ 117143 h 1341260"/>
              <a:gd name="connsiteX5" fmla="*/ 250723 w 389462"/>
              <a:gd name="connsiteY5" fmla="*/ 58150 h 1341260"/>
              <a:gd name="connsiteX6" fmla="*/ 280220 w 389462"/>
              <a:gd name="connsiteY6" fmla="*/ 13905 h 1341260"/>
              <a:gd name="connsiteX7" fmla="*/ 206478 w 389462"/>
              <a:gd name="connsiteY7" fmla="*/ 28653 h 1341260"/>
              <a:gd name="connsiteX8" fmla="*/ 162233 w 389462"/>
              <a:gd name="connsiteY8" fmla="*/ 43402 h 1341260"/>
              <a:gd name="connsiteX9" fmla="*/ 265471 w 389462"/>
              <a:gd name="connsiteY9" fmla="*/ 28653 h 1341260"/>
              <a:gd name="connsiteX10" fmla="*/ 339213 w 389462"/>
              <a:gd name="connsiteY10" fmla="*/ 235131 h 1341260"/>
              <a:gd name="connsiteX11" fmla="*/ 353962 w 389462"/>
              <a:gd name="connsiteY11" fmla="*/ 323621 h 134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9462" h="1341260">
                <a:moveTo>
                  <a:pt x="0" y="1341260"/>
                </a:moveTo>
                <a:cubicBezTo>
                  <a:pt x="4916" y="1139699"/>
                  <a:pt x="6177" y="938015"/>
                  <a:pt x="14749" y="736576"/>
                </a:cubicBezTo>
                <a:cubicBezTo>
                  <a:pt x="16020" y="706699"/>
                  <a:pt x="22244" y="677096"/>
                  <a:pt x="29497" y="648085"/>
                </a:cubicBezTo>
                <a:cubicBezTo>
                  <a:pt x="46858" y="578642"/>
                  <a:pt x="68826" y="510434"/>
                  <a:pt x="88491" y="441608"/>
                </a:cubicBezTo>
                <a:cubicBezTo>
                  <a:pt x="139409" y="263396"/>
                  <a:pt x="142174" y="275246"/>
                  <a:pt x="221226" y="117143"/>
                </a:cubicBezTo>
                <a:cubicBezTo>
                  <a:pt x="231058" y="97479"/>
                  <a:pt x="238528" y="76443"/>
                  <a:pt x="250723" y="58150"/>
                </a:cubicBezTo>
                <a:cubicBezTo>
                  <a:pt x="260555" y="43402"/>
                  <a:pt x="294968" y="23737"/>
                  <a:pt x="280220" y="13905"/>
                </a:cubicBezTo>
                <a:cubicBezTo>
                  <a:pt x="259363" y="0"/>
                  <a:pt x="230797" y="22573"/>
                  <a:pt x="206478" y="28653"/>
                </a:cubicBezTo>
                <a:cubicBezTo>
                  <a:pt x="191396" y="32424"/>
                  <a:pt x="146687" y="43402"/>
                  <a:pt x="162233" y="43402"/>
                </a:cubicBezTo>
                <a:cubicBezTo>
                  <a:pt x="196995" y="43402"/>
                  <a:pt x="231058" y="33569"/>
                  <a:pt x="265471" y="28653"/>
                </a:cubicBezTo>
                <a:cubicBezTo>
                  <a:pt x="389462" y="59652"/>
                  <a:pt x="314017" y="20968"/>
                  <a:pt x="339213" y="235131"/>
                </a:cubicBezTo>
                <a:cubicBezTo>
                  <a:pt x="356347" y="380767"/>
                  <a:pt x="353962" y="236453"/>
                  <a:pt x="353962" y="323621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295400" y="5638800"/>
            <a:ext cx="3124199" cy="917751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105400" y="6378536"/>
            <a:ext cx="3733800" cy="327064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3185652" y="2932744"/>
            <a:ext cx="1047135" cy="238159"/>
          </a:xfrm>
          <a:custGeom>
            <a:avLst/>
            <a:gdLst>
              <a:gd name="connsiteX0" fmla="*/ 0 w 1047135"/>
              <a:gd name="connsiteY0" fmla="*/ 149669 h 238159"/>
              <a:gd name="connsiteX1" fmla="*/ 29496 w 1047135"/>
              <a:gd name="connsiteY1" fmla="*/ 105424 h 238159"/>
              <a:gd name="connsiteX2" fmla="*/ 117987 w 1047135"/>
              <a:gd name="connsiteY2" fmla="*/ 75927 h 238159"/>
              <a:gd name="connsiteX3" fmla="*/ 250722 w 1047135"/>
              <a:gd name="connsiteY3" fmla="*/ 90675 h 238159"/>
              <a:gd name="connsiteX4" fmla="*/ 339213 w 1047135"/>
              <a:gd name="connsiteY4" fmla="*/ 134921 h 238159"/>
              <a:gd name="connsiteX5" fmla="*/ 383458 w 1047135"/>
              <a:gd name="connsiteY5" fmla="*/ 149669 h 238159"/>
              <a:gd name="connsiteX6" fmla="*/ 412954 w 1047135"/>
              <a:gd name="connsiteY6" fmla="*/ 105424 h 238159"/>
              <a:gd name="connsiteX7" fmla="*/ 457200 w 1047135"/>
              <a:gd name="connsiteY7" fmla="*/ 75927 h 238159"/>
              <a:gd name="connsiteX8" fmla="*/ 471948 w 1047135"/>
              <a:gd name="connsiteY8" fmla="*/ 120172 h 238159"/>
              <a:gd name="connsiteX9" fmla="*/ 560438 w 1047135"/>
              <a:gd name="connsiteY9" fmla="*/ 149669 h 238159"/>
              <a:gd name="connsiteX10" fmla="*/ 973393 w 1047135"/>
              <a:gd name="connsiteY10" fmla="*/ 164417 h 238159"/>
              <a:gd name="connsiteX11" fmla="*/ 1017638 w 1047135"/>
              <a:gd name="connsiteY11" fmla="*/ 193914 h 238159"/>
              <a:gd name="connsiteX12" fmla="*/ 1047135 w 1047135"/>
              <a:gd name="connsiteY12" fmla="*/ 238159 h 23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7135" h="238159">
                <a:moveTo>
                  <a:pt x="0" y="149669"/>
                </a:moveTo>
                <a:cubicBezTo>
                  <a:pt x="9832" y="134921"/>
                  <a:pt x="14465" y="114818"/>
                  <a:pt x="29496" y="105424"/>
                </a:cubicBezTo>
                <a:cubicBezTo>
                  <a:pt x="55862" y="88945"/>
                  <a:pt x="117987" y="75927"/>
                  <a:pt x="117987" y="75927"/>
                </a:cubicBezTo>
                <a:cubicBezTo>
                  <a:pt x="162232" y="80843"/>
                  <a:pt x="206810" y="83356"/>
                  <a:pt x="250722" y="90675"/>
                </a:cubicBezTo>
                <a:cubicBezTo>
                  <a:pt x="306325" y="99942"/>
                  <a:pt x="288255" y="109442"/>
                  <a:pt x="339213" y="134921"/>
                </a:cubicBezTo>
                <a:cubicBezTo>
                  <a:pt x="353118" y="141873"/>
                  <a:pt x="368710" y="144753"/>
                  <a:pt x="383458" y="149669"/>
                </a:cubicBezTo>
                <a:cubicBezTo>
                  <a:pt x="393290" y="134921"/>
                  <a:pt x="406730" y="122021"/>
                  <a:pt x="412954" y="105424"/>
                </a:cubicBezTo>
                <a:cubicBezTo>
                  <a:pt x="441385" y="29609"/>
                  <a:pt x="406582" y="0"/>
                  <a:pt x="457200" y="75927"/>
                </a:cubicBezTo>
                <a:cubicBezTo>
                  <a:pt x="462116" y="90675"/>
                  <a:pt x="459298" y="111136"/>
                  <a:pt x="471948" y="120172"/>
                </a:cubicBezTo>
                <a:cubicBezTo>
                  <a:pt x="497249" y="138244"/>
                  <a:pt x="529366" y="148559"/>
                  <a:pt x="560438" y="149669"/>
                </a:cubicBezTo>
                <a:lnTo>
                  <a:pt x="973393" y="164417"/>
                </a:lnTo>
                <a:cubicBezTo>
                  <a:pt x="988141" y="174249"/>
                  <a:pt x="1005104" y="181380"/>
                  <a:pt x="1017638" y="193914"/>
                </a:cubicBezTo>
                <a:cubicBezTo>
                  <a:pt x="1030172" y="206448"/>
                  <a:pt x="1047135" y="238159"/>
                  <a:pt x="1047135" y="238159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0231102">
            <a:off x="3505200" y="1676400"/>
            <a:ext cx="541862" cy="1341260"/>
          </a:xfrm>
          <a:custGeom>
            <a:avLst/>
            <a:gdLst>
              <a:gd name="connsiteX0" fmla="*/ 0 w 389462"/>
              <a:gd name="connsiteY0" fmla="*/ 1341260 h 1341260"/>
              <a:gd name="connsiteX1" fmla="*/ 14749 w 389462"/>
              <a:gd name="connsiteY1" fmla="*/ 736576 h 1341260"/>
              <a:gd name="connsiteX2" fmla="*/ 29497 w 389462"/>
              <a:gd name="connsiteY2" fmla="*/ 648085 h 1341260"/>
              <a:gd name="connsiteX3" fmla="*/ 88491 w 389462"/>
              <a:gd name="connsiteY3" fmla="*/ 441608 h 1341260"/>
              <a:gd name="connsiteX4" fmla="*/ 221226 w 389462"/>
              <a:gd name="connsiteY4" fmla="*/ 117143 h 1341260"/>
              <a:gd name="connsiteX5" fmla="*/ 250723 w 389462"/>
              <a:gd name="connsiteY5" fmla="*/ 58150 h 1341260"/>
              <a:gd name="connsiteX6" fmla="*/ 280220 w 389462"/>
              <a:gd name="connsiteY6" fmla="*/ 13905 h 1341260"/>
              <a:gd name="connsiteX7" fmla="*/ 206478 w 389462"/>
              <a:gd name="connsiteY7" fmla="*/ 28653 h 1341260"/>
              <a:gd name="connsiteX8" fmla="*/ 162233 w 389462"/>
              <a:gd name="connsiteY8" fmla="*/ 43402 h 1341260"/>
              <a:gd name="connsiteX9" fmla="*/ 265471 w 389462"/>
              <a:gd name="connsiteY9" fmla="*/ 28653 h 1341260"/>
              <a:gd name="connsiteX10" fmla="*/ 339213 w 389462"/>
              <a:gd name="connsiteY10" fmla="*/ 235131 h 1341260"/>
              <a:gd name="connsiteX11" fmla="*/ 353962 w 389462"/>
              <a:gd name="connsiteY11" fmla="*/ 323621 h 134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9462" h="1341260">
                <a:moveTo>
                  <a:pt x="0" y="1341260"/>
                </a:moveTo>
                <a:cubicBezTo>
                  <a:pt x="4916" y="1139699"/>
                  <a:pt x="6177" y="938015"/>
                  <a:pt x="14749" y="736576"/>
                </a:cubicBezTo>
                <a:cubicBezTo>
                  <a:pt x="16020" y="706699"/>
                  <a:pt x="22244" y="677096"/>
                  <a:pt x="29497" y="648085"/>
                </a:cubicBezTo>
                <a:cubicBezTo>
                  <a:pt x="46858" y="578642"/>
                  <a:pt x="68826" y="510434"/>
                  <a:pt x="88491" y="441608"/>
                </a:cubicBezTo>
                <a:cubicBezTo>
                  <a:pt x="139409" y="263396"/>
                  <a:pt x="142174" y="275246"/>
                  <a:pt x="221226" y="117143"/>
                </a:cubicBezTo>
                <a:cubicBezTo>
                  <a:pt x="231058" y="97479"/>
                  <a:pt x="238528" y="76443"/>
                  <a:pt x="250723" y="58150"/>
                </a:cubicBezTo>
                <a:cubicBezTo>
                  <a:pt x="260555" y="43402"/>
                  <a:pt x="294968" y="23737"/>
                  <a:pt x="280220" y="13905"/>
                </a:cubicBezTo>
                <a:cubicBezTo>
                  <a:pt x="259363" y="0"/>
                  <a:pt x="230797" y="22573"/>
                  <a:pt x="206478" y="28653"/>
                </a:cubicBezTo>
                <a:cubicBezTo>
                  <a:pt x="191396" y="32424"/>
                  <a:pt x="146687" y="43402"/>
                  <a:pt x="162233" y="43402"/>
                </a:cubicBezTo>
                <a:cubicBezTo>
                  <a:pt x="196995" y="43402"/>
                  <a:pt x="231058" y="33569"/>
                  <a:pt x="265471" y="28653"/>
                </a:cubicBezTo>
                <a:cubicBezTo>
                  <a:pt x="389462" y="59652"/>
                  <a:pt x="314017" y="20968"/>
                  <a:pt x="339213" y="235131"/>
                </a:cubicBezTo>
                <a:cubicBezTo>
                  <a:pt x="356347" y="380767"/>
                  <a:pt x="353962" y="236453"/>
                  <a:pt x="353962" y="323621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192236" y="1295400"/>
            <a:ext cx="617764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993062" cy="9080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DC Capacity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066800" y="1301750"/>
            <a:ext cx="6119812" cy="1441450"/>
          </a:xfrm>
          <a:prstGeom prst="rect">
            <a:avLst/>
          </a:prstGeom>
          <a:solidFill>
            <a:srgbClr val="FFCC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10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 </a:t>
            </a:r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</a:t>
            </a:r>
            <a:r>
              <a:rPr lang="en-US" sz="3200" b="1" baseline="-1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</a:t>
            </a:r>
            <a:r>
              <a:rPr lang="en-US" sz="3200" b="1" baseline="-100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en-US" sz="3200" b="1" baseline="-1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 </a:t>
            </a:r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S(</a:t>
            </a: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ρ</a:t>
            </a:r>
            <a:r>
              <a:rPr lang="es-ES" sz="3200" b="1" baseline="-1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</a:t>
            </a:r>
            <a:r>
              <a:rPr lang="es-E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</a:t>
            </a:r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S(</a:t>
            </a: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ρ</a:t>
            </a:r>
            <a:r>
              <a:rPr lang="es-ES" sz="3200" b="1" baseline="-1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AB</a:t>
            </a:r>
            <a:r>
              <a:rPr lang="es-E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endParaRPr lang="en-US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10" name="Picture 9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6" name="Picture 2" descr="http://funtech2000.files.wordpress.com/2012/09/communication_symbo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18132"/>
            <a:ext cx="6172200" cy="5587468"/>
          </a:xfrm>
          <a:prstGeom prst="rect">
            <a:avLst/>
          </a:prstGeom>
          <a:noFill/>
        </p:spPr>
      </p:pic>
      <p:pic>
        <p:nvPicPr>
          <p:cNvPr id="237572" name="Picture 4" descr="http://iamjk.in/wp-content/uploads/2010/01/indian-po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2175" y="1371600"/>
            <a:ext cx="3171825" cy="340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993062" cy="9080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DC Capacity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066800" y="1295400"/>
            <a:ext cx="6119812" cy="1441450"/>
          </a:xfrm>
          <a:prstGeom prst="rect">
            <a:avLst/>
          </a:prstGeom>
          <a:solidFill>
            <a:srgbClr val="FFCC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10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 </a:t>
            </a:r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</a:t>
            </a:r>
            <a:r>
              <a:rPr lang="en-US" sz="3200" b="1" baseline="-1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</a:t>
            </a:r>
            <a:r>
              <a:rPr lang="en-US" sz="3200" b="1" baseline="-100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en-US" sz="3200" b="1" baseline="-1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 </a:t>
            </a:r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S(</a:t>
            </a: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ρ</a:t>
            </a:r>
            <a:r>
              <a:rPr lang="es-ES" sz="3200" b="1" baseline="-1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</a:t>
            </a:r>
            <a:r>
              <a:rPr lang="es-E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</a:t>
            </a:r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S(</a:t>
            </a: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ρ</a:t>
            </a:r>
            <a:r>
              <a:rPr lang="es-ES" sz="3200" b="1" baseline="-1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AB</a:t>
            </a:r>
            <a:r>
              <a:rPr lang="es-E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s-ES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endParaRPr lang="en-US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2057400" y="4800600"/>
            <a:ext cx="4752975" cy="1368425"/>
          </a:xfrm>
          <a:prstGeom prst="rect">
            <a:avLst/>
          </a:prstGeom>
          <a:solidFill>
            <a:srgbClr val="FFCC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  <a:r>
              <a:rPr lang="en-US" sz="3200" b="1" baseline="-1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 = </a:t>
            </a: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S(</a:t>
            </a:r>
            <a:r>
              <a:rPr lang="el-GR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ρ</a:t>
            </a:r>
            <a:r>
              <a:rPr lang="es-ES" sz="3200" b="1" baseline="-1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</a:t>
            </a:r>
            <a:r>
              <a:rPr lang="es-ES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- </a:t>
            </a:r>
            <a:r>
              <a:rPr lang="en-US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S(</a:t>
            </a:r>
            <a:r>
              <a:rPr lang="el-GR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ρ</a:t>
            </a:r>
            <a:r>
              <a:rPr lang="es-ES" sz="3200" b="1" baseline="-10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AB</a:t>
            </a:r>
            <a:r>
              <a:rPr lang="es-ES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&gt; 0</a:t>
            </a:r>
            <a:endParaRPr lang="en-US" sz="40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pleP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896380"/>
            <a:ext cx="4318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state is dense </a:t>
            </a:r>
            <a:r>
              <a:rPr lang="en-US" sz="2800" dirty="0" err="1" smtClean="0"/>
              <a:t>codeable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3876136" y="2133600"/>
            <a:ext cx="2829464" cy="501445"/>
          </a:xfrm>
          <a:custGeom>
            <a:avLst/>
            <a:gdLst>
              <a:gd name="connsiteX0" fmla="*/ 0 w 2829464"/>
              <a:gd name="connsiteY0" fmla="*/ 206477 h 501445"/>
              <a:gd name="connsiteX1" fmla="*/ 29497 w 2829464"/>
              <a:gd name="connsiteY1" fmla="*/ 324464 h 501445"/>
              <a:gd name="connsiteX2" fmla="*/ 73742 w 2829464"/>
              <a:gd name="connsiteY2" fmla="*/ 368709 h 501445"/>
              <a:gd name="connsiteX3" fmla="*/ 117987 w 2829464"/>
              <a:gd name="connsiteY3" fmla="*/ 383458 h 501445"/>
              <a:gd name="connsiteX4" fmla="*/ 221226 w 2829464"/>
              <a:gd name="connsiteY4" fmla="*/ 412955 h 501445"/>
              <a:gd name="connsiteX5" fmla="*/ 530942 w 2829464"/>
              <a:gd name="connsiteY5" fmla="*/ 383458 h 501445"/>
              <a:gd name="connsiteX6" fmla="*/ 604684 w 2829464"/>
              <a:gd name="connsiteY6" fmla="*/ 353961 h 501445"/>
              <a:gd name="connsiteX7" fmla="*/ 648929 w 2829464"/>
              <a:gd name="connsiteY7" fmla="*/ 339213 h 501445"/>
              <a:gd name="connsiteX8" fmla="*/ 693175 w 2829464"/>
              <a:gd name="connsiteY8" fmla="*/ 309716 h 501445"/>
              <a:gd name="connsiteX9" fmla="*/ 781665 w 2829464"/>
              <a:gd name="connsiteY9" fmla="*/ 280219 h 501445"/>
              <a:gd name="connsiteX10" fmla="*/ 870155 w 2829464"/>
              <a:gd name="connsiteY10" fmla="*/ 250722 h 501445"/>
              <a:gd name="connsiteX11" fmla="*/ 914400 w 2829464"/>
              <a:gd name="connsiteY11" fmla="*/ 221225 h 501445"/>
              <a:gd name="connsiteX12" fmla="*/ 1224116 w 2829464"/>
              <a:gd name="connsiteY12" fmla="*/ 265471 h 501445"/>
              <a:gd name="connsiteX13" fmla="*/ 1312607 w 2829464"/>
              <a:gd name="connsiteY13" fmla="*/ 324464 h 501445"/>
              <a:gd name="connsiteX14" fmla="*/ 1342104 w 2829464"/>
              <a:gd name="connsiteY14" fmla="*/ 412955 h 501445"/>
              <a:gd name="connsiteX15" fmla="*/ 1386349 w 2829464"/>
              <a:gd name="connsiteY15" fmla="*/ 501445 h 501445"/>
              <a:gd name="connsiteX16" fmla="*/ 1415846 w 2829464"/>
              <a:gd name="connsiteY16" fmla="*/ 383458 h 501445"/>
              <a:gd name="connsiteX17" fmla="*/ 1430594 w 2829464"/>
              <a:gd name="connsiteY17" fmla="*/ 339213 h 501445"/>
              <a:gd name="connsiteX18" fmla="*/ 1474839 w 2829464"/>
              <a:gd name="connsiteY18" fmla="*/ 221225 h 501445"/>
              <a:gd name="connsiteX19" fmla="*/ 1563329 w 2829464"/>
              <a:gd name="connsiteY19" fmla="*/ 176980 h 501445"/>
              <a:gd name="connsiteX20" fmla="*/ 1666568 w 2829464"/>
              <a:gd name="connsiteY20" fmla="*/ 191729 h 501445"/>
              <a:gd name="connsiteX21" fmla="*/ 1725562 w 2829464"/>
              <a:gd name="connsiteY21" fmla="*/ 206477 h 501445"/>
              <a:gd name="connsiteX22" fmla="*/ 1799304 w 2829464"/>
              <a:gd name="connsiteY22" fmla="*/ 221225 h 501445"/>
              <a:gd name="connsiteX23" fmla="*/ 2212258 w 2829464"/>
              <a:gd name="connsiteY23" fmla="*/ 265471 h 501445"/>
              <a:gd name="connsiteX24" fmla="*/ 2286000 w 2829464"/>
              <a:gd name="connsiteY24" fmla="*/ 280219 h 501445"/>
              <a:gd name="connsiteX25" fmla="*/ 2654710 w 2829464"/>
              <a:gd name="connsiteY25" fmla="*/ 265471 h 501445"/>
              <a:gd name="connsiteX26" fmla="*/ 2743200 w 2829464"/>
              <a:gd name="connsiteY26" fmla="*/ 235974 h 501445"/>
              <a:gd name="connsiteX27" fmla="*/ 2802194 w 2829464"/>
              <a:gd name="connsiteY27" fmla="*/ 0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29464" h="501445">
                <a:moveTo>
                  <a:pt x="0" y="206477"/>
                </a:moveTo>
                <a:cubicBezTo>
                  <a:pt x="2127" y="217110"/>
                  <a:pt x="16541" y="305030"/>
                  <a:pt x="29497" y="324464"/>
                </a:cubicBezTo>
                <a:cubicBezTo>
                  <a:pt x="41066" y="341818"/>
                  <a:pt x="56388" y="357139"/>
                  <a:pt x="73742" y="368709"/>
                </a:cubicBezTo>
                <a:cubicBezTo>
                  <a:pt x="86677" y="377333"/>
                  <a:pt x="103039" y="379187"/>
                  <a:pt x="117987" y="383458"/>
                </a:cubicBezTo>
                <a:cubicBezTo>
                  <a:pt x="247619" y="420496"/>
                  <a:pt x="115142" y="377592"/>
                  <a:pt x="221226" y="412955"/>
                </a:cubicBezTo>
                <a:cubicBezTo>
                  <a:pt x="324465" y="403123"/>
                  <a:pt x="428442" y="399227"/>
                  <a:pt x="530942" y="383458"/>
                </a:cubicBezTo>
                <a:cubicBezTo>
                  <a:pt x="557108" y="379432"/>
                  <a:pt x="579895" y="363257"/>
                  <a:pt x="604684" y="353961"/>
                </a:cubicBezTo>
                <a:cubicBezTo>
                  <a:pt x="619240" y="348502"/>
                  <a:pt x="634181" y="344129"/>
                  <a:pt x="648929" y="339213"/>
                </a:cubicBezTo>
                <a:cubicBezTo>
                  <a:pt x="663678" y="329381"/>
                  <a:pt x="676977" y="316915"/>
                  <a:pt x="693175" y="309716"/>
                </a:cubicBezTo>
                <a:cubicBezTo>
                  <a:pt x="721587" y="297088"/>
                  <a:pt x="752168" y="290051"/>
                  <a:pt x="781665" y="280219"/>
                </a:cubicBezTo>
                <a:lnTo>
                  <a:pt x="870155" y="250722"/>
                </a:lnTo>
                <a:cubicBezTo>
                  <a:pt x="886971" y="245117"/>
                  <a:pt x="899652" y="231057"/>
                  <a:pt x="914400" y="221225"/>
                </a:cubicBezTo>
                <a:cubicBezTo>
                  <a:pt x="957211" y="224079"/>
                  <a:pt x="1153624" y="218477"/>
                  <a:pt x="1224116" y="265471"/>
                </a:cubicBezTo>
                <a:lnTo>
                  <a:pt x="1312607" y="324464"/>
                </a:lnTo>
                <a:cubicBezTo>
                  <a:pt x="1322439" y="353961"/>
                  <a:pt x="1324857" y="387084"/>
                  <a:pt x="1342104" y="412955"/>
                </a:cubicBezTo>
                <a:cubicBezTo>
                  <a:pt x="1380223" y="470135"/>
                  <a:pt x="1365995" y="440385"/>
                  <a:pt x="1386349" y="501445"/>
                </a:cubicBezTo>
                <a:cubicBezTo>
                  <a:pt x="1396181" y="462116"/>
                  <a:pt x="1403027" y="421917"/>
                  <a:pt x="1415846" y="383458"/>
                </a:cubicBezTo>
                <a:cubicBezTo>
                  <a:pt x="1420762" y="368710"/>
                  <a:pt x="1426824" y="354295"/>
                  <a:pt x="1430594" y="339213"/>
                </a:cubicBezTo>
                <a:cubicBezTo>
                  <a:pt x="1444663" y="282935"/>
                  <a:pt x="1434375" y="261689"/>
                  <a:pt x="1474839" y="221225"/>
                </a:cubicBezTo>
                <a:cubicBezTo>
                  <a:pt x="1503427" y="192637"/>
                  <a:pt x="1527346" y="188975"/>
                  <a:pt x="1563329" y="176980"/>
                </a:cubicBezTo>
                <a:cubicBezTo>
                  <a:pt x="1597742" y="181896"/>
                  <a:pt x="1632366" y="185510"/>
                  <a:pt x="1666568" y="191729"/>
                </a:cubicBezTo>
                <a:cubicBezTo>
                  <a:pt x="1686511" y="195355"/>
                  <a:pt x="1705775" y="202080"/>
                  <a:pt x="1725562" y="206477"/>
                </a:cubicBezTo>
                <a:cubicBezTo>
                  <a:pt x="1750033" y="211915"/>
                  <a:pt x="1774723" y="216309"/>
                  <a:pt x="1799304" y="221225"/>
                </a:cubicBezTo>
                <a:cubicBezTo>
                  <a:pt x="1948367" y="320601"/>
                  <a:pt x="1808665" y="238565"/>
                  <a:pt x="2212258" y="265471"/>
                </a:cubicBezTo>
                <a:cubicBezTo>
                  <a:pt x="2237270" y="267138"/>
                  <a:pt x="2261419" y="275303"/>
                  <a:pt x="2286000" y="280219"/>
                </a:cubicBezTo>
                <a:cubicBezTo>
                  <a:pt x="2408903" y="275303"/>
                  <a:pt x="2532280" y="277319"/>
                  <a:pt x="2654710" y="265471"/>
                </a:cubicBezTo>
                <a:cubicBezTo>
                  <a:pt x="2685658" y="262476"/>
                  <a:pt x="2743200" y="235974"/>
                  <a:pt x="2743200" y="235974"/>
                </a:cubicBezTo>
                <a:cubicBezTo>
                  <a:pt x="2829464" y="106579"/>
                  <a:pt x="2802194" y="182935"/>
                  <a:pt x="2802194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953000" y="2514600"/>
            <a:ext cx="884903" cy="2286000"/>
          </a:xfrm>
          <a:custGeom>
            <a:avLst/>
            <a:gdLst>
              <a:gd name="connsiteX0" fmla="*/ 884903 w 884903"/>
              <a:gd name="connsiteY0" fmla="*/ 0 h 2286000"/>
              <a:gd name="connsiteX1" fmla="*/ 870154 w 884903"/>
              <a:gd name="connsiteY1" fmla="*/ 103239 h 2286000"/>
              <a:gd name="connsiteX2" fmla="*/ 811161 w 884903"/>
              <a:gd name="connsiteY2" fmla="*/ 250722 h 2286000"/>
              <a:gd name="connsiteX3" fmla="*/ 796412 w 884903"/>
              <a:gd name="connsiteY3" fmla="*/ 294968 h 2286000"/>
              <a:gd name="connsiteX4" fmla="*/ 752167 w 884903"/>
              <a:gd name="connsiteY4" fmla="*/ 398206 h 2286000"/>
              <a:gd name="connsiteX5" fmla="*/ 737419 w 884903"/>
              <a:gd name="connsiteY5" fmla="*/ 486697 h 2286000"/>
              <a:gd name="connsiteX6" fmla="*/ 707922 w 884903"/>
              <a:gd name="connsiteY6" fmla="*/ 575187 h 2286000"/>
              <a:gd name="connsiteX7" fmla="*/ 663677 w 884903"/>
              <a:gd name="connsiteY7" fmla="*/ 722671 h 2286000"/>
              <a:gd name="connsiteX8" fmla="*/ 648929 w 884903"/>
              <a:gd name="connsiteY8" fmla="*/ 781664 h 2286000"/>
              <a:gd name="connsiteX9" fmla="*/ 589935 w 884903"/>
              <a:gd name="connsiteY9" fmla="*/ 914400 h 2286000"/>
              <a:gd name="connsiteX10" fmla="*/ 545690 w 884903"/>
              <a:gd name="connsiteY10" fmla="*/ 1061884 h 2286000"/>
              <a:gd name="connsiteX11" fmla="*/ 501445 w 884903"/>
              <a:gd name="connsiteY11" fmla="*/ 1179871 h 2286000"/>
              <a:gd name="connsiteX12" fmla="*/ 486696 w 884903"/>
              <a:gd name="connsiteY12" fmla="*/ 1283110 h 2286000"/>
              <a:gd name="connsiteX13" fmla="*/ 471948 w 884903"/>
              <a:gd name="connsiteY13" fmla="*/ 1415845 h 2286000"/>
              <a:gd name="connsiteX14" fmla="*/ 412954 w 884903"/>
              <a:gd name="connsiteY14" fmla="*/ 1607574 h 2286000"/>
              <a:gd name="connsiteX15" fmla="*/ 368709 w 884903"/>
              <a:gd name="connsiteY15" fmla="*/ 1755058 h 2286000"/>
              <a:gd name="connsiteX16" fmla="*/ 339212 w 884903"/>
              <a:gd name="connsiteY16" fmla="*/ 1843548 h 2286000"/>
              <a:gd name="connsiteX17" fmla="*/ 324464 w 884903"/>
              <a:gd name="connsiteY17" fmla="*/ 1887793 h 2286000"/>
              <a:gd name="connsiteX18" fmla="*/ 265470 w 884903"/>
              <a:gd name="connsiteY18" fmla="*/ 1976284 h 2286000"/>
              <a:gd name="connsiteX19" fmla="*/ 235974 w 884903"/>
              <a:gd name="connsiteY19" fmla="*/ 2020529 h 2286000"/>
              <a:gd name="connsiteX20" fmla="*/ 176980 w 884903"/>
              <a:gd name="connsiteY20" fmla="*/ 2227006 h 2286000"/>
              <a:gd name="connsiteX21" fmla="*/ 147483 w 884903"/>
              <a:gd name="connsiteY21" fmla="*/ 2271251 h 2286000"/>
              <a:gd name="connsiteX22" fmla="*/ 103238 w 884903"/>
              <a:gd name="connsiteY22" fmla="*/ 2227006 h 2286000"/>
              <a:gd name="connsiteX23" fmla="*/ 73741 w 884903"/>
              <a:gd name="connsiteY23" fmla="*/ 2138516 h 2286000"/>
              <a:gd name="connsiteX24" fmla="*/ 44245 w 884903"/>
              <a:gd name="connsiteY24" fmla="*/ 2050026 h 2286000"/>
              <a:gd name="connsiteX25" fmla="*/ 14748 w 884903"/>
              <a:gd name="connsiteY25" fmla="*/ 1961535 h 2286000"/>
              <a:gd name="connsiteX26" fmla="*/ 0 w 884903"/>
              <a:gd name="connsiteY26" fmla="*/ 1902542 h 2286000"/>
              <a:gd name="connsiteX27" fmla="*/ 14748 w 884903"/>
              <a:gd name="connsiteY27" fmla="*/ 1976284 h 2286000"/>
              <a:gd name="connsiteX28" fmla="*/ 44245 w 884903"/>
              <a:gd name="connsiteY28" fmla="*/ 2064774 h 2286000"/>
              <a:gd name="connsiteX29" fmla="*/ 73741 w 884903"/>
              <a:gd name="connsiteY29" fmla="*/ 2153264 h 2286000"/>
              <a:gd name="connsiteX30" fmla="*/ 103238 w 884903"/>
              <a:gd name="connsiteY30" fmla="*/ 2197510 h 2286000"/>
              <a:gd name="connsiteX31" fmla="*/ 132735 w 884903"/>
              <a:gd name="connsiteY31" fmla="*/ 2286000 h 2286000"/>
              <a:gd name="connsiteX32" fmla="*/ 235974 w 884903"/>
              <a:gd name="connsiteY32" fmla="*/ 2241755 h 2286000"/>
              <a:gd name="connsiteX33" fmla="*/ 309716 w 884903"/>
              <a:gd name="connsiteY33" fmla="*/ 2182761 h 2286000"/>
              <a:gd name="connsiteX34" fmla="*/ 339212 w 884903"/>
              <a:gd name="connsiteY34" fmla="*/ 2138516 h 2286000"/>
              <a:gd name="connsiteX35" fmla="*/ 383458 w 884903"/>
              <a:gd name="connsiteY35" fmla="*/ 2094271 h 2286000"/>
              <a:gd name="connsiteX36" fmla="*/ 412954 w 884903"/>
              <a:gd name="connsiteY36" fmla="*/ 2064774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4903" h="2286000">
                <a:moveTo>
                  <a:pt x="884903" y="0"/>
                </a:moveTo>
                <a:cubicBezTo>
                  <a:pt x="879987" y="34413"/>
                  <a:pt x="879963" y="69889"/>
                  <a:pt x="870154" y="103239"/>
                </a:cubicBezTo>
                <a:cubicBezTo>
                  <a:pt x="855214" y="154035"/>
                  <a:pt x="830825" y="201561"/>
                  <a:pt x="811161" y="250722"/>
                </a:cubicBezTo>
                <a:cubicBezTo>
                  <a:pt x="805387" y="265157"/>
                  <a:pt x="802536" y="280679"/>
                  <a:pt x="796412" y="294968"/>
                </a:cubicBezTo>
                <a:cubicBezTo>
                  <a:pt x="741736" y="422545"/>
                  <a:pt x="786757" y="294439"/>
                  <a:pt x="752167" y="398206"/>
                </a:cubicBezTo>
                <a:cubicBezTo>
                  <a:pt x="747251" y="427703"/>
                  <a:pt x="744672" y="457686"/>
                  <a:pt x="737419" y="486697"/>
                </a:cubicBezTo>
                <a:cubicBezTo>
                  <a:pt x="729878" y="516861"/>
                  <a:pt x="715463" y="545023"/>
                  <a:pt x="707922" y="575187"/>
                </a:cubicBezTo>
                <a:cubicBezTo>
                  <a:pt x="673929" y="711159"/>
                  <a:pt x="717537" y="543138"/>
                  <a:pt x="663677" y="722671"/>
                </a:cubicBezTo>
                <a:cubicBezTo>
                  <a:pt x="657853" y="742086"/>
                  <a:pt x="655339" y="762435"/>
                  <a:pt x="648929" y="781664"/>
                </a:cubicBezTo>
                <a:cubicBezTo>
                  <a:pt x="599157" y="930981"/>
                  <a:pt x="641328" y="785917"/>
                  <a:pt x="589935" y="914400"/>
                </a:cubicBezTo>
                <a:cubicBezTo>
                  <a:pt x="554881" y="1002034"/>
                  <a:pt x="567423" y="985820"/>
                  <a:pt x="545690" y="1061884"/>
                </a:cubicBezTo>
                <a:cubicBezTo>
                  <a:pt x="534133" y="1102333"/>
                  <a:pt x="517021" y="1140929"/>
                  <a:pt x="501445" y="1179871"/>
                </a:cubicBezTo>
                <a:cubicBezTo>
                  <a:pt x="496529" y="1214284"/>
                  <a:pt x="491008" y="1248616"/>
                  <a:pt x="486696" y="1283110"/>
                </a:cubicBezTo>
                <a:cubicBezTo>
                  <a:pt x="481174" y="1327283"/>
                  <a:pt x="478891" y="1371872"/>
                  <a:pt x="471948" y="1415845"/>
                </a:cubicBezTo>
                <a:cubicBezTo>
                  <a:pt x="448071" y="1567066"/>
                  <a:pt x="467045" y="1526438"/>
                  <a:pt x="412954" y="1607574"/>
                </a:cubicBezTo>
                <a:cubicBezTo>
                  <a:pt x="386262" y="1767727"/>
                  <a:pt x="417703" y="1632574"/>
                  <a:pt x="368709" y="1755058"/>
                </a:cubicBezTo>
                <a:cubicBezTo>
                  <a:pt x="357162" y="1783926"/>
                  <a:pt x="349044" y="1814051"/>
                  <a:pt x="339212" y="1843548"/>
                </a:cubicBezTo>
                <a:cubicBezTo>
                  <a:pt x="334296" y="1858296"/>
                  <a:pt x="333087" y="1874858"/>
                  <a:pt x="324464" y="1887793"/>
                </a:cubicBezTo>
                <a:lnTo>
                  <a:pt x="265470" y="1976284"/>
                </a:lnTo>
                <a:lnTo>
                  <a:pt x="235974" y="2020529"/>
                </a:lnTo>
                <a:cubicBezTo>
                  <a:pt x="232041" y="2036263"/>
                  <a:pt x="193907" y="2201616"/>
                  <a:pt x="176980" y="2227006"/>
                </a:cubicBezTo>
                <a:lnTo>
                  <a:pt x="147483" y="2271251"/>
                </a:lnTo>
                <a:cubicBezTo>
                  <a:pt x="132735" y="2256503"/>
                  <a:pt x="113367" y="2245239"/>
                  <a:pt x="103238" y="2227006"/>
                </a:cubicBezTo>
                <a:cubicBezTo>
                  <a:pt x="88138" y="2199827"/>
                  <a:pt x="83573" y="2168013"/>
                  <a:pt x="73741" y="2138516"/>
                </a:cubicBezTo>
                <a:lnTo>
                  <a:pt x="44245" y="2050026"/>
                </a:lnTo>
                <a:lnTo>
                  <a:pt x="14748" y="1961535"/>
                </a:lnTo>
                <a:cubicBezTo>
                  <a:pt x="8338" y="1942306"/>
                  <a:pt x="0" y="1882272"/>
                  <a:pt x="0" y="1902542"/>
                </a:cubicBezTo>
                <a:cubicBezTo>
                  <a:pt x="0" y="1927609"/>
                  <a:pt x="8152" y="1952100"/>
                  <a:pt x="14748" y="1976284"/>
                </a:cubicBezTo>
                <a:cubicBezTo>
                  <a:pt x="22929" y="2006281"/>
                  <a:pt x="34413" y="2035277"/>
                  <a:pt x="44245" y="2064774"/>
                </a:cubicBezTo>
                <a:lnTo>
                  <a:pt x="73741" y="2153264"/>
                </a:lnTo>
                <a:cubicBezTo>
                  <a:pt x="79346" y="2170080"/>
                  <a:pt x="96039" y="2181312"/>
                  <a:pt x="103238" y="2197510"/>
                </a:cubicBezTo>
                <a:cubicBezTo>
                  <a:pt x="115866" y="2225922"/>
                  <a:pt x="132735" y="2286000"/>
                  <a:pt x="132735" y="2286000"/>
                </a:cubicBezTo>
                <a:cubicBezTo>
                  <a:pt x="177864" y="2274717"/>
                  <a:pt x="202025" y="2275704"/>
                  <a:pt x="235974" y="2241755"/>
                </a:cubicBezTo>
                <a:cubicBezTo>
                  <a:pt x="302685" y="2175044"/>
                  <a:pt x="223577" y="2211475"/>
                  <a:pt x="309716" y="2182761"/>
                </a:cubicBezTo>
                <a:cubicBezTo>
                  <a:pt x="319548" y="2168013"/>
                  <a:pt x="327865" y="2152133"/>
                  <a:pt x="339212" y="2138516"/>
                </a:cubicBezTo>
                <a:cubicBezTo>
                  <a:pt x="352565" y="2122493"/>
                  <a:pt x="368709" y="2109020"/>
                  <a:pt x="383458" y="2094271"/>
                </a:cubicBezTo>
                <a:lnTo>
                  <a:pt x="412954" y="2064774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Classification of states</a:t>
            </a:r>
          </a:p>
        </p:txBody>
      </p:sp>
      <p:sp>
        <p:nvSpPr>
          <p:cNvPr id="165892" name="Oval 4"/>
          <p:cNvSpPr>
            <a:spLocks noChangeArrowheads="1"/>
          </p:cNvSpPr>
          <p:nvPr/>
        </p:nvSpPr>
        <p:spPr bwMode="auto">
          <a:xfrm>
            <a:off x="1219200" y="2665412"/>
            <a:ext cx="6337300" cy="2211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65893" name="Oval 5"/>
          <p:cNvSpPr>
            <a:spLocks noChangeArrowheads="1"/>
          </p:cNvSpPr>
          <p:nvPr/>
        </p:nvSpPr>
        <p:spPr bwMode="auto">
          <a:xfrm>
            <a:off x="1219200" y="3097212"/>
            <a:ext cx="4176713" cy="14176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3200">
              <a:solidFill>
                <a:srgbClr val="FFFF66"/>
              </a:solidFill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3884613" y="3168650"/>
            <a:ext cx="2160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3200">
                <a:latin typeface="Times New Roman" pitchFamily="18" charset="0"/>
              </a:rPr>
              <a:t> Entangled</a:t>
            </a:r>
            <a:r>
              <a:rPr lang="en-US" sz="3200"/>
              <a:t>    </a:t>
            </a:r>
          </a:p>
        </p:txBody>
      </p:sp>
      <p:sp>
        <p:nvSpPr>
          <p:cNvPr id="165895" name="Oval 7"/>
          <p:cNvSpPr>
            <a:spLocks noChangeArrowheads="1"/>
          </p:cNvSpPr>
          <p:nvPr/>
        </p:nvSpPr>
        <p:spPr bwMode="auto">
          <a:xfrm>
            <a:off x="1219200" y="3313112"/>
            <a:ext cx="2232025" cy="9144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200">
                <a:solidFill>
                  <a:srgbClr val="FF99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6403975" y="3744912"/>
            <a:ext cx="914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200">
                <a:latin typeface="Times New Roman" pitchFamily="18" charset="0"/>
              </a:rPr>
              <a:t>DC</a:t>
            </a:r>
          </a:p>
        </p:txBody>
      </p:sp>
      <p:pic>
        <p:nvPicPr>
          <p:cNvPr id="9" name="Picture 8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43600" y="5181600"/>
            <a:ext cx="2323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 2</a:t>
            </a:r>
            <a:r>
              <a:rPr lang="en-US" sz="2800" dirty="0" smtClean="0">
                <a:sym typeface="Mathematica1"/>
              </a:rPr>
              <a:t>2, </a:t>
            </a:r>
            <a:r>
              <a:rPr lang="en-US" sz="2800" dirty="0" smtClean="0"/>
              <a:t>2</a:t>
            </a:r>
            <a:r>
              <a:rPr lang="en-US" sz="2800" dirty="0" smtClean="0">
                <a:sym typeface="Mathematica1"/>
              </a:rPr>
              <a:t>3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DC Capacity: </a:t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Known/Unknown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546495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Single Sender – Single Receiver</a:t>
            </a:r>
          </a:p>
          <a:p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34200" y="2590800"/>
            <a:ext cx="16850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Solved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11" name="Picture 10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7400" y="696438"/>
            <a:ext cx="6172200" cy="1894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Berlin Sans FB Demi" pitchFamily="34" charset="0"/>
              </a:rPr>
              <a:t>Dense Coding</a:t>
            </a:r>
            <a:br>
              <a:rPr lang="en-US" sz="6000" b="1" dirty="0" smtClean="0">
                <a:solidFill>
                  <a:srgbClr val="FF0000"/>
                </a:solidFill>
                <a:latin typeface="Berlin Sans FB Demi" pitchFamily="34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Berlin Sans FB Demi" pitchFamily="34" charset="0"/>
              </a:rPr>
              <a:t>Network</a:t>
            </a:r>
            <a:endParaRPr lang="en-US" sz="6000" b="1" dirty="0" smtClean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5" name="Picture 4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810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Why quantum dense coding network?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900535"/>
            <a:ext cx="7350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</a:rPr>
              <a:t>Point to point communication has limited commercial 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810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Why quantum dense coding network?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533400" y="2971800"/>
            <a:ext cx="8064500" cy="3455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To build a quantum computer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,</a:t>
            </a:r>
          </a:p>
          <a:p>
            <a:pPr algn="ctr">
              <a:spcBef>
                <a:spcPct val="20000"/>
              </a:spcBef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or  communication network </a:t>
            </a:r>
          </a:p>
          <a:p>
            <a:pPr algn="ctr"/>
            <a:endParaRPr lang="en-US" sz="3600" dirty="0" smtClean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810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Why quantum dense coding network?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539750" y="2997200"/>
            <a:ext cx="8064500" cy="3455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To build a quantum computer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,</a:t>
            </a:r>
          </a:p>
          <a:p>
            <a:pPr algn="ctr">
              <a:spcBef>
                <a:spcPct val="20000"/>
              </a:spcBef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or  communication network, 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</a:rPr>
              <a:t>classical info transmission</a:t>
            </a:r>
          </a:p>
          <a:p>
            <a:pPr algn="ctr">
              <a:spcBef>
                <a:spcPct val="20000"/>
              </a:spcBef>
            </a:pPr>
            <a:endParaRPr lang="en-US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810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Why quantum dense coding network?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539750" y="2997200"/>
            <a:ext cx="8064500" cy="3455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To build a quantum computer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,</a:t>
            </a:r>
          </a:p>
          <a:p>
            <a:pPr algn="ctr">
              <a:spcBef>
                <a:spcPct val="20000"/>
              </a:spcBef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or  communication network, 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</a:rPr>
              <a:t>classical info transmission</a:t>
            </a:r>
          </a:p>
          <a:p>
            <a:pPr algn="ctr">
              <a:spcBef>
                <a:spcPct val="20000"/>
              </a:spcBef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via quantum state in network</a:t>
            </a:r>
            <a:endParaRPr lang="en-US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354" y="2667000"/>
            <a:ext cx="6686446" cy="21852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Dense Coding Network 1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1752600"/>
            <a:ext cx="16002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Dense Coding Network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057400"/>
            <a:ext cx="82426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Debu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895600"/>
            <a:ext cx="109036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Charu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6388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Nitu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343400"/>
            <a:ext cx="248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99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Alice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828800" y="2362200"/>
            <a:ext cx="2895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3124200"/>
            <a:ext cx="2819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05000" y="3429000"/>
            <a:ext cx="2819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81200" y="3429000"/>
            <a:ext cx="274320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3431233"/>
            <a:ext cx="2971800" cy="152176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1219200"/>
            <a:ext cx="1545616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Receivers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57057" y="1443335"/>
            <a:ext cx="1186543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Sender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2979174" y="265471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895600" y="304800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9578455">
            <a:off x="3012135" y="3562207"/>
            <a:ext cx="343140" cy="454472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7795295">
            <a:off x="3516063" y="4161894"/>
            <a:ext cx="364848" cy="420104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743200" y="2286000"/>
            <a:ext cx="2539448" cy="3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Communication?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5029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least 2 parties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5" name="Picture 8" descr="madhubala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2286000"/>
            <a:ext cx="3175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mitabhAna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0"/>
            <a:ext cx="31623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4415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Sender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441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Receiver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948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Alice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876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5638800"/>
            <a:ext cx="678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Communication is a process by which 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information is sent by a sender to a receiver 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via some medium.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447800"/>
            <a:ext cx="86487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1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1752600"/>
            <a:ext cx="16002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Dense Coding Network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057400"/>
            <a:ext cx="82426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Debu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895600"/>
            <a:ext cx="109036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Charu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6388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Nitu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343400"/>
            <a:ext cx="248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99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Alice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828800" y="2362200"/>
            <a:ext cx="2895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3124200"/>
            <a:ext cx="2819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05000" y="3429000"/>
            <a:ext cx="2819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81200" y="3429000"/>
            <a:ext cx="274320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3431233"/>
            <a:ext cx="2971800" cy="152176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1219200"/>
            <a:ext cx="1545616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Receivers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57057" y="1443335"/>
            <a:ext cx="1186543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Sender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2979174" y="265471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895600" y="304800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9578455">
            <a:off x="3012135" y="3562207"/>
            <a:ext cx="343140" cy="454472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7795295">
            <a:off x="3516063" y="4161894"/>
            <a:ext cx="364848" cy="420104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71800" y="5486400"/>
            <a:ext cx="4876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Task: </a:t>
            </a:r>
            <a:r>
              <a:rPr lang="en-US" sz="2400" dirty="0" smtClean="0"/>
              <a:t>Alice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individually</a:t>
            </a:r>
            <a:r>
              <a:rPr lang="en-US" sz="2400" dirty="0" smtClean="0"/>
              <a:t> sends </a:t>
            </a:r>
          </a:p>
          <a:p>
            <a:r>
              <a:rPr lang="en-US" sz="2400" dirty="0" smtClean="0"/>
              <a:t>classical info to all the receivers</a:t>
            </a:r>
            <a:endParaRPr lang="en-US" sz="2400" dirty="0"/>
          </a:p>
        </p:txBody>
      </p:sp>
      <p:pic>
        <p:nvPicPr>
          <p:cNvPr id="32" name="Picture 3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743200" y="2286000"/>
            <a:ext cx="2539448" cy="3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1752600"/>
            <a:ext cx="16002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Dense Coding Network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057400"/>
            <a:ext cx="82426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Debu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895600"/>
            <a:ext cx="109036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Charu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6388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Nitu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343400"/>
            <a:ext cx="248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99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Alice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828800" y="2362200"/>
            <a:ext cx="2895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3124200"/>
            <a:ext cx="2819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05000" y="3429000"/>
            <a:ext cx="2819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81200" y="3429000"/>
            <a:ext cx="274320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3431233"/>
            <a:ext cx="2971800" cy="152176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1219200"/>
            <a:ext cx="1545616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Receivers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33701" y="5867400"/>
            <a:ext cx="5219699" cy="92333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Prabhu</a:t>
            </a:r>
            <a:r>
              <a:rPr lang="en-US" dirty="0" smtClean="0"/>
              <a:t>, A. K. </a:t>
            </a:r>
            <a:r>
              <a:rPr lang="en-US" dirty="0" err="1" smtClean="0"/>
              <a:t>Pati</a:t>
            </a:r>
            <a:r>
              <a:rPr lang="en-US" dirty="0" smtClean="0"/>
              <a:t>, ASD, U. </a:t>
            </a:r>
            <a:r>
              <a:rPr lang="en-US" dirty="0" err="1" smtClean="0"/>
              <a:t>Sen</a:t>
            </a:r>
            <a:r>
              <a:rPr lang="en-US" dirty="0" smtClean="0"/>
              <a:t>, PRA ’ 2013</a:t>
            </a:r>
          </a:p>
          <a:p>
            <a:r>
              <a:rPr lang="en-US" dirty="0" smtClean="0"/>
              <a:t>R. </a:t>
            </a:r>
            <a:r>
              <a:rPr lang="en-US" dirty="0" err="1" smtClean="0"/>
              <a:t>Prabhu</a:t>
            </a:r>
            <a:r>
              <a:rPr lang="en-US" dirty="0" smtClean="0"/>
              <a:t>, ASD, U. </a:t>
            </a:r>
            <a:r>
              <a:rPr lang="en-US" dirty="0" err="1" smtClean="0"/>
              <a:t>Sen</a:t>
            </a:r>
            <a:r>
              <a:rPr lang="en-US" dirty="0" smtClean="0"/>
              <a:t>, PRA’ 2013</a:t>
            </a:r>
          </a:p>
          <a:p>
            <a:r>
              <a:rPr lang="en-US" dirty="0" smtClean="0"/>
              <a:t>R. Nepal, R. </a:t>
            </a:r>
            <a:r>
              <a:rPr lang="en-US" dirty="0" err="1" smtClean="0"/>
              <a:t>Prabhu</a:t>
            </a:r>
            <a:r>
              <a:rPr lang="en-US" dirty="0" smtClean="0"/>
              <a:t>, ASD, U. </a:t>
            </a:r>
            <a:r>
              <a:rPr lang="en-US" dirty="0" err="1" smtClean="0"/>
              <a:t>Sen</a:t>
            </a:r>
            <a:r>
              <a:rPr lang="en-US" dirty="0" smtClean="0"/>
              <a:t>, PRA’ 2013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57057" y="1443335"/>
            <a:ext cx="1186543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Sender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2979174" y="265471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895600" y="304800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9578455">
            <a:off x="3012135" y="3562207"/>
            <a:ext cx="343140" cy="454472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7795295">
            <a:off x="3516063" y="4161894"/>
            <a:ext cx="364848" cy="420104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743200" y="2286000"/>
            <a:ext cx="2539448" cy="3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1752600"/>
            <a:ext cx="16002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Dense Coding Network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057400"/>
            <a:ext cx="82426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Debu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895600"/>
            <a:ext cx="109036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Charu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6388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Nitu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343400"/>
            <a:ext cx="248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99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Alice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828800" y="2362200"/>
            <a:ext cx="2895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3124200"/>
            <a:ext cx="2819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05000" y="3429000"/>
            <a:ext cx="2819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81200" y="3429000"/>
            <a:ext cx="274320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3431233"/>
            <a:ext cx="2971800" cy="152176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1219200"/>
            <a:ext cx="1545616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Receivers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33701" y="5867400"/>
            <a:ext cx="5219699" cy="92333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Prabhu</a:t>
            </a:r>
            <a:r>
              <a:rPr lang="en-US" dirty="0" smtClean="0"/>
              <a:t>, A. K. </a:t>
            </a:r>
            <a:r>
              <a:rPr lang="en-US" dirty="0" err="1" smtClean="0"/>
              <a:t>Pati</a:t>
            </a:r>
            <a:r>
              <a:rPr lang="en-US" dirty="0" smtClean="0"/>
              <a:t>, ASD, U. </a:t>
            </a:r>
            <a:r>
              <a:rPr lang="en-US" dirty="0" err="1" smtClean="0"/>
              <a:t>Sen</a:t>
            </a:r>
            <a:r>
              <a:rPr lang="en-US" dirty="0" smtClean="0"/>
              <a:t>, PRA ’ 2013</a:t>
            </a:r>
          </a:p>
          <a:p>
            <a:r>
              <a:rPr lang="en-US" dirty="0" smtClean="0"/>
              <a:t>R. </a:t>
            </a:r>
            <a:r>
              <a:rPr lang="en-US" dirty="0" err="1" smtClean="0"/>
              <a:t>Prabhu</a:t>
            </a:r>
            <a:r>
              <a:rPr lang="en-US" dirty="0" smtClean="0"/>
              <a:t>, ASD, U. </a:t>
            </a:r>
            <a:r>
              <a:rPr lang="en-US" dirty="0" err="1" smtClean="0"/>
              <a:t>Sen</a:t>
            </a:r>
            <a:r>
              <a:rPr lang="en-US" dirty="0" smtClean="0"/>
              <a:t>, PRA’ 2013</a:t>
            </a:r>
          </a:p>
          <a:p>
            <a:r>
              <a:rPr lang="en-US" dirty="0" smtClean="0"/>
              <a:t>R. Nepal, R. </a:t>
            </a:r>
            <a:r>
              <a:rPr lang="en-US" dirty="0" err="1" smtClean="0"/>
              <a:t>Prabhu</a:t>
            </a:r>
            <a:r>
              <a:rPr lang="en-US" dirty="0" smtClean="0"/>
              <a:t>, ASD, U. </a:t>
            </a:r>
            <a:r>
              <a:rPr lang="en-US" dirty="0" err="1" smtClean="0"/>
              <a:t>Sen</a:t>
            </a:r>
            <a:r>
              <a:rPr lang="en-US" dirty="0" smtClean="0"/>
              <a:t>, PRA’ 2013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57057" y="1443335"/>
            <a:ext cx="1186543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Sender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2979174" y="265471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895600" y="304800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9578455">
            <a:off x="3012135" y="3562207"/>
            <a:ext cx="343140" cy="454472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7795295">
            <a:off x="3516063" y="4161894"/>
            <a:ext cx="364848" cy="420104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715000" y="2133600"/>
            <a:ext cx="252825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Ujjwal’s</a:t>
            </a:r>
            <a:r>
              <a:rPr lang="en-US" sz="2800" dirty="0" smtClean="0"/>
              <a:t> Talk</a:t>
            </a:r>
          </a:p>
          <a:p>
            <a:r>
              <a:rPr lang="en-US" sz="2800" dirty="0" err="1" smtClean="0"/>
              <a:t>Prabhu’s</a:t>
            </a:r>
            <a:r>
              <a:rPr lang="en-US" sz="2800" dirty="0" smtClean="0"/>
              <a:t> Talk</a:t>
            </a:r>
            <a:endParaRPr lang="en-US" sz="2800" dirty="0"/>
          </a:p>
        </p:txBody>
      </p:sp>
      <p:pic>
        <p:nvPicPr>
          <p:cNvPr id="34" name="Picture 3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743200" y="2286000"/>
            <a:ext cx="2539448" cy="3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354" y="2667000"/>
            <a:ext cx="6686446" cy="21852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Dense Coding Network 2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1752600"/>
            <a:ext cx="16002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Dense Coding Network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0574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Debu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895600"/>
            <a:ext cx="109036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Charu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6388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Nitu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343400"/>
            <a:ext cx="248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99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Bob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828800" y="2362200"/>
            <a:ext cx="2895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3124200"/>
            <a:ext cx="2819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05000" y="3429000"/>
            <a:ext cx="2819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81200" y="3429000"/>
            <a:ext cx="274320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3431233"/>
            <a:ext cx="2971800" cy="152176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1219200"/>
            <a:ext cx="1329210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57057" y="1443335"/>
            <a:ext cx="1402948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Receiver</a:t>
            </a:r>
            <a:endParaRPr lang="en-US" dirty="0"/>
          </a:p>
        </p:txBody>
      </p:sp>
      <p:pic>
        <p:nvPicPr>
          <p:cNvPr id="36" name="Picture 3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286000" y="2286000"/>
            <a:ext cx="2206487" cy="30480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0383209">
            <a:off x="2979174" y="265471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0383209">
            <a:off x="2895600" y="304800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8361664">
            <a:off x="3012135" y="3562207"/>
            <a:ext cx="343140" cy="454472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6578504">
            <a:off x="3516063" y="4161894"/>
            <a:ext cx="364848" cy="420104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1752600"/>
            <a:ext cx="16002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Dense Coding Network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0574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Debu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895600"/>
            <a:ext cx="109036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Charu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6388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Nitu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343400"/>
            <a:ext cx="248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99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Bob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828800" y="2362200"/>
            <a:ext cx="2895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3124200"/>
            <a:ext cx="2819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05000" y="3429000"/>
            <a:ext cx="2819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81200" y="3429000"/>
            <a:ext cx="274320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3431233"/>
            <a:ext cx="2971800" cy="152176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1219200"/>
            <a:ext cx="1329210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57057" y="1443335"/>
            <a:ext cx="1402948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Receiver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590800" y="4343400"/>
            <a:ext cx="5943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Several senders &amp; a single receiver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36" name="Picture 3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286000" y="2286000"/>
            <a:ext cx="2206487" cy="30480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0383209">
            <a:off x="2979174" y="265471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0383209">
            <a:off x="2895600" y="304800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8361664">
            <a:off x="3012135" y="3562207"/>
            <a:ext cx="343140" cy="454472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6578504">
            <a:off x="3516063" y="4161894"/>
            <a:ext cx="364848" cy="420104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1752600"/>
            <a:ext cx="16002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Dense Coding Network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0574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Debu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895600"/>
            <a:ext cx="109036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Charu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6388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Nitu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343400"/>
            <a:ext cx="248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99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Bob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828800" y="2362200"/>
            <a:ext cx="2895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3124200"/>
            <a:ext cx="2819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05000" y="3429000"/>
            <a:ext cx="2819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81200" y="3429000"/>
            <a:ext cx="274320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3431233"/>
            <a:ext cx="2971800" cy="152176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1219200"/>
            <a:ext cx="1329210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57057" y="1443335"/>
            <a:ext cx="1402948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Receiver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05000" y="5486400"/>
            <a:ext cx="72390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Task: 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senders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send classical info {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k=1,2, ..N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a receiver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4343400"/>
            <a:ext cx="5943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Several senders &amp; a single receiver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36" name="Picture 3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286000" y="2286000"/>
            <a:ext cx="2206487" cy="30480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0383209">
            <a:off x="2979174" y="265471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0383209">
            <a:off x="2895600" y="304800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8361664">
            <a:off x="3012135" y="3562207"/>
            <a:ext cx="343140" cy="454472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6578504">
            <a:off x="3516063" y="4161894"/>
            <a:ext cx="364848" cy="420104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1752600"/>
            <a:ext cx="16002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Dense Coding Network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0574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Debu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895600"/>
            <a:ext cx="109036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Charu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6388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Nitu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343400"/>
            <a:ext cx="248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99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Bob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828800" y="2362200"/>
            <a:ext cx="2895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3124200"/>
            <a:ext cx="2819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05000" y="3429000"/>
            <a:ext cx="2819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81200" y="3429000"/>
            <a:ext cx="274320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3431233"/>
            <a:ext cx="2971800" cy="152176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1219200"/>
            <a:ext cx="1329210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57057" y="1443335"/>
            <a:ext cx="1402948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Receiver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05000" y="5486400"/>
            <a:ext cx="72390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Task: 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senders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send classical info {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k=1,2, ..N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a receiver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286000" y="2286000"/>
            <a:ext cx="2206487" cy="304800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>
            <a:off x="6474542" y="4509851"/>
            <a:ext cx="814881" cy="1360007"/>
          </a:xfrm>
          <a:custGeom>
            <a:avLst/>
            <a:gdLst>
              <a:gd name="connsiteX0" fmla="*/ 0 w 814881"/>
              <a:gd name="connsiteY0" fmla="*/ 1360007 h 1360007"/>
              <a:gd name="connsiteX1" fmla="*/ 14748 w 814881"/>
              <a:gd name="connsiteY1" fmla="*/ 1168278 h 1360007"/>
              <a:gd name="connsiteX2" fmla="*/ 73742 w 814881"/>
              <a:gd name="connsiteY2" fmla="*/ 1020794 h 1360007"/>
              <a:gd name="connsiteX3" fmla="*/ 88490 w 814881"/>
              <a:gd name="connsiteY3" fmla="*/ 976549 h 1360007"/>
              <a:gd name="connsiteX4" fmla="*/ 103239 w 814881"/>
              <a:gd name="connsiteY4" fmla="*/ 917555 h 1360007"/>
              <a:gd name="connsiteX5" fmla="*/ 132735 w 814881"/>
              <a:gd name="connsiteY5" fmla="*/ 873310 h 1360007"/>
              <a:gd name="connsiteX6" fmla="*/ 206477 w 814881"/>
              <a:gd name="connsiteY6" fmla="*/ 725826 h 1360007"/>
              <a:gd name="connsiteX7" fmla="*/ 250723 w 814881"/>
              <a:gd name="connsiteY7" fmla="*/ 666833 h 1360007"/>
              <a:gd name="connsiteX8" fmla="*/ 280219 w 814881"/>
              <a:gd name="connsiteY8" fmla="*/ 593091 h 1360007"/>
              <a:gd name="connsiteX9" fmla="*/ 368710 w 814881"/>
              <a:gd name="connsiteY9" fmla="*/ 489852 h 1360007"/>
              <a:gd name="connsiteX10" fmla="*/ 398206 w 814881"/>
              <a:gd name="connsiteY10" fmla="*/ 445607 h 1360007"/>
              <a:gd name="connsiteX11" fmla="*/ 442452 w 814881"/>
              <a:gd name="connsiteY11" fmla="*/ 401362 h 1360007"/>
              <a:gd name="connsiteX12" fmla="*/ 471948 w 814881"/>
              <a:gd name="connsiteY12" fmla="*/ 357117 h 1360007"/>
              <a:gd name="connsiteX13" fmla="*/ 516193 w 814881"/>
              <a:gd name="connsiteY13" fmla="*/ 327620 h 1360007"/>
              <a:gd name="connsiteX14" fmla="*/ 619432 w 814881"/>
              <a:gd name="connsiteY14" fmla="*/ 253878 h 1360007"/>
              <a:gd name="connsiteX15" fmla="*/ 663677 w 814881"/>
              <a:gd name="connsiteY15" fmla="*/ 209633 h 1360007"/>
              <a:gd name="connsiteX16" fmla="*/ 707923 w 814881"/>
              <a:gd name="connsiteY16" fmla="*/ 180136 h 1360007"/>
              <a:gd name="connsiteX17" fmla="*/ 737419 w 814881"/>
              <a:gd name="connsiteY17" fmla="*/ 135891 h 1360007"/>
              <a:gd name="connsiteX18" fmla="*/ 648929 w 814881"/>
              <a:gd name="connsiteY18" fmla="*/ 91646 h 1360007"/>
              <a:gd name="connsiteX19" fmla="*/ 560439 w 814881"/>
              <a:gd name="connsiteY19" fmla="*/ 47401 h 1360007"/>
              <a:gd name="connsiteX20" fmla="*/ 560439 w 814881"/>
              <a:gd name="connsiteY20" fmla="*/ 32652 h 1360007"/>
              <a:gd name="connsiteX21" fmla="*/ 619432 w 814881"/>
              <a:gd name="connsiteY21" fmla="*/ 47401 h 1360007"/>
              <a:gd name="connsiteX22" fmla="*/ 663677 w 814881"/>
              <a:gd name="connsiteY22" fmla="*/ 76897 h 1360007"/>
              <a:gd name="connsiteX23" fmla="*/ 693174 w 814881"/>
              <a:gd name="connsiteY23" fmla="*/ 121143 h 1360007"/>
              <a:gd name="connsiteX24" fmla="*/ 737419 w 814881"/>
              <a:gd name="connsiteY24" fmla="*/ 135891 h 1360007"/>
              <a:gd name="connsiteX25" fmla="*/ 796413 w 814881"/>
              <a:gd name="connsiteY25" fmla="*/ 150639 h 1360007"/>
              <a:gd name="connsiteX26" fmla="*/ 796413 w 814881"/>
              <a:gd name="connsiteY26" fmla="*/ 460355 h 136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881" h="1360007">
                <a:moveTo>
                  <a:pt x="0" y="1360007"/>
                </a:moveTo>
                <a:cubicBezTo>
                  <a:pt x="4916" y="1296097"/>
                  <a:pt x="4751" y="1231592"/>
                  <a:pt x="14748" y="1168278"/>
                </a:cubicBezTo>
                <a:cubicBezTo>
                  <a:pt x="25938" y="1097410"/>
                  <a:pt x="48202" y="1080388"/>
                  <a:pt x="73742" y="1020794"/>
                </a:cubicBezTo>
                <a:cubicBezTo>
                  <a:pt x="79866" y="1006505"/>
                  <a:pt x="84219" y="991497"/>
                  <a:pt x="88490" y="976549"/>
                </a:cubicBezTo>
                <a:cubicBezTo>
                  <a:pt x="94059" y="957059"/>
                  <a:pt x="95254" y="936186"/>
                  <a:pt x="103239" y="917555"/>
                </a:cubicBezTo>
                <a:cubicBezTo>
                  <a:pt x="110221" y="901263"/>
                  <a:pt x="124808" y="889164"/>
                  <a:pt x="132735" y="873310"/>
                </a:cubicBezTo>
                <a:cubicBezTo>
                  <a:pt x="195201" y="748378"/>
                  <a:pt x="124441" y="848879"/>
                  <a:pt x="206477" y="725826"/>
                </a:cubicBezTo>
                <a:cubicBezTo>
                  <a:pt x="220112" y="705374"/>
                  <a:pt x="238786" y="688320"/>
                  <a:pt x="250723" y="666833"/>
                </a:cubicBezTo>
                <a:cubicBezTo>
                  <a:pt x="263580" y="643691"/>
                  <a:pt x="267362" y="616234"/>
                  <a:pt x="280219" y="593091"/>
                </a:cubicBezTo>
                <a:cubicBezTo>
                  <a:pt x="317043" y="526806"/>
                  <a:pt x="323998" y="543506"/>
                  <a:pt x="368710" y="489852"/>
                </a:cubicBezTo>
                <a:cubicBezTo>
                  <a:pt x="380057" y="476235"/>
                  <a:pt x="386859" y="459224"/>
                  <a:pt x="398206" y="445607"/>
                </a:cubicBezTo>
                <a:cubicBezTo>
                  <a:pt x="411559" y="429584"/>
                  <a:pt x="429099" y="417385"/>
                  <a:pt x="442452" y="401362"/>
                </a:cubicBezTo>
                <a:cubicBezTo>
                  <a:pt x="453799" y="387745"/>
                  <a:pt x="459414" y="369651"/>
                  <a:pt x="471948" y="357117"/>
                </a:cubicBezTo>
                <a:cubicBezTo>
                  <a:pt x="484482" y="344583"/>
                  <a:pt x="502735" y="339156"/>
                  <a:pt x="516193" y="327620"/>
                </a:cubicBezTo>
                <a:cubicBezTo>
                  <a:pt x="605266" y="251271"/>
                  <a:pt x="538135" y="280977"/>
                  <a:pt x="619432" y="253878"/>
                </a:cubicBezTo>
                <a:cubicBezTo>
                  <a:pt x="634180" y="239130"/>
                  <a:pt x="647654" y="222985"/>
                  <a:pt x="663677" y="209633"/>
                </a:cubicBezTo>
                <a:cubicBezTo>
                  <a:pt x="677294" y="198285"/>
                  <a:pt x="695389" y="192670"/>
                  <a:pt x="707923" y="180136"/>
                </a:cubicBezTo>
                <a:cubicBezTo>
                  <a:pt x="720457" y="167602"/>
                  <a:pt x="727587" y="150639"/>
                  <a:pt x="737419" y="135891"/>
                </a:cubicBezTo>
                <a:cubicBezTo>
                  <a:pt x="610619" y="51356"/>
                  <a:pt x="771051" y="152707"/>
                  <a:pt x="648929" y="91646"/>
                </a:cubicBezTo>
                <a:cubicBezTo>
                  <a:pt x="534569" y="34466"/>
                  <a:pt x="671650" y="84470"/>
                  <a:pt x="560439" y="47401"/>
                </a:cubicBezTo>
                <a:cubicBezTo>
                  <a:pt x="489337" y="0"/>
                  <a:pt x="511586" y="20438"/>
                  <a:pt x="560439" y="32652"/>
                </a:cubicBezTo>
                <a:lnTo>
                  <a:pt x="619432" y="47401"/>
                </a:lnTo>
                <a:cubicBezTo>
                  <a:pt x="634180" y="57233"/>
                  <a:pt x="651143" y="64363"/>
                  <a:pt x="663677" y="76897"/>
                </a:cubicBezTo>
                <a:cubicBezTo>
                  <a:pt x="676211" y="89431"/>
                  <a:pt x="679333" y="110070"/>
                  <a:pt x="693174" y="121143"/>
                </a:cubicBezTo>
                <a:cubicBezTo>
                  <a:pt x="705313" y="130855"/>
                  <a:pt x="722471" y="131620"/>
                  <a:pt x="737419" y="135891"/>
                </a:cubicBezTo>
                <a:cubicBezTo>
                  <a:pt x="756909" y="141459"/>
                  <a:pt x="792787" y="130696"/>
                  <a:pt x="796413" y="150639"/>
                </a:cubicBezTo>
                <a:cubicBezTo>
                  <a:pt x="814881" y="252212"/>
                  <a:pt x="796413" y="357116"/>
                  <a:pt x="796413" y="460355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715001" y="4267200"/>
            <a:ext cx="2922495" cy="30480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0383209">
            <a:off x="2979174" y="265471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0383209">
            <a:off x="2895600" y="304800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8361664">
            <a:off x="3012135" y="3562207"/>
            <a:ext cx="343140" cy="454472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6578504">
            <a:off x="3516063" y="4161894"/>
            <a:ext cx="364848" cy="420104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1752600"/>
            <a:ext cx="16002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Dense Coding Network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0574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Debu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895600"/>
            <a:ext cx="109036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Charu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6388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Nitu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343400"/>
            <a:ext cx="248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99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Bob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828800" y="2362200"/>
            <a:ext cx="2895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3124200"/>
            <a:ext cx="2819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05000" y="3429000"/>
            <a:ext cx="2819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81200" y="3429000"/>
            <a:ext cx="274320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3431233"/>
            <a:ext cx="2971800" cy="152176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1219200"/>
            <a:ext cx="1329210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57057" y="1443335"/>
            <a:ext cx="1402948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Receiver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828800" y="5943600"/>
            <a:ext cx="7239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senders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perform </a:t>
            </a:r>
            <a:r>
              <a:rPr lang="en-US" sz="2800" dirty="0" err="1" smtClean="0">
                <a:solidFill>
                  <a:srgbClr val="C00000"/>
                </a:solidFill>
              </a:rPr>
              <a:t>U</a:t>
            </a:r>
            <a:r>
              <a:rPr lang="en-US" sz="2800" b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2800" b="1" baseline="-42000" dirty="0" err="1" smtClean="0">
                <a:solidFill>
                  <a:srgbClr val="C00000"/>
                </a:solidFill>
              </a:rPr>
              <a:t>k</a:t>
            </a:r>
            <a:r>
              <a:rPr lang="en-US" sz="2800" b="1" dirty="0" smtClean="0">
                <a:solidFill>
                  <a:srgbClr val="C00000"/>
                </a:solidFill>
              </a:rPr>
              <a:t>, k=1,2, ..N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her parts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286000" y="2286000"/>
            <a:ext cx="2206487" cy="304800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04800" y="1905000"/>
            <a:ext cx="457200" cy="361101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28600" y="2819400"/>
            <a:ext cx="457200" cy="356558"/>
          </a:xfrm>
          <a:prstGeom prst="rect">
            <a:avLst/>
          </a:prstGeom>
        </p:spPr>
      </p:pic>
      <p:pic>
        <p:nvPicPr>
          <p:cNvPr id="32" name="Picture 3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33400" y="5257800"/>
            <a:ext cx="533400" cy="342703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>
            <a:off x="4519119" y="4648200"/>
            <a:ext cx="814881" cy="1360007"/>
          </a:xfrm>
          <a:custGeom>
            <a:avLst/>
            <a:gdLst>
              <a:gd name="connsiteX0" fmla="*/ 0 w 814881"/>
              <a:gd name="connsiteY0" fmla="*/ 1360007 h 1360007"/>
              <a:gd name="connsiteX1" fmla="*/ 14748 w 814881"/>
              <a:gd name="connsiteY1" fmla="*/ 1168278 h 1360007"/>
              <a:gd name="connsiteX2" fmla="*/ 73742 w 814881"/>
              <a:gd name="connsiteY2" fmla="*/ 1020794 h 1360007"/>
              <a:gd name="connsiteX3" fmla="*/ 88490 w 814881"/>
              <a:gd name="connsiteY3" fmla="*/ 976549 h 1360007"/>
              <a:gd name="connsiteX4" fmla="*/ 103239 w 814881"/>
              <a:gd name="connsiteY4" fmla="*/ 917555 h 1360007"/>
              <a:gd name="connsiteX5" fmla="*/ 132735 w 814881"/>
              <a:gd name="connsiteY5" fmla="*/ 873310 h 1360007"/>
              <a:gd name="connsiteX6" fmla="*/ 206477 w 814881"/>
              <a:gd name="connsiteY6" fmla="*/ 725826 h 1360007"/>
              <a:gd name="connsiteX7" fmla="*/ 250723 w 814881"/>
              <a:gd name="connsiteY7" fmla="*/ 666833 h 1360007"/>
              <a:gd name="connsiteX8" fmla="*/ 280219 w 814881"/>
              <a:gd name="connsiteY8" fmla="*/ 593091 h 1360007"/>
              <a:gd name="connsiteX9" fmla="*/ 368710 w 814881"/>
              <a:gd name="connsiteY9" fmla="*/ 489852 h 1360007"/>
              <a:gd name="connsiteX10" fmla="*/ 398206 w 814881"/>
              <a:gd name="connsiteY10" fmla="*/ 445607 h 1360007"/>
              <a:gd name="connsiteX11" fmla="*/ 442452 w 814881"/>
              <a:gd name="connsiteY11" fmla="*/ 401362 h 1360007"/>
              <a:gd name="connsiteX12" fmla="*/ 471948 w 814881"/>
              <a:gd name="connsiteY12" fmla="*/ 357117 h 1360007"/>
              <a:gd name="connsiteX13" fmla="*/ 516193 w 814881"/>
              <a:gd name="connsiteY13" fmla="*/ 327620 h 1360007"/>
              <a:gd name="connsiteX14" fmla="*/ 619432 w 814881"/>
              <a:gd name="connsiteY14" fmla="*/ 253878 h 1360007"/>
              <a:gd name="connsiteX15" fmla="*/ 663677 w 814881"/>
              <a:gd name="connsiteY15" fmla="*/ 209633 h 1360007"/>
              <a:gd name="connsiteX16" fmla="*/ 707923 w 814881"/>
              <a:gd name="connsiteY16" fmla="*/ 180136 h 1360007"/>
              <a:gd name="connsiteX17" fmla="*/ 737419 w 814881"/>
              <a:gd name="connsiteY17" fmla="*/ 135891 h 1360007"/>
              <a:gd name="connsiteX18" fmla="*/ 648929 w 814881"/>
              <a:gd name="connsiteY18" fmla="*/ 91646 h 1360007"/>
              <a:gd name="connsiteX19" fmla="*/ 560439 w 814881"/>
              <a:gd name="connsiteY19" fmla="*/ 47401 h 1360007"/>
              <a:gd name="connsiteX20" fmla="*/ 560439 w 814881"/>
              <a:gd name="connsiteY20" fmla="*/ 32652 h 1360007"/>
              <a:gd name="connsiteX21" fmla="*/ 619432 w 814881"/>
              <a:gd name="connsiteY21" fmla="*/ 47401 h 1360007"/>
              <a:gd name="connsiteX22" fmla="*/ 663677 w 814881"/>
              <a:gd name="connsiteY22" fmla="*/ 76897 h 1360007"/>
              <a:gd name="connsiteX23" fmla="*/ 693174 w 814881"/>
              <a:gd name="connsiteY23" fmla="*/ 121143 h 1360007"/>
              <a:gd name="connsiteX24" fmla="*/ 737419 w 814881"/>
              <a:gd name="connsiteY24" fmla="*/ 135891 h 1360007"/>
              <a:gd name="connsiteX25" fmla="*/ 796413 w 814881"/>
              <a:gd name="connsiteY25" fmla="*/ 150639 h 1360007"/>
              <a:gd name="connsiteX26" fmla="*/ 796413 w 814881"/>
              <a:gd name="connsiteY26" fmla="*/ 460355 h 136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881" h="1360007">
                <a:moveTo>
                  <a:pt x="0" y="1360007"/>
                </a:moveTo>
                <a:cubicBezTo>
                  <a:pt x="4916" y="1296097"/>
                  <a:pt x="4751" y="1231592"/>
                  <a:pt x="14748" y="1168278"/>
                </a:cubicBezTo>
                <a:cubicBezTo>
                  <a:pt x="25938" y="1097410"/>
                  <a:pt x="48202" y="1080388"/>
                  <a:pt x="73742" y="1020794"/>
                </a:cubicBezTo>
                <a:cubicBezTo>
                  <a:pt x="79866" y="1006505"/>
                  <a:pt x="84219" y="991497"/>
                  <a:pt x="88490" y="976549"/>
                </a:cubicBezTo>
                <a:cubicBezTo>
                  <a:pt x="94059" y="957059"/>
                  <a:pt x="95254" y="936186"/>
                  <a:pt x="103239" y="917555"/>
                </a:cubicBezTo>
                <a:cubicBezTo>
                  <a:pt x="110221" y="901263"/>
                  <a:pt x="124808" y="889164"/>
                  <a:pt x="132735" y="873310"/>
                </a:cubicBezTo>
                <a:cubicBezTo>
                  <a:pt x="195201" y="748378"/>
                  <a:pt x="124441" y="848879"/>
                  <a:pt x="206477" y="725826"/>
                </a:cubicBezTo>
                <a:cubicBezTo>
                  <a:pt x="220112" y="705374"/>
                  <a:pt x="238786" y="688320"/>
                  <a:pt x="250723" y="666833"/>
                </a:cubicBezTo>
                <a:cubicBezTo>
                  <a:pt x="263580" y="643691"/>
                  <a:pt x="267362" y="616234"/>
                  <a:pt x="280219" y="593091"/>
                </a:cubicBezTo>
                <a:cubicBezTo>
                  <a:pt x="317043" y="526806"/>
                  <a:pt x="323998" y="543506"/>
                  <a:pt x="368710" y="489852"/>
                </a:cubicBezTo>
                <a:cubicBezTo>
                  <a:pt x="380057" y="476235"/>
                  <a:pt x="386859" y="459224"/>
                  <a:pt x="398206" y="445607"/>
                </a:cubicBezTo>
                <a:cubicBezTo>
                  <a:pt x="411559" y="429584"/>
                  <a:pt x="429099" y="417385"/>
                  <a:pt x="442452" y="401362"/>
                </a:cubicBezTo>
                <a:cubicBezTo>
                  <a:pt x="453799" y="387745"/>
                  <a:pt x="459414" y="369651"/>
                  <a:pt x="471948" y="357117"/>
                </a:cubicBezTo>
                <a:cubicBezTo>
                  <a:pt x="484482" y="344583"/>
                  <a:pt x="502735" y="339156"/>
                  <a:pt x="516193" y="327620"/>
                </a:cubicBezTo>
                <a:cubicBezTo>
                  <a:pt x="605266" y="251271"/>
                  <a:pt x="538135" y="280977"/>
                  <a:pt x="619432" y="253878"/>
                </a:cubicBezTo>
                <a:cubicBezTo>
                  <a:pt x="634180" y="239130"/>
                  <a:pt x="647654" y="222985"/>
                  <a:pt x="663677" y="209633"/>
                </a:cubicBezTo>
                <a:cubicBezTo>
                  <a:pt x="677294" y="198285"/>
                  <a:pt x="695389" y="192670"/>
                  <a:pt x="707923" y="180136"/>
                </a:cubicBezTo>
                <a:cubicBezTo>
                  <a:pt x="720457" y="167602"/>
                  <a:pt x="727587" y="150639"/>
                  <a:pt x="737419" y="135891"/>
                </a:cubicBezTo>
                <a:cubicBezTo>
                  <a:pt x="610619" y="51356"/>
                  <a:pt x="771051" y="152707"/>
                  <a:pt x="648929" y="91646"/>
                </a:cubicBezTo>
                <a:cubicBezTo>
                  <a:pt x="534569" y="34466"/>
                  <a:pt x="671650" y="84470"/>
                  <a:pt x="560439" y="47401"/>
                </a:cubicBezTo>
                <a:cubicBezTo>
                  <a:pt x="489337" y="0"/>
                  <a:pt x="511586" y="20438"/>
                  <a:pt x="560439" y="32652"/>
                </a:cubicBezTo>
                <a:lnTo>
                  <a:pt x="619432" y="47401"/>
                </a:lnTo>
                <a:cubicBezTo>
                  <a:pt x="634180" y="57233"/>
                  <a:pt x="651143" y="64363"/>
                  <a:pt x="663677" y="76897"/>
                </a:cubicBezTo>
                <a:cubicBezTo>
                  <a:pt x="676211" y="89431"/>
                  <a:pt x="679333" y="110070"/>
                  <a:pt x="693174" y="121143"/>
                </a:cubicBezTo>
                <a:cubicBezTo>
                  <a:pt x="705313" y="130855"/>
                  <a:pt x="722471" y="131620"/>
                  <a:pt x="737419" y="135891"/>
                </a:cubicBezTo>
                <a:cubicBezTo>
                  <a:pt x="756909" y="141459"/>
                  <a:pt x="792787" y="130696"/>
                  <a:pt x="796413" y="150639"/>
                </a:cubicBezTo>
                <a:cubicBezTo>
                  <a:pt x="814881" y="252212"/>
                  <a:pt x="796413" y="357116"/>
                  <a:pt x="796413" y="460355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876801" y="4267200"/>
            <a:ext cx="2209799" cy="359735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 rot="10383209">
            <a:off x="2979174" y="265471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0383209">
            <a:off x="2895600" y="304800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8361664">
            <a:off x="3012135" y="3562207"/>
            <a:ext cx="343140" cy="454472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6578504">
            <a:off x="3516063" y="4161894"/>
            <a:ext cx="364848" cy="420104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1752600"/>
            <a:ext cx="16002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Dense Coding Network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0574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Debu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895600"/>
            <a:ext cx="109036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Charu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6388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Nitu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343400"/>
            <a:ext cx="248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99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Bob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828800" y="2362200"/>
            <a:ext cx="2895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3124200"/>
            <a:ext cx="2819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05000" y="3429000"/>
            <a:ext cx="2819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81200" y="3429000"/>
            <a:ext cx="274320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3431233"/>
            <a:ext cx="2971800" cy="152176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1219200"/>
            <a:ext cx="1329210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57057" y="1443335"/>
            <a:ext cx="1402948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Receiver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438400" y="5486400"/>
            <a:ext cx="6096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Senders create ensemble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6" name="Picture 3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286000" y="2286000"/>
            <a:ext cx="2206487" cy="304800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04800" y="1905000"/>
            <a:ext cx="457200" cy="361101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28600" y="2819400"/>
            <a:ext cx="457200" cy="356558"/>
          </a:xfrm>
          <a:prstGeom prst="rect">
            <a:avLst/>
          </a:prstGeom>
        </p:spPr>
      </p:pic>
      <p:pic>
        <p:nvPicPr>
          <p:cNvPr id="32" name="Picture 3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33400" y="5257800"/>
            <a:ext cx="533400" cy="342703"/>
          </a:xfrm>
          <a:prstGeom prst="rect">
            <a:avLst/>
          </a:prstGeom>
        </p:spPr>
      </p:pic>
      <p:pic>
        <p:nvPicPr>
          <p:cNvPr id="28" name="Picture 2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629400" y="5486400"/>
            <a:ext cx="1676400" cy="403426"/>
          </a:xfrm>
          <a:prstGeom prst="rect">
            <a:avLst/>
          </a:prstGeom>
        </p:spPr>
      </p:pic>
      <p:sp>
        <p:nvSpPr>
          <p:cNvPr id="34" name="Freeform 33"/>
          <p:cNvSpPr/>
          <p:nvPr/>
        </p:nvSpPr>
        <p:spPr>
          <a:xfrm>
            <a:off x="6695768" y="3721334"/>
            <a:ext cx="718228" cy="1838808"/>
          </a:xfrm>
          <a:custGeom>
            <a:avLst/>
            <a:gdLst>
              <a:gd name="connsiteX0" fmla="*/ 191729 w 718228"/>
              <a:gd name="connsiteY0" fmla="*/ 1838808 h 1838808"/>
              <a:gd name="connsiteX1" fmla="*/ 162232 w 718228"/>
              <a:gd name="connsiteY1" fmla="*/ 1794563 h 1838808"/>
              <a:gd name="connsiteX2" fmla="*/ 132735 w 718228"/>
              <a:gd name="connsiteY2" fmla="*/ 1735569 h 1838808"/>
              <a:gd name="connsiteX3" fmla="*/ 73742 w 718228"/>
              <a:gd name="connsiteY3" fmla="*/ 1661827 h 1838808"/>
              <a:gd name="connsiteX4" fmla="*/ 58993 w 718228"/>
              <a:gd name="connsiteY4" fmla="*/ 1588085 h 1838808"/>
              <a:gd name="connsiteX5" fmla="*/ 29497 w 718228"/>
              <a:gd name="connsiteY5" fmla="*/ 1514343 h 1838808"/>
              <a:gd name="connsiteX6" fmla="*/ 14748 w 718228"/>
              <a:gd name="connsiteY6" fmla="*/ 1366860 h 1838808"/>
              <a:gd name="connsiteX7" fmla="*/ 0 w 718228"/>
              <a:gd name="connsiteY7" fmla="*/ 1278369 h 1838808"/>
              <a:gd name="connsiteX8" fmla="*/ 14748 w 718228"/>
              <a:gd name="connsiteY8" fmla="*/ 821169 h 1838808"/>
              <a:gd name="connsiteX9" fmla="*/ 58993 w 718228"/>
              <a:gd name="connsiteY9" fmla="*/ 688434 h 1838808"/>
              <a:gd name="connsiteX10" fmla="*/ 132735 w 718228"/>
              <a:gd name="connsiteY10" fmla="*/ 540950 h 1838808"/>
              <a:gd name="connsiteX11" fmla="*/ 235974 w 718228"/>
              <a:gd name="connsiteY11" fmla="*/ 408214 h 1838808"/>
              <a:gd name="connsiteX12" fmla="*/ 324464 w 718228"/>
              <a:gd name="connsiteY12" fmla="*/ 275479 h 1838808"/>
              <a:gd name="connsiteX13" fmla="*/ 427703 w 718228"/>
              <a:gd name="connsiteY13" fmla="*/ 186989 h 1838808"/>
              <a:gd name="connsiteX14" fmla="*/ 516193 w 718228"/>
              <a:gd name="connsiteY14" fmla="*/ 113247 h 1838808"/>
              <a:gd name="connsiteX15" fmla="*/ 560438 w 718228"/>
              <a:gd name="connsiteY15" fmla="*/ 69001 h 1838808"/>
              <a:gd name="connsiteX16" fmla="*/ 383458 w 718228"/>
              <a:gd name="connsiteY16" fmla="*/ 54253 h 1838808"/>
              <a:gd name="connsiteX17" fmla="*/ 589935 w 718228"/>
              <a:gd name="connsiteY17" fmla="*/ 319724 h 183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18228" h="1838808">
                <a:moveTo>
                  <a:pt x="191729" y="1838808"/>
                </a:moveTo>
                <a:cubicBezTo>
                  <a:pt x="181897" y="1824060"/>
                  <a:pt x="171026" y="1809953"/>
                  <a:pt x="162232" y="1794563"/>
                </a:cubicBezTo>
                <a:cubicBezTo>
                  <a:pt x="151324" y="1775474"/>
                  <a:pt x="144930" y="1753862"/>
                  <a:pt x="132735" y="1735569"/>
                </a:cubicBezTo>
                <a:cubicBezTo>
                  <a:pt x="115274" y="1709377"/>
                  <a:pt x="93406" y="1686408"/>
                  <a:pt x="73742" y="1661827"/>
                </a:cubicBezTo>
                <a:cubicBezTo>
                  <a:pt x="68826" y="1637246"/>
                  <a:pt x="66196" y="1612095"/>
                  <a:pt x="58993" y="1588085"/>
                </a:cubicBezTo>
                <a:cubicBezTo>
                  <a:pt x="51386" y="1562727"/>
                  <a:pt x="34689" y="1540303"/>
                  <a:pt x="29497" y="1514343"/>
                </a:cubicBezTo>
                <a:cubicBezTo>
                  <a:pt x="19808" y="1465896"/>
                  <a:pt x="20876" y="1415885"/>
                  <a:pt x="14748" y="1366860"/>
                </a:cubicBezTo>
                <a:cubicBezTo>
                  <a:pt x="11039" y="1337187"/>
                  <a:pt x="4916" y="1307866"/>
                  <a:pt x="0" y="1278369"/>
                </a:cubicBezTo>
                <a:cubicBezTo>
                  <a:pt x="4916" y="1125969"/>
                  <a:pt x="6290" y="973413"/>
                  <a:pt x="14748" y="821169"/>
                </a:cubicBezTo>
                <a:cubicBezTo>
                  <a:pt x="18813" y="748008"/>
                  <a:pt x="31439" y="750431"/>
                  <a:pt x="58993" y="688434"/>
                </a:cubicBezTo>
                <a:cubicBezTo>
                  <a:pt x="94175" y="609273"/>
                  <a:pt x="80241" y="614442"/>
                  <a:pt x="132735" y="540950"/>
                </a:cubicBezTo>
                <a:cubicBezTo>
                  <a:pt x="165315" y="495338"/>
                  <a:pt x="207135" y="456279"/>
                  <a:pt x="235974" y="408214"/>
                </a:cubicBezTo>
                <a:cubicBezTo>
                  <a:pt x="268981" y="353202"/>
                  <a:pt x="283500" y="323270"/>
                  <a:pt x="324464" y="275479"/>
                </a:cubicBezTo>
                <a:cubicBezTo>
                  <a:pt x="420794" y="163095"/>
                  <a:pt x="311125" y="303567"/>
                  <a:pt x="427703" y="186989"/>
                </a:cubicBezTo>
                <a:cubicBezTo>
                  <a:pt x="508063" y="106629"/>
                  <a:pt x="431687" y="141415"/>
                  <a:pt x="516193" y="113247"/>
                </a:cubicBezTo>
                <a:cubicBezTo>
                  <a:pt x="530941" y="98498"/>
                  <a:pt x="544415" y="82354"/>
                  <a:pt x="560438" y="69001"/>
                </a:cubicBezTo>
                <a:cubicBezTo>
                  <a:pt x="643188" y="43"/>
                  <a:pt x="718228" y="31936"/>
                  <a:pt x="383458" y="54253"/>
                </a:cubicBezTo>
                <a:cubicBezTo>
                  <a:pt x="673297" y="74955"/>
                  <a:pt x="589935" y="0"/>
                  <a:pt x="589935" y="319724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5867400" y="3429000"/>
            <a:ext cx="3147701" cy="3048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 rot="10383209">
            <a:off x="2979174" y="265471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10383209">
            <a:off x="2895600" y="304800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8361664">
            <a:off x="3012135" y="3562207"/>
            <a:ext cx="343140" cy="454472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6578504">
            <a:off x="3516063" y="4161894"/>
            <a:ext cx="364848" cy="420104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Communication?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5029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least 2 parties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5" name="Picture 8" descr="madhubala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2286000"/>
            <a:ext cx="3175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mitabhAna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0"/>
            <a:ext cx="31623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4415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Sender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441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Receiver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948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Alice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876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5638800"/>
            <a:ext cx="678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Communication is a process by which 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information is sent by a sender to a receiver 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via some medium.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133600"/>
            <a:ext cx="876300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1752600"/>
            <a:ext cx="16002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Dense Coding Network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0574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Debu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895600"/>
            <a:ext cx="109036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Charu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6388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Nitu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343400"/>
            <a:ext cx="248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99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Bob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828800" y="2362200"/>
            <a:ext cx="2895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3124200"/>
            <a:ext cx="2819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05000" y="3429000"/>
            <a:ext cx="2819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81200" y="3429000"/>
            <a:ext cx="274320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3431233"/>
            <a:ext cx="2971800" cy="152176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1219200"/>
            <a:ext cx="1329210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57057" y="1443335"/>
            <a:ext cx="1402948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Receiver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438400" y="5486400"/>
            <a:ext cx="6096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Senders create ensemble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6" name="Picture 3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286000" y="2286000"/>
            <a:ext cx="2206487" cy="304800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04800" y="1905000"/>
            <a:ext cx="457200" cy="361101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28600" y="2819400"/>
            <a:ext cx="457200" cy="356558"/>
          </a:xfrm>
          <a:prstGeom prst="rect">
            <a:avLst/>
          </a:prstGeom>
        </p:spPr>
      </p:pic>
      <p:pic>
        <p:nvPicPr>
          <p:cNvPr id="32" name="Picture 3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33400" y="5257800"/>
            <a:ext cx="533400" cy="342703"/>
          </a:xfrm>
          <a:prstGeom prst="rect">
            <a:avLst/>
          </a:prstGeom>
        </p:spPr>
      </p:pic>
      <p:pic>
        <p:nvPicPr>
          <p:cNvPr id="28" name="Picture 2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629400" y="5486400"/>
            <a:ext cx="1676400" cy="403426"/>
          </a:xfrm>
          <a:prstGeom prst="rect">
            <a:avLst/>
          </a:prstGeom>
        </p:spPr>
      </p:pic>
      <p:sp>
        <p:nvSpPr>
          <p:cNvPr id="34" name="Freeform 33"/>
          <p:cNvSpPr/>
          <p:nvPr/>
        </p:nvSpPr>
        <p:spPr>
          <a:xfrm>
            <a:off x="6695768" y="3721334"/>
            <a:ext cx="718228" cy="1838808"/>
          </a:xfrm>
          <a:custGeom>
            <a:avLst/>
            <a:gdLst>
              <a:gd name="connsiteX0" fmla="*/ 191729 w 718228"/>
              <a:gd name="connsiteY0" fmla="*/ 1838808 h 1838808"/>
              <a:gd name="connsiteX1" fmla="*/ 162232 w 718228"/>
              <a:gd name="connsiteY1" fmla="*/ 1794563 h 1838808"/>
              <a:gd name="connsiteX2" fmla="*/ 132735 w 718228"/>
              <a:gd name="connsiteY2" fmla="*/ 1735569 h 1838808"/>
              <a:gd name="connsiteX3" fmla="*/ 73742 w 718228"/>
              <a:gd name="connsiteY3" fmla="*/ 1661827 h 1838808"/>
              <a:gd name="connsiteX4" fmla="*/ 58993 w 718228"/>
              <a:gd name="connsiteY4" fmla="*/ 1588085 h 1838808"/>
              <a:gd name="connsiteX5" fmla="*/ 29497 w 718228"/>
              <a:gd name="connsiteY5" fmla="*/ 1514343 h 1838808"/>
              <a:gd name="connsiteX6" fmla="*/ 14748 w 718228"/>
              <a:gd name="connsiteY6" fmla="*/ 1366860 h 1838808"/>
              <a:gd name="connsiteX7" fmla="*/ 0 w 718228"/>
              <a:gd name="connsiteY7" fmla="*/ 1278369 h 1838808"/>
              <a:gd name="connsiteX8" fmla="*/ 14748 w 718228"/>
              <a:gd name="connsiteY8" fmla="*/ 821169 h 1838808"/>
              <a:gd name="connsiteX9" fmla="*/ 58993 w 718228"/>
              <a:gd name="connsiteY9" fmla="*/ 688434 h 1838808"/>
              <a:gd name="connsiteX10" fmla="*/ 132735 w 718228"/>
              <a:gd name="connsiteY10" fmla="*/ 540950 h 1838808"/>
              <a:gd name="connsiteX11" fmla="*/ 235974 w 718228"/>
              <a:gd name="connsiteY11" fmla="*/ 408214 h 1838808"/>
              <a:gd name="connsiteX12" fmla="*/ 324464 w 718228"/>
              <a:gd name="connsiteY12" fmla="*/ 275479 h 1838808"/>
              <a:gd name="connsiteX13" fmla="*/ 427703 w 718228"/>
              <a:gd name="connsiteY13" fmla="*/ 186989 h 1838808"/>
              <a:gd name="connsiteX14" fmla="*/ 516193 w 718228"/>
              <a:gd name="connsiteY14" fmla="*/ 113247 h 1838808"/>
              <a:gd name="connsiteX15" fmla="*/ 560438 w 718228"/>
              <a:gd name="connsiteY15" fmla="*/ 69001 h 1838808"/>
              <a:gd name="connsiteX16" fmla="*/ 383458 w 718228"/>
              <a:gd name="connsiteY16" fmla="*/ 54253 h 1838808"/>
              <a:gd name="connsiteX17" fmla="*/ 589935 w 718228"/>
              <a:gd name="connsiteY17" fmla="*/ 319724 h 183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18228" h="1838808">
                <a:moveTo>
                  <a:pt x="191729" y="1838808"/>
                </a:moveTo>
                <a:cubicBezTo>
                  <a:pt x="181897" y="1824060"/>
                  <a:pt x="171026" y="1809953"/>
                  <a:pt x="162232" y="1794563"/>
                </a:cubicBezTo>
                <a:cubicBezTo>
                  <a:pt x="151324" y="1775474"/>
                  <a:pt x="144930" y="1753862"/>
                  <a:pt x="132735" y="1735569"/>
                </a:cubicBezTo>
                <a:cubicBezTo>
                  <a:pt x="115274" y="1709377"/>
                  <a:pt x="93406" y="1686408"/>
                  <a:pt x="73742" y="1661827"/>
                </a:cubicBezTo>
                <a:cubicBezTo>
                  <a:pt x="68826" y="1637246"/>
                  <a:pt x="66196" y="1612095"/>
                  <a:pt x="58993" y="1588085"/>
                </a:cubicBezTo>
                <a:cubicBezTo>
                  <a:pt x="51386" y="1562727"/>
                  <a:pt x="34689" y="1540303"/>
                  <a:pt x="29497" y="1514343"/>
                </a:cubicBezTo>
                <a:cubicBezTo>
                  <a:pt x="19808" y="1465896"/>
                  <a:pt x="20876" y="1415885"/>
                  <a:pt x="14748" y="1366860"/>
                </a:cubicBezTo>
                <a:cubicBezTo>
                  <a:pt x="11039" y="1337187"/>
                  <a:pt x="4916" y="1307866"/>
                  <a:pt x="0" y="1278369"/>
                </a:cubicBezTo>
                <a:cubicBezTo>
                  <a:pt x="4916" y="1125969"/>
                  <a:pt x="6290" y="973413"/>
                  <a:pt x="14748" y="821169"/>
                </a:cubicBezTo>
                <a:cubicBezTo>
                  <a:pt x="18813" y="748008"/>
                  <a:pt x="31439" y="750431"/>
                  <a:pt x="58993" y="688434"/>
                </a:cubicBezTo>
                <a:cubicBezTo>
                  <a:pt x="94175" y="609273"/>
                  <a:pt x="80241" y="614442"/>
                  <a:pt x="132735" y="540950"/>
                </a:cubicBezTo>
                <a:cubicBezTo>
                  <a:pt x="165315" y="495338"/>
                  <a:pt x="207135" y="456279"/>
                  <a:pt x="235974" y="408214"/>
                </a:cubicBezTo>
                <a:cubicBezTo>
                  <a:pt x="268981" y="353202"/>
                  <a:pt x="283500" y="323270"/>
                  <a:pt x="324464" y="275479"/>
                </a:cubicBezTo>
                <a:cubicBezTo>
                  <a:pt x="420794" y="163095"/>
                  <a:pt x="311125" y="303567"/>
                  <a:pt x="427703" y="186989"/>
                </a:cubicBezTo>
                <a:cubicBezTo>
                  <a:pt x="508063" y="106629"/>
                  <a:pt x="431687" y="141415"/>
                  <a:pt x="516193" y="113247"/>
                </a:cubicBezTo>
                <a:cubicBezTo>
                  <a:pt x="530941" y="98498"/>
                  <a:pt x="544415" y="82354"/>
                  <a:pt x="560438" y="69001"/>
                </a:cubicBezTo>
                <a:cubicBezTo>
                  <a:pt x="643188" y="43"/>
                  <a:pt x="718228" y="31936"/>
                  <a:pt x="383458" y="54253"/>
                </a:cubicBezTo>
                <a:cubicBezTo>
                  <a:pt x="673297" y="74955"/>
                  <a:pt x="589935" y="0"/>
                  <a:pt x="589935" y="319724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5867400" y="3429000"/>
            <a:ext cx="3147701" cy="3048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 rot="10383209">
            <a:off x="2979174" y="265471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10383209">
            <a:off x="2895600" y="304800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8361664">
            <a:off x="3012135" y="3562207"/>
            <a:ext cx="343140" cy="454472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6578504">
            <a:off x="3516063" y="4161894"/>
            <a:ext cx="364848" cy="420104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819400" y="6324600"/>
            <a:ext cx="5596890" cy="416642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>
            <a:off x="7371638" y="5825613"/>
            <a:ext cx="253278" cy="501445"/>
          </a:xfrm>
          <a:custGeom>
            <a:avLst/>
            <a:gdLst>
              <a:gd name="connsiteX0" fmla="*/ 253278 w 253278"/>
              <a:gd name="connsiteY0" fmla="*/ 0 h 501445"/>
              <a:gd name="connsiteX1" fmla="*/ 209033 w 253278"/>
              <a:gd name="connsiteY1" fmla="*/ 162232 h 501445"/>
              <a:gd name="connsiteX2" fmla="*/ 194285 w 253278"/>
              <a:gd name="connsiteY2" fmla="*/ 206477 h 501445"/>
              <a:gd name="connsiteX3" fmla="*/ 164788 w 253278"/>
              <a:gd name="connsiteY3" fmla="*/ 250722 h 501445"/>
              <a:gd name="connsiteX4" fmla="*/ 150039 w 253278"/>
              <a:gd name="connsiteY4" fmla="*/ 294968 h 501445"/>
              <a:gd name="connsiteX5" fmla="*/ 120543 w 253278"/>
              <a:gd name="connsiteY5" fmla="*/ 339213 h 501445"/>
              <a:gd name="connsiteX6" fmla="*/ 105794 w 253278"/>
              <a:gd name="connsiteY6" fmla="*/ 383458 h 501445"/>
              <a:gd name="connsiteX7" fmla="*/ 61549 w 253278"/>
              <a:gd name="connsiteY7" fmla="*/ 412955 h 501445"/>
              <a:gd name="connsiteX8" fmla="*/ 46801 w 253278"/>
              <a:gd name="connsiteY8" fmla="*/ 457200 h 501445"/>
              <a:gd name="connsiteX9" fmla="*/ 17304 w 253278"/>
              <a:gd name="connsiteY9" fmla="*/ 368710 h 501445"/>
              <a:gd name="connsiteX10" fmla="*/ 2556 w 253278"/>
              <a:gd name="connsiteY10" fmla="*/ 324464 h 501445"/>
              <a:gd name="connsiteX11" fmla="*/ 17304 w 253278"/>
              <a:gd name="connsiteY11" fmla="*/ 412955 h 501445"/>
              <a:gd name="connsiteX12" fmla="*/ 46801 w 253278"/>
              <a:gd name="connsiteY12" fmla="*/ 501445 h 501445"/>
              <a:gd name="connsiteX13" fmla="*/ 179536 w 253278"/>
              <a:gd name="connsiteY13" fmla="*/ 457200 h 501445"/>
              <a:gd name="connsiteX14" fmla="*/ 179536 w 253278"/>
              <a:gd name="connsiteY14" fmla="*/ 442452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278" h="501445">
                <a:moveTo>
                  <a:pt x="253278" y="0"/>
                </a:moveTo>
                <a:cubicBezTo>
                  <a:pt x="232432" y="104233"/>
                  <a:pt x="246458" y="49958"/>
                  <a:pt x="209033" y="162232"/>
                </a:cubicBezTo>
                <a:cubicBezTo>
                  <a:pt x="204117" y="176980"/>
                  <a:pt x="202908" y="193542"/>
                  <a:pt x="194285" y="206477"/>
                </a:cubicBezTo>
                <a:cubicBezTo>
                  <a:pt x="184453" y="221225"/>
                  <a:pt x="172715" y="234868"/>
                  <a:pt x="164788" y="250722"/>
                </a:cubicBezTo>
                <a:cubicBezTo>
                  <a:pt x="157835" y="264627"/>
                  <a:pt x="156992" y="281063"/>
                  <a:pt x="150039" y="294968"/>
                </a:cubicBezTo>
                <a:cubicBezTo>
                  <a:pt x="142112" y="310822"/>
                  <a:pt x="128470" y="323359"/>
                  <a:pt x="120543" y="339213"/>
                </a:cubicBezTo>
                <a:cubicBezTo>
                  <a:pt x="113591" y="353118"/>
                  <a:pt x="115506" y="371319"/>
                  <a:pt x="105794" y="383458"/>
                </a:cubicBezTo>
                <a:cubicBezTo>
                  <a:pt x="94721" y="397299"/>
                  <a:pt x="76297" y="403123"/>
                  <a:pt x="61549" y="412955"/>
                </a:cubicBezTo>
                <a:cubicBezTo>
                  <a:pt x="56633" y="427703"/>
                  <a:pt x="57794" y="468193"/>
                  <a:pt x="46801" y="457200"/>
                </a:cubicBezTo>
                <a:cubicBezTo>
                  <a:pt x="24815" y="435214"/>
                  <a:pt x="27136" y="398207"/>
                  <a:pt x="17304" y="368710"/>
                </a:cubicBezTo>
                <a:cubicBezTo>
                  <a:pt x="12388" y="353961"/>
                  <a:pt x="0" y="309129"/>
                  <a:pt x="2556" y="324464"/>
                </a:cubicBezTo>
                <a:cubicBezTo>
                  <a:pt x="7472" y="353961"/>
                  <a:pt x="10051" y="383944"/>
                  <a:pt x="17304" y="412955"/>
                </a:cubicBezTo>
                <a:cubicBezTo>
                  <a:pt x="24845" y="443119"/>
                  <a:pt x="46801" y="501445"/>
                  <a:pt x="46801" y="501445"/>
                </a:cubicBezTo>
                <a:lnTo>
                  <a:pt x="179536" y="457200"/>
                </a:lnTo>
                <a:cubicBezTo>
                  <a:pt x="184200" y="455645"/>
                  <a:pt x="179536" y="447368"/>
                  <a:pt x="179536" y="44245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1752600"/>
            <a:ext cx="16002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Dense Coding Network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0574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Debu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895600"/>
            <a:ext cx="109036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Charu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6388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Nitu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343400"/>
            <a:ext cx="248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99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Bob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828800" y="2362200"/>
            <a:ext cx="2895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3124200"/>
            <a:ext cx="2819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05000" y="3429000"/>
            <a:ext cx="2819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81200" y="3429000"/>
            <a:ext cx="274320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3431233"/>
            <a:ext cx="2971800" cy="152176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1219200"/>
            <a:ext cx="1329210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57057" y="1443335"/>
            <a:ext cx="1402948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Receiver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438400" y="5486400"/>
            <a:ext cx="6477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Senders send ensemble to Bob </a:t>
            </a:r>
          </a:p>
        </p:txBody>
      </p:sp>
      <p:pic>
        <p:nvPicPr>
          <p:cNvPr id="36" name="Picture 3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286000" y="2286000"/>
            <a:ext cx="2206487" cy="304800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04800" y="1905000"/>
            <a:ext cx="457200" cy="361101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28600" y="2819400"/>
            <a:ext cx="457200" cy="356558"/>
          </a:xfrm>
          <a:prstGeom prst="rect">
            <a:avLst/>
          </a:prstGeom>
        </p:spPr>
      </p:pic>
      <p:pic>
        <p:nvPicPr>
          <p:cNvPr id="32" name="Picture 3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33400" y="5257800"/>
            <a:ext cx="533400" cy="342703"/>
          </a:xfrm>
          <a:prstGeom prst="rect">
            <a:avLst/>
          </a:prstGeom>
        </p:spPr>
      </p:pic>
      <p:pic>
        <p:nvPicPr>
          <p:cNvPr id="28" name="Picture 2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934200" y="5540174"/>
            <a:ext cx="1676400" cy="403426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 rot="10383209">
            <a:off x="2979174" y="265471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10383209">
            <a:off x="2895600" y="304800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8361664">
            <a:off x="3012135" y="3562207"/>
            <a:ext cx="343140" cy="454472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6578504">
            <a:off x="3516063" y="4161894"/>
            <a:ext cx="364848" cy="420104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1752600"/>
            <a:ext cx="16002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Dense Coding Network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0574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Debu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895600"/>
            <a:ext cx="109036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Charu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6388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Nitu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343400"/>
            <a:ext cx="248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99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Bob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828800" y="2362200"/>
            <a:ext cx="2895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3124200"/>
            <a:ext cx="2819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05000" y="3429000"/>
            <a:ext cx="2819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81200" y="3429000"/>
            <a:ext cx="274320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3431233"/>
            <a:ext cx="2971800" cy="152176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1219200"/>
            <a:ext cx="1329210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57057" y="1443335"/>
            <a:ext cx="1402948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Receiver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43200" y="5648980"/>
            <a:ext cx="6019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Bob’s task: gather info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abt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286000" y="2286000"/>
            <a:ext cx="2206487" cy="304800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04800" y="1905000"/>
            <a:ext cx="457200" cy="361101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28600" y="2819400"/>
            <a:ext cx="457200" cy="356558"/>
          </a:xfrm>
          <a:prstGeom prst="rect">
            <a:avLst/>
          </a:prstGeom>
        </p:spPr>
      </p:pic>
      <p:pic>
        <p:nvPicPr>
          <p:cNvPr id="32" name="Picture 3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33400" y="5257800"/>
            <a:ext cx="533400" cy="342703"/>
          </a:xfrm>
          <a:prstGeom prst="rect">
            <a:avLst/>
          </a:prstGeom>
        </p:spPr>
      </p:pic>
      <p:pic>
        <p:nvPicPr>
          <p:cNvPr id="28" name="Picture 2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934200" y="5702754"/>
            <a:ext cx="1676400" cy="403426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 rot="10383209">
            <a:off x="2979174" y="265471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10383209">
            <a:off x="2895600" y="304800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8361664">
            <a:off x="3012135" y="3562207"/>
            <a:ext cx="343140" cy="454472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6578504">
            <a:off x="3516063" y="4161894"/>
            <a:ext cx="364848" cy="420104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064500" cy="7064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DC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Capacity network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DC capacity network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s-ES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endParaRPr lang="es-ES" sz="36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s-ES" sz="36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</a:t>
            </a:r>
            <a:endParaRPr lang="es-ES" sz="3600" b="1" dirty="0" smtClean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s-ES" sz="36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m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aximization</a:t>
            </a: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encodings</a:t>
            </a: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i.e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.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800" b="1" dirty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800" b="1" dirty="0" smtClean="0">
                <a:solidFill>
                  <a:srgbClr val="9933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s-ES" sz="3600" b="1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{</a:t>
            </a:r>
            <a:r>
              <a:rPr lang="es-ES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p</a:t>
            </a:r>
            <a:r>
              <a:rPr lang="es-ES" baseline="-25000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{</a:t>
            </a:r>
            <a:r>
              <a:rPr lang="es-ES" baseline="-10000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i}, </a:t>
            </a:r>
            <a:r>
              <a:rPr lang="en-US" dirty="0" smtClean="0">
                <a:solidFill>
                  <a:srgbClr val="C00000"/>
                </a:solidFill>
              </a:rPr>
              <a:t>U</a:t>
            </a:r>
            <a:r>
              <a:rPr lang="en-US" baseline="-25000" dirty="0" smtClean="0">
                <a:solidFill>
                  <a:srgbClr val="C00000"/>
                </a:solidFill>
              </a:rPr>
              <a:t>{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b="1" baseline="-42000" dirty="0" smtClean="0">
                <a:solidFill>
                  <a:srgbClr val="C00000"/>
                </a:solidFill>
              </a:rPr>
              <a:t>}</a:t>
            </a:r>
            <a:r>
              <a:rPr lang="es-ES" baseline="-10000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3600" b="1" dirty="0" smtClean="0">
                <a:solidFill>
                  <a:srgbClr val="336600"/>
                </a:solidFill>
                <a:latin typeface="Times New Roman" pitchFamily="18" charset="0"/>
                <a:cs typeface="Arial" pitchFamily="34" charset="0"/>
              </a:rPr>
              <a:t>}</a:t>
            </a:r>
            <a:endParaRPr lang="en-US" sz="3600" b="1" dirty="0">
              <a:solidFill>
                <a:srgbClr val="9933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11188" y="2205038"/>
            <a:ext cx="7848600" cy="2663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 </a:t>
            </a:r>
            <a:r>
              <a:rPr lang="en-US" sz="3600" dirty="0"/>
              <a:t>=  </a:t>
            </a:r>
            <a:r>
              <a:rPr lang="en-US" sz="3600" dirty="0">
                <a:latin typeface="Times New Roman" pitchFamily="18" charset="0"/>
              </a:rPr>
              <a:t>Max      </a:t>
            </a:r>
            <a:r>
              <a:rPr lang="en-US" sz="3600" dirty="0" err="1">
                <a:latin typeface="Times New Roman" pitchFamily="18" charset="0"/>
              </a:rPr>
              <a:t>I</a:t>
            </a:r>
            <a:r>
              <a:rPr lang="en-US" sz="3600" baseline="-25000" dirty="0" err="1">
                <a:latin typeface="Times New Roman" pitchFamily="18" charset="0"/>
              </a:rPr>
              <a:t>acc</a:t>
            </a:r>
            <a:endParaRPr lang="en-US" sz="3600" dirty="0">
              <a:latin typeface="Times New Roman" pitchFamily="18" charset="0"/>
            </a:endParaRPr>
          </a:p>
          <a:p>
            <a:r>
              <a:rPr lang="en-US" sz="3600" dirty="0"/>
              <a:t>   </a:t>
            </a:r>
            <a:r>
              <a:rPr lang="en-US" sz="3600" dirty="0" smtClean="0">
                <a:latin typeface="+mj-lt"/>
              </a:rPr>
              <a:t>=   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</a:rPr>
              <a:t>Max</a:t>
            </a:r>
            <a:r>
              <a:rPr lang="en-US" sz="3600" dirty="0" smtClean="0">
                <a:latin typeface="Times New Roman" pitchFamily="18" charset="0"/>
              </a:rPr>
              <a:t>      </a:t>
            </a:r>
            <a:r>
              <a:rPr lang="en-US" sz="3600" dirty="0" err="1">
                <a:latin typeface="Times New Roman" pitchFamily="18" charset="0"/>
              </a:rPr>
              <a:t>Holevo</a:t>
            </a:r>
            <a:r>
              <a:rPr lang="en-US" sz="3600" dirty="0">
                <a:latin typeface="Times New Roman" pitchFamily="18" charset="0"/>
              </a:rPr>
              <a:t> quantity </a:t>
            </a:r>
          </a:p>
          <a:p>
            <a:r>
              <a:rPr lang="en-US" sz="3600" dirty="0">
                <a:latin typeface="Times New Roman" pitchFamily="18" charset="0"/>
              </a:rPr>
              <a:t>                       </a:t>
            </a:r>
            <a:r>
              <a:rPr lang="en-US" sz="3600" dirty="0" smtClean="0">
                <a:latin typeface="Times New Roman" pitchFamily="18" charset="0"/>
              </a:rPr>
              <a:t>obtained </a:t>
            </a:r>
            <a:r>
              <a:rPr lang="en-US" sz="3600" dirty="0">
                <a:latin typeface="Times New Roman" pitchFamily="18" charset="0"/>
              </a:rPr>
              <a:t>by Bob</a:t>
            </a:r>
          </a:p>
        </p:txBody>
      </p:sp>
      <p:sp>
        <p:nvSpPr>
          <p:cNvPr id="100358" name="AutoShape 6"/>
          <p:cNvSpPr>
            <a:spLocks/>
          </p:cNvSpPr>
          <p:nvPr/>
        </p:nvSpPr>
        <p:spPr bwMode="auto">
          <a:xfrm>
            <a:off x="3059113" y="3429000"/>
            <a:ext cx="144462" cy="1008063"/>
          </a:xfrm>
          <a:prstGeom prst="leftBracket">
            <a:avLst>
              <a:gd name="adj" fmla="val 5815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AutoShape 7"/>
          <p:cNvSpPr>
            <a:spLocks/>
          </p:cNvSpPr>
          <p:nvPr/>
        </p:nvSpPr>
        <p:spPr bwMode="auto">
          <a:xfrm>
            <a:off x="6588125" y="3357563"/>
            <a:ext cx="144463" cy="1079500"/>
          </a:xfrm>
          <a:prstGeom prst="rightBracket">
            <a:avLst>
              <a:gd name="adj" fmla="val 62271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993062" cy="9080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DC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Capacity Network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04800" y="1752600"/>
            <a:ext cx="8153400" cy="1905000"/>
          </a:xfrm>
          <a:prstGeom prst="rect">
            <a:avLst/>
          </a:prstGeom>
          <a:solidFill>
            <a:srgbClr val="FFCC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10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</a:t>
            </a:r>
          </a:p>
        </p:txBody>
      </p:sp>
      <p:pic>
        <p:nvPicPr>
          <p:cNvPr id="10" name="Picture 9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600210" y="2614092"/>
            <a:ext cx="6019790" cy="96730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0" y="5921514"/>
            <a:ext cx="8382000" cy="707886"/>
          </a:xfrm>
          <a:prstGeom prst="rect">
            <a:avLst/>
          </a:prstGeom>
          <a:ln w="317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Bruss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D’Ariano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Lewenstein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Macchiavello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 ASD,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PRL’ 04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Bruss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Lewenstein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ASD,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D’Ariano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Macchiavello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Int. J. Quant. Info. ’05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993062" cy="9080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DC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Capacity Network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04800" y="1752600"/>
            <a:ext cx="8153400" cy="1905000"/>
          </a:xfrm>
          <a:prstGeom prst="rect">
            <a:avLst/>
          </a:prstGeom>
          <a:solidFill>
            <a:srgbClr val="FFCC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10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</a:t>
            </a:r>
          </a:p>
        </p:txBody>
      </p:sp>
      <p:pic>
        <p:nvPicPr>
          <p:cNvPr id="10" name="Picture 9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600210" y="2614092"/>
            <a:ext cx="6019790" cy="96730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0" y="5921514"/>
            <a:ext cx="8382000" cy="707886"/>
          </a:xfrm>
          <a:prstGeom prst="rect">
            <a:avLst/>
          </a:prstGeom>
          <a:ln w="317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Bruss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D’Ariano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Lewenstein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Macchiavello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 ASD,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PRL’ 04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Bruss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Lewenstein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ASD,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D’Ariano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Macchiavello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Int. J. Quant. Info. ’05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572000"/>
            <a:ext cx="323678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Tamoghna’s</a:t>
            </a:r>
            <a:r>
              <a:rPr lang="en-US" sz="2400" b="1" dirty="0" smtClean="0">
                <a:solidFill>
                  <a:srgbClr val="C00000"/>
                </a:solidFill>
              </a:rPr>
              <a:t> Poster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DC Capacity: </a:t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Known/Unknown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5537093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Single Sender – Single Receiver</a:t>
            </a:r>
          </a:p>
          <a:p>
            <a:endParaRPr lang="en-US" sz="2800" dirty="0" smtClean="0"/>
          </a:p>
          <a:p>
            <a:r>
              <a:rPr lang="en-US" sz="2800" dirty="0" smtClean="0"/>
              <a:t>Many Senders – Single Receiver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6238568" y="1953508"/>
            <a:ext cx="604684" cy="1780292"/>
          </a:xfrm>
          <a:custGeom>
            <a:avLst/>
            <a:gdLst>
              <a:gd name="connsiteX0" fmla="*/ 0 w 604684"/>
              <a:gd name="connsiteY0" fmla="*/ 23277 h 1780292"/>
              <a:gd name="connsiteX1" fmla="*/ 265471 w 604684"/>
              <a:gd name="connsiteY1" fmla="*/ 126516 h 1780292"/>
              <a:gd name="connsiteX2" fmla="*/ 324464 w 604684"/>
              <a:gd name="connsiteY2" fmla="*/ 215006 h 1780292"/>
              <a:gd name="connsiteX3" fmla="*/ 383458 w 604684"/>
              <a:gd name="connsiteY3" fmla="*/ 332993 h 1780292"/>
              <a:gd name="connsiteX4" fmla="*/ 398206 w 604684"/>
              <a:gd name="connsiteY4" fmla="*/ 406735 h 1780292"/>
              <a:gd name="connsiteX5" fmla="*/ 412955 w 604684"/>
              <a:gd name="connsiteY5" fmla="*/ 450980 h 1780292"/>
              <a:gd name="connsiteX6" fmla="*/ 398206 w 604684"/>
              <a:gd name="connsiteY6" fmla="*/ 790193 h 1780292"/>
              <a:gd name="connsiteX7" fmla="*/ 412955 w 604684"/>
              <a:gd name="connsiteY7" fmla="*/ 922929 h 1780292"/>
              <a:gd name="connsiteX8" fmla="*/ 442451 w 604684"/>
              <a:gd name="connsiteY8" fmla="*/ 967174 h 1780292"/>
              <a:gd name="connsiteX9" fmla="*/ 604684 w 604684"/>
              <a:gd name="connsiteY9" fmla="*/ 1026167 h 1780292"/>
              <a:gd name="connsiteX10" fmla="*/ 560438 w 604684"/>
              <a:gd name="connsiteY10" fmla="*/ 1055664 h 1780292"/>
              <a:gd name="connsiteX11" fmla="*/ 516193 w 604684"/>
              <a:gd name="connsiteY11" fmla="*/ 1350632 h 1780292"/>
              <a:gd name="connsiteX12" fmla="*/ 486697 w 604684"/>
              <a:gd name="connsiteY12" fmla="*/ 1557109 h 1780292"/>
              <a:gd name="connsiteX13" fmla="*/ 442451 w 604684"/>
              <a:gd name="connsiteY13" fmla="*/ 1719342 h 1780292"/>
              <a:gd name="connsiteX14" fmla="*/ 339213 w 604684"/>
              <a:gd name="connsiteY14" fmla="*/ 1748838 h 1780292"/>
              <a:gd name="connsiteX15" fmla="*/ 206477 w 604684"/>
              <a:gd name="connsiteY15" fmla="*/ 1778335 h 1780292"/>
              <a:gd name="connsiteX16" fmla="*/ 147484 w 604684"/>
              <a:gd name="connsiteY16" fmla="*/ 1778335 h 178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4684" h="1780292">
                <a:moveTo>
                  <a:pt x="0" y="23277"/>
                </a:moveTo>
                <a:cubicBezTo>
                  <a:pt x="153263" y="36049"/>
                  <a:pt x="181127" y="0"/>
                  <a:pt x="265471" y="126516"/>
                </a:cubicBezTo>
                <a:lnTo>
                  <a:pt x="324464" y="215006"/>
                </a:lnTo>
                <a:cubicBezTo>
                  <a:pt x="348855" y="251592"/>
                  <a:pt x="383458" y="332993"/>
                  <a:pt x="383458" y="332993"/>
                </a:cubicBezTo>
                <a:cubicBezTo>
                  <a:pt x="388374" y="357574"/>
                  <a:pt x="392126" y="382416"/>
                  <a:pt x="398206" y="406735"/>
                </a:cubicBezTo>
                <a:cubicBezTo>
                  <a:pt x="401977" y="421817"/>
                  <a:pt x="412955" y="435434"/>
                  <a:pt x="412955" y="450980"/>
                </a:cubicBezTo>
                <a:cubicBezTo>
                  <a:pt x="412955" y="564158"/>
                  <a:pt x="403122" y="677122"/>
                  <a:pt x="398206" y="790193"/>
                </a:cubicBezTo>
                <a:cubicBezTo>
                  <a:pt x="403122" y="834438"/>
                  <a:pt x="402158" y="879741"/>
                  <a:pt x="412955" y="922929"/>
                </a:cubicBezTo>
                <a:cubicBezTo>
                  <a:pt x="417254" y="940125"/>
                  <a:pt x="429917" y="954640"/>
                  <a:pt x="442451" y="967174"/>
                </a:cubicBezTo>
                <a:cubicBezTo>
                  <a:pt x="484340" y="1009063"/>
                  <a:pt x="550568" y="1015344"/>
                  <a:pt x="604684" y="1026167"/>
                </a:cubicBezTo>
                <a:cubicBezTo>
                  <a:pt x="589935" y="1035999"/>
                  <a:pt x="572972" y="1043130"/>
                  <a:pt x="560438" y="1055664"/>
                </a:cubicBezTo>
                <a:cubicBezTo>
                  <a:pt x="486606" y="1129496"/>
                  <a:pt x="522056" y="1271478"/>
                  <a:pt x="516193" y="1350632"/>
                </a:cubicBezTo>
                <a:cubicBezTo>
                  <a:pt x="502328" y="1537804"/>
                  <a:pt x="512238" y="1442176"/>
                  <a:pt x="486697" y="1557109"/>
                </a:cubicBezTo>
                <a:cubicBezTo>
                  <a:pt x="482659" y="1575278"/>
                  <a:pt x="459025" y="1713817"/>
                  <a:pt x="442451" y="1719342"/>
                </a:cubicBezTo>
                <a:cubicBezTo>
                  <a:pt x="336352" y="1754708"/>
                  <a:pt x="468863" y="1711795"/>
                  <a:pt x="339213" y="1748838"/>
                </a:cubicBezTo>
                <a:cubicBezTo>
                  <a:pt x="267352" y="1769370"/>
                  <a:pt x="308851" y="1768098"/>
                  <a:pt x="206477" y="1778335"/>
                </a:cubicBezTo>
                <a:cubicBezTo>
                  <a:pt x="186910" y="1780292"/>
                  <a:pt x="167148" y="1778335"/>
                  <a:pt x="147484" y="1778335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4200" y="2590800"/>
            <a:ext cx="16850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Solved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11" name="Picture 10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354" y="2667000"/>
            <a:ext cx="6686446" cy="21852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Dense Coding Network 3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2771775" y="1844675"/>
            <a:ext cx="3816350" cy="2592388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baseline="30000" dirty="0">
              <a:solidFill>
                <a:srgbClr val="336600"/>
              </a:solidFill>
            </a:endParaRP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339975" y="5734050"/>
            <a:ext cx="4392613" cy="1123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2051050" y="1628775"/>
            <a:ext cx="647700" cy="287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3708400" y="4797425"/>
            <a:ext cx="24479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16764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52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648765" y="2768600"/>
            <a:ext cx="1761435" cy="279400"/>
          </a:xfrm>
          <a:prstGeom prst="rect">
            <a:avLst/>
          </a:prstGeom>
        </p:spPr>
      </p:pic>
      <p:pic>
        <p:nvPicPr>
          <p:cNvPr id="13" name="Picture 12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2514600" y="160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41910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1676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86200" y="4724400"/>
            <a:ext cx="1219200" cy="4104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2743200" y="1828800"/>
            <a:ext cx="3816350" cy="2592388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baseline="30000" dirty="0">
              <a:solidFill>
                <a:srgbClr val="336600"/>
              </a:solidFill>
            </a:endParaRP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339975" y="5734050"/>
            <a:ext cx="4392613" cy="1123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2051050" y="1628775"/>
            <a:ext cx="647700" cy="287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3708400" y="4797425"/>
            <a:ext cx="24479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16764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52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648765" y="2768600"/>
            <a:ext cx="1761435" cy="279400"/>
          </a:xfrm>
          <a:prstGeom prst="rect">
            <a:avLst/>
          </a:prstGeom>
        </p:spPr>
      </p:pic>
      <p:pic>
        <p:nvPicPr>
          <p:cNvPr id="13" name="Picture 12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2514600" y="160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41910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1676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86200" y="4724400"/>
            <a:ext cx="1219200" cy="410484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7329948" y="2079523"/>
            <a:ext cx="456572" cy="1843548"/>
          </a:xfrm>
          <a:custGeom>
            <a:avLst/>
            <a:gdLst>
              <a:gd name="connsiteX0" fmla="*/ 132736 w 456572"/>
              <a:gd name="connsiteY0" fmla="*/ 0 h 1843548"/>
              <a:gd name="connsiteX1" fmla="*/ 147484 w 456572"/>
              <a:gd name="connsiteY1" fmla="*/ 442451 h 1843548"/>
              <a:gd name="connsiteX2" fmla="*/ 162233 w 456572"/>
              <a:gd name="connsiteY2" fmla="*/ 752167 h 1843548"/>
              <a:gd name="connsiteX3" fmla="*/ 88491 w 456572"/>
              <a:gd name="connsiteY3" fmla="*/ 1725561 h 1843548"/>
              <a:gd name="connsiteX4" fmla="*/ 58994 w 456572"/>
              <a:gd name="connsiteY4" fmla="*/ 1637071 h 1843548"/>
              <a:gd name="connsiteX5" fmla="*/ 73742 w 456572"/>
              <a:gd name="connsiteY5" fmla="*/ 1681316 h 1843548"/>
              <a:gd name="connsiteX6" fmla="*/ 147484 w 456572"/>
              <a:gd name="connsiteY6" fmla="*/ 1740309 h 1843548"/>
              <a:gd name="connsiteX7" fmla="*/ 221226 w 456572"/>
              <a:gd name="connsiteY7" fmla="*/ 1843548 h 1843548"/>
              <a:gd name="connsiteX8" fmla="*/ 280220 w 456572"/>
              <a:gd name="connsiteY8" fmla="*/ 1681316 h 1843548"/>
              <a:gd name="connsiteX9" fmla="*/ 294968 w 456572"/>
              <a:gd name="connsiteY9" fmla="*/ 1607574 h 1843548"/>
              <a:gd name="connsiteX10" fmla="*/ 339213 w 456572"/>
              <a:gd name="connsiteY10" fmla="*/ 1548580 h 1843548"/>
              <a:gd name="connsiteX11" fmla="*/ 309717 w 456572"/>
              <a:gd name="connsiteY11" fmla="*/ 1637071 h 1843548"/>
              <a:gd name="connsiteX12" fmla="*/ 250723 w 456572"/>
              <a:gd name="connsiteY12" fmla="*/ 1814051 h 1843548"/>
              <a:gd name="connsiteX13" fmla="*/ 206478 w 456572"/>
              <a:gd name="connsiteY13" fmla="*/ 1843548 h 1843548"/>
              <a:gd name="connsiteX14" fmla="*/ 176981 w 456572"/>
              <a:gd name="connsiteY14" fmla="*/ 1755058 h 1843548"/>
              <a:gd name="connsiteX15" fmla="*/ 162233 w 456572"/>
              <a:gd name="connsiteY15" fmla="*/ 1710812 h 1843548"/>
              <a:gd name="connsiteX16" fmla="*/ 147484 w 456572"/>
              <a:gd name="connsiteY16" fmla="*/ 1563329 h 1843548"/>
              <a:gd name="connsiteX17" fmla="*/ 117987 w 456572"/>
              <a:gd name="connsiteY17" fmla="*/ 1165122 h 1843548"/>
              <a:gd name="connsiteX18" fmla="*/ 103239 w 456572"/>
              <a:gd name="connsiteY18" fmla="*/ 1047135 h 1843548"/>
              <a:gd name="connsiteX19" fmla="*/ 88491 w 456572"/>
              <a:gd name="connsiteY19" fmla="*/ 973393 h 1843548"/>
              <a:gd name="connsiteX20" fmla="*/ 103239 w 456572"/>
              <a:gd name="connsiteY20" fmla="*/ 722671 h 1843548"/>
              <a:gd name="connsiteX21" fmla="*/ 132736 w 456572"/>
              <a:gd name="connsiteY21" fmla="*/ 545690 h 1843548"/>
              <a:gd name="connsiteX22" fmla="*/ 117987 w 456572"/>
              <a:gd name="connsiteY22" fmla="*/ 29496 h 1843548"/>
              <a:gd name="connsiteX23" fmla="*/ 103239 w 456572"/>
              <a:gd name="connsiteY23" fmla="*/ 73742 h 1843548"/>
              <a:gd name="connsiteX24" fmla="*/ 44246 w 456572"/>
              <a:gd name="connsiteY24" fmla="*/ 162232 h 1843548"/>
              <a:gd name="connsiteX25" fmla="*/ 0 w 456572"/>
              <a:gd name="connsiteY25" fmla="*/ 191729 h 1843548"/>
              <a:gd name="connsiteX26" fmla="*/ 44246 w 456572"/>
              <a:gd name="connsiteY26" fmla="*/ 147483 h 1843548"/>
              <a:gd name="connsiteX27" fmla="*/ 73742 w 456572"/>
              <a:gd name="connsiteY27" fmla="*/ 103238 h 1843548"/>
              <a:gd name="connsiteX28" fmla="*/ 132736 w 456572"/>
              <a:gd name="connsiteY28" fmla="*/ 14748 h 1843548"/>
              <a:gd name="connsiteX29" fmla="*/ 206478 w 456572"/>
              <a:gd name="connsiteY29" fmla="*/ 88490 h 1843548"/>
              <a:gd name="connsiteX30" fmla="*/ 221226 w 456572"/>
              <a:gd name="connsiteY30" fmla="*/ 132735 h 1843548"/>
              <a:gd name="connsiteX31" fmla="*/ 265471 w 456572"/>
              <a:gd name="connsiteY31" fmla="*/ 162232 h 1843548"/>
              <a:gd name="connsiteX32" fmla="*/ 280220 w 456572"/>
              <a:gd name="connsiteY32" fmla="*/ 206477 h 1843548"/>
              <a:gd name="connsiteX33" fmla="*/ 324465 w 456572"/>
              <a:gd name="connsiteY33" fmla="*/ 235974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6572" h="1843548">
                <a:moveTo>
                  <a:pt x="132736" y="0"/>
                </a:moveTo>
                <a:cubicBezTo>
                  <a:pt x="137652" y="147484"/>
                  <a:pt x="141702" y="294999"/>
                  <a:pt x="147484" y="442451"/>
                </a:cubicBezTo>
                <a:cubicBezTo>
                  <a:pt x="151534" y="545727"/>
                  <a:pt x="162233" y="648811"/>
                  <a:pt x="162233" y="752167"/>
                </a:cubicBezTo>
                <a:cubicBezTo>
                  <a:pt x="162233" y="1727314"/>
                  <a:pt x="456572" y="1633536"/>
                  <a:pt x="88491" y="1725561"/>
                </a:cubicBezTo>
                <a:lnTo>
                  <a:pt x="58994" y="1637071"/>
                </a:lnTo>
                <a:cubicBezTo>
                  <a:pt x="54078" y="1622323"/>
                  <a:pt x="65119" y="1668381"/>
                  <a:pt x="73742" y="1681316"/>
                </a:cubicBezTo>
                <a:cubicBezTo>
                  <a:pt x="111862" y="1738496"/>
                  <a:pt x="86423" y="1719956"/>
                  <a:pt x="147484" y="1740309"/>
                </a:cubicBezTo>
                <a:cubicBezTo>
                  <a:pt x="181897" y="1843548"/>
                  <a:pt x="147484" y="1818968"/>
                  <a:pt x="221226" y="1843548"/>
                </a:cubicBezTo>
                <a:cubicBezTo>
                  <a:pt x="259095" y="1729942"/>
                  <a:pt x="239176" y="1783926"/>
                  <a:pt x="280220" y="1681316"/>
                </a:cubicBezTo>
                <a:cubicBezTo>
                  <a:pt x="285136" y="1656735"/>
                  <a:pt x="284787" y="1630481"/>
                  <a:pt x="294968" y="1607574"/>
                </a:cubicBezTo>
                <a:cubicBezTo>
                  <a:pt x="304951" y="1585112"/>
                  <a:pt x="328220" y="1526594"/>
                  <a:pt x="339213" y="1548580"/>
                </a:cubicBezTo>
                <a:cubicBezTo>
                  <a:pt x="353118" y="1576390"/>
                  <a:pt x="319549" y="1607574"/>
                  <a:pt x="309717" y="1637071"/>
                </a:cubicBezTo>
                <a:lnTo>
                  <a:pt x="250723" y="1814051"/>
                </a:lnTo>
                <a:cubicBezTo>
                  <a:pt x="245118" y="1830867"/>
                  <a:pt x="221226" y="1833716"/>
                  <a:pt x="206478" y="1843548"/>
                </a:cubicBezTo>
                <a:lnTo>
                  <a:pt x="176981" y="1755058"/>
                </a:lnTo>
                <a:lnTo>
                  <a:pt x="162233" y="1710812"/>
                </a:lnTo>
                <a:cubicBezTo>
                  <a:pt x="157317" y="1661651"/>
                  <a:pt x="150473" y="1612645"/>
                  <a:pt x="147484" y="1563329"/>
                </a:cubicBezTo>
                <a:cubicBezTo>
                  <a:pt x="123728" y="1171355"/>
                  <a:pt x="161642" y="1339737"/>
                  <a:pt x="117987" y="1165122"/>
                </a:cubicBezTo>
                <a:cubicBezTo>
                  <a:pt x="113071" y="1125793"/>
                  <a:pt x="109266" y="1086309"/>
                  <a:pt x="103239" y="1047135"/>
                </a:cubicBezTo>
                <a:cubicBezTo>
                  <a:pt x="99427" y="1022359"/>
                  <a:pt x="88491" y="998460"/>
                  <a:pt x="88491" y="973393"/>
                </a:cubicBezTo>
                <a:cubicBezTo>
                  <a:pt x="88491" y="889675"/>
                  <a:pt x="96818" y="806143"/>
                  <a:pt x="103239" y="722671"/>
                </a:cubicBezTo>
                <a:cubicBezTo>
                  <a:pt x="113118" y="594240"/>
                  <a:pt x="106209" y="625269"/>
                  <a:pt x="132736" y="545690"/>
                </a:cubicBezTo>
                <a:cubicBezTo>
                  <a:pt x="127820" y="373625"/>
                  <a:pt x="128725" y="201296"/>
                  <a:pt x="117987" y="29496"/>
                </a:cubicBezTo>
                <a:cubicBezTo>
                  <a:pt x="117017" y="13980"/>
                  <a:pt x="110789" y="60152"/>
                  <a:pt x="103239" y="73742"/>
                </a:cubicBezTo>
                <a:cubicBezTo>
                  <a:pt x="86023" y="104731"/>
                  <a:pt x="63910" y="132735"/>
                  <a:pt x="44246" y="162232"/>
                </a:cubicBezTo>
                <a:cubicBezTo>
                  <a:pt x="34414" y="176981"/>
                  <a:pt x="0" y="209455"/>
                  <a:pt x="0" y="191729"/>
                </a:cubicBezTo>
                <a:cubicBezTo>
                  <a:pt x="0" y="170871"/>
                  <a:pt x="30893" y="163506"/>
                  <a:pt x="44246" y="147483"/>
                </a:cubicBezTo>
                <a:cubicBezTo>
                  <a:pt x="55593" y="133866"/>
                  <a:pt x="62395" y="116855"/>
                  <a:pt x="73742" y="103238"/>
                </a:cubicBezTo>
                <a:cubicBezTo>
                  <a:pt x="135118" y="29586"/>
                  <a:pt x="106816" y="92505"/>
                  <a:pt x="132736" y="14748"/>
                </a:cubicBezTo>
                <a:cubicBezTo>
                  <a:pt x="176980" y="44244"/>
                  <a:pt x="181898" y="39330"/>
                  <a:pt x="206478" y="88490"/>
                </a:cubicBezTo>
                <a:cubicBezTo>
                  <a:pt x="213430" y="102395"/>
                  <a:pt x="211515" y="120596"/>
                  <a:pt x="221226" y="132735"/>
                </a:cubicBezTo>
                <a:cubicBezTo>
                  <a:pt x="232299" y="146576"/>
                  <a:pt x="250723" y="152400"/>
                  <a:pt x="265471" y="162232"/>
                </a:cubicBezTo>
                <a:cubicBezTo>
                  <a:pt x="270387" y="176980"/>
                  <a:pt x="269227" y="195484"/>
                  <a:pt x="280220" y="206477"/>
                </a:cubicBezTo>
                <a:cubicBezTo>
                  <a:pt x="329129" y="255385"/>
                  <a:pt x="324465" y="195368"/>
                  <a:pt x="324465" y="23597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0" y="29718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LOCC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 rot="10383209">
            <a:off x="4267836" y="161563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0383209">
            <a:off x="4648836" y="4219815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57200" y="17481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419100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si^{-}\rangle = \frac{1}{\sqrt{2}}(|\uparrow\rangle \otimes |\downarrow\rangle - &#10;|\downarrow\rangle \otimes |\uparrow\rangle)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si^{-}\rangle = \frac{1}{\sqrt{2}}(|\uparrow\rangle \otimes |\downarrow\rangle - &#10;|\downarrow\rangle \otimes |\uparrow\rangle)$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 &amp;&amp;\log_2 d_{A_1}+ \log_2 d_{A_2} + \ldots + \log_2 d_{A_N}&#10;\nonumber\\&#10;&amp;&amp;+ S(\rho_B)- S(\rho_{A_1 A_2\ldots A_NB}) \nonumber&#10;\end{eqnarray}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_1A_2B_1B_2}$&#10;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p_{i}, \rho_{i}\}$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_1A_2B_1B_2}$&#10;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p_{i}, \rho_{i}\}$&#10;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_1A_2B_1B_2}$&#10;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1}$&#10;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2}$&#10;&#10;\end{document}"/>
  <p:tag name="IGUANATEXSIZE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p_{i}, \rho_{i}\}$&#10;&#10;\end{document}"/>
  <p:tag name="IGUANATEXSIZE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_1A_2B_1B_2}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z$&#10;&#10;\end{document}"/>
  <p:tag name="IGUANATEXSIZE" val="2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1}$&#10;&#10;\end{document}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2}$&#10;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p_{i}, \rho_{i}\}$&#10;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_{acc}^{LOCC}$&#10;&#10;\end{document}"/>
  <p:tag name="IGUANATEXSIZ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_{acc}^{LOCC}$&#10;&#10;\end{document}"/>
  <p:tag name="IGUANATEXSIZE" val="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leq $&#10;&#10;\end{document}"/>
  <p:tag name="IGUANATEXSIZE" val="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_{acc}^{LOCC}$&#10;&#10;\end{document}"/>
  <p:tag name="IGUANATEXSIZE" val="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leq $&#10;&#10;\end{document}"/>
  <p:tag name="IGUANATEXSIZE" val="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_{acc}^{LOCC}$&#10;&#10;\end{document}"/>
  <p:tag name="IGUANATEXSIZE" val="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leq 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x$&#10;&#10;\end{document}"/>
  <p:tag name="IGUANATEXSIZE" val="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}&#10;&amp;&amp;\log_2 d_{A_1} + \log_2 d_{A_2} \nonumber\\&#10;&amp;&amp;+ S(\rho_{B_1})+  S(\rho_{B_2})  &#10;\nonumber\\&#10;&amp;&amp;-\max [S(\rho_{AB_1})+  S(\rho_{AB_2})]\nonumber&#10;\end{eqnarray}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y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si^{-}\rangle = \frac{1}{\sqrt{2}}(|\uparrow\rangle \otimes |\downarrow\rangle - &#10;|\downarrow\rangle \otimes |\uparrow\rangle)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z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x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y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si^{-}\rangle = \frac{1}{\sqrt{2}}(|\uparrow\rangle \otimes |\downarrow\rangle - &#10;|\downarrow\rangle \otimes |\uparrow\rangle)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z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si^{-}\rangle = \frac{1}{\sqrt{2}}(|\uparrow\rangle \otimes |\downarrow\rangle - &#10;|\downarrow\rangle \otimes |\uparrow\rangle)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x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y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si^{-}\rangle = \frac{1}{\sqrt{2}}(|\uparrow\rangle \otimes |\downarrow\rangle - &#10;|\downarrow\rangle \otimes |\uparrow\rangle)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z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x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y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si^{-}\rangle = \frac{1}{\sqrt{2}}(|\uparrow\rangle \otimes |\downarrow\rangle - &#10;|\downarrow\rangle \otimes |\uparrow\rangle)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z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x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y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z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i = U_i^A \otimes I^B \rho_{AB}(U_i^A)^{\dagger} \otimes I^B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_{acc} \leq \chi = S(\sum_i p_i \rho_i)  - \sum_i p_i S(\rho_i) 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x$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(\sigma) = - tr (\sigma \log_2 \sigma) $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_{acc} \leq \chi = S(\sum_i p_i \rho_i)  - \sum_i p_i S(\rho_i) $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leq S(\sum_i p_i \rho_i) \leq \log_2 d $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_{acc} \leq \chi = S(\sum_i p_i \rho_i)  - \sum_i p_i S(\rho_i) $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leq S(\sum_i p_i \rho_i) \leq \log_2 d $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_{acc} \leq \chi = S(\sum_i p_i \rho_i)  - \sum_i p_i S(\rho_i) $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leq S(\sum_i p_i \rho_i) \leq \log_2 d $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S(\sum_i p_i \rho_i)  - \sum_i p_i S(\rho_i) $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S(\sum_i p_i \rho_i)  - \sum_i p_i S(\rho_i) $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i = U_i^A \otimes I^B \rho_{AB}(U_i^A)^{\dagger} \otimes I^B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y$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S(\sum_i p_i \rho_i)  - \sum_i p_i S(\rho_i) $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-S(\rho_{AB}) $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i = U_i^A \otimes I^B \rho_{AB}(U_i^A)^{\dagger} \otimes I^B$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S(\sum_i p_i \rho_i)  - \sum_i p_i S(\rho_i) $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-S(\rho_{AB}) $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i = U_i^A \otimes I^B \rho_{AB}(U_i^A)^{\dagger} \otimes I^B$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overline{\rho}_{AB} $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S(\sum_i p_i \rho_i)  - \sum_i p_i S(\rho_i) $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-S(\rho_{AB}) $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 &amp; \leq &amp; S(\overline{\rho}_A) + S(\overline{\rho}_B) \nonumber\\&#10;&amp;\leq &amp; \log_2 d_A + S(\rho_B) \nonumber&#10;\end{eqnarray}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si^{-}\rangle = \frac{1}{\sqrt{2}}(|\uparrow\rangle \otimes |\downarrow\rangle - &#10;|\downarrow\rangle \otimes |\uparrow\rangle)$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i = U_i^A \otimes I^B \rho_{AB}(U_i^A)^{\dagger} \otimes I^B$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overline{\rho}_{AB} $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B_1B_2 \ldots B_N}$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B_1B_2 \ldots B_N}$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B_1B_2 \ldots B_N}$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B_1B_2 \ldots B_N}$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_1A_2 \ldots A_N B}$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_1A_2 \ldots A_N B}$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_1A_2 \ldots A_N B}$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_1A_2 \ldots A_N B}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z$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box{occurs with prob}\,\, p_k$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_1A_2 \ldots A_N B}$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1}$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2}$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N}$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box{with prob}\,\, p_k$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_1A_2 \ldots A_N B}$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1}$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2}$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N}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x$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p_{\{i\}}, \rho_{\{i\}}\}$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_{\{i\}} = p_{i_1}p_{i_2} \ldots p_{i_N}$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_1A_2 \ldots A_N B}$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1}$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2}$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N}$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p_{\{i\}}, \rho_{\{i\}}\}$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_{\{i\}} = p_{i_1}p_{i_2} \ldots p_{i_N}$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\{i\}} = U_{i_1}\otimes \ldots U_{i_N} \otimes I \rho U_{i_1}^{\dagger}\otimes &#10;\ldots U_{i_N}^{\dagger} \otimes I  $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_1A_2 \ldots A_N B}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igma_y$&#10;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1}$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2}$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N}$&#10;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p_{\{i\}}, \rho_{\{i\}}\}$&#10;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A_1A_2 \ldots A_N B}$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1}$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2}$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N}$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p_{\{i\}}, \rho_{\{i\}}\}$&#10;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 &amp;&amp;\log_2 d_{A_1}+ \log_2 d_{A_2} + \ldots + \log_2 d_{A_N}&#10;\nonumber\\&#10;&amp;&amp;+ S(\rho_B)- S(\rho_{A_1 A_2\ldots A_NB}) \nonumber&#10;\end{eqnarray}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6798</TotalTime>
  <Words>2402</Words>
  <Application>Microsoft Office PowerPoint</Application>
  <PresentationFormat>On-screen Show (4:3)</PresentationFormat>
  <Paragraphs>1005</Paragraphs>
  <Slides>112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3" baseType="lpstr">
      <vt:lpstr>Oriel</vt:lpstr>
      <vt:lpstr>Quantum Communication</vt:lpstr>
      <vt:lpstr>Outline</vt:lpstr>
      <vt:lpstr>Outline</vt:lpstr>
      <vt:lpstr>Outline</vt:lpstr>
      <vt:lpstr>Outline</vt:lpstr>
      <vt:lpstr>Communication</vt:lpstr>
      <vt:lpstr>Communication</vt:lpstr>
      <vt:lpstr>What is Communication?</vt:lpstr>
      <vt:lpstr>What is Communication?</vt:lpstr>
      <vt:lpstr>What is Communication?</vt:lpstr>
      <vt:lpstr>What is Communication?</vt:lpstr>
      <vt:lpstr>What is Communication?</vt:lpstr>
      <vt:lpstr>What is Communication?</vt:lpstr>
      <vt:lpstr>What is Communication?</vt:lpstr>
      <vt:lpstr>What is Communication?</vt:lpstr>
      <vt:lpstr>What is Communication?</vt:lpstr>
      <vt:lpstr>What is Communication?</vt:lpstr>
      <vt:lpstr>What is Communication?</vt:lpstr>
      <vt:lpstr>Slide 19</vt:lpstr>
      <vt:lpstr>Slide 20</vt:lpstr>
      <vt:lpstr>Classical Protocol</vt:lpstr>
      <vt:lpstr>Classical Protocol</vt:lpstr>
      <vt:lpstr>Classical Protocol</vt:lpstr>
      <vt:lpstr>Classical Protocol</vt:lpstr>
      <vt:lpstr>Classical Protocol</vt:lpstr>
      <vt:lpstr>Classical Protocol</vt:lpstr>
      <vt:lpstr>Classical Protocol</vt:lpstr>
      <vt:lpstr>Classical Protocol</vt:lpstr>
      <vt:lpstr>Classical Protocol</vt:lpstr>
      <vt:lpstr>Slide 30</vt:lpstr>
      <vt:lpstr>Quantum Protocol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Moral</vt:lpstr>
      <vt:lpstr>Moral</vt:lpstr>
      <vt:lpstr>Dense Coding for arbitrary state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Holevo Theorem 1973</vt:lpstr>
      <vt:lpstr>Holevo Theorem 1973</vt:lpstr>
      <vt:lpstr>Holevo Theorem 1973</vt:lpstr>
      <vt:lpstr>Holevo Theorem 1973</vt:lpstr>
      <vt:lpstr>Slide 60</vt:lpstr>
      <vt:lpstr>DC Capacity</vt:lpstr>
      <vt:lpstr>DC Capacity</vt:lpstr>
      <vt:lpstr>DC Capacity</vt:lpstr>
      <vt:lpstr>DC Capacity</vt:lpstr>
      <vt:lpstr>DC Capacity</vt:lpstr>
      <vt:lpstr>Slide 66</vt:lpstr>
      <vt:lpstr>Slide 67</vt:lpstr>
      <vt:lpstr>Slide 68</vt:lpstr>
      <vt:lpstr>DC Capacity</vt:lpstr>
      <vt:lpstr>DC Capacity</vt:lpstr>
      <vt:lpstr>Classification of states</vt:lpstr>
      <vt:lpstr>DC Capacity:  Known/Unknown</vt:lpstr>
      <vt:lpstr>Dense Coding Network</vt:lpstr>
      <vt:lpstr>Why quantum dense coding network?</vt:lpstr>
      <vt:lpstr>Why quantum dense coding network?</vt:lpstr>
      <vt:lpstr>Why quantum dense coding network?</vt:lpstr>
      <vt:lpstr>Why quantum dense coding network?</vt:lpstr>
      <vt:lpstr>Slide 78</vt:lpstr>
      <vt:lpstr>Dense Coding Network</vt:lpstr>
      <vt:lpstr>Dense Coding Network</vt:lpstr>
      <vt:lpstr>Dense Coding Network</vt:lpstr>
      <vt:lpstr>Dense Coding Network</vt:lpstr>
      <vt:lpstr>Slide 83</vt:lpstr>
      <vt:lpstr>Dense Coding Network</vt:lpstr>
      <vt:lpstr>Dense Coding Network</vt:lpstr>
      <vt:lpstr>Dense Coding Network</vt:lpstr>
      <vt:lpstr>Dense Coding Network</vt:lpstr>
      <vt:lpstr>Dense Coding Network</vt:lpstr>
      <vt:lpstr>Dense Coding Network</vt:lpstr>
      <vt:lpstr>Dense Coding Network</vt:lpstr>
      <vt:lpstr>Dense Coding Network</vt:lpstr>
      <vt:lpstr>Dense Coding Network</vt:lpstr>
      <vt:lpstr>DC Capacity network</vt:lpstr>
      <vt:lpstr>DC Capacity Network</vt:lpstr>
      <vt:lpstr>DC Capacity Network</vt:lpstr>
      <vt:lpstr>DC Capacity:  Known/Unknown</vt:lpstr>
      <vt:lpstr>Slide 97</vt:lpstr>
      <vt:lpstr>Distributed DC: Two receivers</vt:lpstr>
      <vt:lpstr>Distributed DC: Two receivers</vt:lpstr>
      <vt:lpstr>Distributed DC: Two receivers</vt:lpstr>
      <vt:lpstr>Distributed DC: Two receivers</vt:lpstr>
      <vt:lpstr>Distributed DC: Two receivers</vt:lpstr>
      <vt:lpstr>Distributed DC: Two receivers</vt:lpstr>
      <vt:lpstr>Slide 104</vt:lpstr>
      <vt:lpstr>Distributed DC: Two receivers</vt:lpstr>
      <vt:lpstr>Distributed DC: Two receivers</vt:lpstr>
      <vt:lpstr>Distributed DC: Two receivers</vt:lpstr>
      <vt:lpstr>DC Capacity:  Known/Unknown</vt:lpstr>
      <vt:lpstr>DC Capacity:  Known/Unknown</vt:lpstr>
      <vt:lpstr>DC Capacity:  Known/Unknown</vt:lpstr>
      <vt:lpstr>DC Capacity:  Known/Unknown</vt:lpstr>
      <vt:lpstr>Slide 112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Trends in  Quantum Information</dc:title>
  <dc:creator>HRI</dc:creator>
  <cp:lastModifiedBy>HRI</cp:lastModifiedBy>
  <cp:revision>377</cp:revision>
  <dcterms:created xsi:type="dcterms:W3CDTF">2013-07-19T03:26:40Z</dcterms:created>
  <dcterms:modified xsi:type="dcterms:W3CDTF">2014-02-27T02:04:06Z</dcterms:modified>
</cp:coreProperties>
</file>