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ppt" ContentType="application/vnd.ms-powerpoint"/>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0"/>
  </p:notesMasterIdLst>
  <p:handoutMasterIdLst>
    <p:handoutMasterId r:id="rId51"/>
  </p:handoutMasterIdLst>
  <p:sldIdLst>
    <p:sldId id="256" r:id="rId2"/>
    <p:sldId id="310" r:id="rId3"/>
    <p:sldId id="314" r:id="rId4"/>
    <p:sldId id="311" r:id="rId5"/>
    <p:sldId id="312" r:id="rId6"/>
    <p:sldId id="313" r:id="rId7"/>
    <p:sldId id="317" r:id="rId8"/>
    <p:sldId id="315" r:id="rId9"/>
    <p:sldId id="316" r:id="rId10"/>
    <p:sldId id="318" r:id="rId11"/>
    <p:sldId id="319" r:id="rId12"/>
    <p:sldId id="320" r:id="rId13"/>
    <p:sldId id="284" r:id="rId14"/>
    <p:sldId id="280" r:id="rId15"/>
    <p:sldId id="260" r:id="rId16"/>
    <p:sldId id="281" r:id="rId17"/>
    <p:sldId id="261" r:id="rId18"/>
    <p:sldId id="262" r:id="rId19"/>
    <p:sldId id="270" r:id="rId20"/>
    <p:sldId id="302" r:id="rId21"/>
    <p:sldId id="303" r:id="rId22"/>
    <p:sldId id="304" r:id="rId23"/>
    <p:sldId id="306" r:id="rId24"/>
    <p:sldId id="298" r:id="rId25"/>
    <p:sldId id="286" r:id="rId26"/>
    <p:sldId id="275" r:id="rId27"/>
    <p:sldId id="299" r:id="rId28"/>
    <p:sldId id="293" r:id="rId29"/>
    <p:sldId id="294" r:id="rId30"/>
    <p:sldId id="297" r:id="rId31"/>
    <p:sldId id="291" r:id="rId32"/>
    <p:sldId id="295" r:id="rId33"/>
    <p:sldId id="300" r:id="rId34"/>
    <p:sldId id="301" r:id="rId35"/>
    <p:sldId id="329" r:id="rId36"/>
    <p:sldId id="330" r:id="rId37"/>
    <p:sldId id="331" r:id="rId38"/>
    <p:sldId id="332" r:id="rId39"/>
    <p:sldId id="333" r:id="rId40"/>
    <p:sldId id="334" r:id="rId41"/>
    <p:sldId id="335" r:id="rId42"/>
    <p:sldId id="336" r:id="rId43"/>
    <p:sldId id="267" r:id="rId44"/>
    <p:sldId id="268" r:id="rId45"/>
    <p:sldId id="289" r:id="rId46"/>
    <p:sldId id="271" r:id="rId47"/>
    <p:sldId id="296" r:id="rId48"/>
    <p:sldId id="290" r:id="rId49"/>
  </p:sldIdLst>
  <p:sldSz cx="9144000" cy="6858000" type="screen4x3"/>
  <p:notesSz cx="4279900" cy="5486400"/>
  <p:defaultTextStyle>
    <a:defPPr>
      <a:defRPr lang="en-GB"/>
    </a:defPPr>
    <a:lvl1pPr algn="l" defTabSz="449263" rtl="0" fontAlgn="base">
      <a:spcBef>
        <a:spcPct val="0"/>
      </a:spcBef>
      <a:spcAft>
        <a:spcPct val="0"/>
      </a:spcAft>
      <a:buClr>
        <a:srgbClr val="000000"/>
      </a:buClr>
      <a:buSzPct val="100000"/>
      <a:buFont typeface="Times New Roman" pitchFamily="18" charset="0"/>
      <a:defRPr kern="1200">
        <a:solidFill>
          <a:schemeClr val="tx1"/>
        </a:solidFill>
        <a:latin typeface="Arial" pitchFamily="34" charset="0"/>
        <a:ea typeface="+mn-ea"/>
        <a:cs typeface="+mn-cs"/>
      </a:defRPr>
    </a:lvl1pPr>
    <a:lvl2pPr marL="742950" indent="-285750" algn="l" defTabSz="449263" rtl="0" fontAlgn="base">
      <a:spcBef>
        <a:spcPct val="0"/>
      </a:spcBef>
      <a:spcAft>
        <a:spcPct val="0"/>
      </a:spcAft>
      <a:buClr>
        <a:srgbClr val="000000"/>
      </a:buClr>
      <a:buSzPct val="100000"/>
      <a:buFont typeface="Times New Roman" pitchFamily="18" charset="0"/>
      <a:defRPr kern="1200">
        <a:solidFill>
          <a:schemeClr val="tx1"/>
        </a:solidFill>
        <a:latin typeface="Arial" pitchFamily="34" charset="0"/>
        <a:ea typeface="+mn-ea"/>
        <a:cs typeface="+mn-cs"/>
      </a:defRPr>
    </a:lvl2pPr>
    <a:lvl3pPr marL="1143000" indent="-228600" algn="l" defTabSz="449263" rtl="0" fontAlgn="base">
      <a:spcBef>
        <a:spcPct val="0"/>
      </a:spcBef>
      <a:spcAft>
        <a:spcPct val="0"/>
      </a:spcAft>
      <a:buClr>
        <a:srgbClr val="000000"/>
      </a:buClr>
      <a:buSzPct val="100000"/>
      <a:buFont typeface="Times New Roman" pitchFamily="18" charset="0"/>
      <a:defRPr kern="1200">
        <a:solidFill>
          <a:schemeClr val="tx1"/>
        </a:solidFill>
        <a:latin typeface="Arial" pitchFamily="34" charset="0"/>
        <a:ea typeface="+mn-ea"/>
        <a:cs typeface="+mn-cs"/>
      </a:defRPr>
    </a:lvl3pPr>
    <a:lvl4pPr marL="1600200" indent="-228600" algn="l" defTabSz="449263" rtl="0" fontAlgn="base">
      <a:spcBef>
        <a:spcPct val="0"/>
      </a:spcBef>
      <a:spcAft>
        <a:spcPct val="0"/>
      </a:spcAft>
      <a:buClr>
        <a:srgbClr val="000000"/>
      </a:buClr>
      <a:buSzPct val="100000"/>
      <a:buFont typeface="Times New Roman" pitchFamily="18" charset="0"/>
      <a:defRPr kern="1200">
        <a:solidFill>
          <a:schemeClr val="tx1"/>
        </a:solidFill>
        <a:latin typeface="Arial" pitchFamily="34" charset="0"/>
        <a:ea typeface="+mn-ea"/>
        <a:cs typeface="+mn-cs"/>
      </a:defRPr>
    </a:lvl4pPr>
    <a:lvl5pPr marL="2057400" indent="-228600" algn="l" defTabSz="449263" rtl="0" fontAlgn="base">
      <a:spcBef>
        <a:spcPct val="0"/>
      </a:spcBef>
      <a:spcAft>
        <a:spcPct val="0"/>
      </a:spcAft>
      <a:buClr>
        <a:srgbClr val="000000"/>
      </a:buClr>
      <a:buSzPct val="100000"/>
      <a:buFont typeface="Times New Roman" pitchFamily="18" charset="0"/>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000000"/>
    <a:srgbClr val="A50021"/>
    <a:srgbClr val="4388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p:scale>
          <a:sx n="76" d="100"/>
          <a:sy n="76" d="100"/>
        </p:scale>
        <p:origin x="-1206" y="-18"/>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6" Type="http://schemas.openxmlformats.org/officeDocument/2006/relationships/image" Target="../media/image11.wmf"/><Relationship Id="rId5" Type="http://schemas.openxmlformats.org/officeDocument/2006/relationships/image" Target="../media/image10.wmf"/><Relationship Id="rId4"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image" Target="../media/image94.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image" Target="../media/image9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wmf"/><Relationship Id="rId1" Type="http://schemas.openxmlformats.org/officeDocument/2006/relationships/image" Target="../media/image104.wmf"/></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114.emf"/><Relationship Id="rId13" Type="http://schemas.openxmlformats.org/officeDocument/2006/relationships/image" Target="../media/image119.emf"/><Relationship Id="rId3" Type="http://schemas.openxmlformats.org/officeDocument/2006/relationships/image" Target="../media/image109.emf"/><Relationship Id="rId7" Type="http://schemas.openxmlformats.org/officeDocument/2006/relationships/image" Target="../media/image113.emf"/><Relationship Id="rId12" Type="http://schemas.openxmlformats.org/officeDocument/2006/relationships/image" Target="../media/image118.emf"/><Relationship Id="rId2" Type="http://schemas.openxmlformats.org/officeDocument/2006/relationships/image" Target="../media/image108.emf"/><Relationship Id="rId1" Type="http://schemas.openxmlformats.org/officeDocument/2006/relationships/image" Target="../media/image107.emf"/><Relationship Id="rId6" Type="http://schemas.openxmlformats.org/officeDocument/2006/relationships/image" Target="../media/image112.emf"/><Relationship Id="rId11" Type="http://schemas.openxmlformats.org/officeDocument/2006/relationships/image" Target="../media/image117.emf"/><Relationship Id="rId5" Type="http://schemas.openxmlformats.org/officeDocument/2006/relationships/image" Target="../media/image111.emf"/><Relationship Id="rId15" Type="http://schemas.openxmlformats.org/officeDocument/2006/relationships/image" Target="../media/image121.emf"/><Relationship Id="rId10" Type="http://schemas.openxmlformats.org/officeDocument/2006/relationships/image" Target="../media/image116.emf"/><Relationship Id="rId4" Type="http://schemas.openxmlformats.org/officeDocument/2006/relationships/image" Target="../media/image110.emf"/><Relationship Id="rId9" Type="http://schemas.openxmlformats.org/officeDocument/2006/relationships/image" Target="../media/image115.emf"/><Relationship Id="rId14" Type="http://schemas.openxmlformats.org/officeDocument/2006/relationships/image" Target="../media/image12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40.emf"/><Relationship Id="rId7" Type="http://schemas.openxmlformats.org/officeDocument/2006/relationships/image" Target="../media/image44.wmf"/><Relationship Id="rId2" Type="http://schemas.openxmlformats.org/officeDocument/2006/relationships/image" Target="../media/image39.emf"/><Relationship Id="rId1" Type="http://schemas.openxmlformats.org/officeDocument/2006/relationships/image" Target="../media/image38.emf"/><Relationship Id="rId6" Type="http://schemas.openxmlformats.org/officeDocument/2006/relationships/image" Target="../media/image43.wmf"/><Relationship Id="rId11" Type="http://schemas.openxmlformats.org/officeDocument/2006/relationships/image" Target="../media/image48.wmf"/><Relationship Id="rId5" Type="http://schemas.openxmlformats.org/officeDocument/2006/relationships/image" Target="../media/image42.wmf"/><Relationship Id="rId10" Type="http://schemas.openxmlformats.org/officeDocument/2006/relationships/image" Target="../media/image47.wmf"/><Relationship Id="rId4" Type="http://schemas.openxmlformats.org/officeDocument/2006/relationships/image" Target="../media/image41.wmf"/><Relationship Id="rId9" Type="http://schemas.openxmlformats.org/officeDocument/2006/relationships/image" Target="../media/image4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854200" cy="2746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2424113" y="0"/>
            <a:ext cx="1854200" cy="274638"/>
          </a:xfrm>
          <a:prstGeom prst="rect">
            <a:avLst/>
          </a:prstGeom>
        </p:spPr>
        <p:txBody>
          <a:bodyPr vert="horz" lIns="91440" tIns="45720" rIns="91440" bIns="45720" rtlCol="0"/>
          <a:lstStyle>
            <a:lvl1pPr algn="r">
              <a:defRPr sz="1200"/>
            </a:lvl1pPr>
          </a:lstStyle>
          <a:p>
            <a:fld id="{A71D0B9D-A9BA-433E-9E87-27DE3B15D9B4}" type="datetimeFigureOut">
              <a:rPr lang="en-US" smtClean="0"/>
              <a:pPr/>
              <a:t>2/27/2014</a:t>
            </a:fld>
            <a:endParaRPr lang="en-US"/>
          </a:p>
        </p:txBody>
      </p:sp>
      <p:sp>
        <p:nvSpPr>
          <p:cNvPr id="4" name="Footer Placeholder 3"/>
          <p:cNvSpPr>
            <a:spLocks noGrp="1"/>
          </p:cNvSpPr>
          <p:nvPr>
            <p:ph type="ftr" sz="quarter" idx="2"/>
          </p:nvPr>
        </p:nvSpPr>
        <p:spPr>
          <a:xfrm>
            <a:off x="0" y="5211763"/>
            <a:ext cx="1854200" cy="273050"/>
          </a:xfrm>
          <a:prstGeom prst="rect">
            <a:avLst/>
          </a:prstGeom>
        </p:spPr>
        <p:txBody>
          <a:bodyPr vert="horz" lIns="91440" tIns="45720" rIns="91440" bIns="45720" rtlCol="0" anchor="b"/>
          <a:lstStyle>
            <a:lvl1pPr algn="l">
              <a:defRPr sz="1200"/>
            </a:lvl1pPr>
          </a:lstStyle>
          <a:p>
            <a:r>
              <a:rPr lang="en-US" smtClean="0"/>
              <a:t>IPQI 2014</a:t>
            </a:r>
            <a:endParaRPr lang="en-US"/>
          </a:p>
        </p:txBody>
      </p:sp>
      <p:sp>
        <p:nvSpPr>
          <p:cNvPr id="5" name="Slide Number Placeholder 4"/>
          <p:cNvSpPr>
            <a:spLocks noGrp="1"/>
          </p:cNvSpPr>
          <p:nvPr>
            <p:ph type="sldNum" sz="quarter" idx="3"/>
          </p:nvPr>
        </p:nvSpPr>
        <p:spPr>
          <a:xfrm>
            <a:off x="2424113" y="5211763"/>
            <a:ext cx="1854200" cy="273050"/>
          </a:xfrm>
          <a:prstGeom prst="rect">
            <a:avLst/>
          </a:prstGeom>
        </p:spPr>
        <p:txBody>
          <a:bodyPr vert="horz" lIns="91440" tIns="45720" rIns="91440" bIns="45720" rtlCol="0" anchor="b"/>
          <a:lstStyle>
            <a:lvl1pPr algn="r">
              <a:defRPr sz="1200"/>
            </a:lvl1pPr>
          </a:lstStyle>
          <a:p>
            <a:fld id="{C405CA0A-BE9A-446E-B7E8-3EAAD37EF711}" type="slidenum">
              <a:rPr lang="en-US" smtClean="0"/>
              <a:pPr/>
              <a:t>‹#›</a:t>
            </a:fld>
            <a:endParaRPr lang="en-US"/>
          </a:p>
        </p:txBody>
      </p:sp>
    </p:spTree>
    <p:extLst>
      <p:ext uri="{BB962C8B-B14F-4D97-AF65-F5344CB8AC3E}">
        <p14:creationId xmlns:p14="http://schemas.microsoft.com/office/powerpoint/2010/main" val="425610372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4279900" cy="5486400"/>
          </a:xfrm>
          <a:prstGeom prst="roundRect">
            <a:avLst>
              <a:gd name="adj" fmla="val 37"/>
            </a:avLst>
          </a:prstGeom>
          <a:solidFill>
            <a:srgbClr val="FFFFFF"/>
          </a:solidFill>
          <a:ln w="9360">
            <a:noFill/>
            <a:miter lim="800000"/>
            <a:headEnd/>
            <a:tailEnd/>
          </a:ln>
          <a:effectLst/>
        </p:spPr>
        <p:txBody>
          <a:bodyPr wrap="none" anchor="ctr"/>
          <a:lstStyle/>
          <a:p>
            <a:pPr>
              <a:defRPr/>
            </a:pPr>
            <a:endParaRPr lang="en-US">
              <a:solidFill>
                <a:schemeClr val="bg1"/>
              </a:solidFill>
              <a:latin typeface="Arial" charset="0"/>
            </a:endParaRPr>
          </a:p>
        </p:txBody>
      </p:sp>
      <p:sp>
        <p:nvSpPr>
          <p:cNvPr id="2050" name="AutoShape 2"/>
          <p:cNvSpPr>
            <a:spLocks noChangeArrowheads="1"/>
          </p:cNvSpPr>
          <p:nvPr/>
        </p:nvSpPr>
        <p:spPr bwMode="auto">
          <a:xfrm>
            <a:off x="0" y="0"/>
            <a:ext cx="4279900" cy="5486400"/>
          </a:xfrm>
          <a:prstGeom prst="roundRect">
            <a:avLst>
              <a:gd name="adj" fmla="val 37"/>
            </a:avLst>
          </a:prstGeom>
          <a:solidFill>
            <a:srgbClr val="FFFFFF"/>
          </a:solidFill>
          <a:ln w="72000">
            <a:noFill/>
            <a:round/>
            <a:headEnd/>
            <a:tailEnd/>
          </a:ln>
          <a:effectLst/>
        </p:spPr>
        <p:txBody>
          <a:bodyPr wrap="none" anchor="ctr"/>
          <a:lstStyle/>
          <a:p>
            <a:pPr>
              <a:defRPr/>
            </a:pPr>
            <a:endParaRPr lang="en-US">
              <a:solidFill>
                <a:schemeClr val="bg1"/>
              </a:solidFill>
              <a:latin typeface="Arial" charset="0"/>
            </a:endParaRPr>
          </a:p>
        </p:txBody>
      </p:sp>
      <p:sp>
        <p:nvSpPr>
          <p:cNvPr id="2051" name="Rectangle 3"/>
          <p:cNvSpPr>
            <a:spLocks noGrp="1" noChangeArrowheads="1"/>
          </p:cNvSpPr>
          <p:nvPr>
            <p:ph type="hdr"/>
          </p:nvPr>
        </p:nvSpPr>
        <p:spPr bwMode="auto">
          <a:xfrm>
            <a:off x="0" y="0"/>
            <a:ext cx="1851025" cy="271463"/>
          </a:xfrm>
          <a:prstGeom prst="rect">
            <a:avLst/>
          </a:prstGeom>
          <a:noFill/>
          <a:ln w="72000">
            <a:noFill/>
            <a:round/>
            <a:headEnd/>
            <a:tailEnd/>
          </a:ln>
          <a:effectLst/>
        </p:spPr>
        <p:txBody>
          <a:bodyPr vert="horz" wrap="square" lIns="55800" tIns="28080" rIns="55800" bIns="2808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
                <a:solidFill>
                  <a:srgbClr val="000000"/>
                </a:solidFill>
                <a:latin typeface="Arial" charset="0"/>
              </a:defRPr>
            </a:lvl1pPr>
          </a:lstStyle>
          <a:p>
            <a:pPr>
              <a:defRPr/>
            </a:pPr>
            <a:endParaRPr lang="en-US"/>
          </a:p>
        </p:txBody>
      </p:sp>
      <p:sp>
        <p:nvSpPr>
          <p:cNvPr id="2052" name="Rectangle 4"/>
          <p:cNvSpPr>
            <a:spLocks noGrp="1" noChangeArrowheads="1"/>
          </p:cNvSpPr>
          <p:nvPr>
            <p:ph type="dt"/>
          </p:nvPr>
        </p:nvSpPr>
        <p:spPr bwMode="auto">
          <a:xfrm>
            <a:off x="2424113" y="0"/>
            <a:ext cx="1851025" cy="271463"/>
          </a:xfrm>
          <a:prstGeom prst="rect">
            <a:avLst/>
          </a:prstGeom>
          <a:noFill/>
          <a:ln w="72000">
            <a:noFill/>
            <a:round/>
            <a:headEnd/>
            <a:tailEnd/>
          </a:ln>
          <a:effectLst/>
        </p:spPr>
        <p:txBody>
          <a:bodyPr vert="horz" wrap="square" lIns="55800" tIns="28080" rIns="55800" bIns="2808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
                <a:solidFill>
                  <a:srgbClr val="000000"/>
                </a:solidFill>
                <a:latin typeface="Arial" charset="0"/>
              </a:defRPr>
            </a:lvl1pPr>
          </a:lstStyle>
          <a:p>
            <a:pPr>
              <a:defRPr/>
            </a:pPr>
            <a:endParaRPr lang="en-US"/>
          </a:p>
        </p:txBody>
      </p:sp>
      <p:sp>
        <p:nvSpPr>
          <p:cNvPr id="28678" name="Rectangle 5"/>
          <p:cNvSpPr>
            <a:spLocks noGrp="1" noRot="1" noChangeAspect="1" noChangeArrowheads="1"/>
          </p:cNvSpPr>
          <p:nvPr>
            <p:ph type="sldImg"/>
          </p:nvPr>
        </p:nvSpPr>
        <p:spPr bwMode="auto">
          <a:xfrm>
            <a:off x="768350" y="411163"/>
            <a:ext cx="2740025" cy="2054225"/>
          </a:xfrm>
          <a:prstGeom prst="rect">
            <a:avLst/>
          </a:prstGeom>
          <a:noFill/>
          <a:ln w="9525">
            <a:noFill/>
            <a:round/>
            <a:headEnd/>
            <a:tailEnd/>
          </a:ln>
        </p:spPr>
      </p:sp>
      <p:sp>
        <p:nvSpPr>
          <p:cNvPr id="2054" name="Rectangle 6"/>
          <p:cNvSpPr>
            <a:spLocks noGrp="1" noChangeArrowheads="1"/>
          </p:cNvSpPr>
          <p:nvPr>
            <p:ph type="body"/>
          </p:nvPr>
        </p:nvSpPr>
        <p:spPr bwMode="auto">
          <a:xfrm>
            <a:off x="428625" y="2606675"/>
            <a:ext cx="3419475" cy="24653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smtClean="0"/>
          </a:p>
        </p:txBody>
      </p:sp>
      <p:sp>
        <p:nvSpPr>
          <p:cNvPr id="2055" name="Rectangle 7"/>
          <p:cNvSpPr>
            <a:spLocks noGrp="1" noChangeArrowheads="1"/>
          </p:cNvSpPr>
          <p:nvPr>
            <p:ph type="ftr"/>
          </p:nvPr>
        </p:nvSpPr>
        <p:spPr bwMode="auto">
          <a:xfrm>
            <a:off x="0" y="5211763"/>
            <a:ext cx="1851025" cy="269875"/>
          </a:xfrm>
          <a:prstGeom prst="rect">
            <a:avLst/>
          </a:prstGeom>
          <a:noFill/>
          <a:ln w="72000">
            <a:noFill/>
            <a:round/>
            <a:headEnd/>
            <a:tailEnd/>
          </a:ln>
          <a:effectLst/>
        </p:spPr>
        <p:txBody>
          <a:bodyPr vert="horz" wrap="square" lIns="55800" tIns="28080" rIns="55800" bIns="2808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
                <a:solidFill>
                  <a:srgbClr val="000000"/>
                </a:solidFill>
                <a:latin typeface="Arial" charset="0"/>
              </a:defRPr>
            </a:lvl1pPr>
          </a:lstStyle>
          <a:p>
            <a:pPr>
              <a:defRPr/>
            </a:pPr>
            <a:r>
              <a:rPr lang="en-US" smtClean="0"/>
              <a:t>IPQI 2014</a:t>
            </a:r>
            <a:endParaRPr lang="en-US"/>
          </a:p>
        </p:txBody>
      </p:sp>
      <p:sp>
        <p:nvSpPr>
          <p:cNvPr id="2056" name="Rectangle 8"/>
          <p:cNvSpPr>
            <a:spLocks noGrp="1" noChangeArrowheads="1"/>
          </p:cNvSpPr>
          <p:nvPr>
            <p:ph type="sldNum"/>
          </p:nvPr>
        </p:nvSpPr>
        <p:spPr bwMode="auto">
          <a:xfrm>
            <a:off x="2424113" y="5211763"/>
            <a:ext cx="1851025" cy="269875"/>
          </a:xfrm>
          <a:prstGeom prst="rect">
            <a:avLst/>
          </a:prstGeom>
          <a:noFill/>
          <a:ln w="72000">
            <a:noFill/>
            <a:round/>
            <a:headEnd/>
            <a:tailEnd/>
          </a:ln>
          <a:effectLst/>
        </p:spPr>
        <p:txBody>
          <a:bodyPr vert="horz" wrap="square" lIns="55800" tIns="28080" rIns="55800" bIns="2808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
                <a:solidFill>
                  <a:srgbClr val="000000"/>
                </a:solidFill>
                <a:latin typeface="Arial" charset="0"/>
              </a:defRPr>
            </a:lvl1pPr>
          </a:lstStyle>
          <a:p>
            <a:pPr>
              <a:defRPr/>
            </a:pPr>
            <a:fld id="{6461FCD0-F0E6-4A9D-8A2A-CC24BF7CAD83}" type="slidenum">
              <a:rPr lang="en-US"/>
              <a:pPr>
                <a:defRPr/>
              </a:pPr>
              <a:t>‹#›</a:t>
            </a:fld>
            <a:endParaRPr lang="en-US"/>
          </a:p>
        </p:txBody>
      </p:sp>
    </p:spTree>
    <p:extLst>
      <p:ext uri="{BB962C8B-B14F-4D97-AF65-F5344CB8AC3E}">
        <p14:creationId xmlns:p14="http://schemas.microsoft.com/office/powerpoint/2010/main" val="3141643419"/>
      </p:ext>
    </p:extLst>
  </p:cSld>
  <p:clrMap bg1="lt1" tx1="dk1" bg2="lt2" tx2="dk2" accent1="accent1" accent2="accent2" accent3="accent3" accent4="accent4" accent5="accent5" accent6="accent6" hlink="hlink" folHlink="folHlink"/>
  <p:hf hdr="0" dt="0"/>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8"/>
          <p:cNvSpPr>
            <a:spLocks noGrp="1" noChangeArrowheads="1"/>
          </p:cNvSpPr>
          <p:nvPr>
            <p:ph type="sldNum" sz="quarter"/>
          </p:nvPr>
        </p:nvSpPr>
        <p:spPr>
          <a:noFill/>
        </p:spPr>
        <p:txBody>
          <a:bodyPr/>
          <a:lstStyle/>
          <a:p>
            <a:fld id="{567D50AE-9BC4-40F4-9827-E92F9D04B886}" type="slidenum">
              <a:rPr lang="en-US" smtClean="0">
                <a:latin typeface="Arial" pitchFamily="34" charset="0"/>
              </a:rPr>
              <a:pPr/>
              <a:t>1</a:t>
            </a:fld>
            <a:endParaRPr lang="en-US" smtClean="0">
              <a:latin typeface="Arial" pitchFamily="34" charset="0"/>
            </a:endParaRPr>
          </a:p>
        </p:txBody>
      </p:sp>
      <p:sp>
        <p:nvSpPr>
          <p:cNvPr id="29699" name="Rectangle 1"/>
          <p:cNvSpPr>
            <a:spLocks noGrp="1" noRot="1" noChangeAspect="1" noChangeArrowheads="1" noTextEdit="1"/>
          </p:cNvSpPr>
          <p:nvPr>
            <p:ph type="sldImg"/>
          </p:nvPr>
        </p:nvSpPr>
        <p:spPr>
          <a:xfrm>
            <a:off x="768350" y="411163"/>
            <a:ext cx="2743200" cy="2057400"/>
          </a:xfrm>
          <a:solidFill>
            <a:srgbClr val="FFFFFF"/>
          </a:solidFill>
          <a:ln>
            <a:solidFill>
              <a:srgbClr val="000000"/>
            </a:solidFill>
            <a:miter lim="800000"/>
          </a:ln>
        </p:spPr>
      </p:sp>
      <p:sp>
        <p:nvSpPr>
          <p:cNvPr id="29700" name="Rectangle 2"/>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8"/>
          <p:cNvSpPr>
            <a:spLocks noGrp="1" noChangeArrowheads="1"/>
          </p:cNvSpPr>
          <p:nvPr>
            <p:ph type="sldNum" sz="quarter"/>
          </p:nvPr>
        </p:nvSpPr>
        <p:spPr>
          <a:noFill/>
        </p:spPr>
        <p:txBody>
          <a:bodyPr/>
          <a:lstStyle/>
          <a:p>
            <a:fld id="{6AB4DA35-9B77-4970-9974-08A6AAEF89F7}" type="slidenum">
              <a:rPr lang="en-US" smtClean="0">
                <a:latin typeface="Arial" pitchFamily="34" charset="0"/>
              </a:rPr>
              <a:pPr/>
              <a:t>19</a:t>
            </a:fld>
            <a:endParaRPr lang="en-US" smtClean="0">
              <a:latin typeface="Arial" pitchFamily="34" charset="0"/>
            </a:endParaRPr>
          </a:p>
        </p:txBody>
      </p:sp>
      <p:sp>
        <p:nvSpPr>
          <p:cNvPr id="38915" name="Rectangle 2"/>
          <p:cNvSpPr>
            <a:spLocks noGrp="1" noRot="1" noChangeAspect="1" noChangeArrowheads="1" noTextEdit="1"/>
          </p:cNvSpPr>
          <p:nvPr>
            <p:ph type="sldImg"/>
          </p:nvPr>
        </p:nvSpPr>
        <p:spPr>
          <a:xfrm>
            <a:off x="768350" y="411163"/>
            <a:ext cx="2743200" cy="2057400"/>
          </a:xfrm>
        </p:spPr>
      </p:sp>
      <p:sp>
        <p:nvSpPr>
          <p:cNvPr id="38916" name="Rectangle 3"/>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8"/>
          <p:cNvSpPr>
            <a:spLocks noGrp="1" noChangeArrowheads="1"/>
          </p:cNvSpPr>
          <p:nvPr>
            <p:ph type="sldNum" sz="quarter"/>
          </p:nvPr>
        </p:nvSpPr>
        <p:spPr>
          <a:noFill/>
        </p:spPr>
        <p:txBody>
          <a:bodyPr/>
          <a:lstStyle/>
          <a:p>
            <a:fld id="{367FC000-627C-4AE0-95B8-7107E08486A7}" type="slidenum">
              <a:rPr lang="en-US" smtClean="0">
                <a:latin typeface="Arial" pitchFamily="34" charset="0"/>
              </a:rPr>
              <a:pPr/>
              <a:t>24</a:t>
            </a:fld>
            <a:endParaRPr lang="en-US" smtClean="0">
              <a:latin typeface="Arial" pitchFamily="34" charset="0"/>
            </a:endParaRPr>
          </a:p>
        </p:txBody>
      </p:sp>
      <p:sp>
        <p:nvSpPr>
          <p:cNvPr id="39939" name="Rectangle 1"/>
          <p:cNvSpPr>
            <a:spLocks noGrp="1" noRot="1" noChangeAspect="1" noChangeArrowheads="1" noTextEdit="1"/>
          </p:cNvSpPr>
          <p:nvPr>
            <p:ph type="sldImg"/>
          </p:nvPr>
        </p:nvSpPr>
        <p:spPr>
          <a:xfrm>
            <a:off x="768350" y="411163"/>
            <a:ext cx="2743200" cy="2057400"/>
          </a:xfrm>
          <a:solidFill>
            <a:srgbClr val="FFFFFF"/>
          </a:solidFill>
          <a:ln>
            <a:solidFill>
              <a:srgbClr val="000000"/>
            </a:solidFill>
            <a:miter lim="800000"/>
          </a:ln>
        </p:spPr>
      </p:sp>
      <p:sp>
        <p:nvSpPr>
          <p:cNvPr id="39940" name="Rectangle 2"/>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8"/>
          <p:cNvSpPr>
            <a:spLocks noGrp="1" noChangeArrowheads="1"/>
          </p:cNvSpPr>
          <p:nvPr>
            <p:ph type="sldNum" sz="quarter"/>
          </p:nvPr>
        </p:nvSpPr>
        <p:spPr>
          <a:noFill/>
        </p:spPr>
        <p:txBody>
          <a:bodyPr/>
          <a:lstStyle/>
          <a:p>
            <a:fld id="{8097A4AA-1EB1-4C9B-88C1-9AE1A841F2DA}" type="slidenum">
              <a:rPr lang="en-US" smtClean="0">
                <a:latin typeface="Arial" pitchFamily="34" charset="0"/>
              </a:rPr>
              <a:pPr/>
              <a:t>25</a:t>
            </a:fld>
            <a:endParaRPr lang="en-US" smtClean="0">
              <a:latin typeface="Arial" pitchFamily="34" charset="0"/>
            </a:endParaRPr>
          </a:p>
        </p:txBody>
      </p:sp>
      <p:sp>
        <p:nvSpPr>
          <p:cNvPr id="41987" name="Rectangle 2"/>
          <p:cNvSpPr>
            <a:spLocks noGrp="1" noRot="1" noChangeAspect="1" noChangeArrowheads="1" noTextEdit="1"/>
          </p:cNvSpPr>
          <p:nvPr>
            <p:ph type="sldImg"/>
          </p:nvPr>
        </p:nvSpPr>
        <p:spPr>
          <a:xfrm>
            <a:off x="768350" y="411163"/>
            <a:ext cx="2743200" cy="2057400"/>
          </a:xfrm>
        </p:spPr>
      </p:sp>
      <p:sp>
        <p:nvSpPr>
          <p:cNvPr id="41988" name="Rectangle 3"/>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8"/>
          <p:cNvSpPr>
            <a:spLocks noGrp="1" noChangeArrowheads="1"/>
          </p:cNvSpPr>
          <p:nvPr>
            <p:ph type="sldNum" sz="quarter"/>
          </p:nvPr>
        </p:nvSpPr>
        <p:spPr>
          <a:noFill/>
        </p:spPr>
        <p:txBody>
          <a:bodyPr/>
          <a:lstStyle/>
          <a:p>
            <a:fld id="{8FA7C1AA-C6ED-40CD-A5ED-B89DDABAAD54}" type="slidenum">
              <a:rPr lang="en-US" smtClean="0">
                <a:latin typeface="Arial" pitchFamily="34" charset="0"/>
              </a:rPr>
              <a:pPr/>
              <a:t>26</a:t>
            </a:fld>
            <a:endParaRPr lang="en-US" smtClean="0">
              <a:latin typeface="Arial" pitchFamily="34" charset="0"/>
            </a:endParaRPr>
          </a:p>
        </p:txBody>
      </p:sp>
      <p:sp>
        <p:nvSpPr>
          <p:cNvPr id="43011" name="Rectangle 2"/>
          <p:cNvSpPr>
            <a:spLocks noGrp="1" noRot="1" noChangeAspect="1" noChangeArrowheads="1" noTextEdit="1"/>
          </p:cNvSpPr>
          <p:nvPr>
            <p:ph type="sldImg"/>
          </p:nvPr>
        </p:nvSpPr>
        <p:spPr>
          <a:xfrm>
            <a:off x="768350" y="411163"/>
            <a:ext cx="2743200" cy="2057400"/>
          </a:xfrm>
        </p:spPr>
      </p:sp>
      <p:sp>
        <p:nvSpPr>
          <p:cNvPr id="43012" name="Rectangle 3"/>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8"/>
          <p:cNvSpPr>
            <a:spLocks noGrp="1" noChangeArrowheads="1"/>
          </p:cNvSpPr>
          <p:nvPr>
            <p:ph type="sldNum" sz="quarter"/>
          </p:nvPr>
        </p:nvSpPr>
        <p:spPr>
          <a:noFill/>
        </p:spPr>
        <p:txBody>
          <a:bodyPr/>
          <a:lstStyle/>
          <a:p>
            <a:fld id="{F76F9861-C5FF-4B26-A26B-19BA9CF10CB1}" type="slidenum">
              <a:rPr lang="en-US" smtClean="0">
                <a:latin typeface="Arial" pitchFamily="34" charset="0"/>
              </a:rPr>
              <a:pPr/>
              <a:t>27</a:t>
            </a:fld>
            <a:endParaRPr lang="en-US" smtClean="0">
              <a:latin typeface="Arial" pitchFamily="34" charset="0"/>
            </a:endParaRPr>
          </a:p>
        </p:txBody>
      </p:sp>
      <p:sp>
        <p:nvSpPr>
          <p:cNvPr id="44035" name="Rectangle 1"/>
          <p:cNvSpPr>
            <a:spLocks noGrp="1" noRot="1" noChangeAspect="1" noChangeArrowheads="1" noTextEdit="1"/>
          </p:cNvSpPr>
          <p:nvPr>
            <p:ph type="sldImg"/>
          </p:nvPr>
        </p:nvSpPr>
        <p:spPr>
          <a:xfrm>
            <a:off x="768350" y="411163"/>
            <a:ext cx="2743200" cy="2057400"/>
          </a:xfrm>
          <a:solidFill>
            <a:srgbClr val="FFFFFF"/>
          </a:solidFill>
          <a:ln>
            <a:solidFill>
              <a:srgbClr val="000000"/>
            </a:solidFill>
            <a:miter lim="800000"/>
          </a:ln>
        </p:spPr>
      </p:sp>
      <p:sp>
        <p:nvSpPr>
          <p:cNvPr id="44036" name="Rectangle 2"/>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8"/>
          <p:cNvSpPr>
            <a:spLocks noGrp="1" noChangeArrowheads="1"/>
          </p:cNvSpPr>
          <p:nvPr>
            <p:ph type="sldNum" sz="quarter"/>
          </p:nvPr>
        </p:nvSpPr>
        <p:spPr>
          <a:noFill/>
        </p:spPr>
        <p:txBody>
          <a:bodyPr/>
          <a:lstStyle/>
          <a:p>
            <a:fld id="{C063DAB4-5F6F-46D5-AB87-917C907F09DF}" type="slidenum">
              <a:rPr lang="en-US" smtClean="0">
                <a:latin typeface="Arial" pitchFamily="34" charset="0"/>
              </a:rPr>
              <a:pPr/>
              <a:t>28</a:t>
            </a:fld>
            <a:endParaRPr lang="en-US" smtClean="0">
              <a:latin typeface="Arial" pitchFamily="34" charset="0"/>
            </a:endParaRPr>
          </a:p>
        </p:txBody>
      </p:sp>
      <p:sp>
        <p:nvSpPr>
          <p:cNvPr id="46083" name="Rectangle 1"/>
          <p:cNvSpPr>
            <a:spLocks noGrp="1" noRot="1" noChangeAspect="1" noChangeArrowheads="1" noTextEdit="1"/>
          </p:cNvSpPr>
          <p:nvPr>
            <p:ph type="sldImg"/>
          </p:nvPr>
        </p:nvSpPr>
        <p:spPr>
          <a:xfrm>
            <a:off x="768350" y="411163"/>
            <a:ext cx="2743200" cy="2057400"/>
          </a:xfrm>
          <a:solidFill>
            <a:srgbClr val="FFFFFF"/>
          </a:solidFill>
          <a:ln>
            <a:solidFill>
              <a:srgbClr val="000000"/>
            </a:solidFill>
            <a:miter lim="800000"/>
          </a:ln>
        </p:spPr>
      </p:sp>
      <p:sp>
        <p:nvSpPr>
          <p:cNvPr id="46084" name="Rectangle 2"/>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8"/>
          <p:cNvSpPr>
            <a:spLocks noGrp="1" noChangeArrowheads="1"/>
          </p:cNvSpPr>
          <p:nvPr>
            <p:ph type="sldNum" sz="quarter"/>
          </p:nvPr>
        </p:nvSpPr>
        <p:spPr>
          <a:noFill/>
        </p:spPr>
        <p:txBody>
          <a:bodyPr/>
          <a:lstStyle/>
          <a:p>
            <a:fld id="{F4500DD0-EB34-4EE5-AFE9-DB46C9053782}" type="slidenum">
              <a:rPr lang="en-US" smtClean="0">
                <a:latin typeface="Arial" pitchFamily="34" charset="0"/>
              </a:rPr>
              <a:pPr/>
              <a:t>29</a:t>
            </a:fld>
            <a:endParaRPr lang="en-US" smtClean="0">
              <a:latin typeface="Arial" pitchFamily="34" charset="0"/>
            </a:endParaRPr>
          </a:p>
        </p:txBody>
      </p:sp>
      <p:sp>
        <p:nvSpPr>
          <p:cNvPr id="47107" name="Rectangle 1"/>
          <p:cNvSpPr>
            <a:spLocks noGrp="1" noRot="1" noChangeAspect="1" noChangeArrowheads="1" noTextEdit="1"/>
          </p:cNvSpPr>
          <p:nvPr>
            <p:ph type="sldImg"/>
          </p:nvPr>
        </p:nvSpPr>
        <p:spPr>
          <a:xfrm>
            <a:off x="768350" y="411163"/>
            <a:ext cx="2743200" cy="2057400"/>
          </a:xfrm>
          <a:solidFill>
            <a:srgbClr val="FFFFFF"/>
          </a:solidFill>
          <a:ln>
            <a:solidFill>
              <a:srgbClr val="000000"/>
            </a:solidFill>
            <a:miter lim="800000"/>
          </a:ln>
        </p:spPr>
      </p:sp>
      <p:sp>
        <p:nvSpPr>
          <p:cNvPr id="47108" name="Rectangle 2"/>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8"/>
          <p:cNvSpPr>
            <a:spLocks noGrp="1" noChangeArrowheads="1"/>
          </p:cNvSpPr>
          <p:nvPr>
            <p:ph type="sldNum" sz="quarter"/>
          </p:nvPr>
        </p:nvSpPr>
        <p:spPr>
          <a:noFill/>
        </p:spPr>
        <p:txBody>
          <a:bodyPr/>
          <a:lstStyle/>
          <a:p>
            <a:fld id="{165F083A-5EC5-482C-B683-6AFC78CAA72A}" type="slidenum">
              <a:rPr lang="en-US" smtClean="0">
                <a:latin typeface="Arial" pitchFamily="34" charset="0"/>
              </a:rPr>
              <a:pPr/>
              <a:t>30</a:t>
            </a:fld>
            <a:endParaRPr lang="en-US" smtClean="0">
              <a:latin typeface="Arial" pitchFamily="34" charset="0"/>
            </a:endParaRPr>
          </a:p>
        </p:txBody>
      </p:sp>
      <p:sp>
        <p:nvSpPr>
          <p:cNvPr id="48131" name="Rectangle 1"/>
          <p:cNvSpPr>
            <a:spLocks noGrp="1" noRot="1" noChangeAspect="1" noChangeArrowheads="1" noTextEdit="1"/>
          </p:cNvSpPr>
          <p:nvPr>
            <p:ph type="sldImg"/>
          </p:nvPr>
        </p:nvSpPr>
        <p:spPr>
          <a:xfrm>
            <a:off x="768350" y="411163"/>
            <a:ext cx="2743200" cy="2057400"/>
          </a:xfrm>
          <a:solidFill>
            <a:srgbClr val="FFFFFF"/>
          </a:solidFill>
          <a:ln>
            <a:solidFill>
              <a:srgbClr val="000000"/>
            </a:solidFill>
            <a:miter lim="800000"/>
          </a:ln>
        </p:spPr>
      </p:sp>
      <p:sp>
        <p:nvSpPr>
          <p:cNvPr id="48132" name="Rectangle 2"/>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8"/>
          <p:cNvSpPr>
            <a:spLocks noGrp="1" noChangeArrowheads="1"/>
          </p:cNvSpPr>
          <p:nvPr>
            <p:ph type="sldNum" sz="quarter"/>
          </p:nvPr>
        </p:nvSpPr>
        <p:spPr>
          <a:noFill/>
        </p:spPr>
        <p:txBody>
          <a:bodyPr/>
          <a:lstStyle/>
          <a:p>
            <a:fld id="{5C060718-0036-4D16-B7BE-1D4A0EF5ABED}" type="slidenum">
              <a:rPr lang="en-US" smtClean="0">
                <a:latin typeface="Arial" pitchFamily="34" charset="0"/>
              </a:rPr>
              <a:pPr/>
              <a:t>31</a:t>
            </a:fld>
            <a:endParaRPr lang="en-US" smtClean="0">
              <a:latin typeface="Arial" pitchFamily="34" charset="0"/>
            </a:endParaRPr>
          </a:p>
        </p:txBody>
      </p:sp>
      <p:sp>
        <p:nvSpPr>
          <p:cNvPr id="50179" name="Rectangle 2"/>
          <p:cNvSpPr>
            <a:spLocks noGrp="1" noRot="1" noChangeAspect="1" noChangeArrowheads="1" noTextEdit="1"/>
          </p:cNvSpPr>
          <p:nvPr>
            <p:ph type="sldImg"/>
          </p:nvPr>
        </p:nvSpPr>
        <p:spPr>
          <a:xfrm>
            <a:off x="768350" y="411163"/>
            <a:ext cx="2743200" cy="2057400"/>
          </a:xfrm>
        </p:spPr>
      </p:sp>
      <p:sp>
        <p:nvSpPr>
          <p:cNvPr id="50180" name="Rectangle 3"/>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8"/>
          <p:cNvSpPr>
            <a:spLocks noGrp="1" noChangeArrowheads="1"/>
          </p:cNvSpPr>
          <p:nvPr>
            <p:ph type="sldNum" sz="quarter"/>
          </p:nvPr>
        </p:nvSpPr>
        <p:spPr>
          <a:noFill/>
        </p:spPr>
        <p:txBody>
          <a:bodyPr/>
          <a:lstStyle/>
          <a:p>
            <a:fld id="{19112192-67B9-453E-BAC8-939BF0230D18}" type="slidenum">
              <a:rPr lang="en-US" smtClean="0">
                <a:latin typeface="Arial" pitchFamily="34" charset="0"/>
              </a:rPr>
              <a:pPr/>
              <a:t>32</a:t>
            </a:fld>
            <a:endParaRPr lang="en-US" smtClean="0">
              <a:latin typeface="Arial" pitchFamily="34" charset="0"/>
            </a:endParaRPr>
          </a:p>
        </p:txBody>
      </p:sp>
      <p:sp>
        <p:nvSpPr>
          <p:cNvPr id="51203" name="Rectangle 1"/>
          <p:cNvSpPr>
            <a:spLocks noGrp="1" noRot="1" noChangeAspect="1" noChangeArrowheads="1" noTextEdit="1"/>
          </p:cNvSpPr>
          <p:nvPr>
            <p:ph type="sldImg"/>
          </p:nvPr>
        </p:nvSpPr>
        <p:spPr>
          <a:xfrm>
            <a:off x="768350" y="411163"/>
            <a:ext cx="2743200" cy="2057400"/>
          </a:xfrm>
          <a:solidFill>
            <a:srgbClr val="FFFFFF"/>
          </a:solidFill>
          <a:ln>
            <a:solidFill>
              <a:srgbClr val="000000"/>
            </a:solidFill>
            <a:miter lim="800000"/>
          </a:ln>
        </p:spPr>
      </p:sp>
      <p:sp>
        <p:nvSpPr>
          <p:cNvPr id="51204" name="Rectangle 2"/>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8"/>
          <p:cNvSpPr txBox="1">
            <a:spLocks noGrp="1" noChangeArrowheads="1"/>
          </p:cNvSpPr>
          <p:nvPr/>
        </p:nvSpPr>
        <p:spPr bwMode="auto">
          <a:xfrm>
            <a:off x="2424113" y="5211763"/>
            <a:ext cx="1851025" cy="269875"/>
          </a:xfrm>
          <a:prstGeom prst="rect">
            <a:avLst/>
          </a:prstGeom>
          <a:noFill/>
          <a:ln w="72000">
            <a:noFill/>
            <a:round/>
            <a:headEnd/>
            <a:tailEnd/>
          </a:ln>
        </p:spPr>
        <p:txBody>
          <a:bodyPr lIns="55800" tIns="28080" rIns="55800" bIns="2808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0B75294-675A-4183-9417-38F742BB2B2A}" type="slidenum">
              <a:rPr lang="en-US" sz="7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a:t>
            </a:fld>
            <a:endParaRPr lang="en-US" sz="700">
              <a:solidFill>
                <a:srgbClr val="000000"/>
              </a:solidFill>
            </a:endParaRPr>
          </a:p>
        </p:txBody>
      </p:sp>
      <p:sp>
        <p:nvSpPr>
          <p:cNvPr id="77827" name="Rectangle 1"/>
          <p:cNvSpPr>
            <a:spLocks noGrp="1" noRot="1" noChangeAspect="1" noChangeArrowheads="1" noTextEdit="1"/>
          </p:cNvSpPr>
          <p:nvPr>
            <p:ph type="sldImg"/>
          </p:nvPr>
        </p:nvSpPr>
        <p:spPr>
          <a:xfrm>
            <a:off x="768350" y="411163"/>
            <a:ext cx="2743200" cy="2057400"/>
          </a:xfrm>
          <a:solidFill>
            <a:srgbClr val="FFFFFF"/>
          </a:solidFill>
          <a:ln>
            <a:solidFill>
              <a:srgbClr val="000000"/>
            </a:solidFill>
            <a:miter lim="800000"/>
          </a:ln>
        </p:spPr>
      </p:sp>
      <p:sp>
        <p:nvSpPr>
          <p:cNvPr id="77828" name="Rectangle 2"/>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8"/>
          <p:cNvSpPr>
            <a:spLocks noGrp="1" noChangeArrowheads="1"/>
          </p:cNvSpPr>
          <p:nvPr>
            <p:ph type="sldNum" sz="quarter"/>
          </p:nvPr>
        </p:nvSpPr>
        <p:spPr>
          <a:noFill/>
        </p:spPr>
        <p:txBody>
          <a:bodyPr/>
          <a:lstStyle/>
          <a:p>
            <a:fld id="{86E226FC-1083-4869-8D30-6C7571B04568}" type="slidenum">
              <a:rPr lang="en-US" smtClean="0">
                <a:latin typeface="Arial" pitchFamily="34" charset="0"/>
              </a:rPr>
              <a:pPr/>
              <a:t>33</a:t>
            </a:fld>
            <a:endParaRPr lang="en-US" smtClean="0">
              <a:latin typeface="Arial" pitchFamily="34" charset="0"/>
            </a:endParaRPr>
          </a:p>
        </p:txBody>
      </p:sp>
      <p:sp>
        <p:nvSpPr>
          <p:cNvPr id="52227" name="Rectangle 1"/>
          <p:cNvSpPr>
            <a:spLocks noGrp="1" noRot="1" noChangeAspect="1" noChangeArrowheads="1" noTextEdit="1"/>
          </p:cNvSpPr>
          <p:nvPr>
            <p:ph type="sldImg"/>
          </p:nvPr>
        </p:nvSpPr>
        <p:spPr>
          <a:xfrm>
            <a:off x="768350" y="411163"/>
            <a:ext cx="2743200" cy="2057400"/>
          </a:xfrm>
          <a:solidFill>
            <a:srgbClr val="FFFFFF"/>
          </a:solidFill>
          <a:ln>
            <a:solidFill>
              <a:srgbClr val="000000"/>
            </a:solidFill>
            <a:miter lim="800000"/>
          </a:ln>
        </p:spPr>
      </p:sp>
      <p:sp>
        <p:nvSpPr>
          <p:cNvPr id="52228" name="Rectangle 2"/>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2424113" y="5211763"/>
            <a:ext cx="1854200" cy="273050"/>
          </a:xfrm>
          <a:prstGeom prst="rect">
            <a:avLst/>
          </a:prstGeom>
          <a:noFill/>
          <a:ln w="9525">
            <a:noFill/>
            <a:miter lim="800000"/>
            <a:headEnd/>
            <a:tailEnd/>
          </a:ln>
        </p:spPr>
        <p:txBody>
          <a:bodyPr lIns="55798" tIns="27899" rIns="55798" bIns="27899" anchor="b"/>
          <a:lstStyle/>
          <a:p>
            <a:pPr algn="r" defTabSz="557213">
              <a:buClrTx/>
              <a:buSzTx/>
              <a:buFontTx/>
              <a:buNone/>
            </a:pPr>
            <a:fld id="{01003A13-07FF-4C8F-A2EC-63B3E69CF35A}" type="slidenum">
              <a:rPr lang="en-US" sz="800"/>
              <a:pPr algn="r" defTabSz="557213">
                <a:buClrTx/>
                <a:buSzTx/>
                <a:buFontTx/>
                <a:buNone/>
              </a:pPr>
              <a:t>34</a:t>
            </a:fld>
            <a:endParaRPr lang="en-US" sz="800"/>
          </a:p>
        </p:txBody>
      </p:sp>
      <p:sp>
        <p:nvSpPr>
          <p:cNvPr id="59395" name="Rectangle 2"/>
          <p:cNvSpPr>
            <a:spLocks noGrp="1" noRot="1" noChangeAspect="1" noChangeArrowheads="1" noTextEdit="1"/>
          </p:cNvSpPr>
          <p:nvPr>
            <p:ph type="sldImg"/>
          </p:nvPr>
        </p:nvSpPr>
        <p:spPr>
          <a:xfrm>
            <a:off x="768350" y="411163"/>
            <a:ext cx="2743200" cy="2057400"/>
          </a:xfrm>
        </p:spPr>
      </p:sp>
      <p:sp>
        <p:nvSpPr>
          <p:cNvPr id="59396" name="Rectangle 3"/>
          <p:cNvSpPr>
            <a:spLocks noGrp="1" noChangeArrowheads="1"/>
          </p:cNvSpPr>
          <p:nvPr>
            <p:ph type="body" idx="1"/>
          </p:nvPr>
        </p:nvSpPr>
        <p:spPr>
          <a:xfrm>
            <a:off x="428625" y="2606675"/>
            <a:ext cx="3422650" cy="2468563"/>
          </a:xfrm>
          <a:noFill/>
          <a:ln/>
        </p:spPr>
        <p:txBody>
          <a:bodyPr lIns="55798" tIns="27899" rIns="55798" bIns="27899"/>
          <a:lstStyle/>
          <a:p>
            <a:pPr defTabSz="914400" eaLnBrk="1" hangingPunct="1"/>
            <a:endParaRPr lang="en-IN"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25121A51-168B-4761-9C53-1BA14AB4341F}" type="slidenum">
              <a:rPr lang="en-IN"/>
              <a:pPr/>
              <a:t>40</a:t>
            </a:fld>
            <a:endParaRPr lang="en-IN"/>
          </a:p>
        </p:txBody>
      </p:sp>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p:txBody>
          <a:bodyPr/>
          <a:lstStyle/>
          <a:p>
            <a:pPr>
              <a:spcBef>
                <a:spcPct val="0"/>
              </a:spcBef>
            </a:pPr>
            <a:endParaRPr lang="en-US"/>
          </a:p>
        </p:txBody>
      </p:sp>
      <p:sp>
        <p:nvSpPr>
          <p:cNvPr id="5124" name="Header Placeholder 3"/>
          <p:cNvSpPr txBox="1">
            <a:spLocks noGrp="1"/>
          </p:cNvSpPr>
          <p:nvPr/>
        </p:nvSpPr>
        <p:spPr bwMode="auto">
          <a:xfrm>
            <a:off x="0" y="0"/>
            <a:ext cx="1854623"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806" tIns="27903" rIns="55806" bIns="27903"/>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endParaRPr lang="en-US" sz="700">
              <a:latin typeface="Calibri" pitchFamily="34" charset="0"/>
            </a:endParaRPr>
          </a:p>
        </p:txBody>
      </p:sp>
      <p:sp>
        <p:nvSpPr>
          <p:cNvPr id="5125" name="Date Placeholder 4"/>
          <p:cNvSpPr txBox="1">
            <a:spLocks noGrp="1"/>
          </p:cNvSpPr>
          <p:nvPr/>
        </p:nvSpPr>
        <p:spPr bwMode="auto">
          <a:xfrm>
            <a:off x="2424286" y="0"/>
            <a:ext cx="1854623"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806" tIns="27903" rIns="55806" bIns="27903"/>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a:fld id="{205BB476-C131-473E-BE3F-D5898742A2A6}" type="datetime8">
              <a:rPr lang="en-US" sz="700">
                <a:latin typeface="Calibri" pitchFamily="34" charset="0"/>
              </a:rPr>
              <a:pPr algn="r"/>
              <a:t>2/27/2014 1:53 PM</a:t>
            </a:fld>
            <a:endParaRPr lang="en-US" sz="700">
              <a:latin typeface="Calibri" pitchFamily="34" charset="0"/>
            </a:endParaRPr>
          </a:p>
        </p:txBody>
      </p:sp>
      <p:sp>
        <p:nvSpPr>
          <p:cNvPr id="5126" name="Footer Placeholder 5"/>
          <p:cNvSpPr txBox="1">
            <a:spLocks noGrp="1"/>
          </p:cNvSpPr>
          <p:nvPr/>
        </p:nvSpPr>
        <p:spPr bwMode="auto">
          <a:xfrm>
            <a:off x="0" y="5211128"/>
            <a:ext cx="385191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806" tIns="27903" rIns="55806" bIns="27903"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sz="300">
                <a:solidFill>
                  <a:srgbClr val="000000"/>
                </a:solidFill>
                <a:latin typeface="Calibri" pitchFamily="34" charset="0"/>
              </a:rPr>
              <a:t>© 2007 Microsoft Corporation. All rights reserved. Microsoft, Windows, Windows Vista and other product names are or may be registered trademarks and/or trademarks in the U.S. and/or other countries.</a:t>
            </a:r>
          </a:p>
          <a:p>
            <a:r>
              <a:rPr lang="en-US" sz="300">
                <a:solidFill>
                  <a:srgbClr val="000000"/>
                </a:solidFill>
                <a:latin typeface="Calibr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300">
                <a:solidFill>
                  <a:srgbClr val="000000"/>
                </a:solidFill>
                <a:latin typeface="Calibri" pitchFamily="34" charset="0"/>
              </a:rPr>
            </a:br>
            <a:r>
              <a:rPr lang="en-US" sz="300">
                <a:solidFill>
                  <a:srgbClr val="000000"/>
                </a:solidFill>
                <a:latin typeface="Calibri" pitchFamily="34" charset="0"/>
              </a:rPr>
              <a:t>MICROSOFT MAKES NO WARRANTIES, EXPRESS, IMPLIED OR STATUTORY, AS TO THE INFORMATION IN THIS PRESENTATION.</a:t>
            </a:r>
          </a:p>
          <a:p>
            <a:endParaRPr lang="en-US" sz="300">
              <a:latin typeface="Calibri" pitchFamily="34" charset="0"/>
            </a:endParaRPr>
          </a:p>
        </p:txBody>
      </p:sp>
      <p:sp>
        <p:nvSpPr>
          <p:cNvPr id="5127" name="Slide Number Placeholder 6"/>
          <p:cNvSpPr txBox="1">
            <a:spLocks noGrp="1"/>
          </p:cNvSpPr>
          <p:nvPr/>
        </p:nvSpPr>
        <p:spPr bwMode="auto">
          <a:xfrm>
            <a:off x="3851910" y="5211128"/>
            <a:ext cx="42700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806" tIns="27903" rIns="55806" bIns="27903"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a:fld id="{67E239B9-7DA3-4510-B600-A7375A07ACF6}" type="slidenum">
              <a:rPr lang="en-US" sz="700">
                <a:latin typeface="Calibri" pitchFamily="34" charset="0"/>
              </a:rPr>
              <a:pPr algn="r"/>
              <a:t>40</a:t>
            </a:fld>
            <a:endParaRPr lang="en-US" sz="700">
              <a:latin typeface="Calibri" pitchFamily="34" charset="0"/>
            </a:endParaRPr>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9848D94F-56D4-482C-A019-4CA175499168}" type="slidenum">
              <a:rPr lang="en-IN"/>
              <a:pPr/>
              <a:t>41</a:t>
            </a:fld>
            <a:endParaRPr lang="en-IN"/>
          </a:p>
        </p:txBody>
      </p:sp>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p:txBody>
          <a:bodyPr/>
          <a:lstStyle/>
          <a:p>
            <a:pPr>
              <a:spcBef>
                <a:spcPct val="0"/>
              </a:spcBef>
            </a:pPr>
            <a:endParaRPr lang="en-US"/>
          </a:p>
        </p:txBody>
      </p:sp>
      <p:sp>
        <p:nvSpPr>
          <p:cNvPr id="7172" name="Header Placeholder 3"/>
          <p:cNvSpPr txBox="1">
            <a:spLocks noGrp="1"/>
          </p:cNvSpPr>
          <p:nvPr/>
        </p:nvSpPr>
        <p:spPr bwMode="auto">
          <a:xfrm>
            <a:off x="0" y="0"/>
            <a:ext cx="1854623"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806" tIns="27903" rIns="55806" bIns="27903"/>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endParaRPr lang="en-US" sz="700">
              <a:latin typeface="Calibri" pitchFamily="34" charset="0"/>
            </a:endParaRPr>
          </a:p>
        </p:txBody>
      </p:sp>
      <p:sp>
        <p:nvSpPr>
          <p:cNvPr id="7173" name="Date Placeholder 4"/>
          <p:cNvSpPr txBox="1">
            <a:spLocks noGrp="1"/>
          </p:cNvSpPr>
          <p:nvPr/>
        </p:nvSpPr>
        <p:spPr bwMode="auto">
          <a:xfrm>
            <a:off x="2424286" y="0"/>
            <a:ext cx="1854623"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806" tIns="27903" rIns="55806" bIns="27903"/>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a:fld id="{E7437C47-568A-4902-B7AD-2D8AC13A0D6F}" type="datetime8">
              <a:rPr lang="en-US" sz="700">
                <a:latin typeface="Calibri" pitchFamily="34" charset="0"/>
              </a:rPr>
              <a:pPr algn="r"/>
              <a:t>2/27/2014 1:53 PM</a:t>
            </a:fld>
            <a:endParaRPr lang="en-US" sz="700">
              <a:latin typeface="Calibri" pitchFamily="34" charset="0"/>
            </a:endParaRPr>
          </a:p>
        </p:txBody>
      </p:sp>
      <p:sp>
        <p:nvSpPr>
          <p:cNvPr id="7174" name="Footer Placeholder 5"/>
          <p:cNvSpPr txBox="1">
            <a:spLocks noGrp="1"/>
          </p:cNvSpPr>
          <p:nvPr/>
        </p:nvSpPr>
        <p:spPr bwMode="auto">
          <a:xfrm>
            <a:off x="0" y="5211128"/>
            <a:ext cx="385191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806" tIns="27903" rIns="55806" bIns="27903"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sz="300">
                <a:solidFill>
                  <a:srgbClr val="000000"/>
                </a:solidFill>
                <a:latin typeface="Calibri" pitchFamily="34" charset="0"/>
              </a:rPr>
              <a:t>© 2007 Microsoft Corporation. All rights reserved. Microsoft, Windows, Windows Vista and other product names are or may be registered trademarks and/or trademarks in the U.S. and/or other countries.</a:t>
            </a:r>
          </a:p>
          <a:p>
            <a:r>
              <a:rPr lang="en-US" sz="300">
                <a:solidFill>
                  <a:srgbClr val="000000"/>
                </a:solidFill>
                <a:latin typeface="Calibr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300">
                <a:solidFill>
                  <a:srgbClr val="000000"/>
                </a:solidFill>
                <a:latin typeface="Calibri" pitchFamily="34" charset="0"/>
              </a:rPr>
            </a:br>
            <a:r>
              <a:rPr lang="en-US" sz="300">
                <a:solidFill>
                  <a:srgbClr val="000000"/>
                </a:solidFill>
                <a:latin typeface="Calibri" pitchFamily="34" charset="0"/>
              </a:rPr>
              <a:t>MICROSOFT MAKES NO WARRANTIES, EXPRESS, IMPLIED OR STATUTORY, AS TO THE INFORMATION IN THIS PRESENTATION.</a:t>
            </a:r>
          </a:p>
          <a:p>
            <a:endParaRPr lang="en-US" sz="300">
              <a:latin typeface="Calibri" pitchFamily="34" charset="0"/>
            </a:endParaRPr>
          </a:p>
        </p:txBody>
      </p:sp>
      <p:sp>
        <p:nvSpPr>
          <p:cNvPr id="7175" name="Slide Number Placeholder 6"/>
          <p:cNvSpPr txBox="1">
            <a:spLocks noGrp="1"/>
          </p:cNvSpPr>
          <p:nvPr/>
        </p:nvSpPr>
        <p:spPr bwMode="auto">
          <a:xfrm>
            <a:off x="3851910" y="5211128"/>
            <a:ext cx="42700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806" tIns="27903" rIns="55806" bIns="27903"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a:fld id="{F4914664-2E50-45DE-974A-5AC4320B8E06}" type="slidenum">
              <a:rPr lang="en-US" sz="700">
                <a:latin typeface="Calibri" pitchFamily="34" charset="0"/>
              </a:rPr>
              <a:pPr algn="r"/>
              <a:t>41</a:t>
            </a:fld>
            <a:endParaRPr lang="en-US" sz="700">
              <a:latin typeface="Calibri" pitchFamily="34" charset="0"/>
            </a:endParaRPr>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429406B7-1B60-4070-9CE8-2834787E4323}" type="slidenum">
              <a:rPr lang="en-IN"/>
              <a:pPr/>
              <a:t>42</a:t>
            </a:fld>
            <a:endParaRPr lang="en-IN"/>
          </a:p>
        </p:txBody>
      </p:sp>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p:txBody>
          <a:bodyPr/>
          <a:lstStyle/>
          <a:p>
            <a:pPr>
              <a:spcBef>
                <a:spcPct val="0"/>
              </a:spcBef>
            </a:pPr>
            <a:endParaRPr lang="en-US"/>
          </a:p>
        </p:txBody>
      </p:sp>
      <p:sp>
        <p:nvSpPr>
          <p:cNvPr id="9220" name="Header Placeholder 3"/>
          <p:cNvSpPr txBox="1">
            <a:spLocks noGrp="1"/>
          </p:cNvSpPr>
          <p:nvPr/>
        </p:nvSpPr>
        <p:spPr bwMode="auto">
          <a:xfrm>
            <a:off x="0" y="0"/>
            <a:ext cx="1854623"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806" tIns="27903" rIns="55806" bIns="27903"/>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endParaRPr lang="en-US" sz="700">
              <a:latin typeface="Calibri" pitchFamily="34" charset="0"/>
            </a:endParaRPr>
          </a:p>
        </p:txBody>
      </p:sp>
      <p:sp>
        <p:nvSpPr>
          <p:cNvPr id="9221" name="Date Placeholder 4"/>
          <p:cNvSpPr txBox="1">
            <a:spLocks noGrp="1"/>
          </p:cNvSpPr>
          <p:nvPr/>
        </p:nvSpPr>
        <p:spPr bwMode="auto">
          <a:xfrm>
            <a:off x="2424286" y="0"/>
            <a:ext cx="1854623"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806" tIns="27903" rIns="55806" bIns="27903"/>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a:fld id="{19CF4D80-C876-4056-9257-0485036F1074}" type="datetime8">
              <a:rPr lang="en-US" sz="700">
                <a:latin typeface="Calibri" pitchFamily="34" charset="0"/>
              </a:rPr>
              <a:pPr algn="r"/>
              <a:t>2/27/2014 1:53 PM</a:t>
            </a:fld>
            <a:endParaRPr lang="en-US" sz="700">
              <a:latin typeface="Calibri" pitchFamily="34" charset="0"/>
            </a:endParaRPr>
          </a:p>
        </p:txBody>
      </p:sp>
      <p:sp>
        <p:nvSpPr>
          <p:cNvPr id="9222" name="Footer Placeholder 5"/>
          <p:cNvSpPr txBox="1">
            <a:spLocks noGrp="1"/>
          </p:cNvSpPr>
          <p:nvPr/>
        </p:nvSpPr>
        <p:spPr bwMode="auto">
          <a:xfrm>
            <a:off x="0" y="5211128"/>
            <a:ext cx="385191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806" tIns="27903" rIns="55806" bIns="27903"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sz="300">
                <a:solidFill>
                  <a:srgbClr val="000000"/>
                </a:solidFill>
                <a:latin typeface="Calibri" pitchFamily="34" charset="0"/>
              </a:rPr>
              <a:t>© 2007 Microsoft Corporation. All rights reserved. Microsoft, Windows, Windows Vista and other product names are or may be registered trademarks and/or trademarks in the U.S. and/or other countries.</a:t>
            </a:r>
          </a:p>
          <a:p>
            <a:r>
              <a:rPr lang="en-US" sz="300">
                <a:solidFill>
                  <a:srgbClr val="000000"/>
                </a:solidFill>
                <a:latin typeface="Calibr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300">
                <a:solidFill>
                  <a:srgbClr val="000000"/>
                </a:solidFill>
                <a:latin typeface="Calibri" pitchFamily="34" charset="0"/>
              </a:rPr>
            </a:br>
            <a:r>
              <a:rPr lang="en-US" sz="300">
                <a:solidFill>
                  <a:srgbClr val="000000"/>
                </a:solidFill>
                <a:latin typeface="Calibri" pitchFamily="34" charset="0"/>
              </a:rPr>
              <a:t>MICROSOFT MAKES NO WARRANTIES, EXPRESS, IMPLIED OR STATUTORY, AS TO THE INFORMATION IN THIS PRESENTATION.</a:t>
            </a:r>
          </a:p>
          <a:p>
            <a:endParaRPr lang="en-US" sz="300">
              <a:latin typeface="Calibri" pitchFamily="34" charset="0"/>
            </a:endParaRPr>
          </a:p>
        </p:txBody>
      </p:sp>
      <p:sp>
        <p:nvSpPr>
          <p:cNvPr id="9223" name="Slide Number Placeholder 6"/>
          <p:cNvSpPr txBox="1">
            <a:spLocks noGrp="1"/>
          </p:cNvSpPr>
          <p:nvPr/>
        </p:nvSpPr>
        <p:spPr bwMode="auto">
          <a:xfrm>
            <a:off x="3851910" y="5211128"/>
            <a:ext cx="42700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806" tIns="27903" rIns="55806" bIns="27903"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a:fld id="{85BDFBF1-F0C9-419A-AA6B-7868C575380B}" type="slidenum">
              <a:rPr lang="en-US" sz="700">
                <a:latin typeface="Calibri" pitchFamily="34" charset="0"/>
              </a:rPr>
              <a:pPr algn="r"/>
              <a:t>42</a:t>
            </a:fld>
            <a:endParaRPr lang="en-US" sz="700">
              <a:latin typeface="Calibri" pitchFamily="34" charset="0"/>
            </a:endParaRPr>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8"/>
          <p:cNvSpPr>
            <a:spLocks noGrp="1" noChangeArrowheads="1"/>
          </p:cNvSpPr>
          <p:nvPr>
            <p:ph type="sldNum" sz="quarter"/>
          </p:nvPr>
        </p:nvSpPr>
        <p:spPr>
          <a:noFill/>
        </p:spPr>
        <p:txBody>
          <a:bodyPr/>
          <a:lstStyle/>
          <a:p>
            <a:fld id="{965A752E-3635-40B8-B650-8F765CA60A03}" type="slidenum">
              <a:rPr lang="en-US" smtClean="0">
                <a:latin typeface="Arial" pitchFamily="34" charset="0"/>
              </a:rPr>
              <a:pPr/>
              <a:t>43</a:t>
            </a:fld>
            <a:endParaRPr lang="en-US" smtClean="0">
              <a:latin typeface="Arial" pitchFamily="34" charset="0"/>
            </a:endParaRPr>
          </a:p>
        </p:txBody>
      </p:sp>
      <p:sp>
        <p:nvSpPr>
          <p:cNvPr id="53251" name="Rectangle 1"/>
          <p:cNvSpPr>
            <a:spLocks noGrp="1" noRot="1" noChangeAspect="1" noChangeArrowheads="1" noTextEdit="1"/>
          </p:cNvSpPr>
          <p:nvPr>
            <p:ph type="sldImg"/>
          </p:nvPr>
        </p:nvSpPr>
        <p:spPr>
          <a:xfrm>
            <a:off x="768350" y="411163"/>
            <a:ext cx="2743200" cy="2057400"/>
          </a:xfrm>
          <a:solidFill>
            <a:srgbClr val="FFFFFF"/>
          </a:solidFill>
          <a:ln>
            <a:solidFill>
              <a:srgbClr val="000000"/>
            </a:solidFill>
            <a:miter lim="800000"/>
          </a:ln>
        </p:spPr>
      </p:sp>
      <p:sp>
        <p:nvSpPr>
          <p:cNvPr id="53252" name="Rectangle 2"/>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8"/>
          <p:cNvSpPr>
            <a:spLocks noGrp="1" noChangeArrowheads="1"/>
          </p:cNvSpPr>
          <p:nvPr>
            <p:ph type="sldNum" sz="quarter"/>
          </p:nvPr>
        </p:nvSpPr>
        <p:spPr>
          <a:noFill/>
        </p:spPr>
        <p:txBody>
          <a:bodyPr/>
          <a:lstStyle/>
          <a:p>
            <a:fld id="{3DD288F8-08CA-4C57-9A43-2CE6720D76D3}" type="slidenum">
              <a:rPr lang="en-US" smtClean="0">
                <a:latin typeface="Arial" pitchFamily="34" charset="0"/>
              </a:rPr>
              <a:pPr/>
              <a:t>44</a:t>
            </a:fld>
            <a:endParaRPr lang="en-US" smtClean="0">
              <a:latin typeface="Arial" pitchFamily="34" charset="0"/>
            </a:endParaRPr>
          </a:p>
        </p:txBody>
      </p:sp>
      <p:sp>
        <p:nvSpPr>
          <p:cNvPr id="54275" name="Rectangle 1"/>
          <p:cNvSpPr>
            <a:spLocks noGrp="1" noRot="1" noChangeAspect="1" noChangeArrowheads="1" noTextEdit="1"/>
          </p:cNvSpPr>
          <p:nvPr>
            <p:ph type="sldImg"/>
          </p:nvPr>
        </p:nvSpPr>
        <p:spPr>
          <a:xfrm>
            <a:off x="768350" y="411163"/>
            <a:ext cx="2743200" cy="2057400"/>
          </a:xfrm>
          <a:solidFill>
            <a:srgbClr val="FFFFFF"/>
          </a:solidFill>
          <a:ln>
            <a:solidFill>
              <a:srgbClr val="000000"/>
            </a:solidFill>
            <a:miter lim="800000"/>
          </a:ln>
        </p:spPr>
      </p:sp>
      <p:sp>
        <p:nvSpPr>
          <p:cNvPr id="54276" name="Rectangle 2"/>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8"/>
          <p:cNvSpPr>
            <a:spLocks noGrp="1" noChangeArrowheads="1"/>
          </p:cNvSpPr>
          <p:nvPr>
            <p:ph type="sldNum" sz="quarter"/>
          </p:nvPr>
        </p:nvSpPr>
        <p:spPr>
          <a:noFill/>
        </p:spPr>
        <p:txBody>
          <a:bodyPr/>
          <a:lstStyle/>
          <a:p>
            <a:fld id="{41C293FD-DD4B-4191-9AEA-E377B4D7823A}" type="slidenum">
              <a:rPr lang="en-US" smtClean="0">
                <a:latin typeface="Arial" pitchFamily="34" charset="0"/>
              </a:rPr>
              <a:pPr/>
              <a:t>45</a:t>
            </a:fld>
            <a:endParaRPr lang="en-US" smtClean="0">
              <a:latin typeface="Arial" pitchFamily="34" charset="0"/>
            </a:endParaRPr>
          </a:p>
        </p:txBody>
      </p:sp>
      <p:sp>
        <p:nvSpPr>
          <p:cNvPr id="55299" name="Rectangle 2"/>
          <p:cNvSpPr>
            <a:spLocks noGrp="1" noRot="1" noChangeAspect="1" noChangeArrowheads="1" noTextEdit="1"/>
          </p:cNvSpPr>
          <p:nvPr>
            <p:ph type="sldImg"/>
          </p:nvPr>
        </p:nvSpPr>
        <p:spPr>
          <a:xfrm>
            <a:off x="768350" y="411163"/>
            <a:ext cx="2743200" cy="2057400"/>
          </a:xfrm>
        </p:spPr>
      </p:sp>
      <p:sp>
        <p:nvSpPr>
          <p:cNvPr id="55300" name="Rectangle 3"/>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8"/>
          <p:cNvSpPr>
            <a:spLocks noGrp="1" noChangeArrowheads="1"/>
          </p:cNvSpPr>
          <p:nvPr>
            <p:ph type="sldNum" sz="quarter"/>
          </p:nvPr>
        </p:nvSpPr>
        <p:spPr>
          <a:noFill/>
        </p:spPr>
        <p:txBody>
          <a:bodyPr/>
          <a:lstStyle/>
          <a:p>
            <a:fld id="{194E6B48-83BE-456D-B0B0-08721C306370}" type="slidenum">
              <a:rPr lang="en-US" smtClean="0">
                <a:latin typeface="Arial" pitchFamily="34" charset="0"/>
              </a:rPr>
              <a:pPr/>
              <a:t>46</a:t>
            </a:fld>
            <a:endParaRPr lang="en-US" smtClean="0">
              <a:latin typeface="Arial" pitchFamily="34" charset="0"/>
            </a:endParaRPr>
          </a:p>
        </p:txBody>
      </p:sp>
      <p:sp>
        <p:nvSpPr>
          <p:cNvPr id="40963" name="Rectangle 2"/>
          <p:cNvSpPr>
            <a:spLocks noGrp="1" noRot="1" noChangeAspect="1" noChangeArrowheads="1" noTextEdit="1"/>
          </p:cNvSpPr>
          <p:nvPr>
            <p:ph type="sldImg"/>
          </p:nvPr>
        </p:nvSpPr>
        <p:spPr>
          <a:xfrm>
            <a:off x="768350" y="411163"/>
            <a:ext cx="2743200" cy="2057400"/>
          </a:xfrm>
        </p:spPr>
      </p:sp>
      <p:sp>
        <p:nvSpPr>
          <p:cNvPr id="40964" name="Rectangle 3"/>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8"/>
          <p:cNvSpPr>
            <a:spLocks noGrp="1" noChangeArrowheads="1"/>
          </p:cNvSpPr>
          <p:nvPr>
            <p:ph type="sldNum" sz="quarter"/>
          </p:nvPr>
        </p:nvSpPr>
        <p:spPr>
          <a:noFill/>
        </p:spPr>
        <p:txBody>
          <a:bodyPr/>
          <a:lstStyle/>
          <a:p>
            <a:fld id="{BA9455A1-6F55-4E58-B1F8-2695C2954FA6}" type="slidenum">
              <a:rPr lang="en-US" smtClean="0">
                <a:latin typeface="Arial" pitchFamily="34" charset="0"/>
              </a:rPr>
              <a:pPr/>
              <a:t>47</a:t>
            </a:fld>
            <a:endParaRPr lang="en-US" smtClean="0">
              <a:latin typeface="Arial" pitchFamily="34" charset="0"/>
            </a:endParaRPr>
          </a:p>
        </p:txBody>
      </p:sp>
      <p:sp>
        <p:nvSpPr>
          <p:cNvPr id="45059" name="Rectangle 1"/>
          <p:cNvSpPr>
            <a:spLocks noGrp="1" noRot="1" noChangeAspect="1" noChangeArrowheads="1" noTextEdit="1"/>
          </p:cNvSpPr>
          <p:nvPr>
            <p:ph type="sldImg"/>
          </p:nvPr>
        </p:nvSpPr>
        <p:spPr>
          <a:xfrm>
            <a:off x="768350" y="411163"/>
            <a:ext cx="2743200" cy="2057400"/>
          </a:xfrm>
          <a:solidFill>
            <a:srgbClr val="FFFFFF"/>
          </a:solidFill>
          <a:ln>
            <a:solidFill>
              <a:srgbClr val="000000"/>
            </a:solidFill>
            <a:miter lim="800000"/>
          </a:ln>
        </p:spPr>
      </p:sp>
      <p:sp>
        <p:nvSpPr>
          <p:cNvPr id="45060" name="Rectangle 2"/>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2"/>
          <p:cNvSpPr txBox="1">
            <a:spLocks noGrp="1" noRot="1" noChangeAspect="1" noChangeArrowheads="1" noTextEdit="1"/>
          </p:cNvSpPr>
          <p:nvPr>
            <p:ph type="sldImg"/>
          </p:nvPr>
        </p:nvSpPr>
        <p:spPr>
          <a:xfrm>
            <a:off x="769938" y="417513"/>
            <a:ext cx="2741612" cy="2055812"/>
          </a:xfrm>
          <a:ln/>
        </p:spPr>
      </p:sp>
      <p:sp>
        <p:nvSpPr>
          <p:cNvPr id="84995" name="Rectangle 3"/>
          <p:cNvSpPr txBox="1">
            <a:spLocks noGrp="1" noChangeArrowheads="1"/>
          </p:cNvSpPr>
          <p:nvPr>
            <p:ph type="body" idx="1"/>
          </p:nvPr>
        </p:nvSpPr>
        <p:spPr>
          <a:xfrm>
            <a:off x="428625" y="2606675"/>
            <a:ext cx="3422650" cy="2468563"/>
          </a:xfrm>
          <a:noFill/>
          <a:ln/>
        </p:spPr>
        <p:txBody>
          <a:bodyPr wrap="none" anchor="ctr"/>
          <a:lstStyle/>
          <a:p>
            <a:endParaRPr lang="en-IN"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8"/>
          <p:cNvSpPr>
            <a:spLocks noGrp="1" noChangeArrowheads="1"/>
          </p:cNvSpPr>
          <p:nvPr>
            <p:ph type="sldNum" sz="quarter"/>
          </p:nvPr>
        </p:nvSpPr>
        <p:spPr>
          <a:noFill/>
        </p:spPr>
        <p:txBody>
          <a:bodyPr/>
          <a:lstStyle/>
          <a:p>
            <a:fld id="{27695501-6430-4CE5-82C9-A4C0C503E2E9}" type="slidenum">
              <a:rPr lang="en-US" smtClean="0">
                <a:latin typeface="Arial" pitchFamily="34" charset="0"/>
              </a:rPr>
              <a:pPr/>
              <a:t>48</a:t>
            </a:fld>
            <a:endParaRPr lang="en-US" smtClean="0">
              <a:latin typeface="Arial" pitchFamily="34" charset="0"/>
            </a:endParaRPr>
          </a:p>
        </p:txBody>
      </p:sp>
      <p:sp>
        <p:nvSpPr>
          <p:cNvPr id="49155" name="Rectangle 2"/>
          <p:cNvSpPr>
            <a:spLocks noGrp="1" noRot="1" noChangeAspect="1" noChangeArrowheads="1" noTextEdit="1"/>
          </p:cNvSpPr>
          <p:nvPr>
            <p:ph type="sldImg"/>
          </p:nvPr>
        </p:nvSpPr>
        <p:spPr>
          <a:xfrm>
            <a:off x="768350" y="411163"/>
            <a:ext cx="2743200" cy="2057400"/>
          </a:xfrm>
        </p:spPr>
      </p:sp>
      <p:sp>
        <p:nvSpPr>
          <p:cNvPr id="49156" name="Rectangle 3"/>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8"/>
          <p:cNvSpPr>
            <a:spLocks noGrp="1" noChangeArrowheads="1"/>
          </p:cNvSpPr>
          <p:nvPr>
            <p:ph type="sldNum" sz="quarter"/>
          </p:nvPr>
        </p:nvSpPr>
        <p:spPr>
          <a:noFill/>
        </p:spPr>
        <p:txBody>
          <a:bodyPr/>
          <a:lstStyle/>
          <a:p>
            <a:fld id="{55BE7105-E276-47E4-9086-D87E1CFB5A25}" type="slidenum">
              <a:rPr lang="en-US" smtClean="0">
                <a:latin typeface="Arial" pitchFamily="34" charset="0"/>
              </a:rPr>
              <a:pPr/>
              <a:t>13</a:t>
            </a:fld>
            <a:endParaRPr lang="en-US" smtClean="0">
              <a:latin typeface="Arial" pitchFamily="34" charset="0"/>
            </a:endParaRPr>
          </a:p>
        </p:txBody>
      </p:sp>
      <p:sp>
        <p:nvSpPr>
          <p:cNvPr id="32771" name="Rectangle 2"/>
          <p:cNvSpPr>
            <a:spLocks noGrp="1" noRot="1" noChangeAspect="1" noChangeArrowheads="1" noTextEdit="1"/>
          </p:cNvSpPr>
          <p:nvPr>
            <p:ph type="sldImg"/>
          </p:nvPr>
        </p:nvSpPr>
        <p:spPr>
          <a:xfrm>
            <a:off x="768350" y="411163"/>
            <a:ext cx="2743200" cy="2057400"/>
          </a:xfrm>
        </p:spPr>
      </p:sp>
      <p:sp>
        <p:nvSpPr>
          <p:cNvPr id="32772" name="Rectangle 3"/>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8"/>
          <p:cNvSpPr>
            <a:spLocks noGrp="1" noChangeArrowheads="1"/>
          </p:cNvSpPr>
          <p:nvPr>
            <p:ph type="sldNum" sz="quarter"/>
          </p:nvPr>
        </p:nvSpPr>
        <p:spPr>
          <a:noFill/>
        </p:spPr>
        <p:txBody>
          <a:bodyPr/>
          <a:lstStyle/>
          <a:p>
            <a:fld id="{E8CFD3D1-68AD-4A7F-97E4-E5F2441F4434}" type="slidenum">
              <a:rPr lang="en-US" smtClean="0">
                <a:latin typeface="Arial" pitchFamily="34" charset="0"/>
              </a:rPr>
              <a:pPr/>
              <a:t>14</a:t>
            </a:fld>
            <a:endParaRPr lang="en-US" smtClean="0">
              <a:latin typeface="Arial" pitchFamily="34" charset="0"/>
            </a:endParaRPr>
          </a:p>
        </p:txBody>
      </p:sp>
      <p:sp>
        <p:nvSpPr>
          <p:cNvPr id="33795" name="Rectangle 2"/>
          <p:cNvSpPr>
            <a:spLocks noGrp="1" noRot="1" noChangeAspect="1" noChangeArrowheads="1" noTextEdit="1"/>
          </p:cNvSpPr>
          <p:nvPr>
            <p:ph type="sldImg"/>
          </p:nvPr>
        </p:nvSpPr>
        <p:spPr>
          <a:xfrm>
            <a:off x="768350" y="411163"/>
            <a:ext cx="2743200" cy="2057400"/>
          </a:xfrm>
        </p:spPr>
      </p:sp>
      <p:sp>
        <p:nvSpPr>
          <p:cNvPr id="33796" name="Rectangle 3"/>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p:cNvSpPr>
            <a:spLocks noGrp="1" noChangeArrowheads="1"/>
          </p:cNvSpPr>
          <p:nvPr>
            <p:ph type="sldNum" sz="quarter"/>
          </p:nvPr>
        </p:nvSpPr>
        <p:spPr>
          <a:noFill/>
        </p:spPr>
        <p:txBody>
          <a:bodyPr/>
          <a:lstStyle/>
          <a:p>
            <a:fld id="{99186250-0DA6-4684-8965-9D6F3D30EE8C}" type="slidenum">
              <a:rPr lang="en-US" smtClean="0">
                <a:latin typeface="Arial" pitchFamily="34" charset="0"/>
              </a:rPr>
              <a:pPr/>
              <a:t>15</a:t>
            </a:fld>
            <a:endParaRPr lang="en-US" smtClean="0">
              <a:latin typeface="Arial" pitchFamily="34" charset="0"/>
            </a:endParaRPr>
          </a:p>
        </p:txBody>
      </p:sp>
      <p:sp>
        <p:nvSpPr>
          <p:cNvPr id="34819" name="Rectangle 1"/>
          <p:cNvSpPr>
            <a:spLocks noGrp="1" noRot="1" noChangeAspect="1" noChangeArrowheads="1" noTextEdit="1"/>
          </p:cNvSpPr>
          <p:nvPr>
            <p:ph type="sldImg"/>
          </p:nvPr>
        </p:nvSpPr>
        <p:spPr>
          <a:xfrm>
            <a:off x="768350" y="411163"/>
            <a:ext cx="2743200" cy="2057400"/>
          </a:xfrm>
          <a:solidFill>
            <a:srgbClr val="FFFFFF"/>
          </a:solidFill>
          <a:ln>
            <a:solidFill>
              <a:srgbClr val="000000"/>
            </a:solidFill>
            <a:miter lim="800000"/>
          </a:ln>
        </p:spPr>
      </p:sp>
      <p:sp>
        <p:nvSpPr>
          <p:cNvPr id="34820" name="Rectangle 2"/>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8"/>
          <p:cNvSpPr>
            <a:spLocks noGrp="1" noChangeArrowheads="1"/>
          </p:cNvSpPr>
          <p:nvPr>
            <p:ph type="sldNum" sz="quarter"/>
          </p:nvPr>
        </p:nvSpPr>
        <p:spPr>
          <a:noFill/>
        </p:spPr>
        <p:txBody>
          <a:bodyPr/>
          <a:lstStyle/>
          <a:p>
            <a:fld id="{B540F258-BCBB-4CFC-A09F-B79035162B9D}" type="slidenum">
              <a:rPr lang="en-US" smtClean="0">
                <a:latin typeface="Arial" pitchFamily="34" charset="0"/>
              </a:rPr>
              <a:pPr/>
              <a:t>16</a:t>
            </a:fld>
            <a:endParaRPr lang="en-US" smtClean="0">
              <a:latin typeface="Arial" pitchFamily="34" charset="0"/>
            </a:endParaRPr>
          </a:p>
        </p:txBody>
      </p:sp>
      <p:sp>
        <p:nvSpPr>
          <p:cNvPr id="35843" name="Rectangle 2"/>
          <p:cNvSpPr>
            <a:spLocks noGrp="1" noRot="1" noChangeAspect="1" noChangeArrowheads="1" noTextEdit="1"/>
          </p:cNvSpPr>
          <p:nvPr>
            <p:ph type="sldImg"/>
          </p:nvPr>
        </p:nvSpPr>
        <p:spPr>
          <a:xfrm>
            <a:off x="768350" y="411163"/>
            <a:ext cx="2743200" cy="2057400"/>
          </a:xfrm>
        </p:spPr>
      </p:sp>
      <p:sp>
        <p:nvSpPr>
          <p:cNvPr id="35844" name="Rectangle 3"/>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8"/>
          <p:cNvSpPr>
            <a:spLocks noGrp="1" noChangeArrowheads="1"/>
          </p:cNvSpPr>
          <p:nvPr>
            <p:ph type="sldNum" sz="quarter"/>
          </p:nvPr>
        </p:nvSpPr>
        <p:spPr>
          <a:noFill/>
        </p:spPr>
        <p:txBody>
          <a:bodyPr/>
          <a:lstStyle/>
          <a:p>
            <a:fld id="{17857A48-8DE9-4F77-8153-708CE21608EC}" type="slidenum">
              <a:rPr lang="en-US" smtClean="0">
                <a:latin typeface="Arial" pitchFamily="34" charset="0"/>
              </a:rPr>
              <a:pPr/>
              <a:t>17</a:t>
            </a:fld>
            <a:endParaRPr lang="en-US" smtClean="0">
              <a:latin typeface="Arial" pitchFamily="34" charset="0"/>
            </a:endParaRPr>
          </a:p>
        </p:txBody>
      </p:sp>
      <p:sp>
        <p:nvSpPr>
          <p:cNvPr id="36867" name="Rectangle 1"/>
          <p:cNvSpPr>
            <a:spLocks noGrp="1" noRot="1" noChangeAspect="1" noChangeArrowheads="1" noTextEdit="1"/>
          </p:cNvSpPr>
          <p:nvPr>
            <p:ph type="sldImg"/>
          </p:nvPr>
        </p:nvSpPr>
        <p:spPr>
          <a:xfrm>
            <a:off x="768350" y="411163"/>
            <a:ext cx="2743200" cy="2057400"/>
          </a:xfrm>
          <a:solidFill>
            <a:srgbClr val="FFFFFF"/>
          </a:solidFill>
          <a:ln>
            <a:solidFill>
              <a:srgbClr val="000000"/>
            </a:solidFill>
            <a:miter lim="800000"/>
          </a:ln>
        </p:spPr>
      </p:sp>
      <p:sp>
        <p:nvSpPr>
          <p:cNvPr id="36868" name="Rectangle 2"/>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8"/>
          <p:cNvSpPr>
            <a:spLocks noGrp="1" noChangeArrowheads="1"/>
          </p:cNvSpPr>
          <p:nvPr>
            <p:ph type="sldNum" sz="quarter"/>
          </p:nvPr>
        </p:nvSpPr>
        <p:spPr>
          <a:noFill/>
        </p:spPr>
        <p:txBody>
          <a:bodyPr/>
          <a:lstStyle/>
          <a:p>
            <a:fld id="{6FDBE431-A886-4E99-9789-F7B37DD5E864}" type="slidenum">
              <a:rPr lang="en-US" smtClean="0">
                <a:latin typeface="Arial" pitchFamily="34" charset="0"/>
              </a:rPr>
              <a:pPr/>
              <a:t>18</a:t>
            </a:fld>
            <a:endParaRPr lang="en-US" smtClean="0">
              <a:latin typeface="Arial" pitchFamily="34" charset="0"/>
            </a:endParaRPr>
          </a:p>
        </p:txBody>
      </p:sp>
      <p:sp>
        <p:nvSpPr>
          <p:cNvPr id="37891" name="Rectangle 1"/>
          <p:cNvSpPr>
            <a:spLocks noGrp="1" noRot="1" noChangeAspect="1" noChangeArrowheads="1" noTextEdit="1"/>
          </p:cNvSpPr>
          <p:nvPr>
            <p:ph type="sldImg"/>
          </p:nvPr>
        </p:nvSpPr>
        <p:spPr>
          <a:xfrm>
            <a:off x="768350" y="411163"/>
            <a:ext cx="2743200" cy="2057400"/>
          </a:xfrm>
          <a:solidFill>
            <a:srgbClr val="FFFFFF"/>
          </a:solidFill>
          <a:ln>
            <a:solidFill>
              <a:srgbClr val="000000"/>
            </a:solidFill>
            <a:miter lim="800000"/>
          </a:ln>
        </p:spPr>
      </p:sp>
      <p:sp>
        <p:nvSpPr>
          <p:cNvPr id="37892" name="Rectangle 2"/>
          <p:cNvSpPr>
            <a:spLocks noGrp="1" noChangeArrowheads="1"/>
          </p:cNvSpPr>
          <p:nvPr>
            <p:ph type="body" idx="1"/>
          </p:nvPr>
        </p:nvSpPr>
        <p:spPr>
          <a:xfrm>
            <a:off x="428625" y="2606675"/>
            <a:ext cx="3422650" cy="2468563"/>
          </a:xfrm>
          <a:noFill/>
          <a:ln/>
        </p:spPr>
        <p:txBody>
          <a:bodyPr wrap="none" anchor="ctr"/>
          <a:lstStyle/>
          <a:p>
            <a:endParaRPr lang="en-US" smtClean="0"/>
          </a:p>
        </p:txBody>
      </p:sp>
      <p:sp>
        <p:nvSpPr>
          <p:cNvPr id="2" name="Footer Placeholder 1"/>
          <p:cNvSpPr>
            <a:spLocks noGrp="1"/>
          </p:cNvSpPr>
          <p:nvPr>
            <p:ph type="ftr" idx="10"/>
          </p:nvPr>
        </p:nvSpPr>
        <p:spPr/>
        <p:txBody>
          <a:bodyPr/>
          <a:lstStyle/>
          <a:p>
            <a:pPr>
              <a:defRPr/>
            </a:pPr>
            <a:r>
              <a:rPr lang="en-US" smtClean="0"/>
              <a:t>IPQI 2014</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noChangeArrowheads="1"/>
          </p:cNvSpPr>
          <p:nvPr>
            <p:ph type="ftr" idx="10"/>
          </p:nvPr>
        </p:nvSpPr>
        <p:spPr>
          <a:ln/>
        </p:spPr>
        <p:txBody>
          <a:bodyPr/>
          <a:lstStyle>
            <a:lvl1pPr>
              <a:defRPr/>
            </a:lvl1pPr>
          </a:lstStyle>
          <a:p>
            <a:pPr>
              <a:defRPr/>
            </a:pPr>
            <a:r>
              <a:rPr lang="en-US" smtClean="0"/>
              <a:t>R. P. Singh</a:t>
            </a:r>
            <a:endParaRPr lang="en-US"/>
          </a:p>
        </p:txBody>
      </p:sp>
      <p:sp>
        <p:nvSpPr>
          <p:cNvPr id="5" name="Rectangle 2"/>
          <p:cNvSpPr>
            <a:spLocks noGrp="1" noChangeArrowheads="1"/>
          </p:cNvSpPr>
          <p:nvPr>
            <p:ph type="sldNum" idx="11"/>
          </p:nvPr>
        </p:nvSpPr>
        <p:spPr>
          <a:ln/>
        </p:spPr>
        <p:txBody>
          <a:bodyPr/>
          <a:lstStyle>
            <a:lvl1pPr>
              <a:defRPr/>
            </a:lvl1pPr>
          </a:lstStyle>
          <a:p>
            <a:pPr>
              <a:defRPr/>
            </a:pPr>
            <a:fld id="{95CCD848-4F72-458C-B09A-CCF591E9D85D}" type="slidenum">
              <a:rPr lang="en-US"/>
              <a:pPr>
                <a:defRPr/>
              </a:pPr>
              <a:t>‹#›</a:t>
            </a:fld>
            <a:r>
              <a:rPr lang="en-US"/>
              <a: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525" y="9525"/>
            <a:ext cx="9120188" cy="682625"/>
          </a:xfrm>
        </p:spPr>
        <p:txBody>
          <a:bodyPr/>
          <a:lstStyle/>
          <a:p>
            <a:r>
              <a:rPr lang="en-US" smtClean="0"/>
              <a:t>Click to edit Master title style</a:t>
            </a:r>
            <a:endParaRPr lang="en-US"/>
          </a:p>
        </p:txBody>
      </p:sp>
      <p:sp>
        <p:nvSpPr>
          <p:cNvPr id="3" name="Rectangle 1"/>
          <p:cNvSpPr>
            <a:spLocks noGrp="1" noChangeArrowheads="1"/>
          </p:cNvSpPr>
          <p:nvPr>
            <p:ph type="ftr" idx="10"/>
          </p:nvPr>
        </p:nvSpPr>
        <p:spPr>
          <a:ln/>
        </p:spPr>
        <p:txBody>
          <a:bodyPr/>
          <a:lstStyle>
            <a:lvl1pPr>
              <a:defRPr/>
            </a:lvl1pPr>
          </a:lstStyle>
          <a:p>
            <a:pPr>
              <a:defRPr/>
            </a:pPr>
            <a:r>
              <a:rPr lang="en-US" smtClean="0"/>
              <a:t>R. P. Singh</a:t>
            </a:r>
            <a:endParaRPr lang="en-US"/>
          </a:p>
        </p:txBody>
      </p:sp>
      <p:sp>
        <p:nvSpPr>
          <p:cNvPr id="4" name="Rectangle 2"/>
          <p:cNvSpPr>
            <a:spLocks noGrp="1" noChangeArrowheads="1"/>
          </p:cNvSpPr>
          <p:nvPr>
            <p:ph type="sldNum" idx="11"/>
          </p:nvPr>
        </p:nvSpPr>
        <p:spPr>
          <a:ln/>
        </p:spPr>
        <p:txBody>
          <a:bodyPr/>
          <a:lstStyle>
            <a:lvl1pPr>
              <a:defRPr/>
            </a:lvl1pPr>
          </a:lstStyle>
          <a:p>
            <a:pPr>
              <a:defRPr/>
            </a:pPr>
            <a:fld id="{49682532-FD98-4F4B-B098-C7B2B73DE489}" type="slidenum">
              <a:rPr lang="en-US"/>
              <a:pPr>
                <a:defRPr/>
              </a:pPr>
              <a:t>‹#›</a:t>
            </a:fld>
            <a:r>
              <a:rPr lang="en-US"/>
              <a: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a:xfrm>
            <a:off x="6350" y="6569075"/>
            <a:ext cx="1966913" cy="274638"/>
          </a:xfrm>
        </p:spPr>
        <p:txBody>
          <a:bodyPr/>
          <a:lstStyle>
            <a:lvl1pPr>
              <a:defRPr smtClean="0"/>
            </a:lvl1pPr>
          </a:lstStyle>
          <a:p>
            <a:pPr>
              <a:defRPr/>
            </a:pPr>
            <a:r>
              <a:rPr lang="en-US" smtClean="0"/>
              <a:t>R. P. Singh</a:t>
            </a:r>
            <a:endParaRPr lang="en-US"/>
          </a:p>
        </p:txBody>
      </p:sp>
      <p:sp>
        <p:nvSpPr>
          <p:cNvPr id="3" name="Slide Number Placeholder 2"/>
          <p:cNvSpPr>
            <a:spLocks noGrp="1"/>
          </p:cNvSpPr>
          <p:nvPr>
            <p:ph type="sldNum" idx="11"/>
          </p:nvPr>
        </p:nvSpPr>
        <p:spPr>
          <a:xfrm>
            <a:off x="1955800" y="6569075"/>
            <a:ext cx="7173913" cy="274638"/>
          </a:xfrm>
        </p:spPr>
        <p:txBody>
          <a:bodyPr/>
          <a:lstStyle>
            <a:lvl1pPr>
              <a:defRPr smtClean="0"/>
            </a:lvl1pPr>
          </a:lstStyle>
          <a:p>
            <a:pPr>
              <a:defRPr/>
            </a:pPr>
            <a:fld id="{B495F211-0C7A-45F1-8D8E-9B1E5DD62FBF}" type="slidenum">
              <a:rPr lang="en-US"/>
              <a:pPr>
                <a:defRPr/>
              </a:pPr>
              <a:t>‹#›</a:t>
            </a:fld>
            <a:r>
              <a:rPr lang="en-US"/>
              <a:t> </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ftr"/>
          </p:nvPr>
        </p:nvSpPr>
        <p:spPr bwMode="auto">
          <a:xfrm>
            <a:off x="6350" y="6569075"/>
            <a:ext cx="1966913" cy="274638"/>
          </a:xfrm>
          <a:prstGeom prst="rect">
            <a:avLst/>
          </a:prstGeom>
          <a:solidFill>
            <a:srgbClr val="0000FF"/>
          </a:solidFill>
          <a:ln w="9360">
            <a:solidFill>
              <a:srgbClr val="FFFFFF"/>
            </a:solidFill>
            <a:miter lim="800000"/>
            <a:headEnd/>
            <a:tailEnd/>
          </a:ln>
          <a:effectLst/>
        </p:spPr>
        <p:txBody>
          <a:bodyPr vert="horz" wrap="square" lIns="4680" tIns="4680" rIns="4680" bIns="46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Arial" charset="0"/>
              </a:defRPr>
            </a:lvl1pPr>
          </a:lstStyle>
          <a:p>
            <a:pPr>
              <a:defRPr/>
            </a:pPr>
            <a:r>
              <a:rPr lang="en-US" smtClean="0"/>
              <a:t>R. P. Singh</a:t>
            </a:r>
            <a:endParaRPr lang="en-US"/>
          </a:p>
        </p:txBody>
      </p:sp>
      <p:sp>
        <p:nvSpPr>
          <p:cNvPr id="1026" name="Rectangle 2"/>
          <p:cNvSpPr>
            <a:spLocks noGrp="1" noChangeArrowheads="1"/>
          </p:cNvSpPr>
          <p:nvPr>
            <p:ph type="sldNum"/>
          </p:nvPr>
        </p:nvSpPr>
        <p:spPr bwMode="auto">
          <a:xfrm>
            <a:off x="1955800" y="6569075"/>
            <a:ext cx="7173913" cy="274638"/>
          </a:xfrm>
          <a:prstGeom prst="rect">
            <a:avLst/>
          </a:prstGeom>
          <a:solidFill>
            <a:srgbClr val="0000FF"/>
          </a:solidFill>
          <a:ln w="9360">
            <a:solidFill>
              <a:srgbClr val="FFFFFF"/>
            </a:solidFill>
            <a:miter lim="800000"/>
            <a:headEnd/>
            <a:tailEnd/>
          </a:ln>
          <a:effectLst/>
        </p:spPr>
        <p:txBody>
          <a:bodyPr vert="horz" wrap="square" lIns="4680" tIns="4680" rIns="4680" bIns="4680" numCol="1" anchor="ctr"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Arial" charset="0"/>
              </a:defRPr>
            </a:lvl1pPr>
          </a:lstStyle>
          <a:p>
            <a:pPr>
              <a:defRPr/>
            </a:pPr>
            <a:fld id="{0B50AC76-9FB1-4BB6-9602-EF0F98B26B80}" type="slidenum">
              <a:rPr lang="en-US"/>
              <a:pPr>
                <a:defRPr/>
              </a:pPr>
              <a:t>‹#›</a:t>
            </a:fld>
            <a:r>
              <a:rPr lang="en-US"/>
              <a:t> </a:t>
            </a:r>
          </a:p>
        </p:txBody>
      </p:sp>
      <p:pic>
        <p:nvPicPr>
          <p:cNvPr id="6148" name="Picture 3"/>
          <p:cNvPicPr>
            <a:picLocks noChangeAspect="1" noChangeArrowheads="1"/>
          </p:cNvPicPr>
          <p:nvPr/>
        </p:nvPicPr>
        <p:blipFill>
          <a:blip r:embed="rId5" cstate="print"/>
          <a:srcRect/>
          <a:stretch>
            <a:fillRect/>
          </a:stretch>
        </p:blipFill>
        <p:spPr bwMode="auto">
          <a:xfrm>
            <a:off x="8401050" y="5784850"/>
            <a:ext cx="720725" cy="720725"/>
          </a:xfrm>
          <a:prstGeom prst="rect">
            <a:avLst/>
          </a:prstGeom>
          <a:noFill/>
          <a:ln w="72000">
            <a:noFill/>
            <a:round/>
            <a:headEnd/>
            <a:tailEnd/>
          </a:ln>
        </p:spPr>
      </p:pic>
      <p:sp>
        <p:nvSpPr>
          <p:cNvPr id="6149" name="Rectangle 4"/>
          <p:cNvSpPr>
            <a:spLocks noGrp="1" noChangeArrowheads="1"/>
          </p:cNvSpPr>
          <p:nvPr>
            <p:ph type="title"/>
          </p:nvPr>
        </p:nvSpPr>
        <p:spPr bwMode="auto">
          <a:xfrm>
            <a:off x="9525" y="9525"/>
            <a:ext cx="9120188" cy="682625"/>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6150" name="Rectangle 5"/>
          <p:cNvSpPr>
            <a:spLocks noGrp="1" noChangeArrowheads="1"/>
          </p:cNvSpPr>
          <p:nvPr>
            <p:ph type="body" idx="1"/>
          </p:nvPr>
        </p:nvSpPr>
        <p:spPr bwMode="auto">
          <a:xfrm>
            <a:off x="152400" y="762000"/>
            <a:ext cx="8836025" cy="5715000"/>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1030" name="Line 6"/>
          <p:cNvSpPr>
            <a:spLocks noChangeShapeType="1"/>
          </p:cNvSpPr>
          <p:nvPr/>
        </p:nvSpPr>
        <p:spPr bwMode="auto">
          <a:xfrm>
            <a:off x="7848600" y="6515100"/>
            <a:ext cx="1588" cy="323850"/>
          </a:xfrm>
          <a:prstGeom prst="line">
            <a:avLst/>
          </a:prstGeom>
          <a:noFill/>
          <a:ln w="9398">
            <a:solidFill>
              <a:schemeClr val="bg1"/>
            </a:solidFill>
            <a:round/>
            <a:headEnd/>
            <a:tailEnd/>
          </a:ln>
          <a:effectLst/>
        </p:spPr>
        <p:txBody>
          <a:bodyPr/>
          <a:lstStyle/>
          <a:p>
            <a:pPr>
              <a:defRPr/>
            </a:pPr>
            <a:endParaRPr lang="en-US">
              <a:solidFill>
                <a:schemeClr val="bg1"/>
              </a:solidFill>
              <a:latin typeface="Arial" charset="0"/>
            </a:endParaRPr>
          </a:p>
        </p:txBody>
      </p:sp>
    </p:spTree>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Lst>
  <p:hf hdr="0" dt="0"/>
  <p:txStyles>
    <p:titleStyle>
      <a:lvl1pPr algn="l" defTabSz="449263" rtl="0" eaLnBrk="0" fontAlgn="base" hangingPunct="0">
        <a:spcBef>
          <a:spcPct val="0"/>
        </a:spcBef>
        <a:spcAft>
          <a:spcPct val="0"/>
        </a:spcAft>
        <a:buClr>
          <a:srgbClr val="000000"/>
        </a:buClr>
        <a:buSzPct val="100000"/>
        <a:buFont typeface="Times New Roman" pitchFamily="18" charset="0"/>
        <a:defRPr sz="2800">
          <a:solidFill>
            <a:srgbClr val="FFFFFF"/>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2800">
          <a:solidFill>
            <a:srgbClr val="FFFFFF"/>
          </a:solidFill>
          <a:latin typeface="cmss12" pitchFamily="34" charset="0"/>
        </a:defRPr>
      </a:lvl2pPr>
      <a:lvl3pPr algn="l" defTabSz="449263" rtl="0" eaLnBrk="0" fontAlgn="base" hangingPunct="0">
        <a:spcBef>
          <a:spcPct val="0"/>
        </a:spcBef>
        <a:spcAft>
          <a:spcPct val="0"/>
        </a:spcAft>
        <a:buClr>
          <a:srgbClr val="000000"/>
        </a:buClr>
        <a:buSzPct val="100000"/>
        <a:buFont typeface="Times New Roman" pitchFamily="18" charset="0"/>
        <a:defRPr sz="2800">
          <a:solidFill>
            <a:srgbClr val="FFFFFF"/>
          </a:solidFill>
          <a:latin typeface="cmss12" pitchFamily="34" charset="0"/>
        </a:defRPr>
      </a:lvl3pPr>
      <a:lvl4pPr algn="l" defTabSz="449263" rtl="0" eaLnBrk="0" fontAlgn="base" hangingPunct="0">
        <a:spcBef>
          <a:spcPct val="0"/>
        </a:spcBef>
        <a:spcAft>
          <a:spcPct val="0"/>
        </a:spcAft>
        <a:buClr>
          <a:srgbClr val="000000"/>
        </a:buClr>
        <a:buSzPct val="100000"/>
        <a:buFont typeface="Times New Roman" pitchFamily="18" charset="0"/>
        <a:defRPr sz="2800">
          <a:solidFill>
            <a:srgbClr val="FFFFFF"/>
          </a:solidFill>
          <a:latin typeface="cmss12" pitchFamily="34" charset="0"/>
        </a:defRPr>
      </a:lvl4pPr>
      <a:lvl5pPr algn="l" defTabSz="449263" rtl="0" eaLnBrk="0" fontAlgn="base" hangingPunct="0">
        <a:spcBef>
          <a:spcPct val="0"/>
        </a:spcBef>
        <a:spcAft>
          <a:spcPct val="0"/>
        </a:spcAft>
        <a:buClr>
          <a:srgbClr val="000000"/>
        </a:buClr>
        <a:buSzPct val="100000"/>
        <a:buFont typeface="Times New Roman" pitchFamily="18" charset="0"/>
        <a:defRPr sz="2800">
          <a:solidFill>
            <a:srgbClr val="FFFFFF"/>
          </a:solidFill>
          <a:latin typeface="cmss12" pitchFamily="34" charset="0"/>
        </a:defRPr>
      </a:lvl5pPr>
      <a:lvl6pPr marL="2514600" indent="-228600" algn="l" defTabSz="449263" rtl="0" fontAlgn="base">
        <a:spcBef>
          <a:spcPct val="0"/>
        </a:spcBef>
        <a:spcAft>
          <a:spcPct val="0"/>
        </a:spcAft>
        <a:buClr>
          <a:srgbClr val="000000"/>
        </a:buClr>
        <a:buSzPct val="100000"/>
        <a:buFont typeface="Times New Roman" pitchFamily="18" charset="0"/>
        <a:defRPr sz="2800">
          <a:solidFill>
            <a:srgbClr val="FFFFFF"/>
          </a:solidFill>
          <a:latin typeface="cmss12" pitchFamily="34" charset="0"/>
        </a:defRPr>
      </a:lvl6pPr>
      <a:lvl7pPr marL="2971800" indent="-228600" algn="l" defTabSz="449263" rtl="0" fontAlgn="base">
        <a:spcBef>
          <a:spcPct val="0"/>
        </a:spcBef>
        <a:spcAft>
          <a:spcPct val="0"/>
        </a:spcAft>
        <a:buClr>
          <a:srgbClr val="000000"/>
        </a:buClr>
        <a:buSzPct val="100000"/>
        <a:buFont typeface="Times New Roman" pitchFamily="18" charset="0"/>
        <a:defRPr sz="2800">
          <a:solidFill>
            <a:srgbClr val="FFFFFF"/>
          </a:solidFill>
          <a:latin typeface="cmss12" pitchFamily="34" charset="0"/>
        </a:defRPr>
      </a:lvl7pPr>
      <a:lvl8pPr marL="3429000" indent="-228600" algn="l" defTabSz="449263" rtl="0" fontAlgn="base">
        <a:spcBef>
          <a:spcPct val="0"/>
        </a:spcBef>
        <a:spcAft>
          <a:spcPct val="0"/>
        </a:spcAft>
        <a:buClr>
          <a:srgbClr val="000000"/>
        </a:buClr>
        <a:buSzPct val="100000"/>
        <a:buFont typeface="Times New Roman" pitchFamily="18" charset="0"/>
        <a:defRPr sz="2800">
          <a:solidFill>
            <a:srgbClr val="FFFFFF"/>
          </a:solidFill>
          <a:latin typeface="cmss12" pitchFamily="34" charset="0"/>
        </a:defRPr>
      </a:lvl8pPr>
      <a:lvl9pPr marL="3886200" indent="-228600" algn="l" defTabSz="449263" rtl="0" fontAlgn="base">
        <a:spcBef>
          <a:spcPct val="0"/>
        </a:spcBef>
        <a:spcAft>
          <a:spcPct val="0"/>
        </a:spcAft>
        <a:buClr>
          <a:srgbClr val="000000"/>
        </a:buClr>
        <a:buSzPct val="100000"/>
        <a:buFont typeface="Times New Roman" pitchFamily="18" charset="0"/>
        <a:defRPr sz="2800">
          <a:solidFill>
            <a:srgbClr val="FFFFFF"/>
          </a:solidFill>
          <a:latin typeface="cmss12" pitchFamily="34" charset="0"/>
        </a:defRPr>
      </a:lvl9pPr>
    </p:titleStyle>
    <p:bodyStyle>
      <a:lvl1pPr marL="342900" indent="-342900" algn="l" defTabSz="449263"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1pPr>
      <a:lvl2pPr marL="742950" indent="-285750" algn="l" defTabSz="449263"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defRPr>
      </a:lvl2pPr>
      <a:lvl3pPr marL="1143000" indent="-228600" algn="l" defTabSz="449263"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26.png"/><Relationship Id="rId5" Type="http://schemas.openxmlformats.org/officeDocument/2006/relationships/oleObject" Target="../embeddings/oleObject14.bin"/><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notesSlide" Target="../notesSlides/notesSlide3.xml"/><Relationship Id="rId7" Type="http://schemas.openxmlformats.org/officeDocument/2006/relationships/image" Target="../media/image32.emf"/><Relationship Id="rId12"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image" Target="../media/image31.emf"/><Relationship Id="rId11" Type="http://schemas.openxmlformats.org/officeDocument/2006/relationships/image" Target="../media/image36.png"/><Relationship Id="rId5" Type="http://schemas.openxmlformats.org/officeDocument/2006/relationships/image" Target="../media/image13.wmf"/><Relationship Id="rId10" Type="http://schemas.openxmlformats.org/officeDocument/2006/relationships/image" Target="../media/image35.jpeg"/><Relationship Id="rId4" Type="http://schemas.openxmlformats.org/officeDocument/2006/relationships/oleObject" Target="../embeddings/oleObject16.bin"/><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oleObject" Target="../embeddings/oleObject21.bin"/><Relationship Id="rId18" Type="http://schemas.openxmlformats.org/officeDocument/2006/relationships/image" Target="../media/image44.wmf"/><Relationship Id="rId26" Type="http://schemas.openxmlformats.org/officeDocument/2006/relationships/image" Target="../media/image48.wmf"/><Relationship Id="rId3" Type="http://schemas.openxmlformats.org/officeDocument/2006/relationships/notesSlide" Target="../notesSlides/notesSlide6.xml"/><Relationship Id="rId21" Type="http://schemas.openxmlformats.org/officeDocument/2006/relationships/oleObject" Target="../embeddings/oleObject25.bin"/><Relationship Id="rId7" Type="http://schemas.openxmlformats.org/officeDocument/2006/relationships/image" Target="../media/image39.emf"/><Relationship Id="rId12" Type="http://schemas.openxmlformats.org/officeDocument/2006/relationships/image" Target="../media/image41.wmf"/><Relationship Id="rId17" Type="http://schemas.openxmlformats.org/officeDocument/2006/relationships/oleObject" Target="../embeddings/oleObject23.bin"/><Relationship Id="rId25" Type="http://schemas.openxmlformats.org/officeDocument/2006/relationships/oleObject" Target="../embeddings/oleObject27.bin"/><Relationship Id="rId2" Type="http://schemas.openxmlformats.org/officeDocument/2006/relationships/slideLayout" Target="../slideLayouts/slideLayout1.xml"/><Relationship Id="rId16" Type="http://schemas.openxmlformats.org/officeDocument/2006/relationships/image" Target="../media/image43.wmf"/><Relationship Id="rId20" Type="http://schemas.openxmlformats.org/officeDocument/2006/relationships/image" Target="../media/image45.wmf"/><Relationship Id="rId1" Type="http://schemas.openxmlformats.org/officeDocument/2006/relationships/vmlDrawing" Target="../drawings/vmlDrawing7.vml"/><Relationship Id="rId6" Type="http://schemas.openxmlformats.org/officeDocument/2006/relationships/oleObject" Target="../embeddings/oleObject18.bin"/><Relationship Id="rId11" Type="http://schemas.openxmlformats.org/officeDocument/2006/relationships/oleObject" Target="../embeddings/oleObject20.bin"/><Relationship Id="rId24" Type="http://schemas.openxmlformats.org/officeDocument/2006/relationships/image" Target="../media/image47.wmf"/><Relationship Id="rId5" Type="http://schemas.openxmlformats.org/officeDocument/2006/relationships/image" Target="../media/image38.emf"/><Relationship Id="rId15" Type="http://schemas.openxmlformats.org/officeDocument/2006/relationships/oleObject" Target="../embeddings/oleObject22.bin"/><Relationship Id="rId23" Type="http://schemas.openxmlformats.org/officeDocument/2006/relationships/oleObject" Target="../embeddings/oleObject26.bin"/><Relationship Id="rId10" Type="http://schemas.openxmlformats.org/officeDocument/2006/relationships/image" Target="../media/image49.png"/><Relationship Id="rId19" Type="http://schemas.openxmlformats.org/officeDocument/2006/relationships/oleObject" Target="../embeddings/oleObject24.bin"/><Relationship Id="rId4" Type="http://schemas.openxmlformats.org/officeDocument/2006/relationships/oleObject" Target="../embeddings/oleObject17.bin"/><Relationship Id="rId9" Type="http://schemas.openxmlformats.org/officeDocument/2006/relationships/image" Target="../media/image40.emf"/><Relationship Id="rId14" Type="http://schemas.openxmlformats.org/officeDocument/2006/relationships/image" Target="../media/image42.wmf"/><Relationship Id="rId22" Type="http://schemas.openxmlformats.org/officeDocument/2006/relationships/image" Target="../media/image46.w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5.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29.bin"/><Relationship Id="rId5" Type="http://schemas.openxmlformats.org/officeDocument/2006/relationships/image" Target="../media/image54.wmf"/><Relationship Id="rId4" Type="http://schemas.openxmlformats.org/officeDocument/2006/relationships/oleObject" Target="../embeddings/oleObject28.bin"/></Relationships>
</file>

<file path=ppt/slides/_rels/slide2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Microsoft_PowerPoint_97-2003_Presentation1.ppt"/><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58.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Microsoft_PowerPoint_97-2003_Presentation2.ppt"/><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image" Target="../media/image59.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9.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82.wmf"/><Relationship Id="rId4" Type="http://schemas.openxmlformats.org/officeDocument/2006/relationships/oleObject" Target="../embeddings/oleObject30.bin"/></Relationships>
</file>

<file path=ppt/slides/_rels/slide31.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image" Target="../media/image90.wmf"/><Relationship Id="rId4" Type="http://schemas.openxmlformats.org/officeDocument/2006/relationships/oleObject" Target="../embeddings/oleObject31.bin"/></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93.wmf"/><Relationship Id="rId4" Type="http://schemas.openxmlformats.org/officeDocument/2006/relationships/image" Target="../media/image92.jpe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95.wmf"/><Relationship Id="rId5" Type="http://schemas.openxmlformats.org/officeDocument/2006/relationships/oleObject" Target="../embeddings/oleObject33.bin"/><Relationship Id="rId4" Type="http://schemas.openxmlformats.org/officeDocument/2006/relationships/image" Target="../media/image94.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97.wmf"/><Relationship Id="rId5" Type="http://schemas.openxmlformats.org/officeDocument/2006/relationships/oleObject" Target="../embeddings/oleObject35.bin"/><Relationship Id="rId4" Type="http://schemas.openxmlformats.org/officeDocument/2006/relationships/image" Target="../media/image96.wmf"/></Relationships>
</file>

<file path=ppt/slides/_rels/slide3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w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0.w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7.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9.wmf"/><Relationship Id="rId4" Type="http://schemas.openxmlformats.org/officeDocument/2006/relationships/image" Target="../media/image6.wmf"/><Relationship Id="rId9" Type="http://schemas.openxmlformats.org/officeDocument/2006/relationships/oleObject" Target="../embeddings/oleObject4.bin"/><Relationship Id="rId14" Type="http://schemas.openxmlformats.org/officeDocument/2006/relationships/image" Target="../media/image11.wm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vmlDrawing" Target="../drawings/vmlDrawing15.vml"/><Relationship Id="rId6" Type="http://schemas.openxmlformats.org/officeDocument/2006/relationships/image" Target="../media/image102.wmf"/><Relationship Id="rId5" Type="http://schemas.openxmlformats.org/officeDocument/2006/relationships/oleObject" Target="../embeddings/oleObject36.bin"/><Relationship Id="rId4" Type="http://schemas.openxmlformats.org/officeDocument/2006/relationships/image" Target="../media/image103.png"/></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notesSlide" Target="../notesSlides/notesSlide23.xml"/><Relationship Id="rId7" Type="http://schemas.openxmlformats.org/officeDocument/2006/relationships/image" Target="../media/image105.wmf"/><Relationship Id="rId2" Type="http://schemas.openxmlformats.org/officeDocument/2006/relationships/slideLayout" Target="../slideLayouts/slideLayout3.xml"/><Relationship Id="rId1" Type="http://schemas.openxmlformats.org/officeDocument/2006/relationships/vmlDrawing" Target="../drawings/vmlDrawing16.vml"/><Relationship Id="rId6" Type="http://schemas.openxmlformats.org/officeDocument/2006/relationships/oleObject" Target="../embeddings/oleObject38.bin"/><Relationship Id="rId5" Type="http://schemas.openxmlformats.org/officeDocument/2006/relationships/image" Target="../media/image104.wmf"/><Relationship Id="rId4" Type="http://schemas.openxmlformats.org/officeDocument/2006/relationships/oleObject" Target="../embeddings/oleObject37.bin"/><Relationship Id="rId9" Type="http://schemas.openxmlformats.org/officeDocument/2006/relationships/image" Target="../media/image106.wmf"/></Relationships>
</file>

<file path=ppt/slides/_rels/slide42.xml.rels><?xml version="1.0" encoding="UTF-8" standalone="yes"?>
<Relationships xmlns="http://schemas.openxmlformats.org/package/2006/relationships"><Relationship Id="rId8" Type="http://schemas.openxmlformats.org/officeDocument/2006/relationships/image" Target="../media/image108.emf"/><Relationship Id="rId13" Type="http://schemas.openxmlformats.org/officeDocument/2006/relationships/oleObject" Target="../embeddings/oleObject44.bin"/><Relationship Id="rId18" Type="http://schemas.openxmlformats.org/officeDocument/2006/relationships/image" Target="../media/image113.emf"/><Relationship Id="rId26" Type="http://schemas.openxmlformats.org/officeDocument/2006/relationships/image" Target="../media/image117.emf"/><Relationship Id="rId3" Type="http://schemas.openxmlformats.org/officeDocument/2006/relationships/notesSlide" Target="../notesSlides/notesSlide24.xml"/><Relationship Id="rId21" Type="http://schemas.openxmlformats.org/officeDocument/2006/relationships/oleObject" Target="../embeddings/oleObject48.bin"/><Relationship Id="rId34" Type="http://schemas.openxmlformats.org/officeDocument/2006/relationships/oleObject" Target="../embeddings/oleObject55.bin"/><Relationship Id="rId7" Type="http://schemas.openxmlformats.org/officeDocument/2006/relationships/oleObject" Target="../embeddings/oleObject41.bin"/><Relationship Id="rId12" Type="http://schemas.openxmlformats.org/officeDocument/2006/relationships/image" Target="../media/image110.emf"/><Relationship Id="rId17" Type="http://schemas.openxmlformats.org/officeDocument/2006/relationships/oleObject" Target="../embeddings/oleObject46.bin"/><Relationship Id="rId25" Type="http://schemas.openxmlformats.org/officeDocument/2006/relationships/oleObject" Target="../embeddings/oleObject50.bin"/><Relationship Id="rId33" Type="http://schemas.openxmlformats.org/officeDocument/2006/relationships/image" Target="../media/image120.emf"/><Relationship Id="rId2" Type="http://schemas.openxmlformats.org/officeDocument/2006/relationships/slideLayout" Target="../slideLayouts/slideLayout3.xml"/><Relationship Id="rId16" Type="http://schemas.openxmlformats.org/officeDocument/2006/relationships/image" Target="../media/image112.emf"/><Relationship Id="rId20" Type="http://schemas.openxmlformats.org/officeDocument/2006/relationships/image" Target="../media/image114.emf"/><Relationship Id="rId29" Type="http://schemas.openxmlformats.org/officeDocument/2006/relationships/oleObject" Target="../embeddings/oleObject52.bin"/><Relationship Id="rId1" Type="http://schemas.openxmlformats.org/officeDocument/2006/relationships/vmlDrawing" Target="../drawings/vmlDrawing17.vml"/><Relationship Id="rId6" Type="http://schemas.openxmlformats.org/officeDocument/2006/relationships/image" Target="../media/image107.emf"/><Relationship Id="rId11" Type="http://schemas.openxmlformats.org/officeDocument/2006/relationships/oleObject" Target="../embeddings/oleObject43.bin"/><Relationship Id="rId24" Type="http://schemas.openxmlformats.org/officeDocument/2006/relationships/image" Target="../media/image116.emf"/><Relationship Id="rId32" Type="http://schemas.openxmlformats.org/officeDocument/2006/relationships/oleObject" Target="../embeddings/oleObject54.bin"/><Relationship Id="rId37" Type="http://schemas.openxmlformats.org/officeDocument/2006/relationships/oleObject" Target="../embeddings/oleObject57.bin"/><Relationship Id="rId5" Type="http://schemas.openxmlformats.org/officeDocument/2006/relationships/oleObject" Target="../embeddings/oleObject40.bin"/><Relationship Id="rId15" Type="http://schemas.openxmlformats.org/officeDocument/2006/relationships/oleObject" Target="../embeddings/oleObject45.bin"/><Relationship Id="rId23" Type="http://schemas.openxmlformats.org/officeDocument/2006/relationships/oleObject" Target="../embeddings/oleObject49.bin"/><Relationship Id="rId28" Type="http://schemas.openxmlformats.org/officeDocument/2006/relationships/image" Target="../media/image118.emf"/><Relationship Id="rId36" Type="http://schemas.openxmlformats.org/officeDocument/2006/relationships/image" Target="../media/image121.emf"/><Relationship Id="rId10" Type="http://schemas.openxmlformats.org/officeDocument/2006/relationships/image" Target="../media/image109.emf"/><Relationship Id="rId19" Type="http://schemas.openxmlformats.org/officeDocument/2006/relationships/oleObject" Target="../embeddings/oleObject47.bin"/><Relationship Id="rId31" Type="http://schemas.openxmlformats.org/officeDocument/2006/relationships/oleObject" Target="../embeddings/oleObject53.bin"/><Relationship Id="rId4" Type="http://schemas.openxmlformats.org/officeDocument/2006/relationships/image" Target="../media/image122.png"/><Relationship Id="rId9" Type="http://schemas.openxmlformats.org/officeDocument/2006/relationships/oleObject" Target="../embeddings/oleObject42.bin"/><Relationship Id="rId14" Type="http://schemas.openxmlformats.org/officeDocument/2006/relationships/image" Target="../media/image111.emf"/><Relationship Id="rId22" Type="http://schemas.openxmlformats.org/officeDocument/2006/relationships/image" Target="../media/image115.emf"/><Relationship Id="rId27" Type="http://schemas.openxmlformats.org/officeDocument/2006/relationships/oleObject" Target="../embeddings/oleObject51.bin"/><Relationship Id="rId30" Type="http://schemas.openxmlformats.org/officeDocument/2006/relationships/image" Target="../media/image119.emf"/><Relationship Id="rId35" Type="http://schemas.openxmlformats.org/officeDocument/2006/relationships/oleObject" Target="../embeddings/oleObject56.bin"/></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26.gif"/><Relationship Id="rId5" Type="http://schemas.openxmlformats.org/officeDocument/2006/relationships/image" Target="../media/image125.gif"/><Relationship Id="rId4" Type="http://schemas.openxmlformats.org/officeDocument/2006/relationships/image" Target="../media/image124.gi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28.wmf"/><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oleObject" Target="../embeddings/oleObject58.bin"/><Relationship Id="rId5" Type="http://schemas.openxmlformats.org/officeDocument/2006/relationships/image" Target="../media/image130.jpeg"/><Relationship Id="rId4" Type="http://schemas.openxmlformats.org/officeDocument/2006/relationships/image" Target="../media/image129.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12.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oleObject" Target="../embeddings/oleObject8.bin"/><Relationship Id="rId7" Type="http://schemas.openxmlformats.org/officeDocument/2006/relationships/image" Target="../media/image14.wmf"/><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image" Target="../media/image13.wmf"/><Relationship Id="rId9" Type="http://schemas.openxmlformats.org/officeDocument/2006/relationships/image" Target="../media/image15.w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file:///F:\IOP\spin.mpg" TargetMode="External"/><Relationship Id="rId1" Type="http://schemas.openxmlformats.org/officeDocument/2006/relationships/video" Target="file:///F:\IOP\orbit.mpg"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oleObject" Target="../embeddings/oleObject12.bin"/><Relationship Id="rId7"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wmf"/><Relationship Id="rId4" Type="http://schemas.openxmlformats.org/officeDocument/2006/relationships/image" Target="../media/image18.png"/><Relationship Id="rId9" Type="http://schemas.openxmlformats.org/officeDocument/2006/relationships/image" Target="../media/image23.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2438400" y="3429000"/>
            <a:ext cx="4267200" cy="2438400"/>
          </a:xfrm>
          <a:prstGeom prst="rect">
            <a:avLst/>
          </a:prstGeom>
          <a:noFill/>
          <a:ln w="72000">
            <a:noFill/>
            <a:round/>
            <a:headEnd/>
            <a:tailEnd/>
          </a:ln>
        </p:spPr>
        <p:txBody>
          <a:bodyPr wrap="none" lIns="90000" tIns="46800" rIns="90000" bIns="46800"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dirty="0" err="1">
                <a:solidFill>
                  <a:schemeClr val="accent2"/>
                </a:solidFill>
              </a:rPr>
              <a:t>Shashi</a:t>
            </a:r>
            <a:r>
              <a:rPr lang="en-GB" b="1" dirty="0">
                <a:solidFill>
                  <a:schemeClr val="accent2"/>
                </a:solidFill>
              </a:rPr>
              <a:t> </a:t>
            </a:r>
            <a:r>
              <a:rPr lang="en-GB" b="1" dirty="0" err="1">
                <a:solidFill>
                  <a:schemeClr val="accent2"/>
                </a:solidFill>
              </a:rPr>
              <a:t>Prabhakar</a:t>
            </a:r>
            <a:r>
              <a:rPr lang="en-GB" b="1" dirty="0">
                <a:solidFill>
                  <a:schemeClr val="accent2"/>
                </a:solidFill>
              </a:rPr>
              <a:t>, S. </a:t>
            </a:r>
            <a:r>
              <a:rPr lang="en-GB" b="1" dirty="0" err="1">
                <a:solidFill>
                  <a:schemeClr val="accent2"/>
                </a:solidFill>
              </a:rPr>
              <a:t>Gangi</a:t>
            </a:r>
            <a:r>
              <a:rPr lang="en-GB" b="1" dirty="0">
                <a:solidFill>
                  <a:schemeClr val="accent2"/>
                </a:solidFill>
              </a:rPr>
              <a:t> Reddy, A. </a:t>
            </a:r>
            <a:r>
              <a:rPr lang="en-GB" b="1" dirty="0" err="1">
                <a:solidFill>
                  <a:schemeClr val="accent2"/>
                </a:solidFill>
              </a:rPr>
              <a:t>Aadhi</a:t>
            </a:r>
            <a:r>
              <a:rPr lang="en-GB" b="1" dirty="0">
                <a:solidFill>
                  <a:schemeClr val="accent2"/>
                </a:solidFill>
              </a:rPr>
              <a:t>, Ashok Kumar, </a:t>
            </a:r>
            <a:r>
              <a:rPr lang="en-GB" b="1" dirty="0" err="1">
                <a:solidFill>
                  <a:schemeClr val="accent2"/>
                </a:solidFill>
              </a:rPr>
              <a:t>Chithrabhanu</a:t>
            </a:r>
            <a:r>
              <a:rPr lang="en-GB" b="1" dirty="0">
                <a:solidFill>
                  <a:schemeClr val="accent2"/>
                </a:solidFill>
              </a:rPr>
              <a:t> P., </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b="1" dirty="0">
              <a:solidFill>
                <a:schemeClr val="accent2"/>
              </a:solidFill>
            </a:endParaRP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dirty="0">
                <a:solidFill>
                  <a:schemeClr val="accent2"/>
                </a:solidFill>
              </a:rPr>
              <a:t>G. K. </a:t>
            </a:r>
            <a:r>
              <a:rPr lang="en-GB" b="1" dirty="0" err="1">
                <a:solidFill>
                  <a:schemeClr val="accent2"/>
                </a:solidFill>
              </a:rPr>
              <a:t>Samanta</a:t>
            </a:r>
            <a:r>
              <a:rPr lang="en-GB" b="1" dirty="0">
                <a:solidFill>
                  <a:schemeClr val="accent2"/>
                </a:solidFill>
              </a:rPr>
              <a:t> and R. P. Singh</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IN" sz="2400" b="1" dirty="0">
              <a:solidFill>
                <a:srgbClr val="000000"/>
              </a:solidFill>
              <a:latin typeface="cmss12" pitchFamily="34"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IN" sz="2400" b="1" dirty="0">
              <a:solidFill>
                <a:srgbClr val="000000"/>
              </a:solidFill>
              <a:latin typeface="cmss12" pitchFamily="34"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dirty="0">
                <a:solidFill>
                  <a:srgbClr val="000000"/>
                </a:solidFill>
                <a:latin typeface="cmss12" pitchFamily="34" charset="0"/>
              </a:rPr>
              <a:t>Physical Research Laboratory,</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dirty="0">
                <a:solidFill>
                  <a:srgbClr val="000000"/>
                </a:solidFill>
                <a:latin typeface="cmss12" pitchFamily="34" charset="0"/>
              </a:rPr>
              <a:t>Ahmedabad. 380 009.</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IN" dirty="0">
              <a:solidFill>
                <a:srgbClr val="000000"/>
              </a:solidFill>
              <a:latin typeface="cmss12" pitchFamily="34"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IN" dirty="0">
              <a:solidFill>
                <a:srgbClr val="000000"/>
              </a:solidFill>
              <a:latin typeface="cmss12" pitchFamily="34"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dirty="0">
                <a:solidFill>
                  <a:srgbClr val="000000"/>
                </a:solidFill>
                <a:latin typeface="cmss12" pitchFamily="34" charset="0"/>
              </a:rPr>
              <a:t>Feb 27, </a:t>
            </a:r>
            <a:r>
              <a:rPr lang="en-IN" dirty="0" smtClean="0">
                <a:solidFill>
                  <a:srgbClr val="000000"/>
                </a:solidFill>
                <a:latin typeface="cmss12" pitchFamily="34" charset="0"/>
              </a:rPr>
              <a:t>2014</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dirty="0" smtClean="0">
                <a:solidFill>
                  <a:srgbClr val="000000"/>
                </a:solidFill>
                <a:latin typeface="cmss12" pitchFamily="34" charset="0"/>
              </a:rPr>
              <a:t>IPQI 2014</a:t>
            </a:r>
            <a:endParaRPr lang="en-IN" dirty="0">
              <a:solidFill>
                <a:srgbClr val="000000"/>
              </a:solidFill>
              <a:latin typeface="cmss12" pitchFamily="34" charset="0"/>
            </a:endParaRPr>
          </a:p>
        </p:txBody>
      </p:sp>
      <p:sp>
        <p:nvSpPr>
          <p:cNvPr id="3074" name="AutoShape 2"/>
          <p:cNvSpPr>
            <a:spLocks noChangeArrowheads="1"/>
          </p:cNvSpPr>
          <p:nvPr/>
        </p:nvSpPr>
        <p:spPr bwMode="auto">
          <a:xfrm>
            <a:off x="76200" y="1071563"/>
            <a:ext cx="8915400" cy="1366837"/>
          </a:xfrm>
          <a:prstGeom prst="roundRect">
            <a:avLst>
              <a:gd name="adj" fmla="val 12310"/>
            </a:avLst>
          </a:prstGeom>
          <a:solidFill>
            <a:srgbClr val="0000FF"/>
          </a:solidFill>
          <a:ln w="9360">
            <a:solidFill>
              <a:srgbClr val="FFFFFF"/>
            </a:solidFill>
            <a:miter lim="800000"/>
            <a:headEnd/>
            <a:tailEnd/>
          </a:ln>
          <a:effectLst>
            <a:outerShdw dist="81185" dir="3078031" algn="ctr" rotWithShape="0">
              <a:srgbClr val="080808">
                <a:alpha val="25041"/>
              </a:srgbClr>
            </a:outerShdw>
          </a:effectLst>
        </p:spPr>
        <p:txBody>
          <a:bodyPr wrap="none"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600" b="1" dirty="0">
                <a:solidFill>
                  <a:srgbClr val="FFFFFF"/>
                </a:solidFill>
                <a:latin typeface="cmss12" pitchFamily="34" charset="0"/>
              </a:rPr>
              <a:t>Orbital angular momentum of light: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600" b="1" dirty="0">
                <a:solidFill>
                  <a:srgbClr val="FFFFFF"/>
                </a:solidFill>
                <a:latin typeface="cmss12" pitchFamily="34" charset="0"/>
              </a:rPr>
              <a:t>Applications in quantum information</a:t>
            </a:r>
            <a:endParaRPr lang="en-IN" sz="2600" b="1" dirty="0">
              <a:solidFill>
                <a:srgbClr val="FFFFFF"/>
              </a:solidFill>
              <a:latin typeface="cmss12" pitchFamily="34" charset="0"/>
            </a:endParaRPr>
          </a:p>
        </p:txBody>
      </p:sp>
      <p:sp>
        <p:nvSpPr>
          <p:cNvPr id="7172" name="Slide Number Placeholder 6"/>
          <p:cNvSpPr>
            <a:spLocks noGrp="1"/>
          </p:cNvSpPr>
          <p:nvPr>
            <p:ph type="sldNum" sz="quarter" idx="11"/>
          </p:nvPr>
        </p:nvSpPr>
        <p:spPr>
          <a:xfrm>
            <a:off x="1970088" y="6553200"/>
            <a:ext cx="7173912" cy="274638"/>
          </a:xfrm>
        </p:spPr>
        <p:txBody>
          <a:bodyPr/>
          <a:lstStyle/>
          <a:p>
            <a:fld id="{8E05AD3A-EBFC-4A10-8E85-D7FFF77F244E}" type="slidenum">
              <a:rPr lang="en-US" smtClean="0">
                <a:solidFill>
                  <a:schemeClr val="bg1"/>
                </a:solidFill>
                <a:latin typeface="Arial" pitchFamily="34" charset="0"/>
              </a:rPr>
              <a:pPr/>
              <a:t>1</a:t>
            </a:fld>
            <a:r>
              <a:rPr lang="en-US" smtClean="0">
                <a:solidFill>
                  <a:schemeClr val="bg1"/>
                </a:solidFill>
                <a:latin typeface="Arial" pitchFamily="34" charset="0"/>
              </a:rPr>
              <a:t> </a:t>
            </a:r>
          </a:p>
        </p:txBody>
      </p:sp>
      <p:sp>
        <p:nvSpPr>
          <p:cNvPr id="7173" name="Footer Placeholder 7"/>
          <p:cNvSpPr>
            <a:spLocks noGrp="1"/>
          </p:cNvSpPr>
          <p:nvPr>
            <p:ph type="ftr" sz="quarter" idx="10"/>
          </p:nvPr>
        </p:nvSpPr>
        <p:spPr>
          <a:xfrm>
            <a:off x="0" y="6553200"/>
            <a:ext cx="1966913" cy="274638"/>
          </a:xfrm>
        </p:spPr>
        <p:txBody>
          <a:bodyPr/>
          <a:lstStyle/>
          <a:p>
            <a:r>
              <a:rPr lang="en-US" smtClean="0">
                <a:latin typeface="Arial" pitchFamily="34" charset="0"/>
              </a:rPr>
              <a:t>R. P. Singh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22" name="Object 2"/>
          <p:cNvGraphicFramePr>
            <a:graphicFrameLocks noChangeAspect="1"/>
          </p:cNvGraphicFramePr>
          <p:nvPr/>
        </p:nvGraphicFramePr>
        <p:xfrm>
          <a:off x="609600" y="1508125"/>
          <a:ext cx="8158163" cy="2911475"/>
        </p:xfrm>
        <a:graphic>
          <a:graphicData uri="http://schemas.openxmlformats.org/presentationml/2006/ole">
            <mc:AlternateContent xmlns:mc="http://schemas.openxmlformats.org/markup-compatibility/2006">
              <mc:Choice xmlns:v="urn:schemas-microsoft-com:vml" Requires="v">
                <p:oleObj spid="_x0000_s81962" name="Bitmap Image" r:id="rId3" imgW="5952381" imgH="2123810" progId="PBrush">
                  <p:embed/>
                </p:oleObj>
              </mc:Choice>
              <mc:Fallback>
                <p:oleObj name="Bitmap Image" r:id="rId3" imgW="5952381" imgH="2123810" progId="PBrush">
                  <p:embed/>
                  <p:pic>
                    <p:nvPicPr>
                      <p:cNvPr id="0" name="Picture 21"/>
                      <p:cNvPicPr>
                        <a:picLocks noChangeAspect="1" noChangeArrowheads="1"/>
                      </p:cNvPicPr>
                      <p:nvPr/>
                    </p:nvPicPr>
                    <p:blipFill>
                      <a:blip r:embed="rId4">
                        <a:lum bright="-36000" contrast="60000"/>
                        <a:extLst>
                          <a:ext uri="{28A0092B-C50C-407E-A947-70E740481C1C}">
                            <a14:useLocalDpi xmlns:a14="http://schemas.microsoft.com/office/drawing/2010/main" val="0"/>
                          </a:ext>
                        </a:extLst>
                      </a:blip>
                      <a:srcRect/>
                      <a:stretch>
                        <a:fillRect/>
                      </a:stretch>
                    </p:blipFill>
                    <p:spPr bwMode="auto">
                      <a:xfrm>
                        <a:off x="609600" y="1508125"/>
                        <a:ext cx="8158163" cy="291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24" name="Object 4"/>
          <p:cNvGraphicFramePr>
            <a:graphicFrameLocks noChangeAspect="1"/>
          </p:cNvGraphicFramePr>
          <p:nvPr/>
        </p:nvGraphicFramePr>
        <p:xfrm>
          <a:off x="4051300" y="3810000"/>
          <a:ext cx="1511300" cy="1828800"/>
        </p:xfrm>
        <a:graphic>
          <a:graphicData uri="http://schemas.openxmlformats.org/presentationml/2006/ole">
            <mc:AlternateContent xmlns:mc="http://schemas.openxmlformats.org/markup-compatibility/2006">
              <mc:Choice xmlns:v="urn:schemas-microsoft-com:vml" Requires="v">
                <p:oleObj spid="_x0000_s81963" name="Bitmap Image" r:id="rId5" imgW="2438095" imgH="2952381" progId="PBrush">
                  <p:embed/>
                </p:oleObj>
              </mc:Choice>
              <mc:Fallback>
                <p:oleObj name="Bitmap Image" r:id="rId5" imgW="2438095" imgH="2952381" progId="PBrush">
                  <p:embed/>
                  <p:pic>
                    <p:nvPicPr>
                      <p:cNvPr id="0"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1300" y="3810000"/>
                        <a:ext cx="15113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25" name="Object 5"/>
          <p:cNvGraphicFramePr>
            <a:graphicFrameLocks noChangeAspect="1"/>
          </p:cNvGraphicFramePr>
          <p:nvPr/>
        </p:nvGraphicFramePr>
        <p:xfrm>
          <a:off x="6324600" y="4275138"/>
          <a:ext cx="990600" cy="906462"/>
        </p:xfrm>
        <a:graphic>
          <a:graphicData uri="http://schemas.openxmlformats.org/presentationml/2006/ole">
            <mc:AlternateContent xmlns:mc="http://schemas.openxmlformats.org/markup-compatibility/2006">
              <mc:Choice xmlns:v="urn:schemas-microsoft-com:vml" Requires="v">
                <p:oleObj spid="_x0000_s81964" name="Bitmap Image" r:id="rId7" imgW="1448002" imgH="1324160" progId="PBrush">
                  <p:embed/>
                </p:oleObj>
              </mc:Choice>
              <mc:Fallback>
                <p:oleObj name="Bitmap Image" r:id="rId7" imgW="1448002" imgH="1324160" progId="PBrush">
                  <p:embed/>
                  <p:pic>
                    <p:nvPicPr>
                      <p:cNvPr id="0"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4275138"/>
                        <a:ext cx="990600" cy="90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26" name="AutoShape 6"/>
          <p:cNvSpPr>
            <a:spLocks noChangeArrowheads="1"/>
          </p:cNvSpPr>
          <p:nvPr/>
        </p:nvSpPr>
        <p:spPr bwMode="auto">
          <a:xfrm>
            <a:off x="5715000" y="4648200"/>
            <a:ext cx="457200" cy="228600"/>
          </a:xfrm>
          <a:prstGeom prst="rightArrow">
            <a:avLst>
              <a:gd name="adj1" fmla="val 50000"/>
              <a:gd name="adj2" fmla="val 50000"/>
            </a:avLst>
          </a:prstGeom>
          <a:noFill/>
          <a:ln w="9525">
            <a:solidFill>
              <a:schemeClr val="tx1"/>
            </a:solidFill>
            <a:miter lim="800000"/>
            <a:headEnd/>
            <a:tailEnd/>
          </a:ln>
          <a:effectLst/>
        </p:spPr>
        <p:txBody>
          <a:bodyPr wrap="none" anchor="ctr"/>
          <a:lstStyle/>
          <a:p>
            <a:endParaRPr lang="en-IN"/>
          </a:p>
        </p:txBody>
      </p:sp>
      <p:sp>
        <p:nvSpPr>
          <p:cNvPr id="81927" name="Text Box 7"/>
          <p:cNvSpPr txBox="1">
            <a:spLocks noChangeArrowheads="1"/>
          </p:cNvSpPr>
          <p:nvPr/>
        </p:nvSpPr>
        <p:spPr bwMode="auto">
          <a:xfrm>
            <a:off x="914400" y="3429000"/>
            <a:ext cx="1600200" cy="366713"/>
          </a:xfrm>
          <a:prstGeom prst="rect">
            <a:avLst/>
          </a:prstGeom>
          <a:solidFill>
            <a:schemeClr val="bg1"/>
          </a:solidFill>
          <a:ln w="9525">
            <a:noFill/>
            <a:miter lim="800000"/>
            <a:headEnd/>
            <a:tailEnd/>
          </a:ln>
          <a:effectLst/>
        </p:spPr>
        <p:txBody>
          <a:bodyPr>
            <a:spAutoFit/>
          </a:bodyPr>
          <a:lstStyle/>
          <a:p>
            <a:pPr>
              <a:spcBef>
                <a:spcPct val="50000"/>
              </a:spcBef>
              <a:buClrTx/>
              <a:buSzTx/>
              <a:buFontTx/>
              <a:buNone/>
            </a:pPr>
            <a:r>
              <a:rPr lang="en-US"/>
              <a:t>He-Ne Laser</a:t>
            </a:r>
          </a:p>
        </p:txBody>
      </p:sp>
      <p:sp>
        <p:nvSpPr>
          <p:cNvPr id="81928" name="Slide Number Placeholder 6"/>
          <p:cNvSpPr txBox="1">
            <a:spLocks noGrp="1"/>
          </p:cNvSpPr>
          <p:nvPr/>
        </p:nvSpPr>
        <p:spPr bwMode="auto">
          <a:xfrm>
            <a:off x="1955800" y="6569075"/>
            <a:ext cx="7173913" cy="274638"/>
          </a:xfrm>
          <a:prstGeom prst="rect">
            <a:avLst/>
          </a:prstGeom>
          <a:solidFill>
            <a:srgbClr val="0000FF"/>
          </a:solidFill>
          <a:ln w="9360">
            <a:solidFill>
              <a:srgbClr val="FFFFFF"/>
            </a:solidFill>
            <a:miter lim="800000"/>
            <a:headEnd/>
            <a:tailEnd/>
          </a:ln>
        </p:spPr>
        <p:txBody>
          <a:bodyPr lIns="4680" tIns="4680" rIns="4680" bIns="4680" anchor="ct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9795999-A19E-4574-9949-0845770B2090}" type="slidenum">
              <a:rPr lang="en-US" sz="1200">
                <a:solidFill>
                  <a:srgbClr val="FFFFFF"/>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a:t>
            </a:fld>
            <a:r>
              <a:rPr lang="en-US" sz="1200">
                <a:solidFill>
                  <a:srgbClr val="FFFFFF"/>
                </a:solidFill>
              </a:rPr>
              <a:t> </a:t>
            </a:r>
          </a:p>
        </p:txBody>
      </p:sp>
      <p:sp>
        <p:nvSpPr>
          <p:cNvPr id="81929" name="Footer Placeholder 7"/>
          <p:cNvSpPr txBox="1">
            <a:spLocks noGrp="1"/>
          </p:cNvSpPr>
          <p:nvPr/>
        </p:nvSpPr>
        <p:spPr bwMode="auto">
          <a:xfrm>
            <a:off x="6350" y="6569075"/>
            <a:ext cx="1966913" cy="274638"/>
          </a:xfrm>
          <a:prstGeom prst="rect">
            <a:avLst/>
          </a:prstGeom>
          <a:solidFill>
            <a:srgbClr val="0000FF"/>
          </a:solidFill>
          <a:ln w="9360">
            <a:solidFill>
              <a:srgbClr val="FFFFFF"/>
            </a:solidFill>
            <a:miter lim="800000"/>
            <a:headEnd/>
            <a:tailEnd/>
          </a:ln>
        </p:spPr>
        <p:txBody>
          <a:bodyPr lIns="4680" tIns="4680" rIns="4680" bIns="468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rPr>
              <a:t>R. P. Singh</a:t>
            </a:r>
          </a:p>
        </p:txBody>
      </p:sp>
      <p:sp>
        <p:nvSpPr>
          <p:cNvPr id="81930" name="Rectangle 1"/>
          <p:cNvSpPr>
            <a:spLocks noChangeArrowheads="1"/>
          </p:cNvSpPr>
          <p:nvPr/>
        </p:nvSpPr>
        <p:spPr bwMode="auto">
          <a:xfrm>
            <a:off x="9525" y="9525"/>
            <a:ext cx="9123363" cy="685800"/>
          </a:xfrm>
          <a:prstGeom prst="rect">
            <a:avLst/>
          </a:prstGeom>
          <a:solidFill>
            <a:srgbClr val="0000FF"/>
          </a:solidFill>
          <a:ln w="9360">
            <a:solidFill>
              <a:srgbClr val="FFFFFF"/>
            </a:solidFill>
            <a:miter lim="800000"/>
            <a:headEnd/>
            <a:tailEnd/>
          </a:ln>
        </p:spPr>
        <p:txBody>
          <a:bodyPr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800">
                <a:solidFill>
                  <a:srgbClr val="FFFFFF"/>
                </a:solidFill>
                <a:latin typeface="cmss12" pitchFamily="34" charset="0"/>
              </a:rPr>
              <a:t>Generation using CGH</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8" name="Group 4"/>
          <p:cNvGrpSpPr>
            <a:grpSpLocks noChangeAspect="1"/>
          </p:cNvGrpSpPr>
          <p:nvPr/>
        </p:nvGrpSpPr>
        <p:grpSpPr bwMode="auto">
          <a:xfrm>
            <a:off x="228600" y="1219200"/>
            <a:ext cx="8577263" cy="2641600"/>
            <a:chOff x="373" y="890"/>
            <a:chExt cx="4611" cy="1420"/>
          </a:xfrm>
        </p:grpSpPr>
        <p:sp>
          <p:nvSpPr>
            <p:cNvPr id="82949" name="AutoShape 5"/>
            <p:cNvSpPr>
              <a:spLocks noChangeAspect="1" noChangeArrowheads="1"/>
            </p:cNvSpPr>
            <p:nvPr/>
          </p:nvSpPr>
          <p:spPr bwMode="auto">
            <a:xfrm rot="8100000">
              <a:off x="1831" y="1797"/>
              <a:ext cx="181" cy="181"/>
            </a:xfrm>
            <a:prstGeom prst="cube">
              <a:avLst>
                <a:gd name="adj" fmla="val 4778"/>
              </a:avLst>
            </a:prstGeom>
            <a:solidFill>
              <a:schemeClr val="bg1"/>
            </a:solidFill>
            <a:ln w="12700">
              <a:solidFill>
                <a:schemeClr val="tx1"/>
              </a:solidFill>
              <a:miter lim="800000"/>
              <a:headEnd/>
              <a:tailEnd/>
            </a:ln>
            <a:effectLst/>
          </p:spPr>
          <p:txBody>
            <a:bodyPr wrap="none" anchor="ctr"/>
            <a:lstStyle/>
            <a:p>
              <a:endParaRPr lang="en-IN"/>
            </a:p>
          </p:txBody>
        </p:sp>
        <p:pic>
          <p:nvPicPr>
            <p:cNvPr id="82950" name="Picture 6"/>
            <p:cNvPicPr>
              <a:picLocks noChangeAspect="1" noChangeArrowheads="1"/>
            </p:cNvPicPr>
            <p:nvPr/>
          </p:nvPicPr>
          <p:blipFill>
            <a:blip r:embed="rId2" cstate="print"/>
            <a:srcRect l="38278" t="51381" r="55777" b="30995"/>
            <a:stretch>
              <a:fillRect/>
            </a:stretch>
          </p:blipFill>
          <p:spPr bwMode="auto">
            <a:xfrm>
              <a:off x="2460" y="1729"/>
              <a:ext cx="256" cy="313"/>
            </a:xfrm>
            <a:prstGeom prst="rect">
              <a:avLst/>
            </a:prstGeom>
            <a:noFill/>
          </p:spPr>
        </p:pic>
        <p:sp>
          <p:nvSpPr>
            <p:cNvPr id="82951" name="AutoShape 7"/>
            <p:cNvSpPr>
              <a:spLocks noChangeAspect="1" noChangeArrowheads="1"/>
            </p:cNvSpPr>
            <p:nvPr/>
          </p:nvSpPr>
          <p:spPr bwMode="auto">
            <a:xfrm>
              <a:off x="373" y="1734"/>
              <a:ext cx="953" cy="317"/>
            </a:xfrm>
            <a:prstGeom prst="cube">
              <a:avLst>
                <a:gd name="adj" fmla="val 25000"/>
              </a:avLst>
            </a:prstGeom>
            <a:noFill/>
            <a:ln w="25400">
              <a:solidFill>
                <a:schemeClr val="tx1"/>
              </a:solidFill>
              <a:miter lim="800000"/>
              <a:headEnd/>
              <a:tailEnd/>
            </a:ln>
            <a:effectLst/>
          </p:spPr>
          <p:txBody>
            <a:bodyPr wrap="none" anchor="ctr"/>
            <a:lstStyle/>
            <a:p>
              <a:endParaRPr lang="en-IN"/>
            </a:p>
          </p:txBody>
        </p:sp>
        <p:sp>
          <p:nvSpPr>
            <p:cNvPr id="82952" name="Line 8"/>
            <p:cNvSpPr>
              <a:spLocks noChangeAspect="1" noChangeShapeType="1"/>
            </p:cNvSpPr>
            <p:nvPr/>
          </p:nvSpPr>
          <p:spPr bwMode="auto">
            <a:xfrm>
              <a:off x="1292" y="1888"/>
              <a:ext cx="635" cy="0"/>
            </a:xfrm>
            <a:prstGeom prst="line">
              <a:avLst/>
            </a:prstGeom>
            <a:noFill/>
            <a:ln w="25400">
              <a:solidFill>
                <a:srgbClr val="FF0000"/>
              </a:solidFill>
              <a:round/>
              <a:headEnd/>
              <a:tailEnd/>
            </a:ln>
            <a:effectLst/>
          </p:spPr>
          <p:txBody>
            <a:bodyPr/>
            <a:lstStyle/>
            <a:p>
              <a:endParaRPr lang="en-IN"/>
            </a:p>
          </p:txBody>
        </p:sp>
        <p:sp>
          <p:nvSpPr>
            <p:cNvPr id="82953" name="AutoShape 9"/>
            <p:cNvSpPr>
              <a:spLocks noChangeAspect="1" noChangeArrowheads="1"/>
            </p:cNvSpPr>
            <p:nvPr/>
          </p:nvSpPr>
          <p:spPr bwMode="auto">
            <a:xfrm rot="18900000">
              <a:off x="1829" y="1171"/>
              <a:ext cx="181" cy="181"/>
            </a:xfrm>
            <a:prstGeom prst="cube">
              <a:avLst>
                <a:gd name="adj" fmla="val 4778"/>
              </a:avLst>
            </a:prstGeom>
            <a:noFill/>
            <a:ln w="12700">
              <a:solidFill>
                <a:schemeClr val="tx1"/>
              </a:solidFill>
              <a:miter lim="800000"/>
              <a:headEnd/>
              <a:tailEnd/>
            </a:ln>
            <a:effectLst/>
          </p:spPr>
          <p:txBody>
            <a:bodyPr wrap="none" anchor="ctr"/>
            <a:lstStyle/>
            <a:p>
              <a:endParaRPr lang="en-IN"/>
            </a:p>
          </p:txBody>
        </p:sp>
        <p:sp>
          <p:nvSpPr>
            <p:cNvPr id="82954" name="Line 10"/>
            <p:cNvSpPr>
              <a:spLocks noChangeAspect="1" noChangeShapeType="1"/>
            </p:cNvSpPr>
            <p:nvPr/>
          </p:nvSpPr>
          <p:spPr bwMode="auto">
            <a:xfrm>
              <a:off x="2049" y="1888"/>
              <a:ext cx="635" cy="0"/>
            </a:xfrm>
            <a:prstGeom prst="line">
              <a:avLst/>
            </a:prstGeom>
            <a:noFill/>
            <a:ln w="25400">
              <a:solidFill>
                <a:srgbClr val="FF0000"/>
              </a:solidFill>
              <a:round/>
              <a:headEnd/>
              <a:tailEnd/>
            </a:ln>
            <a:effectLst/>
          </p:spPr>
          <p:txBody>
            <a:bodyPr/>
            <a:lstStyle/>
            <a:p>
              <a:endParaRPr lang="en-IN"/>
            </a:p>
          </p:txBody>
        </p:sp>
        <p:sp>
          <p:nvSpPr>
            <p:cNvPr id="82955" name="Line 11"/>
            <p:cNvSpPr>
              <a:spLocks noChangeAspect="1" noChangeShapeType="1"/>
            </p:cNvSpPr>
            <p:nvPr/>
          </p:nvSpPr>
          <p:spPr bwMode="auto">
            <a:xfrm rot="5400000">
              <a:off x="1601" y="1577"/>
              <a:ext cx="635" cy="0"/>
            </a:xfrm>
            <a:prstGeom prst="line">
              <a:avLst/>
            </a:prstGeom>
            <a:noFill/>
            <a:ln w="25400">
              <a:solidFill>
                <a:srgbClr val="FF0000"/>
              </a:solidFill>
              <a:round/>
              <a:headEnd/>
              <a:tailEnd/>
            </a:ln>
            <a:effectLst/>
          </p:spPr>
          <p:txBody>
            <a:bodyPr/>
            <a:lstStyle/>
            <a:p>
              <a:endParaRPr lang="en-IN"/>
            </a:p>
          </p:txBody>
        </p:sp>
        <p:sp>
          <p:nvSpPr>
            <p:cNvPr id="82956" name="Line 12"/>
            <p:cNvSpPr>
              <a:spLocks noChangeAspect="1" noChangeShapeType="1"/>
            </p:cNvSpPr>
            <p:nvPr/>
          </p:nvSpPr>
          <p:spPr bwMode="auto">
            <a:xfrm>
              <a:off x="1911" y="1265"/>
              <a:ext cx="1543" cy="0"/>
            </a:xfrm>
            <a:prstGeom prst="line">
              <a:avLst/>
            </a:prstGeom>
            <a:noFill/>
            <a:ln w="25400">
              <a:solidFill>
                <a:srgbClr val="FF0000"/>
              </a:solidFill>
              <a:round/>
              <a:headEnd/>
              <a:tailEnd/>
            </a:ln>
            <a:effectLst/>
          </p:spPr>
          <p:txBody>
            <a:bodyPr/>
            <a:lstStyle/>
            <a:p>
              <a:endParaRPr lang="en-IN"/>
            </a:p>
          </p:txBody>
        </p:sp>
        <p:sp>
          <p:nvSpPr>
            <p:cNvPr id="82957" name="AutoShape 13"/>
            <p:cNvSpPr>
              <a:spLocks noChangeAspect="1" noChangeArrowheads="1"/>
            </p:cNvSpPr>
            <p:nvPr/>
          </p:nvSpPr>
          <p:spPr bwMode="auto">
            <a:xfrm rot="18900000">
              <a:off x="3357" y="1174"/>
              <a:ext cx="181" cy="181"/>
            </a:xfrm>
            <a:prstGeom prst="cube">
              <a:avLst>
                <a:gd name="adj" fmla="val 4778"/>
              </a:avLst>
            </a:prstGeom>
            <a:noFill/>
            <a:ln w="12700">
              <a:solidFill>
                <a:schemeClr val="tx1"/>
              </a:solidFill>
              <a:miter lim="800000"/>
              <a:headEnd/>
              <a:tailEnd/>
            </a:ln>
            <a:effectLst/>
          </p:spPr>
          <p:txBody>
            <a:bodyPr wrap="none" anchor="ctr"/>
            <a:lstStyle/>
            <a:p>
              <a:endParaRPr lang="en-IN"/>
            </a:p>
          </p:txBody>
        </p:sp>
        <p:sp>
          <p:nvSpPr>
            <p:cNvPr id="82958" name="Line 14"/>
            <p:cNvSpPr>
              <a:spLocks noChangeAspect="1" noChangeShapeType="1"/>
            </p:cNvSpPr>
            <p:nvPr/>
          </p:nvSpPr>
          <p:spPr bwMode="auto">
            <a:xfrm>
              <a:off x="2608" y="1888"/>
              <a:ext cx="862" cy="23"/>
            </a:xfrm>
            <a:prstGeom prst="line">
              <a:avLst/>
            </a:prstGeom>
            <a:noFill/>
            <a:ln w="25400">
              <a:solidFill>
                <a:srgbClr val="FF0000"/>
              </a:solidFill>
              <a:round/>
              <a:headEnd/>
              <a:tailEnd/>
            </a:ln>
            <a:effectLst/>
          </p:spPr>
          <p:txBody>
            <a:bodyPr/>
            <a:lstStyle/>
            <a:p>
              <a:endParaRPr lang="en-IN"/>
            </a:p>
          </p:txBody>
        </p:sp>
        <p:sp>
          <p:nvSpPr>
            <p:cNvPr id="82959" name="AutoShape 15"/>
            <p:cNvSpPr>
              <a:spLocks noChangeAspect="1" noChangeArrowheads="1"/>
            </p:cNvSpPr>
            <p:nvPr/>
          </p:nvSpPr>
          <p:spPr bwMode="auto">
            <a:xfrm>
              <a:off x="3658" y="1787"/>
              <a:ext cx="137" cy="91"/>
            </a:xfrm>
            <a:prstGeom prst="rightArrow">
              <a:avLst>
                <a:gd name="adj1" fmla="val 50000"/>
                <a:gd name="adj2" fmla="val 37637"/>
              </a:avLst>
            </a:prstGeom>
            <a:noFill/>
            <a:ln w="12700">
              <a:solidFill>
                <a:schemeClr val="tx1"/>
              </a:solidFill>
              <a:miter lim="800000"/>
              <a:headEnd/>
              <a:tailEnd/>
            </a:ln>
            <a:effectLst/>
          </p:spPr>
          <p:txBody>
            <a:bodyPr wrap="none" anchor="ctr"/>
            <a:lstStyle/>
            <a:p>
              <a:endParaRPr lang="en-IN"/>
            </a:p>
          </p:txBody>
        </p:sp>
        <p:sp>
          <p:nvSpPr>
            <p:cNvPr id="82960" name="AutoShape 16"/>
            <p:cNvSpPr>
              <a:spLocks noChangeAspect="1" noChangeArrowheads="1"/>
            </p:cNvSpPr>
            <p:nvPr/>
          </p:nvSpPr>
          <p:spPr bwMode="auto">
            <a:xfrm rot="8100000">
              <a:off x="3357" y="1819"/>
              <a:ext cx="181" cy="181"/>
            </a:xfrm>
            <a:prstGeom prst="cube">
              <a:avLst>
                <a:gd name="adj" fmla="val 4778"/>
              </a:avLst>
            </a:prstGeom>
            <a:solidFill>
              <a:schemeClr val="bg1"/>
            </a:solidFill>
            <a:ln w="12700">
              <a:solidFill>
                <a:schemeClr val="tx1"/>
              </a:solidFill>
              <a:miter lim="800000"/>
              <a:headEnd/>
              <a:tailEnd/>
            </a:ln>
            <a:effectLst/>
          </p:spPr>
          <p:txBody>
            <a:bodyPr wrap="none" anchor="ctr"/>
            <a:lstStyle/>
            <a:p>
              <a:endParaRPr lang="en-IN"/>
            </a:p>
          </p:txBody>
        </p:sp>
        <p:sp>
          <p:nvSpPr>
            <p:cNvPr id="82961" name="Line 17"/>
            <p:cNvSpPr>
              <a:spLocks noChangeAspect="1" noChangeShapeType="1"/>
            </p:cNvSpPr>
            <p:nvPr/>
          </p:nvSpPr>
          <p:spPr bwMode="auto">
            <a:xfrm rot="5400000">
              <a:off x="3117" y="1588"/>
              <a:ext cx="657" cy="0"/>
            </a:xfrm>
            <a:prstGeom prst="line">
              <a:avLst/>
            </a:prstGeom>
            <a:noFill/>
            <a:ln w="25400">
              <a:solidFill>
                <a:srgbClr val="FF0000"/>
              </a:solidFill>
              <a:round/>
              <a:headEnd/>
              <a:tailEnd/>
            </a:ln>
            <a:effectLst/>
          </p:spPr>
          <p:txBody>
            <a:bodyPr/>
            <a:lstStyle/>
            <a:p>
              <a:endParaRPr lang="en-IN"/>
            </a:p>
          </p:txBody>
        </p:sp>
        <p:sp>
          <p:nvSpPr>
            <p:cNvPr id="82962" name="Line 18"/>
            <p:cNvSpPr>
              <a:spLocks noChangeAspect="1" noChangeShapeType="1"/>
            </p:cNvSpPr>
            <p:nvPr/>
          </p:nvSpPr>
          <p:spPr bwMode="auto">
            <a:xfrm>
              <a:off x="3438" y="1909"/>
              <a:ext cx="862" cy="0"/>
            </a:xfrm>
            <a:prstGeom prst="line">
              <a:avLst/>
            </a:prstGeom>
            <a:noFill/>
            <a:ln w="25400">
              <a:solidFill>
                <a:srgbClr val="FF0000"/>
              </a:solidFill>
              <a:round/>
              <a:headEnd/>
              <a:tailEnd/>
            </a:ln>
            <a:effectLst/>
          </p:spPr>
          <p:txBody>
            <a:bodyPr/>
            <a:lstStyle/>
            <a:p>
              <a:endParaRPr lang="en-IN"/>
            </a:p>
          </p:txBody>
        </p:sp>
        <p:sp>
          <p:nvSpPr>
            <p:cNvPr id="82963" name="AutoShape 19"/>
            <p:cNvSpPr>
              <a:spLocks noChangeAspect="1" noChangeArrowheads="1"/>
            </p:cNvSpPr>
            <p:nvPr/>
          </p:nvSpPr>
          <p:spPr bwMode="auto">
            <a:xfrm>
              <a:off x="3657" y="1939"/>
              <a:ext cx="137" cy="91"/>
            </a:xfrm>
            <a:prstGeom prst="rightArrow">
              <a:avLst>
                <a:gd name="adj1" fmla="val 50000"/>
                <a:gd name="adj2" fmla="val 37637"/>
              </a:avLst>
            </a:prstGeom>
            <a:solidFill>
              <a:schemeClr val="tx1"/>
            </a:solidFill>
            <a:ln w="9525">
              <a:solidFill>
                <a:schemeClr val="tx1"/>
              </a:solidFill>
              <a:miter lim="800000"/>
              <a:headEnd/>
              <a:tailEnd/>
            </a:ln>
            <a:effectLst/>
          </p:spPr>
          <p:txBody>
            <a:bodyPr wrap="none" anchor="ctr"/>
            <a:lstStyle/>
            <a:p>
              <a:endParaRPr lang="en-IN"/>
            </a:p>
          </p:txBody>
        </p:sp>
        <p:sp>
          <p:nvSpPr>
            <p:cNvPr id="82964" name="Oval 20"/>
            <p:cNvSpPr>
              <a:spLocks noChangeAspect="1" noChangeArrowheads="1"/>
            </p:cNvSpPr>
            <p:nvPr/>
          </p:nvSpPr>
          <p:spPr bwMode="auto">
            <a:xfrm>
              <a:off x="3878" y="1781"/>
              <a:ext cx="45" cy="272"/>
            </a:xfrm>
            <a:prstGeom prst="ellipse">
              <a:avLst/>
            </a:prstGeom>
            <a:noFill/>
            <a:ln w="12700">
              <a:solidFill>
                <a:schemeClr val="tx1"/>
              </a:solidFill>
              <a:round/>
              <a:headEnd/>
              <a:tailEnd/>
            </a:ln>
            <a:effectLst/>
          </p:spPr>
          <p:txBody>
            <a:bodyPr wrap="none" anchor="ctr"/>
            <a:lstStyle/>
            <a:p>
              <a:endParaRPr lang="en-IN"/>
            </a:p>
          </p:txBody>
        </p:sp>
        <p:sp>
          <p:nvSpPr>
            <p:cNvPr id="82965" name="AutoShape 21"/>
            <p:cNvSpPr>
              <a:spLocks noChangeAspect="1" noChangeArrowheads="1"/>
            </p:cNvSpPr>
            <p:nvPr/>
          </p:nvSpPr>
          <p:spPr bwMode="auto">
            <a:xfrm rot="5400000" flipV="1">
              <a:off x="4008" y="1752"/>
              <a:ext cx="453" cy="272"/>
            </a:xfrm>
            <a:prstGeom prst="parallelogram">
              <a:avLst>
                <a:gd name="adj" fmla="val 44080"/>
              </a:avLst>
            </a:prstGeom>
            <a:solidFill>
              <a:schemeClr val="bg1"/>
            </a:solidFill>
            <a:ln w="12700">
              <a:solidFill>
                <a:schemeClr val="tx1"/>
              </a:solidFill>
              <a:miter lim="800000"/>
              <a:headEnd/>
              <a:tailEnd/>
            </a:ln>
            <a:effectLst/>
          </p:spPr>
          <p:txBody>
            <a:bodyPr wrap="none" anchor="ctr"/>
            <a:lstStyle/>
            <a:p>
              <a:endParaRPr lang="en-IN"/>
            </a:p>
          </p:txBody>
        </p:sp>
        <p:sp>
          <p:nvSpPr>
            <p:cNvPr id="82966" name="Line 22"/>
            <p:cNvSpPr>
              <a:spLocks noChangeAspect="1" noChangeShapeType="1"/>
            </p:cNvSpPr>
            <p:nvPr/>
          </p:nvSpPr>
          <p:spPr bwMode="auto">
            <a:xfrm>
              <a:off x="4241" y="1909"/>
              <a:ext cx="453" cy="0"/>
            </a:xfrm>
            <a:prstGeom prst="line">
              <a:avLst/>
            </a:prstGeom>
            <a:noFill/>
            <a:ln w="25400">
              <a:solidFill>
                <a:srgbClr val="FF0000"/>
              </a:solidFill>
              <a:round/>
              <a:headEnd/>
              <a:tailEnd/>
            </a:ln>
            <a:effectLst/>
          </p:spPr>
          <p:txBody>
            <a:bodyPr/>
            <a:lstStyle/>
            <a:p>
              <a:endParaRPr lang="en-IN"/>
            </a:p>
          </p:txBody>
        </p:sp>
        <p:grpSp>
          <p:nvGrpSpPr>
            <p:cNvPr id="82967" name="Group 23"/>
            <p:cNvGrpSpPr>
              <a:grpSpLocks noChangeAspect="1"/>
            </p:cNvGrpSpPr>
            <p:nvPr/>
          </p:nvGrpSpPr>
          <p:grpSpPr bwMode="auto">
            <a:xfrm>
              <a:off x="4499" y="1725"/>
              <a:ext cx="453" cy="318"/>
              <a:chOff x="4332" y="2448"/>
              <a:chExt cx="453" cy="318"/>
            </a:xfrm>
          </p:grpSpPr>
          <p:grpSp>
            <p:nvGrpSpPr>
              <p:cNvPr id="82968" name="Group 24"/>
              <p:cNvGrpSpPr>
                <a:grpSpLocks noChangeAspect="1"/>
              </p:cNvGrpSpPr>
              <p:nvPr/>
            </p:nvGrpSpPr>
            <p:grpSpPr bwMode="auto">
              <a:xfrm>
                <a:off x="4332" y="2568"/>
                <a:ext cx="311" cy="136"/>
                <a:chOff x="4332" y="2568"/>
                <a:chExt cx="311" cy="136"/>
              </a:xfrm>
            </p:grpSpPr>
            <p:sp>
              <p:nvSpPr>
                <p:cNvPr id="82969" name="AutoShape 25"/>
                <p:cNvSpPr>
                  <a:spLocks noChangeAspect="1" noChangeArrowheads="1"/>
                </p:cNvSpPr>
                <p:nvPr/>
              </p:nvSpPr>
              <p:spPr bwMode="auto">
                <a:xfrm>
                  <a:off x="4332" y="2568"/>
                  <a:ext cx="272" cy="136"/>
                </a:xfrm>
                <a:prstGeom prst="roundRect">
                  <a:avLst>
                    <a:gd name="adj" fmla="val 32352"/>
                  </a:avLst>
                </a:prstGeom>
                <a:solidFill>
                  <a:schemeClr val="bg1"/>
                </a:solidFill>
                <a:ln w="12700">
                  <a:solidFill>
                    <a:schemeClr val="tx1"/>
                  </a:solidFill>
                  <a:round/>
                  <a:headEnd/>
                  <a:tailEnd/>
                </a:ln>
                <a:effectLst/>
              </p:spPr>
              <p:txBody>
                <a:bodyPr wrap="none" anchor="ctr"/>
                <a:lstStyle/>
                <a:p>
                  <a:endParaRPr lang="en-IN"/>
                </a:p>
              </p:txBody>
            </p:sp>
            <p:sp>
              <p:nvSpPr>
                <p:cNvPr id="82970" name="AutoShape 26"/>
                <p:cNvSpPr>
                  <a:spLocks noChangeAspect="1" noChangeArrowheads="1"/>
                </p:cNvSpPr>
                <p:nvPr/>
              </p:nvSpPr>
              <p:spPr bwMode="auto">
                <a:xfrm>
                  <a:off x="4371" y="2568"/>
                  <a:ext cx="272" cy="136"/>
                </a:xfrm>
                <a:prstGeom prst="roundRect">
                  <a:avLst>
                    <a:gd name="adj" fmla="val 32352"/>
                  </a:avLst>
                </a:prstGeom>
                <a:solidFill>
                  <a:schemeClr val="bg1"/>
                </a:solidFill>
                <a:ln w="12700">
                  <a:solidFill>
                    <a:schemeClr val="tx1"/>
                  </a:solidFill>
                  <a:round/>
                  <a:headEnd/>
                  <a:tailEnd/>
                </a:ln>
                <a:effectLst/>
              </p:spPr>
              <p:txBody>
                <a:bodyPr wrap="none" anchor="ctr"/>
                <a:lstStyle/>
                <a:p>
                  <a:endParaRPr lang="en-IN"/>
                </a:p>
              </p:txBody>
            </p:sp>
          </p:grpSp>
          <p:sp>
            <p:nvSpPr>
              <p:cNvPr id="82971" name="AutoShape 27"/>
              <p:cNvSpPr>
                <a:spLocks noChangeAspect="1" noChangeArrowheads="1"/>
              </p:cNvSpPr>
              <p:nvPr/>
            </p:nvSpPr>
            <p:spPr bwMode="auto">
              <a:xfrm>
                <a:off x="4422" y="2448"/>
                <a:ext cx="363" cy="318"/>
              </a:xfrm>
              <a:prstGeom prst="cube">
                <a:avLst>
                  <a:gd name="adj" fmla="val 25000"/>
                </a:avLst>
              </a:prstGeom>
              <a:solidFill>
                <a:schemeClr val="bg1"/>
              </a:solidFill>
              <a:ln w="12700">
                <a:solidFill>
                  <a:schemeClr val="tx1"/>
                </a:solidFill>
                <a:miter lim="800000"/>
                <a:headEnd/>
                <a:tailEnd/>
              </a:ln>
              <a:effectLst/>
            </p:spPr>
            <p:txBody>
              <a:bodyPr wrap="none" anchor="ctr"/>
              <a:lstStyle/>
              <a:p>
                <a:endParaRPr lang="en-IN"/>
              </a:p>
            </p:txBody>
          </p:sp>
        </p:grpSp>
        <p:sp>
          <p:nvSpPr>
            <p:cNvPr id="82972" name="Line 28"/>
            <p:cNvSpPr>
              <a:spLocks noChangeAspect="1" noChangeShapeType="1"/>
            </p:cNvSpPr>
            <p:nvPr/>
          </p:nvSpPr>
          <p:spPr bwMode="auto">
            <a:xfrm flipV="1">
              <a:off x="2608" y="1854"/>
              <a:ext cx="272" cy="34"/>
            </a:xfrm>
            <a:prstGeom prst="line">
              <a:avLst/>
            </a:prstGeom>
            <a:noFill/>
            <a:ln w="25400">
              <a:solidFill>
                <a:srgbClr val="FF0000"/>
              </a:solidFill>
              <a:round/>
              <a:headEnd/>
              <a:tailEnd/>
            </a:ln>
            <a:effectLst/>
          </p:spPr>
          <p:txBody>
            <a:bodyPr/>
            <a:lstStyle/>
            <a:p>
              <a:endParaRPr lang="en-IN"/>
            </a:p>
          </p:txBody>
        </p:sp>
        <p:grpSp>
          <p:nvGrpSpPr>
            <p:cNvPr id="82973" name="Group 29"/>
            <p:cNvGrpSpPr>
              <a:grpSpLocks noChangeAspect="1"/>
            </p:cNvGrpSpPr>
            <p:nvPr/>
          </p:nvGrpSpPr>
          <p:grpSpPr bwMode="auto">
            <a:xfrm>
              <a:off x="2886" y="1766"/>
              <a:ext cx="1" cy="257"/>
              <a:chOff x="2886" y="1766"/>
              <a:chExt cx="1" cy="257"/>
            </a:xfrm>
          </p:grpSpPr>
          <p:sp>
            <p:nvSpPr>
              <p:cNvPr id="82974" name="Line 30"/>
              <p:cNvSpPr>
                <a:spLocks noChangeAspect="1" noChangeShapeType="1"/>
              </p:cNvSpPr>
              <p:nvPr/>
            </p:nvSpPr>
            <p:spPr bwMode="auto">
              <a:xfrm rot="5400000">
                <a:off x="2831" y="1822"/>
                <a:ext cx="112" cy="0"/>
              </a:xfrm>
              <a:prstGeom prst="line">
                <a:avLst/>
              </a:prstGeom>
              <a:noFill/>
              <a:ln w="25400">
                <a:solidFill>
                  <a:schemeClr val="tx1"/>
                </a:solidFill>
                <a:round/>
                <a:headEnd/>
                <a:tailEnd/>
              </a:ln>
              <a:effectLst/>
            </p:spPr>
            <p:txBody>
              <a:bodyPr/>
              <a:lstStyle/>
              <a:p>
                <a:endParaRPr lang="en-IN"/>
              </a:p>
            </p:txBody>
          </p:sp>
          <p:sp>
            <p:nvSpPr>
              <p:cNvPr id="82975" name="Line 31"/>
              <p:cNvSpPr>
                <a:spLocks noChangeAspect="1" noChangeShapeType="1"/>
              </p:cNvSpPr>
              <p:nvPr/>
            </p:nvSpPr>
            <p:spPr bwMode="auto">
              <a:xfrm rot="5400000">
                <a:off x="2830" y="1967"/>
                <a:ext cx="112" cy="0"/>
              </a:xfrm>
              <a:prstGeom prst="line">
                <a:avLst/>
              </a:prstGeom>
              <a:noFill/>
              <a:ln w="25400">
                <a:solidFill>
                  <a:schemeClr val="tx1"/>
                </a:solidFill>
                <a:round/>
                <a:headEnd/>
                <a:tailEnd/>
              </a:ln>
              <a:effectLst/>
            </p:spPr>
            <p:txBody>
              <a:bodyPr/>
              <a:lstStyle/>
              <a:p>
                <a:endParaRPr lang="en-IN"/>
              </a:p>
            </p:txBody>
          </p:sp>
        </p:grpSp>
        <p:sp>
          <p:nvSpPr>
            <p:cNvPr id="82976" name="AutoShape 32"/>
            <p:cNvSpPr>
              <a:spLocks noChangeAspect="1" noChangeArrowheads="1"/>
            </p:cNvSpPr>
            <p:nvPr/>
          </p:nvSpPr>
          <p:spPr bwMode="auto">
            <a:xfrm>
              <a:off x="2562" y="1117"/>
              <a:ext cx="137" cy="91"/>
            </a:xfrm>
            <a:prstGeom prst="rightArrow">
              <a:avLst>
                <a:gd name="adj1" fmla="val 50000"/>
                <a:gd name="adj2" fmla="val 37637"/>
              </a:avLst>
            </a:prstGeom>
            <a:noFill/>
            <a:ln w="12700">
              <a:solidFill>
                <a:schemeClr val="tx1"/>
              </a:solidFill>
              <a:miter lim="800000"/>
              <a:headEnd/>
              <a:tailEnd/>
            </a:ln>
            <a:effectLst/>
          </p:spPr>
          <p:txBody>
            <a:bodyPr wrap="none" anchor="ctr"/>
            <a:lstStyle/>
            <a:p>
              <a:endParaRPr lang="en-IN"/>
            </a:p>
          </p:txBody>
        </p:sp>
        <p:sp>
          <p:nvSpPr>
            <p:cNvPr id="82977" name="AutoShape 33"/>
            <p:cNvSpPr>
              <a:spLocks noChangeAspect="1" noChangeArrowheads="1"/>
            </p:cNvSpPr>
            <p:nvPr/>
          </p:nvSpPr>
          <p:spPr bwMode="auto">
            <a:xfrm>
              <a:off x="3061" y="1933"/>
              <a:ext cx="137" cy="91"/>
            </a:xfrm>
            <a:prstGeom prst="rightArrow">
              <a:avLst>
                <a:gd name="adj1" fmla="val 50000"/>
                <a:gd name="adj2" fmla="val 37637"/>
              </a:avLst>
            </a:prstGeom>
            <a:solidFill>
              <a:schemeClr val="tx1"/>
            </a:solidFill>
            <a:ln w="9525">
              <a:solidFill>
                <a:schemeClr val="tx1"/>
              </a:solidFill>
              <a:miter lim="800000"/>
              <a:headEnd/>
              <a:tailEnd/>
            </a:ln>
            <a:effectLst/>
          </p:spPr>
          <p:txBody>
            <a:bodyPr wrap="none" anchor="ctr"/>
            <a:lstStyle/>
            <a:p>
              <a:endParaRPr lang="en-IN"/>
            </a:p>
          </p:txBody>
        </p:sp>
        <p:sp>
          <p:nvSpPr>
            <p:cNvPr id="82978" name="Text Box 34"/>
            <p:cNvSpPr txBox="1">
              <a:spLocks noChangeAspect="1" noChangeArrowheads="1"/>
            </p:cNvSpPr>
            <p:nvPr/>
          </p:nvSpPr>
          <p:spPr bwMode="auto">
            <a:xfrm>
              <a:off x="401" y="2081"/>
              <a:ext cx="736" cy="181"/>
            </a:xfrm>
            <a:prstGeom prst="rect">
              <a:avLst/>
            </a:prstGeom>
            <a:noFill/>
            <a:ln w="9525">
              <a:noFill/>
              <a:miter lim="800000"/>
              <a:headEnd/>
              <a:tailEnd/>
            </a:ln>
            <a:effectLst/>
          </p:spPr>
          <p:txBody>
            <a:bodyPr wrap="none">
              <a:spAutoFit/>
            </a:bodyPr>
            <a:lstStyle/>
            <a:p>
              <a:pPr>
                <a:buClrTx/>
                <a:buSzTx/>
                <a:buFontTx/>
                <a:buNone/>
              </a:pPr>
              <a:r>
                <a:rPr lang="en-IN" sz="1600" b="1">
                  <a:cs typeface="Arial" pitchFamily="34" charset="0"/>
                </a:rPr>
                <a:t>He-Ne Laser</a:t>
              </a:r>
            </a:p>
          </p:txBody>
        </p:sp>
        <p:sp>
          <p:nvSpPr>
            <p:cNvPr id="82979" name="Text Box 35"/>
            <p:cNvSpPr txBox="1">
              <a:spLocks noChangeAspect="1" noChangeArrowheads="1"/>
            </p:cNvSpPr>
            <p:nvPr/>
          </p:nvSpPr>
          <p:spPr bwMode="auto">
            <a:xfrm>
              <a:off x="1791" y="2069"/>
              <a:ext cx="238" cy="181"/>
            </a:xfrm>
            <a:prstGeom prst="rect">
              <a:avLst/>
            </a:prstGeom>
            <a:noFill/>
            <a:ln w="9525">
              <a:noFill/>
              <a:miter lim="800000"/>
              <a:headEnd/>
              <a:tailEnd/>
            </a:ln>
            <a:effectLst/>
          </p:spPr>
          <p:txBody>
            <a:bodyPr wrap="none">
              <a:spAutoFit/>
            </a:bodyPr>
            <a:lstStyle/>
            <a:p>
              <a:pPr>
                <a:buClrTx/>
                <a:buSzTx/>
                <a:buFontTx/>
                <a:buNone/>
              </a:pPr>
              <a:r>
                <a:rPr lang="en-IN" sz="1600" b="1">
                  <a:cs typeface="Arial" pitchFamily="34" charset="0"/>
                </a:rPr>
                <a:t>B1</a:t>
              </a:r>
            </a:p>
          </p:txBody>
        </p:sp>
        <p:sp>
          <p:nvSpPr>
            <p:cNvPr id="82980" name="Text Box 36"/>
            <p:cNvSpPr txBox="1">
              <a:spLocks noChangeAspect="1" noChangeArrowheads="1"/>
            </p:cNvSpPr>
            <p:nvPr/>
          </p:nvSpPr>
          <p:spPr bwMode="auto">
            <a:xfrm>
              <a:off x="1746" y="890"/>
              <a:ext cx="251" cy="181"/>
            </a:xfrm>
            <a:prstGeom prst="rect">
              <a:avLst/>
            </a:prstGeom>
            <a:noFill/>
            <a:ln w="9525">
              <a:noFill/>
              <a:miter lim="800000"/>
              <a:headEnd/>
              <a:tailEnd/>
            </a:ln>
            <a:effectLst/>
          </p:spPr>
          <p:txBody>
            <a:bodyPr wrap="none">
              <a:spAutoFit/>
            </a:bodyPr>
            <a:lstStyle/>
            <a:p>
              <a:pPr>
                <a:buClrTx/>
                <a:buSzTx/>
                <a:buFontTx/>
                <a:buNone/>
              </a:pPr>
              <a:r>
                <a:rPr lang="en-IN" sz="1600" b="1">
                  <a:cs typeface="Arial" pitchFamily="34" charset="0"/>
                </a:rPr>
                <a:t>M1</a:t>
              </a:r>
            </a:p>
          </p:txBody>
        </p:sp>
        <p:sp>
          <p:nvSpPr>
            <p:cNvPr id="82981" name="Text Box 37"/>
            <p:cNvSpPr txBox="1">
              <a:spLocks noChangeAspect="1" noChangeArrowheads="1"/>
            </p:cNvSpPr>
            <p:nvPr/>
          </p:nvSpPr>
          <p:spPr bwMode="auto">
            <a:xfrm>
              <a:off x="3288" y="890"/>
              <a:ext cx="251" cy="181"/>
            </a:xfrm>
            <a:prstGeom prst="rect">
              <a:avLst/>
            </a:prstGeom>
            <a:noFill/>
            <a:ln w="9525">
              <a:noFill/>
              <a:miter lim="800000"/>
              <a:headEnd/>
              <a:tailEnd/>
            </a:ln>
            <a:effectLst/>
          </p:spPr>
          <p:txBody>
            <a:bodyPr wrap="none">
              <a:spAutoFit/>
            </a:bodyPr>
            <a:lstStyle/>
            <a:p>
              <a:pPr>
                <a:buClrTx/>
                <a:buSzTx/>
                <a:buFontTx/>
                <a:buNone/>
              </a:pPr>
              <a:r>
                <a:rPr lang="en-IN" sz="1600" b="1">
                  <a:cs typeface="Arial" pitchFamily="34" charset="0"/>
                </a:rPr>
                <a:t>M2</a:t>
              </a:r>
            </a:p>
          </p:txBody>
        </p:sp>
        <p:sp>
          <p:nvSpPr>
            <p:cNvPr id="82982" name="Text Box 38"/>
            <p:cNvSpPr txBox="1">
              <a:spLocks noChangeAspect="1" noChangeArrowheads="1"/>
            </p:cNvSpPr>
            <p:nvPr/>
          </p:nvSpPr>
          <p:spPr bwMode="auto">
            <a:xfrm>
              <a:off x="3334" y="2069"/>
              <a:ext cx="238" cy="181"/>
            </a:xfrm>
            <a:prstGeom prst="rect">
              <a:avLst/>
            </a:prstGeom>
            <a:noFill/>
            <a:ln w="9525">
              <a:noFill/>
              <a:miter lim="800000"/>
              <a:headEnd/>
              <a:tailEnd/>
            </a:ln>
            <a:effectLst/>
          </p:spPr>
          <p:txBody>
            <a:bodyPr wrap="none">
              <a:spAutoFit/>
            </a:bodyPr>
            <a:lstStyle/>
            <a:p>
              <a:pPr>
                <a:buClrTx/>
                <a:buSzTx/>
                <a:buFontTx/>
                <a:buNone/>
              </a:pPr>
              <a:r>
                <a:rPr lang="en-IN" sz="1600" b="1">
                  <a:cs typeface="Arial" pitchFamily="34" charset="0"/>
                </a:rPr>
                <a:t>B2</a:t>
              </a:r>
            </a:p>
          </p:txBody>
        </p:sp>
        <p:sp>
          <p:nvSpPr>
            <p:cNvPr id="82983" name="Text Box 39"/>
            <p:cNvSpPr txBox="1">
              <a:spLocks noChangeAspect="1" noChangeArrowheads="1"/>
            </p:cNvSpPr>
            <p:nvPr/>
          </p:nvSpPr>
          <p:spPr bwMode="auto">
            <a:xfrm>
              <a:off x="2786" y="1555"/>
              <a:ext cx="177" cy="181"/>
            </a:xfrm>
            <a:prstGeom prst="rect">
              <a:avLst/>
            </a:prstGeom>
            <a:noFill/>
            <a:ln w="9525">
              <a:noFill/>
              <a:miter lim="800000"/>
              <a:headEnd/>
              <a:tailEnd/>
            </a:ln>
            <a:effectLst/>
          </p:spPr>
          <p:txBody>
            <a:bodyPr wrap="none">
              <a:spAutoFit/>
            </a:bodyPr>
            <a:lstStyle/>
            <a:p>
              <a:pPr>
                <a:buClrTx/>
                <a:buSzTx/>
                <a:buFontTx/>
                <a:buNone/>
              </a:pPr>
              <a:r>
                <a:rPr lang="en-IN" sz="1600" b="1">
                  <a:cs typeface="Arial" pitchFamily="34" charset="0"/>
                </a:rPr>
                <a:t>A</a:t>
              </a:r>
            </a:p>
          </p:txBody>
        </p:sp>
        <p:sp>
          <p:nvSpPr>
            <p:cNvPr id="82984" name="Text Box 40"/>
            <p:cNvSpPr txBox="1">
              <a:spLocks noChangeAspect="1" noChangeArrowheads="1"/>
            </p:cNvSpPr>
            <p:nvPr/>
          </p:nvSpPr>
          <p:spPr bwMode="auto">
            <a:xfrm>
              <a:off x="2381" y="1525"/>
              <a:ext cx="341" cy="181"/>
            </a:xfrm>
            <a:prstGeom prst="rect">
              <a:avLst/>
            </a:prstGeom>
            <a:noFill/>
            <a:ln w="9525">
              <a:noFill/>
              <a:miter lim="800000"/>
              <a:headEnd/>
              <a:tailEnd/>
            </a:ln>
            <a:effectLst/>
          </p:spPr>
          <p:txBody>
            <a:bodyPr wrap="none">
              <a:spAutoFit/>
            </a:bodyPr>
            <a:lstStyle/>
            <a:p>
              <a:pPr>
                <a:buClrTx/>
                <a:buSzTx/>
                <a:buFontTx/>
                <a:buNone/>
              </a:pPr>
              <a:r>
                <a:rPr lang="en-IN" sz="1600" b="1">
                  <a:cs typeface="Arial" pitchFamily="34" charset="0"/>
                </a:rPr>
                <a:t>CGH</a:t>
              </a:r>
            </a:p>
          </p:txBody>
        </p:sp>
        <p:sp>
          <p:nvSpPr>
            <p:cNvPr id="82985" name="AutoShape 41"/>
            <p:cNvSpPr>
              <a:spLocks noChangeAspect="1" noChangeArrowheads="1"/>
            </p:cNvSpPr>
            <p:nvPr/>
          </p:nvSpPr>
          <p:spPr bwMode="auto">
            <a:xfrm rot="5400000">
              <a:off x="3455" y="1516"/>
              <a:ext cx="137" cy="91"/>
            </a:xfrm>
            <a:prstGeom prst="rightArrow">
              <a:avLst>
                <a:gd name="adj1" fmla="val 50000"/>
                <a:gd name="adj2" fmla="val 37637"/>
              </a:avLst>
            </a:prstGeom>
            <a:noFill/>
            <a:ln w="12700">
              <a:solidFill>
                <a:schemeClr val="tx1"/>
              </a:solidFill>
              <a:miter lim="800000"/>
              <a:headEnd/>
              <a:tailEnd/>
            </a:ln>
            <a:effectLst/>
          </p:spPr>
          <p:txBody>
            <a:bodyPr wrap="none" anchor="ctr"/>
            <a:lstStyle/>
            <a:p>
              <a:endParaRPr lang="en-IN"/>
            </a:p>
          </p:txBody>
        </p:sp>
        <p:sp>
          <p:nvSpPr>
            <p:cNvPr id="82986" name="Text Box 42"/>
            <p:cNvSpPr txBox="1">
              <a:spLocks noChangeAspect="1" noChangeArrowheads="1"/>
            </p:cNvSpPr>
            <p:nvPr/>
          </p:nvSpPr>
          <p:spPr bwMode="auto">
            <a:xfrm>
              <a:off x="3796" y="1576"/>
              <a:ext cx="166" cy="181"/>
            </a:xfrm>
            <a:prstGeom prst="rect">
              <a:avLst/>
            </a:prstGeom>
            <a:noFill/>
            <a:ln w="9525">
              <a:noFill/>
              <a:miter lim="800000"/>
              <a:headEnd/>
              <a:tailEnd/>
            </a:ln>
            <a:effectLst/>
          </p:spPr>
          <p:txBody>
            <a:bodyPr wrap="none">
              <a:spAutoFit/>
            </a:bodyPr>
            <a:lstStyle/>
            <a:p>
              <a:pPr>
                <a:buClrTx/>
                <a:buSzTx/>
                <a:buFontTx/>
                <a:buNone/>
              </a:pPr>
              <a:r>
                <a:rPr lang="en-IN" sz="1600" b="1">
                  <a:cs typeface="Arial" pitchFamily="34" charset="0"/>
                </a:rPr>
                <a:t>L</a:t>
              </a:r>
            </a:p>
          </p:txBody>
        </p:sp>
        <p:sp>
          <p:nvSpPr>
            <p:cNvPr id="82987" name="Text Box 43"/>
            <p:cNvSpPr txBox="1">
              <a:spLocks noChangeAspect="1" noChangeArrowheads="1"/>
            </p:cNvSpPr>
            <p:nvPr/>
          </p:nvSpPr>
          <p:spPr bwMode="auto">
            <a:xfrm>
              <a:off x="3961" y="2129"/>
              <a:ext cx="462" cy="181"/>
            </a:xfrm>
            <a:prstGeom prst="rect">
              <a:avLst/>
            </a:prstGeom>
            <a:noFill/>
            <a:ln w="9525">
              <a:noFill/>
              <a:miter lim="800000"/>
              <a:headEnd/>
              <a:tailEnd/>
            </a:ln>
            <a:effectLst/>
          </p:spPr>
          <p:txBody>
            <a:bodyPr wrap="none">
              <a:spAutoFit/>
            </a:bodyPr>
            <a:lstStyle/>
            <a:p>
              <a:pPr>
                <a:buClrTx/>
                <a:buSzTx/>
                <a:buFontTx/>
                <a:buNone/>
              </a:pPr>
              <a:r>
                <a:rPr lang="en-IN" sz="1600" b="1">
                  <a:cs typeface="Arial" pitchFamily="34" charset="0"/>
                </a:rPr>
                <a:t>Screen</a:t>
              </a:r>
            </a:p>
          </p:txBody>
        </p:sp>
        <p:sp>
          <p:nvSpPr>
            <p:cNvPr id="82988" name="Text Box 44"/>
            <p:cNvSpPr txBox="1">
              <a:spLocks noChangeAspect="1" noChangeArrowheads="1"/>
            </p:cNvSpPr>
            <p:nvPr/>
          </p:nvSpPr>
          <p:spPr bwMode="auto">
            <a:xfrm>
              <a:off x="4649" y="1480"/>
              <a:ext cx="335" cy="181"/>
            </a:xfrm>
            <a:prstGeom prst="rect">
              <a:avLst/>
            </a:prstGeom>
            <a:noFill/>
            <a:ln w="9525">
              <a:noFill/>
              <a:miter lim="800000"/>
              <a:headEnd/>
              <a:tailEnd/>
            </a:ln>
            <a:effectLst/>
          </p:spPr>
          <p:txBody>
            <a:bodyPr wrap="none">
              <a:spAutoFit/>
            </a:bodyPr>
            <a:lstStyle/>
            <a:p>
              <a:pPr>
                <a:buClrTx/>
                <a:buSzTx/>
                <a:buFontTx/>
                <a:buNone/>
              </a:pPr>
              <a:r>
                <a:rPr lang="en-IN" sz="1600" b="1">
                  <a:cs typeface="Arial" pitchFamily="34" charset="0"/>
                </a:rPr>
                <a:t>CCD</a:t>
              </a:r>
            </a:p>
          </p:txBody>
        </p:sp>
      </p:grpSp>
      <p:pic>
        <p:nvPicPr>
          <p:cNvPr id="82989" name="Picture 45"/>
          <p:cNvPicPr>
            <a:picLocks noChangeAspect="1" noChangeArrowheads="1"/>
          </p:cNvPicPr>
          <p:nvPr/>
        </p:nvPicPr>
        <p:blipFill>
          <a:blip r:embed="rId3" cstate="print"/>
          <a:srcRect/>
          <a:stretch>
            <a:fillRect/>
          </a:stretch>
        </p:blipFill>
        <p:spPr bwMode="auto">
          <a:xfrm>
            <a:off x="2057400" y="4148138"/>
            <a:ext cx="2057400" cy="2057400"/>
          </a:xfrm>
          <a:prstGeom prst="rect">
            <a:avLst/>
          </a:prstGeom>
          <a:noFill/>
          <a:ln w="9525">
            <a:noFill/>
            <a:miter lim="800000"/>
            <a:headEnd/>
            <a:tailEnd/>
          </a:ln>
          <a:effectLst/>
        </p:spPr>
      </p:pic>
      <p:pic>
        <p:nvPicPr>
          <p:cNvPr id="82990" name="Picture 46"/>
          <p:cNvPicPr>
            <a:picLocks noChangeAspect="1" noChangeArrowheads="1"/>
          </p:cNvPicPr>
          <p:nvPr/>
        </p:nvPicPr>
        <p:blipFill>
          <a:blip r:embed="rId4" cstate="print"/>
          <a:srcRect/>
          <a:stretch>
            <a:fillRect/>
          </a:stretch>
        </p:blipFill>
        <p:spPr bwMode="auto">
          <a:xfrm>
            <a:off x="4968875" y="4176713"/>
            <a:ext cx="1965325" cy="2011362"/>
          </a:xfrm>
          <a:prstGeom prst="rect">
            <a:avLst/>
          </a:prstGeom>
          <a:noFill/>
          <a:ln w="9525">
            <a:noFill/>
            <a:miter lim="800000"/>
            <a:headEnd/>
            <a:tailEnd/>
          </a:ln>
          <a:effectLst/>
        </p:spPr>
      </p:pic>
      <p:sp>
        <p:nvSpPr>
          <p:cNvPr id="82991" name="Slide Number Placeholder 6"/>
          <p:cNvSpPr txBox="1">
            <a:spLocks noGrp="1"/>
          </p:cNvSpPr>
          <p:nvPr/>
        </p:nvSpPr>
        <p:spPr bwMode="auto">
          <a:xfrm>
            <a:off x="1955800" y="6569075"/>
            <a:ext cx="7173913" cy="274638"/>
          </a:xfrm>
          <a:prstGeom prst="rect">
            <a:avLst/>
          </a:prstGeom>
          <a:solidFill>
            <a:srgbClr val="0000FF"/>
          </a:solidFill>
          <a:ln w="9360">
            <a:solidFill>
              <a:srgbClr val="FFFFFF"/>
            </a:solidFill>
            <a:miter lim="800000"/>
            <a:headEnd/>
            <a:tailEnd/>
          </a:ln>
        </p:spPr>
        <p:txBody>
          <a:bodyPr lIns="4680" tIns="4680" rIns="4680" bIns="4680" anchor="ct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10A47DC-5FB0-414C-9FA5-6C15B57C0946}" type="slidenum">
              <a:rPr lang="en-US" sz="1200">
                <a:solidFill>
                  <a:srgbClr val="FFFFFF"/>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a:t>
            </a:fld>
            <a:r>
              <a:rPr lang="en-US" sz="1200">
                <a:solidFill>
                  <a:srgbClr val="FFFFFF"/>
                </a:solidFill>
              </a:rPr>
              <a:t> </a:t>
            </a:r>
          </a:p>
        </p:txBody>
      </p:sp>
      <p:sp>
        <p:nvSpPr>
          <p:cNvPr id="82992" name="Footer Placeholder 7"/>
          <p:cNvSpPr txBox="1">
            <a:spLocks noGrp="1"/>
          </p:cNvSpPr>
          <p:nvPr/>
        </p:nvSpPr>
        <p:spPr bwMode="auto">
          <a:xfrm>
            <a:off x="6350" y="6569075"/>
            <a:ext cx="1966913" cy="274638"/>
          </a:xfrm>
          <a:prstGeom prst="rect">
            <a:avLst/>
          </a:prstGeom>
          <a:solidFill>
            <a:srgbClr val="0000FF"/>
          </a:solidFill>
          <a:ln w="9360">
            <a:solidFill>
              <a:srgbClr val="FFFFFF"/>
            </a:solidFill>
            <a:miter lim="800000"/>
            <a:headEnd/>
            <a:tailEnd/>
          </a:ln>
        </p:spPr>
        <p:txBody>
          <a:bodyPr lIns="4680" tIns="4680" rIns="4680" bIns="468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rPr>
              <a:t>R. P. Singh</a:t>
            </a:r>
          </a:p>
        </p:txBody>
      </p:sp>
      <p:sp>
        <p:nvSpPr>
          <p:cNvPr id="82993" name="Rectangle 1"/>
          <p:cNvSpPr>
            <a:spLocks noChangeArrowheads="1"/>
          </p:cNvSpPr>
          <p:nvPr/>
        </p:nvSpPr>
        <p:spPr bwMode="auto">
          <a:xfrm>
            <a:off x="9525" y="9525"/>
            <a:ext cx="9123363" cy="685800"/>
          </a:xfrm>
          <a:prstGeom prst="rect">
            <a:avLst/>
          </a:prstGeom>
          <a:solidFill>
            <a:srgbClr val="0000FF"/>
          </a:solidFill>
          <a:ln w="9360">
            <a:solidFill>
              <a:srgbClr val="FFFFFF"/>
            </a:solidFill>
            <a:miter lim="800000"/>
            <a:headEnd/>
            <a:tailEnd/>
          </a:ln>
        </p:spPr>
        <p:txBody>
          <a:bodyPr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800">
                <a:solidFill>
                  <a:srgbClr val="FFFFFF"/>
                </a:solidFill>
                <a:latin typeface="cmss12" pitchFamily="34" charset="0"/>
              </a:rPr>
              <a:t>Finding vortex order with Interferometry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2"/>
          <p:cNvGraphicFramePr>
            <a:graphicFrameLocks noChangeAspect="1"/>
          </p:cNvGraphicFramePr>
          <p:nvPr/>
        </p:nvGraphicFramePr>
        <p:xfrm>
          <a:off x="3549650" y="3541713"/>
          <a:ext cx="114300" cy="215900"/>
        </p:xfrm>
        <a:graphic>
          <a:graphicData uri="http://schemas.openxmlformats.org/presentationml/2006/ole">
            <mc:AlternateContent xmlns:mc="http://schemas.openxmlformats.org/markup-compatibility/2006">
              <mc:Choice xmlns:v="urn:schemas-microsoft-com:vml" Requires="v">
                <p:oleObj spid="_x0000_s83983" r:id="rId4" imgW="114151" imgH="215619" progId="Equation.3">
                  <p:embed/>
                </p:oleObj>
              </mc:Choice>
              <mc:Fallback>
                <p:oleObj r:id="rId4" imgW="114151" imgH="215619" progId="Equation.3">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50" y="3541713"/>
                        <a:ext cx="114300" cy="2159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83971" name="Text Box 3"/>
          <p:cNvSpPr txBox="1">
            <a:spLocks noChangeArrowheads="1"/>
          </p:cNvSpPr>
          <p:nvPr/>
        </p:nvSpPr>
        <p:spPr bwMode="auto">
          <a:xfrm>
            <a:off x="395288" y="981075"/>
            <a:ext cx="8478837" cy="457200"/>
          </a:xfrm>
          <a:prstGeom prst="rect">
            <a:avLst/>
          </a:prstGeom>
          <a:noFill/>
          <a:ln w="9525">
            <a:noFill/>
            <a:miter lim="800000"/>
            <a:headEnd/>
            <a:tailEnd/>
          </a:ln>
          <a:effectLst/>
        </p:spPr>
        <p:txBody>
          <a:bodyPr wrap="none">
            <a:spAutoFit/>
          </a:bodyPr>
          <a:lstStyle/>
          <a:p>
            <a:pPr>
              <a:buFont typeface="Wingdings" pitchFamily="2" charset="2"/>
              <a:buChar char="Ø"/>
            </a:pPr>
            <a:r>
              <a:rPr lang="en-IN" sz="2400">
                <a:latin typeface="Times New Roman" pitchFamily="18" charset="0"/>
                <a:cs typeface="Arial" pitchFamily="34" charset="0"/>
              </a:rPr>
              <a:t> The number of rings present in the Fourier transform of intensity </a:t>
            </a:r>
          </a:p>
        </p:txBody>
      </p:sp>
      <p:sp>
        <p:nvSpPr>
          <p:cNvPr id="83972" name="Text Box 4"/>
          <p:cNvSpPr txBox="1">
            <a:spLocks noChangeArrowheads="1"/>
          </p:cNvSpPr>
          <p:nvPr/>
        </p:nvSpPr>
        <p:spPr bwMode="auto">
          <a:xfrm>
            <a:off x="395288" y="3573463"/>
            <a:ext cx="7639050" cy="457200"/>
          </a:xfrm>
          <a:prstGeom prst="rect">
            <a:avLst/>
          </a:prstGeom>
          <a:noFill/>
          <a:ln w="9525">
            <a:noFill/>
            <a:miter lim="800000"/>
            <a:headEnd/>
            <a:tailEnd/>
          </a:ln>
          <a:effectLst/>
        </p:spPr>
        <p:txBody>
          <a:bodyPr wrap="none">
            <a:spAutoFit/>
          </a:bodyPr>
          <a:lstStyle/>
          <a:p>
            <a:pPr>
              <a:buFont typeface="Wingdings" pitchFamily="2" charset="2"/>
              <a:buChar char="Ø"/>
            </a:pPr>
            <a:r>
              <a:rPr lang="en-IN" sz="2400">
                <a:latin typeface="Times New Roman" pitchFamily="18" charset="0"/>
                <a:cs typeface="Arial" pitchFamily="34" charset="0"/>
              </a:rPr>
              <a:t> The number dark lobes present at the focus of a tilted lens </a:t>
            </a:r>
          </a:p>
        </p:txBody>
      </p:sp>
      <p:pic>
        <p:nvPicPr>
          <p:cNvPr id="83973" name="Picture 5"/>
          <p:cNvPicPr>
            <a:picLocks noChangeAspect="1" noChangeArrowheads="1"/>
          </p:cNvPicPr>
          <p:nvPr/>
        </p:nvPicPr>
        <p:blipFill>
          <a:blip r:embed="rId6" cstate="print"/>
          <a:srcRect/>
          <a:stretch>
            <a:fillRect/>
          </a:stretch>
        </p:blipFill>
        <p:spPr bwMode="auto">
          <a:xfrm>
            <a:off x="2843213" y="1603375"/>
            <a:ext cx="1682750" cy="1682750"/>
          </a:xfrm>
          <a:prstGeom prst="rect">
            <a:avLst/>
          </a:prstGeom>
          <a:noFill/>
          <a:ln w="9525">
            <a:noFill/>
            <a:miter lim="800000"/>
            <a:headEnd/>
            <a:tailEnd/>
          </a:ln>
          <a:effectLst/>
        </p:spPr>
      </p:pic>
      <p:pic>
        <p:nvPicPr>
          <p:cNvPr id="83974" name="Picture 6"/>
          <p:cNvPicPr>
            <a:picLocks noChangeAspect="1" noChangeArrowheads="1"/>
          </p:cNvPicPr>
          <p:nvPr/>
        </p:nvPicPr>
        <p:blipFill>
          <a:blip r:embed="rId7" cstate="print"/>
          <a:srcRect/>
          <a:stretch>
            <a:fillRect/>
          </a:stretch>
        </p:blipFill>
        <p:spPr bwMode="auto">
          <a:xfrm>
            <a:off x="1166813" y="1603375"/>
            <a:ext cx="1682750" cy="1682750"/>
          </a:xfrm>
          <a:prstGeom prst="rect">
            <a:avLst/>
          </a:prstGeom>
          <a:noFill/>
          <a:ln w="9525">
            <a:noFill/>
            <a:miter lim="800000"/>
            <a:headEnd/>
            <a:tailEnd/>
          </a:ln>
          <a:effectLst/>
        </p:spPr>
      </p:pic>
      <p:pic>
        <p:nvPicPr>
          <p:cNvPr id="83975" name="Picture 7" descr="th_ft"/>
          <p:cNvPicPr>
            <a:picLocks noChangeAspect="1" noChangeArrowheads="1"/>
          </p:cNvPicPr>
          <p:nvPr/>
        </p:nvPicPr>
        <p:blipFill>
          <a:blip r:embed="rId8" cstate="print"/>
          <a:srcRect b="50052"/>
          <a:stretch>
            <a:fillRect/>
          </a:stretch>
        </p:blipFill>
        <p:spPr bwMode="auto">
          <a:xfrm rot="16200000">
            <a:off x="5472113" y="657225"/>
            <a:ext cx="1828800" cy="3629025"/>
          </a:xfrm>
          <a:prstGeom prst="rect">
            <a:avLst/>
          </a:prstGeom>
          <a:noFill/>
          <a:ln w="9525">
            <a:noFill/>
            <a:miter lim="800000"/>
            <a:headEnd/>
            <a:tailEnd/>
          </a:ln>
        </p:spPr>
      </p:pic>
      <p:pic>
        <p:nvPicPr>
          <p:cNvPr id="83976" name="Picture 8" descr="order31"/>
          <p:cNvPicPr>
            <a:picLocks noChangeAspect="1" noChangeArrowheads="1"/>
          </p:cNvPicPr>
          <p:nvPr/>
        </p:nvPicPr>
        <p:blipFill>
          <a:blip r:embed="rId9" cstate="print"/>
          <a:srcRect l="30086" t="30086" r="30086" b="30086"/>
          <a:stretch>
            <a:fillRect/>
          </a:stretch>
        </p:blipFill>
        <p:spPr bwMode="auto">
          <a:xfrm>
            <a:off x="2786063" y="4135438"/>
            <a:ext cx="1525587" cy="1525587"/>
          </a:xfrm>
          <a:prstGeom prst="rect">
            <a:avLst/>
          </a:prstGeom>
          <a:noFill/>
          <a:ln w="9525">
            <a:noFill/>
            <a:miter lim="800000"/>
            <a:headEnd/>
            <a:tailEnd/>
          </a:ln>
        </p:spPr>
      </p:pic>
      <p:pic>
        <p:nvPicPr>
          <p:cNvPr id="83977" name="Picture 9" descr="order21"/>
          <p:cNvPicPr>
            <a:picLocks noChangeAspect="1" noChangeArrowheads="1"/>
          </p:cNvPicPr>
          <p:nvPr/>
        </p:nvPicPr>
        <p:blipFill>
          <a:blip r:embed="rId10" cstate="print"/>
          <a:srcRect l="30086" t="30086" r="30086" b="30086"/>
          <a:stretch>
            <a:fillRect/>
          </a:stretch>
        </p:blipFill>
        <p:spPr bwMode="auto">
          <a:xfrm>
            <a:off x="1187450" y="4135438"/>
            <a:ext cx="1525588" cy="1525587"/>
          </a:xfrm>
          <a:prstGeom prst="rect">
            <a:avLst/>
          </a:prstGeom>
          <a:noFill/>
        </p:spPr>
      </p:pic>
      <p:pic>
        <p:nvPicPr>
          <p:cNvPr id="83978" name="Picture 10" descr="order12"/>
          <p:cNvPicPr>
            <a:picLocks noChangeAspect="1" noChangeArrowheads="1"/>
          </p:cNvPicPr>
          <p:nvPr/>
        </p:nvPicPr>
        <p:blipFill>
          <a:blip r:embed="rId11" cstate="print"/>
          <a:srcRect/>
          <a:stretch>
            <a:fillRect/>
          </a:stretch>
        </p:blipFill>
        <p:spPr bwMode="auto">
          <a:xfrm>
            <a:off x="6586538" y="4149725"/>
            <a:ext cx="1525587" cy="1525588"/>
          </a:xfrm>
          <a:prstGeom prst="rect">
            <a:avLst/>
          </a:prstGeom>
          <a:noFill/>
        </p:spPr>
      </p:pic>
      <p:pic>
        <p:nvPicPr>
          <p:cNvPr id="83979" name="Picture 11" descr="order11"/>
          <p:cNvPicPr>
            <a:picLocks noChangeAspect="1" noChangeArrowheads="1"/>
          </p:cNvPicPr>
          <p:nvPr/>
        </p:nvPicPr>
        <p:blipFill>
          <a:blip r:embed="rId12" cstate="print"/>
          <a:srcRect/>
          <a:stretch>
            <a:fillRect/>
          </a:stretch>
        </p:blipFill>
        <p:spPr bwMode="auto">
          <a:xfrm>
            <a:off x="5003800" y="4149725"/>
            <a:ext cx="1525588" cy="1525588"/>
          </a:xfrm>
          <a:prstGeom prst="rect">
            <a:avLst/>
          </a:prstGeom>
          <a:noFill/>
        </p:spPr>
      </p:pic>
      <p:sp>
        <p:nvSpPr>
          <p:cNvPr id="83980" name="Rectangle 12"/>
          <p:cNvSpPr>
            <a:spLocks noChangeArrowheads="1"/>
          </p:cNvSpPr>
          <p:nvPr/>
        </p:nvSpPr>
        <p:spPr bwMode="auto">
          <a:xfrm>
            <a:off x="4114800" y="5791200"/>
            <a:ext cx="4384675" cy="762000"/>
          </a:xfrm>
          <a:prstGeom prst="rect">
            <a:avLst/>
          </a:prstGeom>
          <a:noFill/>
          <a:ln w="9525">
            <a:noFill/>
            <a:miter lim="800000"/>
            <a:headEnd/>
            <a:tailEnd/>
          </a:ln>
          <a:effectLst/>
        </p:spPr>
        <p:txBody>
          <a:bodyPr wrap="none" anchor="ctr">
            <a:spAutoFit/>
          </a:bodyPr>
          <a:lstStyle/>
          <a:p>
            <a:r>
              <a:rPr lang="en-GB" sz="2200">
                <a:solidFill>
                  <a:srgbClr val="0000FF"/>
                </a:solidFill>
                <a:latin typeface="Times New Roman" pitchFamily="18" charset="0"/>
                <a:cs typeface="Arial" pitchFamily="34" charset="0"/>
              </a:rPr>
              <a:t>Opt. Lett. </a:t>
            </a:r>
            <a:r>
              <a:rPr lang="en-GB" sz="2200" b="1">
                <a:solidFill>
                  <a:srgbClr val="0000FF"/>
                </a:solidFill>
                <a:latin typeface="Times New Roman" pitchFamily="18" charset="0"/>
                <a:cs typeface="Arial" pitchFamily="34" charset="0"/>
              </a:rPr>
              <a:t>36</a:t>
            </a:r>
            <a:r>
              <a:rPr lang="en-GB" sz="2200">
                <a:solidFill>
                  <a:srgbClr val="0000FF"/>
                </a:solidFill>
                <a:latin typeface="Times New Roman" pitchFamily="18" charset="0"/>
                <a:cs typeface="Arial" pitchFamily="34" charset="0"/>
              </a:rPr>
              <a:t>, 4398-4400 (2011)  </a:t>
            </a:r>
          </a:p>
          <a:p>
            <a:r>
              <a:rPr lang="en-GB" sz="2200">
                <a:solidFill>
                  <a:srgbClr val="0000FF"/>
                </a:solidFill>
                <a:latin typeface="Times New Roman" pitchFamily="18" charset="0"/>
                <a:cs typeface="Arial" pitchFamily="34" charset="0"/>
              </a:rPr>
              <a:t>Phys. Lett. A </a:t>
            </a:r>
            <a:r>
              <a:rPr lang="en-GB" sz="2200" b="1">
                <a:solidFill>
                  <a:srgbClr val="0000FF"/>
                </a:solidFill>
                <a:latin typeface="Times New Roman" pitchFamily="18" charset="0"/>
                <a:cs typeface="Arial" pitchFamily="34" charset="0"/>
              </a:rPr>
              <a:t>377</a:t>
            </a:r>
            <a:r>
              <a:rPr lang="en-GB" sz="2200">
                <a:solidFill>
                  <a:srgbClr val="0000FF"/>
                </a:solidFill>
                <a:latin typeface="Times New Roman" pitchFamily="18" charset="0"/>
                <a:cs typeface="Arial" pitchFamily="34" charset="0"/>
              </a:rPr>
              <a:t>, 1154-1156 (2013) </a:t>
            </a:r>
          </a:p>
        </p:txBody>
      </p:sp>
      <p:sp>
        <p:nvSpPr>
          <p:cNvPr id="83981" name="Text Box 13"/>
          <p:cNvSpPr txBox="1">
            <a:spLocks noChangeArrowheads="1"/>
          </p:cNvSpPr>
          <p:nvPr/>
        </p:nvSpPr>
        <p:spPr bwMode="auto">
          <a:xfrm>
            <a:off x="1384300" y="3213100"/>
            <a:ext cx="2828925" cy="457200"/>
          </a:xfrm>
          <a:prstGeom prst="rect">
            <a:avLst/>
          </a:prstGeom>
          <a:noFill/>
          <a:ln w="9525">
            <a:noFill/>
            <a:miter lim="800000"/>
            <a:headEnd/>
            <a:tailEnd/>
          </a:ln>
          <a:effectLst/>
        </p:spPr>
        <p:txBody>
          <a:bodyPr wrap="none">
            <a:spAutoFit/>
          </a:bodyPr>
          <a:lstStyle/>
          <a:p>
            <a:r>
              <a:rPr lang="en-IN" sz="2400">
                <a:latin typeface="Times New Roman" pitchFamily="18" charset="0"/>
                <a:cs typeface="Arial" pitchFamily="34" charset="0"/>
              </a:rPr>
              <a:t>m=1                    m=2</a:t>
            </a:r>
          </a:p>
        </p:txBody>
      </p:sp>
      <p:sp>
        <p:nvSpPr>
          <p:cNvPr id="83982" name="Text Box 14"/>
          <p:cNvSpPr txBox="1">
            <a:spLocks noChangeArrowheads="1"/>
          </p:cNvSpPr>
          <p:nvPr/>
        </p:nvSpPr>
        <p:spPr bwMode="auto">
          <a:xfrm>
            <a:off x="1608138" y="5661025"/>
            <a:ext cx="2371725" cy="457200"/>
          </a:xfrm>
          <a:prstGeom prst="rect">
            <a:avLst/>
          </a:prstGeom>
          <a:noFill/>
          <a:ln w="9525">
            <a:noFill/>
            <a:miter lim="800000"/>
            <a:headEnd/>
            <a:tailEnd/>
          </a:ln>
          <a:effectLst/>
        </p:spPr>
        <p:txBody>
          <a:bodyPr wrap="none">
            <a:spAutoFit/>
          </a:bodyPr>
          <a:lstStyle/>
          <a:p>
            <a:r>
              <a:rPr lang="en-IN" sz="2400">
                <a:latin typeface="Times New Roman" pitchFamily="18" charset="0"/>
                <a:cs typeface="Arial" pitchFamily="34" charset="0"/>
              </a:rPr>
              <a:t>m=2              m=3</a:t>
            </a:r>
          </a:p>
        </p:txBody>
      </p:sp>
      <p:sp>
        <p:nvSpPr>
          <p:cNvPr id="83985" name="Rectangle 1"/>
          <p:cNvSpPr>
            <a:spLocks noChangeArrowheads="1"/>
          </p:cNvSpPr>
          <p:nvPr/>
        </p:nvSpPr>
        <p:spPr bwMode="auto">
          <a:xfrm>
            <a:off x="9525" y="9525"/>
            <a:ext cx="9123363" cy="685800"/>
          </a:xfrm>
          <a:prstGeom prst="rect">
            <a:avLst/>
          </a:prstGeom>
          <a:solidFill>
            <a:srgbClr val="0000FF"/>
          </a:solidFill>
          <a:ln w="9360">
            <a:solidFill>
              <a:srgbClr val="FFFFFF"/>
            </a:solidFill>
            <a:miter lim="800000"/>
            <a:headEnd/>
            <a:tailEnd/>
          </a:ln>
        </p:spPr>
        <p:txBody>
          <a:bodyPr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800">
                <a:solidFill>
                  <a:srgbClr val="FFFFFF"/>
                </a:solidFill>
                <a:latin typeface="cmss12" pitchFamily="34" charset="0"/>
              </a:rPr>
              <a:t>Finding order, other than Interferometry</a:t>
            </a:r>
          </a:p>
        </p:txBody>
      </p:sp>
      <p:sp>
        <p:nvSpPr>
          <p:cNvPr id="83986" name="Slide Number Placeholder 6"/>
          <p:cNvSpPr txBox="1">
            <a:spLocks noGrp="1"/>
          </p:cNvSpPr>
          <p:nvPr/>
        </p:nvSpPr>
        <p:spPr bwMode="auto">
          <a:xfrm>
            <a:off x="1955800" y="6569075"/>
            <a:ext cx="7173913" cy="274638"/>
          </a:xfrm>
          <a:prstGeom prst="rect">
            <a:avLst/>
          </a:prstGeom>
          <a:solidFill>
            <a:srgbClr val="0000FF"/>
          </a:solidFill>
          <a:ln w="9360">
            <a:solidFill>
              <a:srgbClr val="FFFFFF"/>
            </a:solidFill>
            <a:miter lim="800000"/>
            <a:headEnd/>
            <a:tailEnd/>
          </a:ln>
        </p:spPr>
        <p:txBody>
          <a:bodyPr lIns="4680" tIns="4680" rIns="4680" bIns="4680" anchor="ct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4BF5C19-8EDB-42EA-9F18-E3FF816F4A12}" type="slidenum">
              <a:rPr lang="en-US" sz="1200">
                <a:solidFill>
                  <a:srgbClr val="FFFFFF"/>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a:t>
            </a:fld>
            <a:r>
              <a:rPr lang="en-US" sz="1200">
                <a:solidFill>
                  <a:srgbClr val="FFFFFF"/>
                </a:solidFill>
              </a:rPr>
              <a:t> </a:t>
            </a:r>
          </a:p>
        </p:txBody>
      </p:sp>
      <p:sp>
        <p:nvSpPr>
          <p:cNvPr id="83987" name="Footer Placeholder 7"/>
          <p:cNvSpPr txBox="1">
            <a:spLocks noGrp="1"/>
          </p:cNvSpPr>
          <p:nvPr/>
        </p:nvSpPr>
        <p:spPr bwMode="auto">
          <a:xfrm>
            <a:off x="6350" y="6569075"/>
            <a:ext cx="1966913" cy="274638"/>
          </a:xfrm>
          <a:prstGeom prst="rect">
            <a:avLst/>
          </a:prstGeom>
          <a:solidFill>
            <a:srgbClr val="0000FF"/>
          </a:solidFill>
          <a:ln w="9360">
            <a:solidFill>
              <a:srgbClr val="FFFFFF"/>
            </a:solidFill>
            <a:miter lim="800000"/>
            <a:headEnd/>
            <a:tailEnd/>
          </a:ln>
        </p:spPr>
        <p:txBody>
          <a:bodyPr lIns="4680" tIns="4680" rIns="4680" bIns="468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rPr>
              <a:t>R. P. Singh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525" y="9525"/>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mtClean="0"/>
              <a:t>Entanglement</a:t>
            </a:r>
          </a:p>
        </p:txBody>
      </p:sp>
      <p:sp>
        <p:nvSpPr>
          <p:cNvPr id="9219" name="Rectangle 3"/>
          <p:cNvSpPr>
            <a:spLocks noGrp="1" noChangeArrowheads="1"/>
          </p:cNvSpPr>
          <p:nvPr>
            <p:ph type="body" idx="1"/>
          </p:nvPr>
        </p:nvSpPr>
        <p:spPr>
          <a:xfrm>
            <a:off x="152400" y="1600200"/>
            <a:ext cx="8839200" cy="3657600"/>
          </a:xfrm>
        </p:spPr>
        <p:txBody>
          <a:bodyPr/>
          <a:lstStyle/>
          <a:p>
            <a:pPr indent="-339725" eaLnBrk="1" hangingPunct="1">
              <a:spcBef>
                <a:spcPts val="6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600" smtClean="0"/>
              <a:t>While generation of entangled particles</a:t>
            </a:r>
          </a:p>
          <a:p>
            <a:pPr indent="-339725" eaLnBrk="1" hangingPunct="1">
              <a:spcBef>
                <a:spcPts val="6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IN" sz="2600" smtClean="0"/>
          </a:p>
          <a:p>
            <a:pPr indent="-339725" eaLnBrk="1" hangingPunct="1">
              <a:buFont typeface="cmss12"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smtClean="0"/>
              <a:t>Total energy is conserved</a:t>
            </a:r>
          </a:p>
          <a:p>
            <a:pPr indent="-339725" eaLnBrk="1" hangingPunct="1">
              <a:buFont typeface="cmss12"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smtClean="0"/>
              <a:t>Total (spin/orbital/linear) momentum is conserved</a:t>
            </a:r>
          </a:p>
          <a:p>
            <a:pPr indent="-339725" eaLnBrk="1" hangingPunct="1">
              <a:buFont typeface="cmss12"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smtClean="0"/>
              <a:t>Annihilation happens</a:t>
            </a:r>
          </a:p>
          <a:p>
            <a:pPr indent="-339725" eaLnBrk="1" hangingPunct="1">
              <a:buFont typeface="cmss12"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smtClean="0"/>
              <a:t>Generated simultaneously from the source</a:t>
            </a:r>
          </a:p>
          <a:p>
            <a:pPr indent="-339725" eaLnBrk="1" hangingPunct="1">
              <a:buFont typeface="cmss12"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smtClean="0"/>
              <a:t>Preserve non-classical correlation with propagation</a:t>
            </a:r>
          </a:p>
        </p:txBody>
      </p:sp>
      <p:sp>
        <p:nvSpPr>
          <p:cNvPr id="9220" name="Slide Number Placeholder 6"/>
          <p:cNvSpPr>
            <a:spLocks noGrp="1"/>
          </p:cNvSpPr>
          <p:nvPr>
            <p:ph type="sldNum" sz="quarter" idx="11"/>
          </p:nvPr>
        </p:nvSpPr>
        <p:spPr/>
        <p:txBody>
          <a:bodyPr/>
          <a:lstStyle/>
          <a:p>
            <a:fld id="{B707F89A-1650-4225-8C1F-34124F04534D}" type="slidenum">
              <a:rPr lang="en-US" smtClean="0">
                <a:latin typeface="Arial" pitchFamily="34" charset="0"/>
              </a:rPr>
              <a:pPr/>
              <a:t>13</a:t>
            </a:fld>
            <a:r>
              <a:rPr lang="en-US" smtClean="0">
                <a:latin typeface="Arial" pitchFamily="34" charset="0"/>
              </a:rPr>
              <a:t> </a:t>
            </a:r>
          </a:p>
        </p:txBody>
      </p:sp>
      <p:sp>
        <p:nvSpPr>
          <p:cNvPr id="9221" name="Footer Placeholder 7"/>
          <p:cNvSpPr>
            <a:spLocks noGrp="1"/>
          </p:cNvSpPr>
          <p:nvPr>
            <p:ph type="ftr" sz="quarter" idx="10"/>
          </p:nvPr>
        </p:nvSpPr>
        <p:spPr/>
        <p:txBody>
          <a:bodyPr/>
          <a:lstStyle/>
          <a:p>
            <a:r>
              <a:rPr lang="en-US" smtClean="0">
                <a:latin typeface="Arial" pitchFamily="34" charset="0"/>
              </a:rPr>
              <a:t>R. P. Singh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9525" y="9525"/>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mtClean="0"/>
              <a:t>Entanglement contd…</a:t>
            </a:r>
          </a:p>
        </p:txBody>
      </p:sp>
      <p:sp>
        <p:nvSpPr>
          <p:cNvPr id="10243" name="Rectangle 4"/>
          <p:cNvSpPr>
            <a:spLocks noChangeArrowheads="1"/>
          </p:cNvSpPr>
          <p:nvPr/>
        </p:nvSpPr>
        <p:spPr bwMode="auto">
          <a:xfrm>
            <a:off x="228600" y="1371600"/>
            <a:ext cx="7772400" cy="2133600"/>
          </a:xfrm>
          <a:prstGeom prst="rect">
            <a:avLst/>
          </a:prstGeom>
          <a:noFill/>
          <a:ln w="72000">
            <a:noFill/>
            <a:round/>
            <a:headEnd/>
            <a:tailEnd/>
          </a:ln>
        </p:spPr>
        <p:txBody>
          <a:bodyPr lIns="90000" tIns="46800" rIns="90000" bIns="46800"/>
          <a:lstStyle/>
          <a:p>
            <a:pPr>
              <a:spcBef>
                <a:spcPts val="1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000">
                <a:latin typeface="cmss12" pitchFamily="34" charset="0"/>
              </a:rPr>
              <a:t>Variables that can be chosen for entanglement</a:t>
            </a:r>
          </a:p>
          <a:p>
            <a:pPr>
              <a:spcBef>
                <a:spcPts val="500"/>
              </a:spcBef>
              <a:buFont typeface="cmss12"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000">
                <a:latin typeface="cmss12" pitchFamily="34" charset="0"/>
              </a:rPr>
              <a:t>  Polarization</a:t>
            </a:r>
          </a:p>
          <a:p>
            <a:pPr>
              <a:spcBef>
                <a:spcPts val="500"/>
              </a:spcBef>
              <a:buFont typeface="cmss12"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000">
                <a:latin typeface="cmss12" pitchFamily="34" charset="0"/>
              </a:rPr>
              <a:t>  Spin</a:t>
            </a:r>
          </a:p>
          <a:p>
            <a:pPr>
              <a:spcBef>
                <a:spcPts val="500"/>
              </a:spcBef>
              <a:buFont typeface="cmss12"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000">
                <a:latin typeface="cmss12" pitchFamily="34" charset="0"/>
              </a:rPr>
              <a:t>  Orbital angular momentum</a:t>
            </a:r>
          </a:p>
          <a:p>
            <a:pPr>
              <a:spcBef>
                <a:spcPts val="500"/>
              </a:spcBef>
              <a:buFont typeface="cmss12"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000">
                <a:latin typeface="cmss12" pitchFamily="34" charset="0"/>
              </a:rPr>
              <a:t>  Position and momentum</a:t>
            </a:r>
          </a:p>
        </p:txBody>
      </p:sp>
      <p:sp>
        <p:nvSpPr>
          <p:cNvPr id="10244" name="Text Box 5"/>
          <p:cNvSpPr txBox="1">
            <a:spLocks noChangeArrowheads="1"/>
          </p:cNvSpPr>
          <p:nvPr/>
        </p:nvSpPr>
        <p:spPr bwMode="auto">
          <a:xfrm>
            <a:off x="228600" y="4114800"/>
            <a:ext cx="8686800" cy="1920875"/>
          </a:xfrm>
          <a:prstGeom prst="rect">
            <a:avLst/>
          </a:prstGeom>
          <a:noFill/>
          <a:ln w="72000">
            <a:noFill/>
            <a:round/>
            <a:headEnd/>
            <a:tailEnd/>
          </a:ln>
        </p:spPr>
        <p:txBody>
          <a:bodyPr lIns="90000" tIns="46800" rIns="90000" bIns="46800">
            <a:spAutoFit/>
          </a:bodyPr>
          <a:lstStyle/>
          <a:p>
            <a:pPr marL="342900" indent="-342900">
              <a:buClrTx/>
              <a:buFontTx/>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000000"/>
                </a:solidFill>
                <a:latin typeface="cmss12" pitchFamily="34" charset="0"/>
              </a:rPr>
              <a:t>Among these, polarization is the one which can be easily handled and manipulated in the lab using </a:t>
            </a:r>
            <a:r>
              <a:rPr lang="el-GR" sz="2000">
                <a:solidFill>
                  <a:srgbClr val="000000"/>
                </a:solidFill>
                <a:latin typeface="cmss12" pitchFamily="34" charset="0"/>
              </a:rPr>
              <a:t>λ</a:t>
            </a:r>
            <a:r>
              <a:rPr lang="en-US" sz="2000">
                <a:solidFill>
                  <a:srgbClr val="000000"/>
                </a:solidFill>
                <a:latin typeface="cmss12" pitchFamily="34" charset="0"/>
              </a:rPr>
              <a:t>/2, </a:t>
            </a:r>
            <a:r>
              <a:rPr lang="el-GR" sz="2000">
                <a:solidFill>
                  <a:srgbClr val="000000"/>
                </a:solidFill>
                <a:latin typeface="cmss12" pitchFamily="34" charset="0"/>
              </a:rPr>
              <a:t>λ</a:t>
            </a:r>
            <a:r>
              <a:rPr lang="en-US" sz="2000">
                <a:solidFill>
                  <a:srgbClr val="000000"/>
                </a:solidFill>
                <a:latin typeface="cmss12" pitchFamily="34" charset="0"/>
              </a:rPr>
              <a:t>/4 plates and polarizing beam-splitters.</a:t>
            </a:r>
          </a:p>
          <a:p>
            <a:pPr marL="342900" indent="-342900">
              <a:buClrTx/>
              <a:buFontTx/>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IN" sz="2000">
              <a:solidFill>
                <a:srgbClr val="080808"/>
              </a:solidFill>
              <a:latin typeface="cmss12" pitchFamily="34" charset="0"/>
            </a:endParaRPr>
          </a:p>
          <a:p>
            <a:pPr marL="342900" indent="-342900">
              <a:buClrTx/>
              <a:buFontTx/>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000">
                <a:solidFill>
                  <a:srgbClr val="080808"/>
                </a:solidFill>
                <a:latin typeface="cmss12" pitchFamily="34" charset="0"/>
              </a:rPr>
              <a:t>The most common method to generate entangled photons in lab is </a:t>
            </a:r>
            <a:r>
              <a:rPr lang="en-IN" sz="2000" b="1">
                <a:solidFill>
                  <a:srgbClr val="080808"/>
                </a:solidFill>
                <a:latin typeface="cmss12" pitchFamily="34" charset="0"/>
              </a:rPr>
              <a:t>Spontaneous parametric down conversion</a:t>
            </a:r>
            <a:r>
              <a:rPr lang="en-IN" sz="2000">
                <a:solidFill>
                  <a:srgbClr val="080808"/>
                </a:solidFill>
                <a:latin typeface="cmss12" pitchFamily="34" charset="0"/>
              </a:rPr>
              <a:t> (SPDC).</a:t>
            </a:r>
          </a:p>
        </p:txBody>
      </p:sp>
      <p:sp>
        <p:nvSpPr>
          <p:cNvPr id="10245" name="Slide Number Placeholder 7"/>
          <p:cNvSpPr>
            <a:spLocks noGrp="1"/>
          </p:cNvSpPr>
          <p:nvPr>
            <p:ph type="sldNum" sz="quarter" idx="11"/>
          </p:nvPr>
        </p:nvSpPr>
        <p:spPr/>
        <p:txBody>
          <a:bodyPr/>
          <a:lstStyle/>
          <a:p>
            <a:fld id="{20AA0F10-1FA6-4DA0-B4CC-6ECD08032C57}" type="slidenum">
              <a:rPr lang="en-US" smtClean="0">
                <a:latin typeface="Arial" pitchFamily="34" charset="0"/>
              </a:rPr>
              <a:pPr/>
              <a:t>14</a:t>
            </a:fld>
            <a:r>
              <a:rPr lang="en-US" smtClean="0">
                <a:latin typeface="Arial" pitchFamily="34" charset="0"/>
              </a:rPr>
              <a:t> </a:t>
            </a:r>
          </a:p>
        </p:txBody>
      </p:sp>
      <p:sp>
        <p:nvSpPr>
          <p:cNvPr id="10246" name="Footer Placeholder 8"/>
          <p:cNvSpPr>
            <a:spLocks noGrp="1"/>
          </p:cNvSpPr>
          <p:nvPr>
            <p:ph type="ftr" sz="quarter" idx="10"/>
          </p:nvPr>
        </p:nvSpPr>
        <p:spPr/>
        <p:txBody>
          <a:bodyPr/>
          <a:lstStyle/>
          <a:p>
            <a:r>
              <a:rPr lang="en-US" smtClean="0">
                <a:latin typeface="Arial" pitchFamily="34" charset="0"/>
              </a:rPr>
              <a:t>R. P. Singh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2" name="Rectangle 1"/>
          <p:cNvSpPr>
            <a:spLocks noGrp="1" noChangeArrowheads="1"/>
          </p:cNvSpPr>
          <p:nvPr>
            <p:ph type="title"/>
          </p:nvPr>
        </p:nvSpPr>
        <p:spPr>
          <a:xfrm>
            <a:off x="9525" y="9525"/>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mtClean="0"/>
              <a:t>Spontaneous parametric down conversion</a:t>
            </a:r>
          </a:p>
        </p:txBody>
      </p:sp>
      <p:sp>
        <p:nvSpPr>
          <p:cNvPr id="2063" name="Text Box 4"/>
          <p:cNvSpPr txBox="1">
            <a:spLocks noChangeArrowheads="1"/>
          </p:cNvSpPr>
          <p:nvPr/>
        </p:nvSpPr>
        <p:spPr bwMode="auto">
          <a:xfrm>
            <a:off x="1204913" y="3240088"/>
            <a:ext cx="2909887" cy="396875"/>
          </a:xfrm>
          <a:prstGeom prst="rect">
            <a:avLst/>
          </a:prstGeom>
          <a:noFill/>
          <a:ln w="72000">
            <a:noFill/>
            <a:round/>
            <a:headEnd/>
            <a:tailEnd/>
          </a:ln>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000">
                <a:solidFill>
                  <a:srgbClr val="080808"/>
                </a:solidFill>
                <a:latin typeface="cmss12" pitchFamily="34" charset="0"/>
              </a:rPr>
              <a:t>Energy Conservation</a:t>
            </a:r>
          </a:p>
        </p:txBody>
      </p:sp>
      <p:sp>
        <p:nvSpPr>
          <p:cNvPr id="2064" name="Text Box 5"/>
          <p:cNvSpPr txBox="1">
            <a:spLocks noChangeArrowheads="1"/>
          </p:cNvSpPr>
          <p:nvPr/>
        </p:nvSpPr>
        <p:spPr bwMode="auto">
          <a:xfrm>
            <a:off x="5334000" y="1371600"/>
            <a:ext cx="3449638" cy="1006475"/>
          </a:xfrm>
          <a:prstGeom prst="rect">
            <a:avLst/>
          </a:prstGeom>
          <a:noFill/>
          <a:ln w="72000">
            <a:noFill/>
            <a:round/>
            <a:headEnd/>
            <a:tailEnd/>
          </a:ln>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i="1">
                <a:solidFill>
                  <a:srgbClr val="080808"/>
                </a:solidFill>
                <a:latin typeface="Times New Roman" pitchFamily="18" charset="0"/>
              </a:rPr>
              <a:t>p</a:t>
            </a:r>
            <a:r>
              <a:rPr lang="en-US" sz="2000">
                <a:solidFill>
                  <a:srgbClr val="080808"/>
                </a:solidFill>
                <a:latin typeface="cmss12" pitchFamily="34" charset="0"/>
              </a:rPr>
              <a:t>:	Pump beam</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i="1">
                <a:solidFill>
                  <a:srgbClr val="080808"/>
                </a:solidFill>
                <a:latin typeface="Times New Roman" pitchFamily="18" charset="0"/>
              </a:rPr>
              <a:t>s</a:t>
            </a:r>
            <a:r>
              <a:rPr lang="en-US" sz="2000">
                <a:solidFill>
                  <a:srgbClr val="080808"/>
                </a:solidFill>
                <a:latin typeface="cmss12" pitchFamily="34" charset="0"/>
              </a:rPr>
              <a:t>:	Signal beam (High </a:t>
            </a:r>
            <a:r>
              <a:rPr lang="el-GR" sz="2000" i="1">
                <a:solidFill>
                  <a:srgbClr val="080808"/>
                </a:solidFill>
                <a:latin typeface="Times New Roman" pitchFamily="18" charset="0"/>
                <a:cs typeface="Times New Roman" pitchFamily="18" charset="0"/>
              </a:rPr>
              <a:t>ω</a:t>
            </a:r>
            <a:r>
              <a:rPr lang="en-US" sz="2000">
                <a:solidFill>
                  <a:srgbClr val="080808"/>
                </a:solidFill>
                <a:latin typeface="cmss12" pitchFamily="34" charset="0"/>
              </a:rPr>
              <a:t>)</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i="1">
                <a:solidFill>
                  <a:srgbClr val="080808"/>
                </a:solidFill>
                <a:latin typeface="Times New Roman" pitchFamily="18" charset="0"/>
              </a:rPr>
              <a:t>i</a:t>
            </a:r>
            <a:r>
              <a:rPr lang="en-US" sz="2000">
                <a:solidFill>
                  <a:srgbClr val="080808"/>
                </a:solidFill>
                <a:latin typeface="cmss12" pitchFamily="34" charset="0"/>
              </a:rPr>
              <a:t>:	Idler beam (Low </a:t>
            </a:r>
            <a:r>
              <a:rPr lang="en-US" sz="2000" i="1">
                <a:solidFill>
                  <a:srgbClr val="080808"/>
                </a:solidFill>
                <a:latin typeface="Times New Roman" pitchFamily="18" charset="0"/>
              </a:rPr>
              <a:t>ω</a:t>
            </a:r>
            <a:r>
              <a:rPr lang="en-US" sz="2000">
                <a:solidFill>
                  <a:srgbClr val="080808"/>
                </a:solidFill>
                <a:latin typeface="cmss12" pitchFamily="34" charset="0"/>
              </a:rPr>
              <a:t>)</a:t>
            </a:r>
          </a:p>
        </p:txBody>
      </p:sp>
      <p:sp>
        <p:nvSpPr>
          <p:cNvPr id="2065" name="Text Box 7"/>
          <p:cNvSpPr txBox="1">
            <a:spLocks noChangeArrowheads="1"/>
          </p:cNvSpPr>
          <p:nvPr/>
        </p:nvSpPr>
        <p:spPr bwMode="auto">
          <a:xfrm>
            <a:off x="5037138" y="3238500"/>
            <a:ext cx="3192462" cy="396875"/>
          </a:xfrm>
          <a:prstGeom prst="rect">
            <a:avLst/>
          </a:prstGeom>
          <a:noFill/>
          <a:ln w="72000">
            <a:noFill/>
            <a:round/>
            <a:headEnd/>
            <a:tailEnd/>
          </a:ln>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000">
                <a:solidFill>
                  <a:srgbClr val="080808"/>
                </a:solidFill>
                <a:latin typeface="cmss12" pitchFamily="34" charset="0"/>
              </a:rPr>
              <a:t>Phase-matching condition</a:t>
            </a:r>
          </a:p>
        </p:txBody>
      </p:sp>
      <p:grpSp>
        <p:nvGrpSpPr>
          <p:cNvPr id="2066" name="Group 9"/>
          <p:cNvGrpSpPr>
            <a:grpSpLocks/>
          </p:cNvGrpSpPr>
          <p:nvPr/>
        </p:nvGrpSpPr>
        <p:grpSpPr bwMode="auto">
          <a:xfrm>
            <a:off x="1389063" y="4498975"/>
            <a:ext cx="2138362" cy="1216025"/>
            <a:chOff x="875" y="2781"/>
            <a:chExt cx="1347" cy="766"/>
          </a:xfrm>
        </p:grpSpPr>
        <p:graphicFrame>
          <p:nvGraphicFramePr>
            <p:cNvPr id="2058" name="Object 10"/>
            <p:cNvGraphicFramePr>
              <a:graphicFrameLocks noChangeAspect="1"/>
            </p:cNvGraphicFramePr>
            <p:nvPr/>
          </p:nvGraphicFramePr>
          <p:xfrm>
            <a:off x="1892" y="3165"/>
            <a:ext cx="307" cy="298"/>
          </p:xfrm>
          <a:graphic>
            <a:graphicData uri="http://schemas.openxmlformats.org/presentationml/2006/ole">
              <mc:AlternateContent xmlns:mc="http://schemas.openxmlformats.org/markup-compatibility/2006">
                <mc:Choice xmlns:v="urn:schemas-microsoft-com:vml" Requires="v">
                  <p:oleObj spid="_x0000_s2193" r:id="rId4" imgW="235080" imgH="201600" progId="Equation.3">
                    <p:embed/>
                  </p:oleObj>
                </mc:Choice>
                <mc:Fallback>
                  <p:oleObj r:id="rId4" imgW="235080" imgH="201600" progId="Equation.3">
                    <p:embed/>
                    <p:pic>
                      <p:nvPicPr>
                        <p:cNvPr id="0" name="Picture 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2" y="3165"/>
                          <a:ext cx="307" cy="298"/>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aphicFrame>
          <p:nvGraphicFramePr>
            <p:cNvPr id="2059" name="Object 11"/>
            <p:cNvGraphicFramePr>
              <a:graphicFrameLocks noChangeAspect="1"/>
            </p:cNvGraphicFramePr>
            <p:nvPr/>
          </p:nvGraphicFramePr>
          <p:xfrm>
            <a:off x="875" y="2973"/>
            <a:ext cx="351" cy="314"/>
          </p:xfrm>
          <a:graphic>
            <a:graphicData uri="http://schemas.openxmlformats.org/presentationml/2006/ole">
              <mc:AlternateContent xmlns:mc="http://schemas.openxmlformats.org/markup-compatibility/2006">
                <mc:Choice xmlns:v="urn:schemas-microsoft-com:vml" Requires="v">
                  <p:oleObj spid="_x0000_s2194" r:id="rId6" imgW="271440" imgH="201600" progId="Equation.3">
                    <p:embed/>
                  </p:oleObj>
                </mc:Choice>
                <mc:Fallback>
                  <p:oleObj r:id="rId6" imgW="271440" imgH="201600" progId="Equation.3">
                    <p:embed/>
                    <p:pic>
                      <p:nvPicPr>
                        <p:cNvPr id="0" name="Picture 6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 y="2973"/>
                          <a:ext cx="351" cy="314"/>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aphicFrame>
          <p:nvGraphicFramePr>
            <p:cNvPr id="2060" name="Object 12"/>
            <p:cNvGraphicFramePr>
              <a:graphicFrameLocks noChangeAspect="1"/>
            </p:cNvGraphicFramePr>
            <p:nvPr/>
          </p:nvGraphicFramePr>
          <p:xfrm>
            <a:off x="1892" y="2829"/>
            <a:ext cx="329" cy="297"/>
          </p:xfrm>
          <a:graphic>
            <a:graphicData uri="http://schemas.openxmlformats.org/presentationml/2006/ole">
              <mc:AlternateContent xmlns:mc="http://schemas.openxmlformats.org/markup-compatibility/2006">
                <mc:Choice xmlns:v="urn:schemas-microsoft-com:vml" Requires="v">
                  <p:oleObj spid="_x0000_s2195" r:id="rId8" imgW="248760" imgH="201600" progId="Equation.3">
                    <p:embed/>
                  </p:oleObj>
                </mc:Choice>
                <mc:Fallback>
                  <p:oleObj r:id="rId8" imgW="248760" imgH="201600" progId="Equation.3">
                    <p:embed/>
                    <p:pic>
                      <p:nvPicPr>
                        <p:cNvPr id="0" name="Picture 7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92" y="2829"/>
                          <a:ext cx="329" cy="297"/>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2076" name="Line 13"/>
            <p:cNvSpPr>
              <a:spLocks noChangeShapeType="1"/>
            </p:cNvSpPr>
            <p:nvPr/>
          </p:nvSpPr>
          <p:spPr bwMode="auto">
            <a:xfrm>
              <a:off x="938" y="3548"/>
              <a:ext cx="1207" cy="0"/>
            </a:xfrm>
            <a:prstGeom prst="line">
              <a:avLst/>
            </a:prstGeom>
            <a:noFill/>
            <a:ln w="38160">
              <a:solidFill>
                <a:srgbClr val="000000"/>
              </a:solidFill>
              <a:miter lim="800000"/>
              <a:headEnd/>
              <a:tailEnd/>
            </a:ln>
          </p:spPr>
          <p:txBody>
            <a:bodyPr/>
            <a:lstStyle/>
            <a:p>
              <a:endParaRPr lang="en-IN"/>
            </a:p>
          </p:txBody>
        </p:sp>
        <p:sp>
          <p:nvSpPr>
            <p:cNvPr id="2077" name="Line 14"/>
            <p:cNvSpPr>
              <a:spLocks noChangeShapeType="1"/>
            </p:cNvSpPr>
            <p:nvPr/>
          </p:nvSpPr>
          <p:spPr bwMode="auto">
            <a:xfrm>
              <a:off x="938" y="2781"/>
              <a:ext cx="1207" cy="0"/>
            </a:xfrm>
            <a:prstGeom prst="line">
              <a:avLst/>
            </a:prstGeom>
            <a:noFill/>
            <a:ln w="38160">
              <a:solidFill>
                <a:srgbClr val="000000"/>
              </a:solidFill>
              <a:prstDash val="dash"/>
              <a:miter lim="800000"/>
              <a:headEnd/>
              <a:tailEnd/>
            </a:ln>
          </p:spPr>
          <p:txBody>
            <a:bodyPr/>
            <a:lstStyle/>
            <a:p>
              <a:endParaRPr lang="en-IN"/>
            </a:p>
          </p:txBody>
        </p:sp>
        <p:sp>
          <p:nvSpPr>
            <p:cNvPr id="2078" name="Line 15"/>
            <p:cNvSpPr>
              <a:spLocks noChangeShapeType="1"/>
            </p:cNvSpPr>
            <p:nvPr/>
          </p:nvSpPr>
          <p:spPr bwMode="auto">
            <a:xfrm flipV="1">
              <a:off x="1320" y="2791"/>
              <a:ext cx="0" cy="727"/>
            </a:xfrm>
            <a:prstGeom prst="line">
              <a:avLst/>
            </a:prstGeom>
            <a:noFill/>
            <a:ln w="38160">
              <a:solidFill>
                <a:srgbClr val="0000FF"/>
              </a:solidFill>
              <a:miter lim="800000"/>
              <a:headEnd/>
              <a:tailEnd type="triangle" w="med" len="med"/>
            </a:ln>
          </p:spPr>
          <p:txBody>
            <a:bodyPr/>
            <a:lstStyle/>
            <a:p>
              <a:endParaRPr lang="en-IN"/>
            </a:p>
          </p:txBody>
        </p:sp>
        <p:sp>
          <p:nvSpPr>
            <p:cNvPr id="2079" name="Line 16"/>
            <p:cNvSpPr>
              <a:spLocks noChangeShapeType="1"/>
            </p:cNvSpPr>
            <p:nvPr/>
          </p:nvSpPr>
          <p:spPr bwMode="auto">
            <a:xfrm>
              <a:off x="1741" y="2811"/>
              <a:ext cx="0" cy="333"/>
            </a:xfrm>
            <a:prstGeom prst="line">
              <a:avLst/>
            </a:prstGeom>
            <a:noFill/>
            <a:ln w="38160">
              <a:solidFill>
                <a:srgbClr val="FF0000"/>
              </a:solidFill>
              <a:miter lim="800000"/>
              <a:headEnd/>
              <a:tailEnd type="triangle" w="med" len="med"/>
            </a:ln>
          </p:spPr>
          <p:txBody>
            <a:bodyPr/>
            <a:lstStyle/>
            <a:p>
              <a:endParaRPr lang="en-IN"/>
            </a:p>
          </p:txBody>
        </p:sp>
        <p:sp>
          <p:nvSpPr>
            <p:cNvPr id="2080" name="Line 17"/>
            <p:cNvSpPr>
              <a:spLocks noChangeShapeType="1"/>
            </p:cNvSpPr>
            <p:nvPr/>
          </p:nvSpPr>
          <p:spPr bwMode="auto">
            <a:xfrm>
              <a:off x="1741" y="3165"/>
              <a:ext cx="0" cy="333"/>
            </a:xfrm>
            <a:prstGeom prst="line">
              <a:avLst/>
            </a:prstGeom>
            <a:noFill/>
            <a:ln w="38160">
              <a:solidFill>
                <a:srgbClr val="FF0000"/>
              </a:solidFill>
              <a:miter lim="800000"/>
              <a:headEnd/>
              <a:tailEnd type="triangle" w="med" len="med"/>
            </a:ln>
          </p:spPr>
          <p:txBody>
            <a:bodyPr/>
            <a:lstStyle/>
            <a:p>
              <a:endParaRPr lang="en-IN"/>
            </a:p>
          </p:txBody>
        </p:sp>
      </p:grpSp>
      <p:sp>
        <p:nvSpPr>
          <p:cNvPr id="2067" name="Text Box 25"/>
          <p:cNvSpPr txBox="1">
            <a:spLocks noChangeArrowheads="1"/>
          </p:cNvSpPr>
          <p:nvPr/>
        </p:nvSpPr>
        <p:spPr bwMode="auto">
          <a:xfrm>
            <a:off x="47625" y="6211888"/>
            <a:ext cx="2689225" cy="276225"/>
          </a:xfrm>
          <a:prstGeom prst="rect">
            <a:avLst/>
          </a:prstGeom>
          <a:noFill/>
          <a:ln w="72000">
            <a:noFill/>
            <a:round/>
            <a:headEnd/>
            <a:tailEnd/>
          </a:ln>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080808"/>
                </a:solidFill>
                <a:latin typeface="cmss12" pitchFamily="34" charset="0"/>
              </a:rPr>
              <a:t>Phy. Rev. A </a:t>
            </a:r>
            <a:r>
              <a:rPr lang="en-US" sz="1200" b="1">
                <a:solidFill>
                  <a:srgbClr val="080808"/>
                </a:solidFill>
                <a:latin typeface="cmss12" pitchFamily="34" charset="0"/>
              </a:rPr>
              <a:t>31</a:t>
            </a:r>
            <a:r>
              <a:rPr lang="en-US" sz="1200">
                <a:solidFill>
                  <a:srgbClr val="080808"/>
                </a:solidFill>
                <a:latin typeface="cmss12" pitchFamily="34" charset="0"/>
              </a:rPr>
              <a:t>, 2409 (1985)</a:t>
            </a:r>
          </a:p>
        </p:txBody>
      </p:sp>
      <p:grpSp>
        <p:nvGrpSpPr>
          <p:cNvPr id="2068" name="Group 31"/>
          <p:cNvGrpSpPr>
            <a:grpSpLocks/>
          </p:cNvGrpSpPr>
          <p:nvPr/>
        </p:nvGrpSpPr>
        <p:grpSpPr bwMode="auto">
          <a:xfrm>
            <a:off x="228600" y="914400"/>
            <a:ext cx="4419600" cy="1709738"/>
            <a:chOff x="144" y="576"/>
            <a:chExt cx="2784" cy="1077"/>
          </a:xfrm>
        </p:grpSpPr>
        <p:pic>
          <p:nvPicPr>
            <p:cNvPr id="2075" name="Picture 27" descr="DownConversion"/>
            <p:cNvPicPr>
              <a:picLocks noChangeAspect="1" noChangeArrowheads="1"/>
            </p:cNvPicPr>
            <p:nvPr/>
          </p:nvPicPr>
          <p:blipFill>
            <a:blip r:embed="rId10" cstate="print"/>
            <a:srcRect/>
            <a:stretch>
              <a:fillRect/>
            </a:stretch>
          </p:blipFill>
          <p:spPr bwMode="auto">
            <a:xfrm>
              <a:off x="144" y="714"/>
              <a:ext cx="2784" cy="789"/>
            </a:xfrm>
            <a:prstGeom prst="rect">
              <a:avLst/>
            </a:prstGeom>
            <a:noFill/>
            <a:ln w="9525">
              <a:noFill/>
              <a:miter lim="800000"/>
              <a:headEnd/>
              <a:tailEnd/>
            </a:ln>
          </p:spPr>
        </p:pic>
        <p:graphicFrame>
          <p:nvGraphicFramePr>
            <p:cNvPr id="2055" name="Object 28"/>
            <p:cNvGraphicFramePr>
              <a:graphicFrameLocks noChangeAspect="1"/>
            </p:cNvGraphicFramePr>
            <p:nvPr/>
          </p:nvGraphicFramePr>
          <p:xfrm>
            <a:off x="2380" y="1303"/>
            <a:ext cx="466" cy="350"/>
          </p:xfrm>
          <a:graphic>
            <a:graphicData uri="http://schemas.openxmlformats.org/presentationml/2006/ole">
              <mc:AlternateContent xmlns:mc="http://schemas.openxmlformats.org/markup-compatibility/2006">
                <mc:Choice xmlns:v="urn:schemas-microsoft-com:vml" Requires="v">
                  <p:oleObj spid="_x0000_s2196" name="Equation" r:id="rId11" imgW="355292" imgH="266469" progId="Equation.3">
                    <p:embed/>
                  </p:oleObj>
                </mc:Choice>
                <mc:Fallback>
                  <p:oleObj name="Equation" r:id="rId11" imgW="355292" imgH="266469" progId="Equation.3">
                    <p:embed/>
                    <p:pic>
                      <p:nvPicPr>
                        <p:cNvPr id="0" name="Picture 7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80" y="1303"/>
                          <a:ext cx="466" cy="350"/>
                        </a:xfrm>
                        <a:prstGeom prst="rect">
                          <a:avLst/>
                        </a:prstGeom>
                        <a:solidFill>
                          <a:schemeClr val="bg1"/>
                        </a:solidFill>
                      </p:spPr>
                    </p:pic>
                  </p:oleObj>
                </mc:Fallback>
              </mc:AlternateContent>
            </a:graphicData>
          </a:graphic>
        </p:graphicFrame>
        <p:graphicFrame>
          <p:nvGraphicFramePr>
            <p:cNvPr id="2056" name="Object 29"/>
            <p:cNvGraphicFramePr>
              <a:graphicFrameLocks noChangeAspect="1"/>
            </p:cNvGraphicFramePr>
            <p:nvPr/>
          </p:nvGraphicFramePr>
          <p:xfrm>
            <a:off x="871" y="1179"/>
            <a:ext cx="549" cy="366"/>
          </p:xfrm>
          <a:graphic>
            <a:graphicData uri="http://schemas.openxmlformats.org/presentationml/2006/ole">
              <mc:AlternateContent xmlns:mc="http://schemas.openxmlformats.org/markup-compatibility/2006">
                <mc:Choice xmlns:v="urn:schemas-microsoft-com:vml" Requires="v">
                  <p:oleObj spid="_x0000_s2197" name="Equation" r:id="rId13" imgW="419100" imgH="279400" progId="Equation.3">
                    <p:embed/>
                  </p:oleObj>
                </mc:Choice>
                <mc:Fallback>
                  <p:oleObj name="Equation" r:id="rId13" imgW="419100" imgH="279400" progId="Equation.3">
                    <p:embed/>
                    <p:pic>
                      <p:nvPicPr>
                        <p:cNvPr id="0" name="Picture 7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1" y="1179"/>
                          <a:ext cx="549" cy="366"/>
                        </a:xfrm>
                        <a:prstGeom prst="rect">
                          <a:avLst/>
                        </a:prstGeom>
                        <a:solidFill>
                          <a:schemeClr val="bg1"/>
                        </a:solidFill>
                      </p:spPr>
                    </p:pic>
                  </p:oleObj>
                </mc:Fallback>
              </mc:AlternateContent>
            </a:graphicData>
          </a:graphic>
        </p:graphicFrame>
        <p:graphicFrame>
          <p:nvGraphicFramePr>
            <p:cNvPr id="2057" name="Object 30"/>
            <p:cNvGraphicFramePr>
              <a:graphicFrameLocks noChangeAspect="1"/>
            </p:cNvGraphicFramePr>
            <p:nvPr/>
          </p:nvGraphicFramePr>
          <p:xfrm>
            <a:off x="2316" y="576"/>
            <a:ext cx="501" cy="351"/>
          </p:xfrm>
          <a:graphic>
            <a:graphicData uri="http://schemas.openxmlformats.org/presentationml/2006/ole">
              <mc:AlternateContent xmlns:mc="http://schemas.openxmlformats.org/markup-compatibility/2006">
                <mc:Choice xmlns:v="urn:schemas-microsoft-com:vml" Requires="v">
                  <p:oleObj spid="_x0000_s2198" name="Equation" r:id="rId15" imgW="380835" imgH="266584" progId="Equation.3">
                    <p:embed/>
                  </p:oleObj>
                </mc:Choice>
                <mc:Fallback>
                  <p:oleObj name="Equation" r:id="rId15" imgW="380835" imgH="266584" progId="Equation.3">
                    <p:embed/>
                    <p:pic>
                      <p:nvPicPr>
                        <p:cNvPr id="0" name="Picture 7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6" y="576"/>
                          <a:ext cx="501" cy="351"/>
                        </a:xfrm>
                        <a:prstGeom prst="rect">
                          <a:avLst/>
                        </a:prstGeom>
                        <a:solidFill>
                          <a:schemeClr val="bg1"/>
                        </a:solidFill>
                      </p:spPr>
                    </p:pic>
                  </p:oleObj>
                </mc:Fallback>
              </mc:AlternateContent>
            </a:graphicData>
          </a:graphic>
        </p:graphicFrame>
      </p:grpSp>
      <p:graphicFrame>
        <p:nvGraphicFramePr>
          <p:cNvPr id="2050" name="Object 32"/>
          <p:cNvGraphicFramePr>
            <a:graphicFrameLocks noChangeAspect="1"/>
          </p:cNvGraphicFramePr>
          <p:nvPr/>
        </p:nvGraphicFramePr>
        <p:xfrm>
          <a:off x="1371600" y="3886200"/>
          <a:ext cx="2162175" cy="501650"/>
        </p:xfrm>
        <a:graphic>
          <a:graphicData uri="http://schemas.openxmlformats.org/presentationml/2006/ole">
            <mc:AlternateContent xmlns:mc="http://schemas.openxmlformats.org/markup-compatibility/2006">
              <mc:Choice xmlns:v="urn:schemas-microsoft-com:vml" Requires="v">
                <p:oleObj spid="_x0000_s2199" name="Equation" r:id="rId17" imgW="1040948" imgH="241195" progId="Equation.3">
                  <p:embed/>
                </p:oleObj>
              </mc:Choice>
              <mc:Fallback>
                <p:oleObj name="Equation" r:id="rId17" imgW="1040948" imgH="241195" progId="Equation.3">
                  <p:embed/>
                  <p:pic>
                    <p:nvPicPr>
                      <p:cNvPr id="0" name="Picture 7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71600" y="3886200"/>
                        <a:ext cx="216217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3"/>
          <p:cNvGraphicFramePr>
            <a:graphicFrameLocks noChangeAspect="1"/>
          </p:cNvGraphicFramePr>
          <p:nvPr/>
        </p:nvGraphicFramePr>
        <p:xfrm>
          <a:off x="5461000" y="3851275"/>
          <a:ext cx="2082800" cy="528638"/>
        </p:xfrm>
        <a:graphic>
          <a:graphicData uri="http://schemas.openxmlformats.org/presentationml/2006/ole">
            <mc:AlternateContent xmlns:mc="http://schemas.openxmlformats.org/markup-compatibility/2006">
              <mc:Choice xmlns:v="urn:schemas-microsoft-com:vml" Requires="v">
                <p:oleObj spid="_x0000_s2200" name="Equation" r:id="rId19" imgW="1002865" imgH="253890" progId="Equation.3">
                  <p:embed/>
                </p:oleObj>
              </mc:Choice>
              <mc:Fallback>
                <p:oleObj name="Equation" r:id="rId19" imgW="1002865" imgH="253890" progId="Equation.3">
                  <p:embed/>
                  <p:pic>
                    <p:nvPicPr>
                      <p:cNvPr id="0" name="Picture 7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61000" y="3851275"/>
                        <a:ext cx="208280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069" name="Group 34"/>
          <p:cNvGrpSpPr>
            <a:grpSpLocks/>
          </p:cNvGrpSpPr>
          <p:nvPr/>
        </p:nvGrpSpPr>
        <p:grpSpPr bwMode="auto">
          <a:xfrm>
            <a:off x="5410200" y="4500563"/>
            <a:ext cx="2057400" cy="1252537"/>
            <a:chOff x="3408" y="3168"/>
            <a:chExt cx="1296" cy="789"/>
          </a:xfrm>
        </p:grpSpPr>
        <p:graphicFrame>
          <p:nvGraphicFramePr>
            <p:cNvPr id="2052" name="Object 35"/>
            <p:cNvGraphicFramePr>
              <a:graphicFrameLocks noChangeAspect="1"/>
            </p:cNvGraphicFramePr>
            <p:nvPr/>
          </p:nvGraphicFramePr>
          <p:xfrm>
            <a:off x="4320" y="3168"/>
            <a:ext cx="216" cy="300"/>
          </p:xfrm>
          <a:graphic>
            <a:graphicData uri="http://schemas.openxmlformats.org/presentationml/2006/ole">
              <mc:AlternateContent xmlns:mc="http://schemas.openxmlformats.org/markup-compatibility/2006">
                <mc:Choice xmlns:v="urn:schemas-microsoft-com:vml" Requires="v">
                  <p:oleObj spid="_x0000_s2201" name="Equation" r:id="rId21" imgW="165028" imgH="228501" progId="Equation.3">
                    <p:embed/>
                  </p:oleObj>
                </mc:Choice>
                <mc:Fallback>
                  <p:oleObj name="Equation" r:id="rId21" imgW="165028" imgH="228501" progId="Equation.3">
                    <p:embed/>
                    <p:pic>
                      <p:nvPicPr>
                        <p:cNvPr id="0" name="Picture 7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20" y="3168"/>
                          <a:ext cx="216" cy="300"/>
                        </a:xfrm>
                        <a:prstGeom prst="rect">
                          <a:avLst/>
                        </a:prstGeom>
                        <a:solidFill>
                          <a:schemeClr val="bg1"/>
                        </a:solidFill>
                      </p:spPr>
                    </p:pic>
                  </p:oleObj>
                </mc:Fallback>
              </mc:AlternateContent>
            </a:graphicData>
          </a:graphic>
        </p:graphicFrame>
        <p:graphicFrame>
          <p:nvGraphicFramePr>
            <p:cNvPr id="2053" name="Object 36"/>
            <p:cNvGraphicFramePr>
              <a:graphicFrameLocks noChangeAspect="1"/>
            </p:cNvGraphicFramePr>
            <p:nvPr/>
          </p:nvGraphicFramePr>
          <p:xfrm>
            <a:off x="3504" y="3216"/>
            <a:ext cx="233" cy="300"/>
          </p:xfrm>
          <a:graphic>
            <a:graphicData uri="http://schemas.openxmlformats.org/presentationml/2006/ole">
              <mc:AlternateContent xmlns:mc="http://schemas.openxmlformats.org/markup-compatibility/2006">
                <mc:Choice xmlns:v="urn:schemas-microsoft-com:vml" Requires="v">
                  <p:oleObj spid="_x0000_s2202" name="Equation" r:id="rId23" imgW="177646" imgH="228402" progId="Equation.3">
                    <p:embed/>
                  </p:oleObj>
                </mc:Choice>
                <mc:Fallback>
                  <p:oleObj name="Equation" r:id="rId23" imgW="177646" imgH="228402" progId="Equation.3">
                    <p:embed/>
                    <p:pic>
                      <p:nvPicPr>
                        <p:cNvPr id="0" name="Picture 7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504" y="3216"/>
                          <a:ext cx="233" cy="300"/>
                        </a:xfrm>
                        <a:prstGeom prst="rect">
                          <a:avLst/>
                        </a:prstGeom>
                        <a:solidFill>
                          <a:schemeClr val="bg1"/>
                        </a:solidFill>
                      </p:spPr>
                    </p:pic>
                  </p:oleObj>
                </mc:Fallback>
              </mc:AlternateContent>
            </a:graphicData>
          </a:graphic>
        </p:graphicFrame>
        <p:graphicFrame>
          <p:nvGraphicFramePr>
            <p:cNvPr id="2054" name="Object 37"/>
            <p:cNvGraphicFramePr>
              <a:graphicFrameLocks noChangeAspect="1"/>
            </p:cNvGraphicFramePr>
            <p:nvPr/>
          </p:nvGraphicFramePr>
          <p:xfrm>
            <a:off x="3888" y="3624"/>
            <a:ext cx="250" cy="333"/>
          </p:xfrm>
          <a:graphic>
            <a:graphicData uri="http://schemas.openxmlformats.org/presentationml/2006/ole">
              <mc:AlternateContent xmlns:mc="http://schemas.openxmlformats.org/markup-compatibility/2006">
                <mc:Choice xmlns:v="urn:schemas-microsoft-com:vml" Requires="v">
                  <p:oleObj spid="_x0000_s2203" name="Equation" r:id="rId25" imgW="190417" imgH="253890" progId="Equation.3">
                    <p:embed/>
                  </p:oleObj>
                </mc:Choice>
                <mc:Fallback>
                  <p:oleObj name="Equation" r:id="rId25" imgW="190417" imgH="253890" progId="Equation.3">
                    <p:embed/>
                    <p:pic>
                      <p:nvPicPr>
                        <p:cNvPr id="0" name="Picture 7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888" y="3624"/>
                          <a:ext cx="250" cy="333"/>
                        </a:xfrm>
                        <a:prstGeom prst="rect">
                          <a:avLst/>
                        </a:prstGeom>
                        <a:solidFill>
                          <a:schemeClr val="bg1"/>
                        </a:solidFill>
                      </p:spPr>
                    </p:pic>
                  </p:oleObj>
                </mc:Fallback>
              </mc:AlternateContent>
            </a:graphicData>
          </a:graphic>
        </p:graphicFrame>
        <p:sp>
          <p:nvSpPr>
            <p:cNvPr id="2072" name="Line 38"/>
            <p:cNvSpPr>
              <a:spLocks noChangeShapeType="1"/>
            </p:cNvSpPr>
            <p:nvPr/>
          </p:nvSpPr>
          <p:spPr bwMode="auto">
            <a:xfrm>
              <a:off x="3408" y="3648"/>
              <a:ext cx="1296" cy="0"/>
            </a:xfrm>
            <a:prstGeom prst="line">
              <a:avLst/>
            </a:prstGeom>
            <a:noFill/>
            <a:ln w="38100">
              <a:solidFill>
                <a:srgbClr val="0000FF"/>
              </a:solidFill>
              <a:round/>
              <a:headEnd/>
              <a:tailEnd type="arrow" w="med" len="med"/>
            </a:ln>
          </p:spPr>
          <p:txBody>
            <a:bodyPr wrap="none" anchor="ctr"/>
            <a:lstStyle/>
            <a:p>
              <a:endParaRPr lang="en-IN"/>
            </a:p>
          </p:txBody>
        </p:sp>
        <p:sp>
          <p:nvSpPr>
            <p:cNvPr id="2073" name="Line 39"/>
            <p:cNvSpPr>
              <a:spLocks noChangeShapeType="1"/>
            </p:cNvSpPr>
            <p:nvPr/>
          </p:nvSpPr>
          <p:spPr bwMode="auto">
            <a:xfrm flipV="1">
              <a:off x="3408" y="3360"/>
              <a:ext cx="624" cy="288"/>
            </a:xfrm>
            <a:prstGeom prst="line">
              <a:avLst/>
            </a:prstGeom>
            <a:noFill/>
            <a:ln w="38100">
              <a:solidFill>
                <a:srgbClr val="FF0000"/>
              </a:solidFill>
              <a:round/>
              <a:headEnd/>
              <a:tailEnd type="arrow" w="med" len="med"/>
            </a:ln>
          </p:spPr>
          <p:txBody>
            <a:bodyPr wrap="none" anchor="ctr"/>
            <a:lstStyle/>
            <a:p>
              <a:endParaRPr lang="en-IN"/>
            </a:p>
          </p:txBody>
        </p:sp>
        <p:sp>
          <p:nvSpPr>
            <p:cNvPr id="2074" name="Line 40"/>
            <p:cNvSpPr>
              <a:spLocks noChangeShapeType="1"/>
            </p:cNvSpPr>
            <p:nvPr/>
          </p:nvSpPr>
          <p:spPr bwMode="auto">
            <a:xfrm>
              <a:off x="4026" y="3372"/>
              <a:ext cx="678" cy="276"/>
            </a:xfrm>
            <a:prstGeom prst="line">
              <a:avLst/>
            </a:prstGeom>
            <a:noFill/>
            <a:ln w="38100">
              <a:solidFill>
                <a:srgbClr val="FF0000"/>
              </a:solidFill>
              <a:round/>
              <a:headEnd/>
              <a:tailEnd type="arrow" w="med" len="med"/>
            </a:ln>
          </p:spPr>
          <p:txBody>
            <a:bodyPr wrap="none" anchor="ctr"/>
            <a:lstStyle/>
            <a:p>
              <a:endParaRPr lang="en-IN"/>
            </a:p>
          </p:txBody>
        </p:sp>
      </p:grpSp>
      <p:sp>
        <p:nvSpPr>
          <p:cNvPr id="2070" name="Slide Number Placeholder 32"/>
          <p:cNvSpPr>
            <a:spLocks noGrp="1"/>
          </p:cNvSpPr>
          <p:nvPr>
            <p:ph type="sldNum" sz="quarter" idx="11"/>
          </p:nvPr>
        </p:nvSpPr>
        <p:spPr/>
        <p:txBody>
          <a:bodyPr/>
          <a:lstStyle/>
          <a:p>
            <a:fld id="{6D56D971-B006-44F3-A283-2051F3AFFBDE}" type="slidenum">
              <a:rPr lang="en-US" smtClean="0">
                <a:latin typeface="Arial" pitchFamily="34" charset="0"/>
              </a:rPr>
              <a:pPr/>
              <a:t>15</a:t>
            </a:fld>
            <a:r>
              <a:rPr lang="en-US" smtClean="0">
                <a:latin typeface="Arial" pitchFamily="34" charset="0"/>
              </a:rPr>
              <a:t> </a:t>
            </a:r>
          </a:p>
        </p:txBody>
      </p:sp>
      <p:sp>
        <p:nvSpPr>
          <p:cNvPr id="2071" name="Footer Placeholder 33"/>
          <p:cNvSpPr>
            <a:spLocks noGrp="1"/>
          </p:cNvSpPr>
          <p:nvPr>
            <p:ph type="ftr" sz="quarter" idx="10"/>
          </p:nvPr>
        </p:nvSpPr>
        <p:spPr/>
        <p:txBody>
          <a:bodyPr/>
          <a:lstStyle/>
          <a:p>
            <a:r>
              <a:rPr lang="en-US" smtClean="0">
                <a:latin typeface="Arial" pitchFamily="34" charset="0"/>
              </a:rPr>
              <a:t>R. P. Singh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9525" y="9525"/>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mtClean="0"/>
              <a:t>Phase matching (Birefringence)</a:t>
            </a:r>
          </a:p>
        </p:txBody>
      </p:sp>
      <p:sp>
        <p:nvSpPr>
          <p:cNvPr id="11267" name="Text Box 15"/>
          <p:cNvSpPr txBox="1">
            <a:spLocks noChangeArrowheads="1"/>
          </p:cNvSpPr>
          <p:nvPr/>
        </p:nvSpPr>
        <p:spPr bwMode="auto">
          <a:xfrm>
            <a:off x="285750" y="5272088"/>
            <a:ext cx="2670175" cy="366712"/>
          </a:xfrm>
          <a:prstGeom prst="rect">
            <a:avLst/>
          </a:prstGeom>
          <a:noFill/>
          <a:ln w="9525">
            <a:noFill/>
            <a:miter lim="800000"/>
            <a:headEnd/>
            <a:tailEnd/>
          </a:ln>
        </p:spPr>
        <p:txBody>
          <a:bodyPr wrap="none">
            <a:spAutoFit/>
          </a:bodyPr>
          <a:lstStyle/>
          <a:p>
            <a:r>
              <a:rPr lang="el-GR">
                <a:latin typeface="cmss12" pitchFamily="34" charset="0"/>
                <a:cs typeface="Times New Roman" pitchFamily="18" charset="0"/>
              </a:rPr>
              <a:t>birefringenc</a:t>
            </a:r>
            <a:r>
              <a:rPr lang="en-US">
                <a:latin typeface="cmss12" pitchFamily="34" charset="0"/>
                <a:cs typeface="Times New Roman" pitchFamily="18" charset="0"/>
              </a:rPr>
              <a:t>e </a:t>
            </a:r>
            <a:r>
              <a:rPr lang="el-GR">
                <a:latin typeface="cmss12" pitchFamily="34" charset="0"/>
                <a:cs typeface="Times New Roman" pitchFamily="18" charset="0"/>
              </a:rPr>
              <a:t>Δ</a:t>
            </a:r>
            <a:r>
              <a:rPr lang="en-US">
                <a:latin typeface="cmss12" pitchFamily="34" charset="0"/>
                <a:cs typeface="Times New Roman" pitchFamily="18" charset="0"/>
              </a:rPr>
              <a:t>n</a:t>
            </a:r>
            <a:r>
              <a:rPr lang="en-US">
                <a:latin typeface="cmss12" pitchFamily="34" charset="0"/>
              </a:rPr>
              <a:t> = n</a:t>
            </a:r>
            <a:r>
              <a:rPr lang="en-US" baseline="-25000">
                <a:latin typeface="cmss12" pitchFamily="34" charset="0"/>
              </a:rPr>
              <a:t>e</a:t>
            </a:r>
            <a:r>
              <a:rPr lang="en-US">
                <a:latin typeface="cmss12" pitchFamily="34" charset="0"/>
              </a:rPr>
              <a:t> – n</a:t>
            </a:r>
            <a:r>
              <a:rPr lang="en-US" baseline="-25000">
                <a:latin typeface="cmss12" pitchFamily="34" charset="0"/>
              </a:rPr>
              <a:t>o</a:t>
            </a:r>
          </a:p>
        </p:txBody>
      </p:sp>
      <p:sp>
        <p:nvSpPr>
          <p:cNvPr id="11268" name="Slide Number Placeholder 22"/>
          <p:cNvSpPr>
            <a:spLocks noGrp="1"/>
          </p:cNvSpPr>
          <p:nvPr>
            <p:ph type="sldNum" sz="quarter" idx="11"/>
          </p:nvPr>
        </p:nvSpPr>
        <p:spPr/>
        <p:txBody>
          <a:bodyPr/>
          <a:lstStyle/>
          <a:p>
            <a:fld id="{38162B92-1412-4F71-8ACD-FBBAC053E8D4}" type="slidenum">
              <a:rPr lang="en-US" smtClean="0">
                <a:latin typeface="Arial" pitchFamily="34" charset="0"/>
              </a:rPr>
              <a:pPr/>
              <a:t>16</a:t>
            </a:fld>
            <a:r>
              <a:rPr lang="en-US" smtClean="0">
                <a:latin typeface="Arial" pitchFamily="34" charset="0"/>
              </a:rPr>
              <a:t> </a:t>
            </a:r>
          </a:p>
        </p:txBody>
      </p:sp>
      <p:sp>
        <p:nvSpPr>
          <p:cNvPr id="11269" name="Footer Placeholder 23"/>
          <p:cNvSpPr>
            <a:spLocks noGrp="1"/>
          </p:cNvSpPr>
          <p:nvPr>
            <p:ph type="ftr" sz="quarter" idx="10"/>
          </p:nvPr>
        </p:nvSpPr>
        <p:spPr/>
        <p:txBody>
          <a:bodyPr/>
          <a:lstStyle/>
          <a:p>
            <a:r>
              <a:rPr lang="en-US" smtClean="0">
                <a:latin typeface="Arial" pitchFamily="34" charset="0"/>
              </a:rPr>
              <a:t>R. P. Singh</a:t>
            </a:r>
          </a:p>
        </p:txBody>
      </p:sp>
      <p:grpSp>
        <p:nvGrpSpPr>
          <p:cNvPr id="11270" name="Group 20"/>
          <p:cNvGrpSpPr>
            <a:grpSpLocks/>
          </p:cNvGrpSpPr>
          <p:nvPr/>
        </p:nvGrpSpPr>
        <p:grpSpPr bwMode="auto">
          <a:xfrm>
            <a:off x="1171575" y="2087563"/>
            <a:ext cx="6573838" cy="2722562"/>
            <a:chOff x="1171575" y="2087563"/>
            <a:chExt cx="6573838" cy="2722562"/>
          </a:xfrm>
        </p:grpSpPr>
        <p:sp>
          <p:nvSpPr>
            <p:cNvPr id="11271" name="AutoShape 4"/>
            <p:cNvSpPr>
              <a:spLocks noChangeArrowheads="1"/>
            </p:cNvSpPr>
            <p:nvPr/>
          </p:nvSpPr>
          <p:spPr bwMode="auto">
            <a:xfrm>
              <a:off x="3219450" y="2087563"/>
              <a:ext cx="2514600" cy="2686050"/>
            </a:xfrm>
            <a:prstGeom prst="cube">
              <a:avLst>
                <a:gd name="adj" fmla="val 35486"/>
              </a:avLst>
            </a:prstGeom>
            <a:solidFill>
              <a:srgbClr val="00B8FF">
                <a:alpha val="25098"/>
              </a:srgbClr>
            </a:solidFill>
            <a:ln w="9525">
              <a:noFill/>
              <a:miter lim="800000"/>
              <a:headEnd/>
              <a:tailEnd/>
            </a:ln>
          </p:spPr>
          <p:txBody>
            <a:bodyPr wrap="none" anchor="ctr"/>
            <a:lstStyle/>
            <a:p>
              <a:endParaRPr lang="en-US">
                <a:solidFill>
                  <a:schemeClr val="bg1"/>
                </a:solidFill>
              </a:endParaRPr>
            </a:p>
          </p:txBody>
        </p:sp>
        <p:sp>
          <p:nvSpPr>
            <p:cNvPr id="11272" name="Line 5"/>
            <p:cNvSpPr>
              <a:spLocks noChangeShapeType="1"/>
            </p:cNvSpPr>
            <p:nvPr/>
          </p:nvSpPr>
          <p:spPr bwMode="auto">
            <a:xfrm>
              <a:off x="1295400" y="3128963"/>
              <a:ext cx="2286000" cy="196850"/>
            </a:xfrm>
            <a:prstGeom prst="line">
              <a:avLst/>
            </a:prstGeom>
            <a:noFill/>
            <a:ln w="31750">
              <a:solidFill>
                <a:srgbClr val="008000"/>
              </a:solidFill>
              <a:round/>
              <a:headEnd/>
              <a:tailEnd/>
            </a:ln>
          </p:spPr>
          <p:txBody>
            <a:bodyPr/>
            <a:lstStyle/>
            <a:p>
              <a:endParaRPr lang="en-IN"/>
            </a:p>
          </p:txBody>
        </p:sp>
        <p:sp>
          <p:nvSpPr>
            <p:cNvPr id="11273" name="Line 6"/>
            <p:cNvSpPr>
              <a:spLocks noChangeShapeType="1"/>
            </p:cNvSpPr>
            <p:nvPr/>
          </p:nvSpPr>
          <p:spPr bwMode="auto">
            <a:xfrm>
              <a:off x="3581400" y="3325813"/>
              <a:ext cx="1600200" cy="533400"/>
            </a:xfrm>
            <a:prstGeom prst="line">
              <a:avLst/>
            </a:prstGeom>
            <a:noFill/>
            <a:ln w="31750">
              <a:solidFill>
                <a:srgbClr val="003366"/>
              </a:solidFill>
              <a:round/>
              <a:headEnd/>
              <a:tailEnd/>
            </a:ln>
          </p:spPr>
          <p:txBody>
            <a:bodyPr/>
            <a:lstStyle/>
            <a:p>
              <a:endParaRPr lang="en-IN"/>
            </a:p>
          </p:txBody>
        </p:sp>
        <p:sp>
          <p:nvSpPr>
            <p:cNvPr id="11274" name="Line 7"/>
            <p:cNvSpPr>
              <a:spLocks noChangeShapeType="1"/>
            </p:cNvSpPr>
            <p:nvPr/>
          </p:nvSpPr>
          <p:spPr bwMode="auto">
            <a:xfrm>
              <a:off x="5172075" y="3859213"/>
              <a:ext cx="2286000" cy="0"/>
            </a:xfrm>
            <a:prstGeom prst="line">
              <a:avLst/>
            </a:prstGeom>
            <a:noFill/>
            <a:ln w="31750">
              <a:solidFill>
                <a:srgbClr val="008000"/>
              </a:solidFill>
              <a:round/>
              <a:headEnd/>
              <a:tailEnd/>
            </a:ln>
          </p:spPr>
          <p:txBody>
            <a:bodyPr/>
            <a:lstStyle/>
            <a:p>
              <a:endParaRPr lang="en-IN"/>
            </a:p>
          </p:txBody>
        </p:sp>
        <p:sp>
          <p:nvSpPr>
            <p:cNvPr id="11275" name="Line 8"/>
            <p:cNvSpPr>
              <a:spLocks noChangeShapeType="1"/>
            </p:cNvSpPr>
            <p:nvPr/>
          </p:nvSpPr>
          <p:spPr bwMode="auto">
            <a:xfrm>
              <a:off x="1990725" y="2862263"/>
              <a:ext cx="0" cy="685800"/>
            </a:xfrm>
            <a:prstGeom prst="line">
              <a:avLst/>
            </a:prstGeom>
            <a:noFill/>
            <a:ln w="25400">
              <a:solidFill>
                <a:schemeClr val="tx1"/>
              </a:solidFill>
              <a:round/>
              <a:headEnd type="arrow" w="med" len="med"/>
              <a:tailEnd type="arrow" w="med" len="med"/>
            </a:ln>
          </p:spPr>
          <p:txBody>
            <a:bodyPr/>
            <a:lstStyle/>
            <a:p>
              <a:endParaRPr lang="en-IN"/>
            </a:p>
          </p:txBody>
        </p:sp>
        <p:sp>
          <p:nvSpPr>
            <p:cNvPr id="11276" name="Line 10"/>
            <p:cNvSpPr>
              <a:spLocks noChangeShapeType="1"/>
            </p:cNvSpPr>
            <p:nvPr/>
          </p:nvSpPr>
          <p:spPr bwMode="auto">
            <a:xfrm>
              <a:off x="6400800" y="2992438"/>
              <a:ext cx="0" cy="685800"/>
            </a:xfrm>
            <a:prstGeom prst="line">
              <a:avLst/>
            </a:prstGeom>
            <a:noFill/>
            <a:ln w="25400">
              <a:solidFill>
                <a:schemeClr val="tx1"/>
              </a:solidFill>
              <a:round/>
              <a:headEnd type="arrow" w="med" len="med"/>
              <a:tailEnd type="arrow" w="med" len="med"/>
            </a:ln>
          </p:spPr>
          <p:txBody>
            <a:bodyPr/>
            <a:lstStyle/>
            <a:p>
              <a:endParaRPr lang="en-IN"/>
            </a:p>
          </p:txBody>
        </p:sp>
        <p:sp>
          <p:nvSpPr>
            <p:cNvPr id="11277" name="Line 11"/>
            <p:cNvSpPr>
              <a:spLocks noChangeShapeType="1"/>
            </p:cNvSpPr>
            <p:nvPr/>
          </p:nvSpPr>
          <p:spPr bwMode="auto">
            <a:xfrm rot="5100000">
              <a:off x="1790700" y="2943226"/>
              <a:ext cx="415925" cy="495300"/>
            </a:xfrm>
            <a:prstGeom prst="line">
              <a:avLst/>
            </a:prstGeom>
            <a:noFill/>
            <a:ln w="25400">
              <a:solidFill>
                <a:schemeClr val="tx1"/>
              </a:solidFill>
              <a:round/>
              <a:headEnd type="arrow" w="med" len="med"/>
              <a:tailEnd type="arrow" w="med" len="med"/>
            </a:ln>
          </p:spPr>
          <p:txBody>
            <a:bodyPr/>
            <a:lstStyle/>
            <a:p>
              <a:endParaRPr lang="en-IN"/>
            </a:p>
          </p:txBody>
        </p:sp>
        <p:sp>
          <p:nvSpPr>
            <p:cNvPr id="11278" name="Text Box 12"/>
            <p:cNvSpPr txBox="1">
              <a:spLocks noChangeArrowheads="1"/>
            </p:cNvSpPr>
            <p:nvPr/>
          </p:nvSpPr>
          <p:spPr bwMode="auto">
            <a:xfrm>
              <a:off x="1171575" y="3743325"/>
              <a:ext cx="1466850" cy="366713"/>
            </a:xfrm>
            <a:prstGeom prst="rect">
              <a:avLst/>
            </a:prstGeom>
            <a:noFill/>
            <a:ln w="9525">
              <a:noFill/>
              <a:miter lim="800000"/>
              <a:headEnd/>
              <a:tailEnd/>
            </a:ln>
          </p:spPr>
          <p:txBody>
            <a:bodyPr wrap="none">
              <a:spAutoFit/>
            </a:bodyPr>
            <a:lstStyle/>
            <a:p>
              <a:pPr algn="ctr"/>
              <a:r>
                <a:rPr lang="en-US">
                  <a:latin typeface="cmss12" pitchFamily="34" charset="0"/>
                </a:rPr>
                <a:t>Incident light</a:t>
              </a:r>
            </a:p>
          </p:txBody>
        </p:sp>
        <p:sp>
          <p:nvSpPr>
            <p:cNvPr id="11279" name="Text Box 13"/>
            <p:cNvSpPr txBox="1">
              <a:spLocks noChangeArrowheads="1"/>
            </p:cNvSpPr>
            <p:nvPr/>
          </p:nvSpPr>
          <p:spPr bwMode="auto">
            <a:xfrm>
              <a:off x="6546850" y="2259013"/>
              <a:ext cx="1192213" cy="646112"/>
            </a:xfrm>
            <a:prstGeom prst="rect">
              <a:avLst/>
            </a:prstGeom>
            <a:noFill/>
            <a:ln w="9525">
              <a:noFill/>
              <a:miter lim="800000"/>
              <a:headEnd/>
              <a:tailEnd/>
            </a:ln>
          </p:spPr>
          <p:txBody>
            <a:bodyPr wrap="none">
              <a:spAutoFit/>
            </a:bodyPr>
            <a:lstStyle/>
            <a:p>
              <a:pPr algn="ctr"/>
              <a:r>
                <a:rPr lang="en-US">
                  <a:latin typeface="cmss12" pitchFamily="34" charset="0"/>
                </a:rPr>
                <a:t>e-ray</a:t>
              </a:r>
            </a:p>
            <a:p>
              <a:pPr algn="ctr"/>
              <a:r>
                <a:rPr lang="en-US">
                  <a:latin typeface="cmss12" pitchFamily="34" charset="0"/>
                </a:rPr>
                <a:t>(polarized)</a:t>
              </a:r>
            </a:p>
          </p:txBody>
        </p:sp>
        <p:sp>
          <p:nvSpPr>
            <p:cNvPr id="11280" name="Text Box 14"/>
            <p:cNvSpPr txBox="1">
              <a:spLocks noChangeArrowheads="1"/>
            </p:cNvSpPr>
            <p:nvPr/>
          </p:nvSpPr>
          <p:spPr bwMode="auto">
            <a:xfrm>
              <a:off x="6553200" y="4164013"/>
              <a:ext cx="1192213" cy="646112"/>
            </a:xfrm>
            <a:prstGeom prst="rect">
              <a:avLst/>
            </a:prstGeom>
            <a:noFill/>
            <a:ln w="9525">
              <a:noFill/>
              <a:miter lim="800000"/>
              <a:headEnd/>
              <a:tailEnd/>
            </a:ln>
          </p:spPr>
          <p:txBody>
            <a:bodyPr wrap="none">
              <a:spAutoFit/>
            </a:bodyPr>
            <a:lstStyle/>
            <a:p>
              <a:pPr algn="ctr"/>
              <a:r>
                <a:rPr lang="en-US">
                  <a:latin typeface="cmss12" pitchFamily="34" charset="0"/>
                </a:rPr>
                <a:t>o-ray</a:t>
              </a:r>
            </a:p>
            <a:p>
              <a:pPr algn="ctr"/>
              <a:r>
                <a:rPr lang="en-US">
                  <a:latin typeface="cmss12" pitchFamily="34" charset="0"/>
                </a:rPr>
                <a:t>(polarized)</a:t>
              </a:r>
            </a:p>
          </p:txBody>
        </p:sp>
        <p:sp>
          <p:nvSpPr>
            <p:cNvPr id="11281" name="Line 16"/>
            <p:cNvSpPr>
              <a:spLocks noChangeShapeType="1"/>
            </p:cNvSpPr>
            <p:nvPr/>
          </p:nvSpPr>
          <p:spPr bwMode="auto">
            <a:xfrm>
              <a:off x="3581400" y="3325813"/>
              <a:ext cx="1600200" cy="0"/>
            </a:xfrm>
            <a:prstGeom prst="line">
              <a:avLst/>
            </a:prstGeom>
            <a:noFill/>
            <a:ln w="31750">
              <a:solidFill>
                <a:srgbClr val="003300"/>
              </a:solidFill>
              <a:round/>
              <a:headEnd/>
              <a:tailEnd/>
            </a:ln>
          </p:spPr>
          <p:txBody>
            <a:bodyPr/>
            <a:lstStyle/>
            <a:p>
              <a:endParaRPr lang="en-IN"/>
            </a:p>
          </p:txBody>
        </p:sp>
        <p:sp>
          <p:nvSpPr>
            <p:cNvPr id="11282" name="Line 17"/>
            <p:cNvSpPr>
              <a:spLocks noChangeShapeType="1"/>
            </p:cNvSpPr>
            <p:nvPr/>
          </p:nvSpPr>
          <p:spPr bwMode="auto">
            <a:xfrm>
              <a:off x="5172075" y="3325813"/>
              <a:ext cx="2286000" cy="0"/>
            </a:xfrm>
            <a:prstGeom prst="line">
              <a:avLst/>
            </a:prstGeom>
            <a:noFill/>
            <a:ln w="31750">
              <a:solidFill>
                <a:srgbClr val="008000"/>
              </a:solidFill>
              <a:round/>
              <a:headEnd/>
              <a:tailEnd/>
            </a:ln>
          </p:spPr>
          <p:txBody>
            <a:bodyPr/>
            <a:lstStyle/>
            <a:p>
              <a:endParaRPr lang="en-IN"/>
            </a:p>
          </p:txBody>
        </p:sp>
        <p:sp>
          <p:nvSpPr>
            <p:cNvPr id="11283" name="Line 23"/>
            <p:cNvSpPr>
              <a:spLocks noChangeShapeType="1"/>
            </p:cNvSpPr>
            <p:nvPr/>
          </p:nvSpPr>
          <p:spPr bwMode="auto">
            <a:xfrm flipV="1">
              <a:off x="3362325" y="2133600"/>
              <a:ext cx="914400" cy="990600"/>
            </a:xfrm>
            <a:prstGeom prst="line">
              <a:avLst/>
            </a:prstGeom>
            <a:noFill/>
            <a:ln w="190500">
              <a:solidFill>
                <a:srgbClr val="43888F"/>
              </a:solidFill>
              <a:round/>
              <a:headEnd/>
              <a:tailEnd type="triangle" w="med" len="med"/>
            </a:ln>
          </p:spPr>
          <p:txBody>
            <a:bodyPr/>
            <a:lstStyle/>
            <a:p>
              <a:endParaRPr lang="en-IN"/>
            </a:p>
          </p:txBody>
        </p:sp>
        <p:sp>
          <p:nvSpPr>
            <p:cNvPr id="11284" name="Text Box 26"/>
            <p:cNvSpPr txBox="1">
              <a:spLocks noChangeArrowheads="1"/>
            </p:cNvSpPr>
            <p:nvPr/>
          </p:nvSpPr>
          <p:spPr bwMode="auto">
            <a:xfrm>
              <a:off x="2286000" y="2133600"/>
              <a:ext cx="1301750" cy="366713"/>
            </a:xfrm>
            <a:prstGeom prst="rect">
              <a:avLst/>
            </a:prstGeom>
            <a:noFill/>
            <a:ln w="9525">
              <a:noFill/>
              <a:miter lim="800000"/>
              <a:headEnd/>
              <a:tailEnd/>
            </a:ln>
          </p:spPr>
          <p:txBody>
            <a:bodyPr wrap="none">
              <a:spAutoFit/>
            </a:bodyPr>
            <a:lstStyle/>
            <a:p>
              <a:r>
                <a:rPr lang="en-US">
                  <a:latin typeface="cmss12" pitchFamily="34" charset="0"/>
                  <a:cs typeface="Times New Roman" pitchFamily="18" charset="0"/>
                </a:rPr>
                <a:t>Optics axis</a:t>
              </a:r>
              <a:endParaRPr lang="en-US" baseline="-25000">
                <a:latin typeface="cmss12" pitchFamily="34" charset="0"/>
              </a:endParaRPr>
            </a:p>
          </p:txBody>
        </p:sp>
        <p:sp>
          <p:nvSpPr>
            <p:cNvPr id="11285" name="Line 11"/>
            <p:cNvSpPr>
              <a:spLocks noChangeShapeType="1"/>
            </p:cNvSpPr>
            <p:nvPr/>
          </p:nvSpPr>
          <p:spPr bwMode="auto">
            <a:xfrm rot="5100000">
              <a:off x="6213754" y="3628869"/>
              <a:ext cx="415925" cy="495300"/>
            </a:xfrm>
            <a:prstGeom prst="line">
              <a:avLst/>
            </a:prstGeom>
            <a:noFill/>
            <a:ln w="25400">
              <a:solidFill>
                <a:schemeClr val="tx1"/>
              </a:solidFill>
              <a:round/>
              <a:headEnd type="arrow" w="med" len="med"/>
              <a:tailEnd type="arrow" w="med" len="med"/>
            </a:ln>
          </p:spPr>
          <p:txBody>
            <a:bodyPr/>
            <a:lstStyle/>
            <a:p>
              <a:endParaRPr lang="en-IN"/>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a:xfrm>
            <a:off x="9525" y="9525"/>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mtClean="0"/>
              <a:t>Type-I SPDC</a:t>
            </a:r>
          </a:p>
        </p:txBody>
      </p:sp>
      <p:grpSp>
        <p:nvGrpSpPr>
          <p:cNvPr id="12291" name="Group 4"/>
          <p:cNvGrpSpPr>
            <a:grpSpLocks/>
          </p:cNvGrpSpPr>
          <p:nvPr/>
        </p:nvGrpSpPr>
        <p:grpSpPr bwMode="auto">
          <a:xfrm>
            <a:off x="5032375" y="3352800"/>
            <a:ext cx="3730625" cy="2152650"/>
            <a:chOff x="1584" y="1872"/>
            <a:chExt cx="2350" cy="1356"/>
          </a:xfrm>
        </p:grpSpPr>
        <p:grpSp>
          <p:nvGrpSpPr>
            <p:cNvPr id="12300" name="Group 5"/>
            <p:cNvGrpSpPr>
              <a:grpSpLocks/>
            </p:cNvGrpSpPr>
            <p:nvPr/>
          </p:nvGrpSpPr>
          <p:grpSpPr bwMode="auto">
            <a:xfrm>
              <a:off x="1584" y="1968"/>
              <a:ext cx="2350" cy="1260"/>
              <a:chOff x="240" y="2100"/>
              <a:chExt cx="2350" cy="1260"/>
            </a:xfrm>
          </p:grpSpPr>
          <p:cxnSp>
            <p:nvCxnSpPr>
              <p:cNvPr id="12304" name="AutoShape 6"/>
              <p:cNvCxnSpPr>
                <a:cxnSpLocks noChangeShapeType="1"/>
              </p:cNvCxnSpPr>
              <p:nvPr/>
            </p:nvCxnSpPr>
            <p:spPr bwMode="auto">
              <a:xfrm>
                <a:off x="240" y="2601"/>
                <a:ext cx="1006" cy="0"/>
              </a:xfrm>
              <a:prstGeom prst="straightConnector1">
                <a:avLst/>
              </a:prstGeom>
              <a:noFill/>
              <a:ln w="38160">
                <a:solidFill>
                  <a:srgbClr val="0000FF"/>
                </a:solidFill>
                <a:miter lim="800000"/>
                <a:headEnd/>
                <a:tailEnd type="triangle" w="med" len="med"/>
              </a:ln>
            </p:spPr>
          </p:cxnSp>
          <p:sp>
            <p:nvSpPr>
              <p:cNvPr id="12305" name="Text Box 7"/>
              <p:cNvSpPr txBox="1">
                <a:spLocks noChangeArrowheads="1"/>
              </p:cNvSpPr>
              <p:nvPr/>
            </p:nvSpPr>
            <p:spPr bwMode="auto">
              <a:xfrm>
                <a:off x="432" y="2370"/>
                <a:ext cx="190" cy="231"/>
              </a:xfrm>
              <a:prstGeom prst="rect">
                <a:avLst/>
              </a:prstGeom>
              <a:noFill/>
              <a:ln w="72000">
                <a:noFill/>
                <a:round/>
                <a:headEnd/>
                <a:tailEnd/>
              </a:ln>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solidFill>
                      <a:srgbClr val="0000FF"/>
                    </a:solidFill>
                  </a:rPr>
                  <a:t>λ</a:t>
                </a:r>
              </a:p>
            </p:txBody>
          </p:sp>
          <p:sp>
            <p:nvSpPr>
              <p:cNvPr id="12306" name="Text Box 8"/>
              <p:cNvSpPr txBox="1">
                <a:spLocks noChangeArrowheads="1"/>
              </p:cNvSpPr>
              <p:nvPr/>
            </p:nvSpPr>
            <p:spPr bwMode="auto">
              <a:xfrm>
                <a:off x="480" y="2601"/>
                <a:ext cx="718" cy="229"/>
              </a:xfrm>
              <a:prstGeom prst="rect">
                <a:avLst/>
              </a:prstGeom>
              <a:noFill/>
              <a:ln w="72000">
                <a:noFill/>
                <a:round/>
                <a:headEnd/>
                <a:tailEnd/>
              </a:ln>
            </p:spPr>
            <p:txBody>
              <a:bodyPr wrap="none" anchor="ctr"/>
              <a:lstStyle/>
              <a:p>
                <a:endParaRPr lang="en-US">
                  <a:solidFill>
                    <a:schemeClr val="bg1"/>
                  </a:solidFill>
                </a:endParaRPr>
              </a:p>
            </p:txBody>
          </p:sp>
          <p:grpSp>
            <p:nvGrpSpPr>
              <p:cNvPr id="12307" name="Group 9"/>
              <p:cNvGrpSpPr>
                <a:grpSpLocks/>
              </p:cNvGrpSpPr>
              <p:nvPr/>
            </p:nvGrpSpPr>
            <p:grpSpPr bwMode="auto">
              <a:xfrm>
                <a:off x="1117" y="2100"/>
                <a:ext cx="405" cy="931"/>
                <a:chOff x="1117" y="2100"/>
                <a:chExt cx="405" cy="931"/>
              </a:xfrm>
            </p:grpSpPr>
            <p:pic>
              <p:nvPicPr>
                <p:cNvPr id="12314" name="Picture 10"/>
                <p:cNvPicPr>
                  <a:picLocks noChangeAspect="1" noChangeArrowheads="1"/>
                </p:cNvPicPr>
                <p:nvPr/>
              </p:nvPicPr>
              <p:blipFill>
                <a:blip r:embed="rId3" cstate="print"/>
                <a:srcRect/>
                <a:stretch>
                  <a:fillRect/>
                </a:stretch>
              </p:blipFill>
              <p:spPr bwMode="auto">
                <a:xfrm>
                  <a:off x="1117" y="2100"/>
                  <a:ext cx="405" cy="931"/>
                </a:xfrm>
                <a:prstGeom prst="rect">
                  <a:avLst/>
                </a:prstGeom>
                <a:noFill/>
                <a:ln w="72000">
                  <a:noFill/>
                  <a:round/>
                  <a:headEnd/>
                  <a:tailEnd/>
                </a:ln>
              </p:spPr>
            </p:pic>
            <p:sp>
              <p:nvSpPr>
                <p:cNvPr id="12315" name="Text Box 11"/>
                <p:cNvSpPr txBox="1">
                  <a:spLocks noChangeArrowheads="1"/>
                </p:cNvSpPr>
                <p:nvPr/>
              </p:nvSpPr>
              <p:spPr bwMode="auto">
                <a:xfrm>
                  <a:off x="1152" y="2355"/>
                  <a:ext cx="100" cy="628"/>
                </a:xfrm>
                <a:prstGeom prst="rect">
                  <a:avLst/>
                </a:prstGeom>
                <a:noFill/>
                <a:ln w="72000">
                  <a:noFill/>
                  <a:round/>
                  <a:headEnd/>
                  <a:tailEnd/>
                </a:ln>
              </p:spPr>
              <p:txBody>
                <a:bodyPr wrap="none" anchor="ctr"/>
                <a:lstStyle/>
                <a:p>
                  <a:endParaRPr lang="en-US">
                    <a:solidFill>
                      <a:schemeClr val="bg1"/>
                    </a:solidFill>
                  </a:endParaRPr>
                </a:p>
              </p:txBody>
            </p:sp>
          </p:grpSp>
          <p:cxnSp>
            <p:nvCxnSpPr>
              <p:cNvPr id="12308" name="AutoShape 12"/>
              <p:cNvCxnSpPr>
                <a:cxnSpLocks noChangeShapeType="1"/>
              </p:cNvCxnSpPr>
              <p:nvPr/>
            </p:nvCxnSpPr>
            <p:spPr bwMode="auto">
              <a:xfrm flipV="1">
                <a:off x="1344" y="2352"/>
                <a:ext cx="910" cy="247"/>
              </a:xfrm>
              <a:prstGeom prst="straightConnector1">
                <a:avLst/>
              </a:prstGeom>
              <a:noFill/>
              <a:ln w="28440">
                <a:solidFill>
                  <a:srgbClr val="FF0000"/>
                </a:solidFill>
                <a:miter lim="800000"/>
                <a:headEnd/>
                <a:tailEnd type="triangle" w="med" len="med"/>
              </a:ln>
            </p:spPr>
          </p:cxnSp>
          <p:cxnSp>
            <p:nvCxnSpPr>
              <p:cNvPr id="12309" name="AutoShape 13"/>
              <p:cNvCxnSpPr>
                <a:cxnSpLocks noChangeShapeType="1"/>
              </p:cNvCxnSpPr>
              <p:nvPr/>
            </p:nvCxnSpPr>
            <p:spPr bwMode="auto">
              <a:xfrm>
                <a:off x="1344" y="2601"/>
                <a:ext cx="910" cy="229"/>
              </a:xfrm>
              <a:prstGeom prst="straightConnector1">
                <a:avLst/>
              </a:prstGeom>
              <a:noFill/>
              <a:ln w="28440">
                <a:solidFill>
                  <a:srgbClr val="FF0000"/>
                </a:solidFill>
                <a:miter lim="800000"/>
                <a:headEnd/>
                <a:tailEnd type="triangle" w="med" len="med"/>
              </a:ln>
            </p:spPr>
          </p:cxnSp>
          <p:sp>
            <p:nvSpPr>
              <p:cNvPr id="12310" name="Text Box 14"/>
              <p:cNvSpPr txBox="1">
                <a:spLocks noChangeArrowheads="1"/>
              </p:cNvSpPr>
              <p:nvPr/>
            </p:nvSpPr>
            <p:spPr bwMode="auto">
              <a:xfrm>
                <a:off x="1680" y="2160"/>
                <a:ext cx="286" cy="231"/>
              </a:xfrm>
              <a:prstGeom prst="rect">
                <a:avLst/>
              </a:prstGeom>
              <a:noFill/>
              <a:ln w="72000">
                <a:noFill/>
                <a:round/>
                <a:headEnd/>
                <a:tailEnd/>
              </a:ln>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solidFill>
                      <a:srgbClr val="FF0000"/>
                    </a:solidFill>
                  </a:rPr>
                  <a:t>2</a:t>
                </a:r>
                <a:r>
                  <a:rPr lang="el-GR">
                    <a:solidFill>
                      <a:srgbClr val="FF0000"/>
                    </a:solidFill>
                  </a:rPr>
                  <a:t>λ</a:t>
                </a:r>
              </a:p>
            </p:txBody>
          </p:sp>
          <p:sp>
            <p:nvSpPr>
              <p:cNvPr id="12311" name="Text Box 15"/>
              <p:cNvSpPr txBox="1">
                <a:spLocks noChangeArrowheads="1"/>
              </p:cNvSpPr>
              <p:nvPr/>
            </p:nvSpPr>
            <p:spPr bwMode="auto">
              <a:xfrm>
                <a:off x="2064" y="2496"/>
                <a:ext cx="526" cy="229"/>
              </a:xfrm>
              <a:prstGeom prst="rect">
                <a:avLst/>
              </a:prstGeom>
              <a:noFill/>
              <a:ln w="72000">
                <a:noFill/>
                <a:round/>
                <a:headEnd/>
                <a:tailEnd/>
              </a:ln>
            </p:spPr>
            <p:txBody>
              <a:bodyPr wrap="none" anchor="ctr"/>
              <a:lstStyle/>
              <a:p>
                <a:endParaRPr lang="en-US">
                  <a:solidFill>
                    <a:schemeClr val="bg1"/>
                  </a:solidFill>
                </a:endParaRPr>
              </a:p>
            </p:txBody>
          </p:sp>
          <p:sp>
            <p:nvSpPr>
              <p:cNvPr id="12312" name="Text Box 16"/>
              <p:cNvSpPr txBox="1">
                <a:spLocks noChangeArrowheads="1"/>
              </p:cNvSpPr>
              <p:nvPr/>
            </p:nvSpPr>
            <p:spPr bwMode="auto">
              <a:xfrm>
                <a:off x="720" y="3129"/>
                <a:ext cx="1054" cy="231"/>
              </a:xfrm>
              <a:prstGeom prst="rect">
                <a:avLst/>
              </a:prstGeom>
              <a:noFill/>
              <a:ln w="72000">
                <a:noFill/>
                <a:round/>
                <a:headEnd/>
                <a:tailEnd/>
              </a:ln>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a:solidFill>
                      <a:srgbClr val="000000"/>
                    </a:solidFill>
                  </a:rPr>
                  <a:t>BBO crystal</a:t>
                </a:r>
              </a:p>
            </p:txBody>
          </p:sp>
          <p:sp>
            <p:nvSpPr>
              <p:cNvPr id="12313" name="Text Box 17"/>
              <p:cNvSpPr txBox="1">
                <a:spLocks noChangeArrowheads="1"/>
              </p:cNvSpPr>
              <p:nvPr/>
            </p:nvSpPr>
            <p:spPr bwMode="auto">
              <a:xfrm>
                <a:off x="1680" y="2880"/>
                <a:ext cx="286" cy="231"/>
              </a:xfrm>
              <a:prstGeom prst="rect">
                <a:avLst/>
              </a:prstGeom>
              <a:noFill/>
              <a:ln w="72000">
                <a:noFill/>
                <a:round/>
                <a:headEnd/>
                <a:tailEnd/>
              </a:ln>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solidFill>
                      <a:srgbClr val="FF0000"/>
                    </a:solidFill>
                  </a:rPr>
                  <a:t>2</a:t>
                </a:r>
                <a:r>
                  <a:rPr lang="el-GR">
                    <a:solidFill>
                      <a:srgbClr val="FF0000"/>
                    </a:solidFill>
                  </a:rPr>
                  <a:t>λ</a:t>
                </a:r>
              </a:p>
            </p:txBody>
          </p:sp>
        </p:grpSp>
        <p:sp>
          <p:nvSpPr>
            <p:cNvPr id="12301" name="Text Box 18"/>
            <p:cNvSpPr txBox="1">
              <a:spLocks noChangeArrowheads="1"/>
            </p:cNvSpPr>
            <p:nvPr/>
          </p:nvSpPr>
          <p:spPr bwMode="auto">
            <a:xfrm>
              <a:off x="3264" y="1872"/>
              <a:ext cx="384" cy="192"/>
            </a:xfrm>
            <a:prstGeom prst="rect">
              <a:avLst/>
            </a:prstGeom>
            <a:noFill/>
            <a:ln w="72000">
              <a:noFill/>
              <a:round/>
              <a:headEnd/>
              <a:tailEnd/>
            </a:ln>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1400">
                  <a:solidFill>
                    <a:srgbClr val="080808"/>
                  </a:solidFill>
                </a:rPr>
                <a:t>|H&gt;</a:t>
              </a:r>
              <a:endParaRPr lang="en-IN" sz="1400">
                <a:solidFill>
                  <a:srgbClr val="080808"/>
                </a:solidFill>
                <a:latin typeface="cmss12" pitchFamily="34" charset="0"/>
              </a:endParaRPr>
            </a:p>
          </p:txBody>
        </p:sp>
        <p:sp>
          <p:nvSpPr>
            <p:cNvPr id="12302" name="Text Box 19"/>
            <p:cNvSpPr txBox="1">
              <a:spLocks noChangeArrowheads="1"/>
            </p:cNvSpPr>
            <p:nvPr/>
          </p:nvSpPr>
          <p:spPr bwMode="auto">
            <a:xfrm>
              <a:off x="1728" y="2544"/>
              <a:ext cx="384" cy="192"/>
            </a:xfrm>
            <a:prstGeom prst="rect">
              <a:avLst/>
            </a:prstGeom>
            <a:noFill/>
            <a:ln w="72000">
              <a:noFill/>
              <a:round/>
              <a:headEnd/>
              <a:tailEnd/>
            </a:ln>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1400">
                  <a:solidFill>
                    <a:srgbClr val="080808"/>
                  </a:solidFill>
                </a:rPr>
                <a:t>|V&gt;</a:t>
              </a:r>
              <a:endParaRPr lang="en-IN" sz="1400">
                <a:solidFill>
                  <a:srgbClr val="080808"/>
                </a:solidFill>
                <a:latin typeface="cmss12" pitchFamily="34" charset="0"/>
              </a:endParaRPr>
            </a:p>
          </p:txBody>
        </p:sp>
        <p:sp>
          <p:nvSpPr>
            <p:cNvPr id="12303" name="Text Box 20"/>
            <p:cNvSpPr txBox="1">
              <a:spLocks noChangeArrowheads="1"/>
            </p:cNvSpPr>
            <p:nvPr/>
          </p:nvSpPr>
          <p:spPr bwMode="auto">
            <a:xfrm>
              <a:off x="3312" y="2832"/>
              <a:ext cx="384" cy="192"/>
            </a:xfrm>
            <a:prstGeom prst="rect">
              <a:avLst/>
            </a:prstGeom>
            <a:noFill/>
            <a:ln w="72000">
              <a:noFill/>
              <a:round/>
              <a:headEnd/>
              <a:tailEnd/>
            </a:ln>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1400">
                  <a:solidFill>
                    <a:srgbClr val="080808"/>
                  </a:solidFill>
                </a:rPr>
                <a:t>|H&gt;</a:t>
              </a:r>
              <a:endParaRPr lang="en-IN" sz="1400">
                <a:solidFill>
                  <a:srgbClr val="080808"/>
                </a:solidFill>
                <a:latin typeface="cmss12" pitchFamily="34" charset="0"/>
              </a:endParaRPr>
            </a:p>
          </p:txBody>
        </p:sp>
      </p:grpSp>
      <p:sp>
        <p:nvSpPr>
          <p:cNvPr id="12292" name="Rectangle 21"/>
          <p:cNvSpPr>
            <a:spLocks noGrp="1" noChangeArrowheads="1"/>
          </p:cNvSpPr>
          <p:nvPr>
            <p:ph type="body" idx="1"/>
          </p:nvPr>
        </p:nvSpPr>
        <p:spPr>
          <a:xfrm>
            <a:off x="152400" y="914400"/>
            <a:ext cx="8847138" cy="1752600"/>
          </a:xfrm>
        </p:spPr>
        <p:txBody>
          <a:bodyPr/>
          <a:lstStyle/>
          <a:p>
            <a:pPr marL="339725" indent="-339725" eaLnBrk="1" hangingPunct="1">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mtClean="0">
                <a:sym typeface="Wingdings" pitchFamily="2" charset="2"/>
              </a:rPr>
              <a:t>e  o + o type interaction</a:t>
            </a:r>
          </a:p>
          <a:p>
            <a:pPr marL="339725" indent="-339725" eaLnBrk="1" hangingPunct="1">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mtClean="0">
                <a:sym typeface="Wingdings" pitchFamily="2" charset="2"/>
              </a:rPr>
              <a:t>Produces single cone</a:t>
            </a:r>
          </a:p>
          <a:p>
            <a:pPr marL="339725" indent="-339725" eaLnBrk="1" hangingPunct="1">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smtClean="0"/>
              <a:t>The two output photons (signal and idler) generated will be non-collinear </a:t>
            </a:r>
          </a:p>
        </p:txBody>
      </p:sp>
      <p:grpSp>
        <p:nvGrpSpPr>
          <p:cNvPr id="12293" name="Group 25"/>
          <p:cNvGrpSpPr>
            <a:grpSpLocks/>
          </p:cNvGrpSpPr>
          <p:nvPr/>
        </p:nvGrpSpPr>
        <p:grpSpPr bwMode="auto">
          <a:xfrm>
            <a:off x="238125" y="3382963"/>
            <a:ext cx="4333875" cy="2332037"/>
            <a:chOff x="150" y="2592"/>
            <a:chExt cx="2730" cy="1469"/>
          </a:xfrm>
        </p:grpSpPr>
        <p:pic>
          <p:nvPicPr>
            <p:cNvPr id="12297" name="Picture 22"/>
            <p:cNvPicPr>
              <a:picLocks noChangeAspect="1" noChangeArrowheads="1"/>
            </p:cNvPicPr>
            <p:nvPr/>
          </p:nvPicPr>
          <p:blipFill>
            <a:blip r:embed="rId4" cstate="print"/>
            <a:srcRect/>
            <a:stretch>
              <a:fillRect/>
            </a:stretch>
          </p:blipFill>
          <p:spPr bwMode="auto">
            <a:xfrm>
              <a:off x="150" y="2592"/>
              <a:ext cx="1338" cy="1303"/>
            </a:xfrm>
            <a:prstGeom prst="rect">
              <a:avLst/>
            </a:prstGeom>
            <a:noFill/>
            <a:ln w="9525">
              <a:noFill/>
              <a:miter lim="800000"/>
              <a:headEnd/>
              <a:tailEnd/>
            </a:ln>
          </p:spPr>
        </p:pic>
        <p:pic>
          <p:nvPicPr>
            <p:cNvPr id="12298" name="Picture 23"/>
            <p:cNvPicPr>
              <a:picLocks noChangeAspect="1" noChangeArrowheads="1"/>
            </p:cNvPicPr>
            <p:nvPr/>
          </p:nvPicPr>
          <p:blipFill>
            <a:blip r:embed="rId5" cstate="print"/>
            <a:srcRect/>
            <a:stretch>
              <a:fillRect/>
            </a:stretch>
          </p:blipFill>
          <p:spPr bwMode="auto">
            <a:xfrm>
              <a:off x="1536" y="2592"/>
              <a:ext cx="1338" cy="1303"/>
            </a:xfrm>
            <a:prstGeom prst="rect">
              <a:avLst/>
            </a:prstGeom>
            <a:noFill/>
            <a:ln w="9525">
              <a:noFill/>
              <a:miter lim="800000"/>
              <a:headEnd/>
              <a:tailEnd/>
            </a:ln>
          </p:spPr>
        </p:pic>
        <p:sp>
          <p:nvSpPr>
            <p:cNvPr id="12299" name="Text Box 24"/>
            <p:cNvSpPr txBox="1">
              <a:spLocks noChangeArrowheads="1"/>
            </p:cNvSpPr>
            <p:nvPr/>
          </p:nvSpPr>
          <p:spPr bwMode="auto">
            <a:xfrm>
              <a:off x="356" y="3869"/>
              <a:ext cx="2524" cy="192"/>
            </a:xfrm>
            <a:prstGeom prst="rect">
              <a:avLst/>
            </a:prstGeom>
            <a:noFill/>
            <a:ln w="9525">
              <a:noFill/>
              <a:miter lim="800000"/>
              <a:headEnd/>
              <a:tailEnd/>
            </a:ln>
          </p:spPr>
          <p:txBody>
            <a:bodyPr>
              <a:spAutoFit/>
            </a:bodyPr>
            <a:lstStyle/>
            <a:p>
              <a:r>
                <a:rPr lang="en-US" sz="1400"/>
                <a:t>Collimated pump 	   Strongly focused pump</a:t>
              </a:r>
            </a:p>
          </p:txBody>
        </p:sp>
      </p:grpSp>
      <p:sp>
        <p:nvSpPr>
          <p:cNvPr id="12294" name="Text Box 26"/>
          <p:cNvSpPr txBox="1">
            <a:spLocks noChangeArrowheads="1"/>
          </p:cNvSpPr>
          <p:nvPr/>
        </p:nvSpPr>
        <p:spPr bwMode="auto">
          <a:xfrm>
            <a:off x="85725" y="6300788"/>
            <a:ext cx="2271713" cy="274637"/>
          </a:xfrm>
          <a:prstGeom prst="rect">
            <a:avLst/>
          </a:prstGeom>
          <a:noFill/>
          <a:ln w="9525">
            <a:noFill/>
            <a:miter lim="800000"/>
            <a:headEnd/>
            <a:tailEnd/>
          </a:ln>
        </p:spPr>
        <p:txBody>
          <a:bodyPr wrap="none">
            <a:spAutoFit/>
          </a:bodyPr>
          <a:lstStyle/>
          <a:p>
            <a:r>
              <a:rPr lang="en-US" sz="1200"/>
              <a:t>Phy. Rev. A </a:t>
            </a:r>
            <a:r>
              <a:rPr lang="en-US" sz="1200" b="1"/>
              <a:t>83</a:t>
            </a:r>
            <a:r>
              <a:rPr lang="en-US" sz="1200"/>
              <a:t>, 033837 (2011)</a:t>
            </a:r>
          </a:p>
        </p:txBody>
      </p:sp>
      <p:sp>
        <p:nvSpPr>
          <p:cNvPr id="12295" name="Slide Number Placeholder 28"/>
          <p:cNvSpPr>
            <a:spLocks noGrp="1"/>
          </p:cNvSpPr>
          <p:nvPr>
            <p:ph type="sldNum" sz="quarter" idx="11"/>
          </p:nvPr>
        </p:nvSpPr>
        <p:spPr/>
        <p:txBody>
          <a:bodyPr/>
          <a:lstStyle/>
          <a:p>
            <a:fld id="{C66A5465-9937-475C-8757-3292E9AED1BC}" type="slidenum">
              <a:rPr lang="en-US" smtClean="0">
                <a:latin typeface="Arial" pitchFamily="34" charset="0"/>
              </a:rPr>
              <a:pPr/>
              <a:t>17</a:t>
            </a:fld>
            <a:r>
              <a:rPr lang="en-US" smtClean="0">
                <a:latin typeface="Arial" pitchFamily="34" charset="0"/>
              </a:rPr>
              <a:t> </a:t>
            </a:r>
          </a:p>
        </p:txBody>
      </p:sp>
      <p:sp>
        <p:nvSpPr>
          <p:cNvPr id="12296" name="Footer Placeholder 29"/>
          <p:cNvSpPr>
            <a:spLocks noGrp="1"/>
          </p:cNvSpPr>
          <p:nvPr>
            <p:ph type="ftr" sz="quarter" idx="10"/>
          </p:nvPr>
        </p:nvSpPr>
        <p:spPr/>
        <p:txBody>
          <a:bodyPr/>
          <a:lstStyle/>
          <a:p>
            <a:r>
              <a:rPr lang="en-US" smtClean="0">
                <a:latin typeface="Arial" pitchFamily="34" charset="0"/>
              </a:rPr>
              <a:t>R. P. Singh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a:xfrm>
            <a:off x="9525" y="9525"/>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mtClean="0"/>
              <a:t>Type-II SPDC</a:t>
            </a:r>
          </a:p>
        </p:txBody>
      </p:sp>
      <p:grpSp>
        <p:nvGrpSpPr>
          <p:cNvPr id="13315" name="Group 21"/>
          <p:cNvGrpSpPr>
            <a:grpSpLocks/>
          </p:cNvGrpSpPr>
          <p:nvPr/>
        </p:nvGrpSpPr>
        <p:grpSpPr bwMode="auto">
          <a:xfrm>
            <a:off x="5194300" y="3048000"/>
            <a:ext cx="3730625" cy="2152650"/>
            <a:chOff x="1584" y="1872"/>
            <a:chExt cx="2350" cy="1356"/>
          </a:xfrm>
        </p:grpSpPr>
        <p:grpSp>
          <p:nvGrpSpPr>
            <p:cNvPr id="13334" name="Group 22"/>
            <p:cNvGrpSpPr>
              <a:grpSpLocks/>
            </p:cNvGrpSpPr>
            <p:nvPr/>
          </p:nvGrpSpPr>
          <p:grpSpPr bwMode="auto">
            <a:xfrm>
              <a:off x="1584" y="1968"/>
              <a:ext cx="2350" cy="1260"/>
              <a:chOff x="240" y="2100"/>
              <a:chExt cx="2350" cy="1260"/>
            </a:xfrm>
          </p:grpSpPr>
          <p:cxnSp>
            <p:nvCxnSpPr>
              <p:cNvPr id="13338" name="AutoShape 23"/>
              <p:cNvCxnSpPr>
                <a:cxnSpLocks noChangeShapeType="1"/>
              </p:cNvCxnSpPr>
              <p:nvPr/>
            </p:nvCxnSpPr>
            <p:spPr bwMode="auto">
              <a:xfrm>
                <a:off x="240" y="2601"/>
                <a:ext cx="1006" cy="0"/>
              </a:xfrm>
              <a:prstGeom prst="straightConnector1">
                <a:avLst/>
              </a:prstGeom>
              <a:noFill/>
              <a:ln w="38160">
                <a:solidFill>
                  <a:srgbClr val="0000FF"/>
                </a:solidFill>
                <a:miter lim="800000"/>
                <a:headEnd/>
                <a:tailEnd type="triangle" w="med" len="med"/>
              </a:ln>
            </p:spPr>
          </p:cxnSp>
          <p:sp>
            <p:nvSpPr>
              <p:cNvPr id="13339" name="Text Box 24"/>
              <p:cNvSpPr txBox="1">
                <a:spLocks noChangeArrowheads="1"/>
              </p:cNvSpPr>
              <p:nvPr/>
            </p:nvSpPr>
            <p:spPr bwMode="auto">
              <a:xfrm>
                <a:off x="432" y="2370"/>
                <a:ext cx="190" cy="231"/>
              </a:xfrm>
              <a:prstGeom prst="rect">
                <a:avLst/>
              </a:prstGeom>
              <a:noFill/>
              <a:ln w="72000">
                <a:noFill/>
                <a:round/>
                <a:headEnd/>
                <a:tailEnd/>
              </a:ln>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solidFill>
                      <a:srgbClr val="0000FF"/>
                    </a:solidFill>
                  </a:rPr>
                  <a:t>λ</a:t>
                </a:r>
              </a:p>
            </p:txBody>
          </p:sp>
          <p:sp>
            <p:nvSpPr>
              <p:cNvPr id="13340" name="Text Box 25"/>
              <p:cNvSpPr txBox="1">
                <a:spLocks noChangeArrowheads="1"/>
              </p:cNvSpPr>
              <p:nvPr/>
            </p:nvSpPr>
            <p:spPr bwMode="auto">
              <a:xfrm>
                <a:off x="480" y="2601"/>
                <a:ext cx="718" cy="229"/>
              </a:xfrm>
              <a:prstGeom prst="rect">
                <a:avLst/>
              </a:prstGeom>
              <a:noFill/>
              <a:ln w="72000">
                <a:noFill/>
                <a:round/>
                <a:headEnd/>
                <a:tailEnd/>
              </a:ln>
            </p:spPr>
            <p:txBody>
              <a:bodyPr wrap="none" anchor="ctr"/>
              <a:lstStyle/>
              <a:p>
                <a:endParaRPr lang="en-US">
                  <a:solidFill>
                    <a:schemeClr val="bg1"/>
                  </a:solidFill>
                </a:endParaRPr>
              </a:p>
            </p:txBody>
          </p:sp>
          <p:grpSp>
            <p:nvGrpSpPr>
              <p:cNvPr id="13341" name="Group 26"/>
              <p:cNvGrpSpPr>
                <a:grpSpLocks/>
              </p:cNvGrpSpPr>
              <p:nvPr/>
            </p:nvGrpSpPr>
            <p:grpSpPr bwMode="auto">
              <a:xfrm>
                <a:off x="1117" y="2100"/>
                <a:ext cx="405" cy="931"/>
                <a:chOff x="1117" y="2100"/>
                <a:chExt cx="405" cy="931"/>
              </a:xfrm>
            </p:grpSpPr>
            <p:pic>
              <p:nvPicPr>
                <p:cNvPr id="13348" name="Picture 27"/>
                <p:cNvPicPr>
                  <a:picLocks noChangeAspect="1" noChangeArrowheads="1"/>
                </p:cNvPicPr>
                <p:nvPr/>
              </p:nvPicPr>
              <p:blipFill>
                <a:blip r:embed="rId3" cstate="print"/>
                <a:srcRect/>
                <a:stretch>
                  <a:fillRect/>
                </a:stretch>
              </p:blipFill>
              <p:spPr bwMode="auto">
                <a:xfrm>
                  <a:off x="1117" y="2100"/>
                  <a:ext cx="405" cy="931"/>
                </a:xfrm>
                <a:prstGeom prst="rect">
                  <a:avLst/>
                </a:prstGeom>
                <a:noFill/>
                <a:ln w="72000">
                  <a:noFill/>
                  <a:round/>
                  <a:headEnd/>
                  <a:tailEnd/>
                </a:ln>
              </p:spPr>
            </p:pic>
            <p:sp>
              <p:nvSpPr>
                <p:cNvPr id="13349" name="Text Box 28"/>
                <p:cNvSpPr txBox="1">
                  <a:spLocks noChangeArrowheads="1"/>
                </p:cNvSpPr>
                <p:nvPr/>
              </p:nvSpPr>
              <p:spPr bwMode="auto">
                <a:xfrm>
                  <a:off x="1152" y="2355"/>
                  <a:ext cx="100" cy="628"/>
                </a:xfrm>
                <a:prstGeom prst="rect">
                  <a:avLst/>
                </a:prstGeom>
                <a:noFill/>
                <a:ln w="72000">
                  <a:noFill/>
                  <a:round/>
                  <a:headEnd/>
                  <a:tailEnd/>
                </a:ln>
              </p:spPr>
              <p:txBody>
                <a:bodyPr wrap="none" anchor="ctr"/>
                <a:lstStyle/>
                <a:p>
                  <a:endParaRPr lang="en-US">
                    <a:solidFill>
                      <a:schemeClr val="bg1"/>
                    </a:solidFill>
                  </a:endParaRPr>
                </a:p>
              </p:txBody>
            </p:sp>
          </p:grpSp>
          <p:cxnSp>
            <p:nvCxnSpPr>
              <p:cNvPr id="13342" name="AutoShape 29"/>
              <p:cNvCxnSpPr>
                <a:cxnSpLocks noChangeShapeType="1"/>
              </p:cNvCxnSpPr>
              <p:nvPr/>
            </p:nvCxnSpPr>
            <p:spPr bwMode="auto">
              <a:xfrm flipV="1">
                <a:off x="1344" y="2352"/>
                <a:ext cx="910" cy="247"/>
              </a:xfrm>
              <a:prstGeom prst="straightConnector1">
                <a:avLst/>
              </a:prstGeom>
              <a:noFill/>
              <a:ln w="28440">
                <a:solidFill>
                  <a:srgbClr val="FF0000"/>
                </a:solidFill>
                <a:miter lim="800000"/>
                <a:headEnd/>
                <a:tailEnd type="triangle" w="med" len="med"/>
              </a:ln>
            </p:spPr>
          </p:cxnSp>
          <p:cxnSp>
            <p:nvCxnSpPr>
              <p:cNvPr id="13343" name="AutoShape 30"/>
              <p:cNvCxnSpPr>
                <a:cxnSpLocks noChangeShapeType="1"/>
              </p:cNvCxnSpPr>
              <p:nvPr/>
            </p:nvCxnSpPr>
            <p:spPr bwMode="auto">
              <a:xfrm>
                <a:off x="1344" y="2601"/>
                <a:ext cx="910" cy="229"/>
              </a:xfrm>
              <a:prstGeom prst="straightConnector1">
                <a:avLst/>
              </a:prstGeom>
              <a:noFill/>
              <a:ln w="28440">
                <a:solidFill>
                  <a:srgbClr val="FF0000"/>
                </a:solidFill>
                <a:miter lim="800000"/>
                <a:headEnd/>
                <a:tailEnd type="triangle" w="med" len="med"/>
              </a:ln>
            </p:spPr>
          </p:cxnSp>
          <p:sp>
            <p:nvSpPr>
              <p:cNvPr id="13344" name="Text Box 31"/>
              <p:cNvSpPr txBox="1">
                <a:spLocks noChangeArrowheads="1"/>
              </p:cNvSpPr>
              <p:nvPr/>
            </p:nvSpPr>
            <p:spPr bwMode="auto">
              <a:xfrm>
                <a:off x="1680" y="2160"/>
                <a:ext cx="286" cy="231"/>
              </a:xfrm>
              <a:prstGeom prst="rect">
                <a:avLst/>
              </a:prstGeom>
              <a:noFill/>
              <a:ln w="72000">
                <a:noFill/>
                <a:round/>
                <a:headEnd/>
                <a:tailEnd/>
              </a:ln>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solidFill>
                      <a:srgbClr val="FF0000"/>
                    </a:solidFill>
                  </a:rPr>
                  <a:t>2</a:t>
                </a:r>
                <a:r>
                  <a:rPr lang="el-GR">
                    <a:solidFill>
                      <a:srgbClr val="FF0000"/>
                    </a:solidFill>
                  </a:rPr>
                  <a:t>λ</a:t>
                </a:r>
              </a:p>
            </p:txBody>
          </p:sp>
          <p:sp>
            <p:nvSpPr>
              <p:cNvPr id="13345" name="Text Box 32"/>
              <p:cNvSpPr txBox="1">
                <a:spLocks noChangeArrowheads="1"/>
              </p:cNvSpPr>
              <p:nvPr/>
            </p:nvSpPr>
            <p:spPr bwMode="auto">
              <a:xfrm>
                <a:off x="2064" y="2496"/>
                <a:ext cx="526" cy="229"/>
              </a:xfrm>
              <a:prstGeom prst="rect">
                <a:avLst/>
              </a:prstGeom>
              <a:noFill/>
              <a:ln w="72000">
                <a:noFill/>
                <a:round/>
                <a:headEnd/>
                <a:tailEnd/>
              </a:ln>
            </p:spPr>
            <p:txBody>
              <a:bodyPr wrap="none" anchor="ctr"/>
              <a:lstStyle/>
              <a:p>
                <a:endParaRPr lang="en-US">
                  <a:solidFill>
                    <a:schemeClr val="bg1"/>
                  </a:solidFill>
                </a:endParaRPr>
              </a:p>
            </p:txBody>
          </p:sp>
          <p:sp>
            <p:nvSpPr>
              <p:cNvPr id="13346" name="Text Box 33"/>
              <p:cNvSpPr txBox="1">
                <a:spLocks noChangeArrowheads="1"/>
              </p:cNvSpPr>
              <p:nvPr/>
            </p:nvSpPr>
            <p:spPr bwMode="auto">
              <a:xfrm>
                <a:off x="720" y="3129"/>
                <a:ext cx="1054" cy="231"/>
              </a:xfrm>
              <a:prstGeom prst="rect">
                <a:avLst/>
              </a:prstGeom>
              <a:noFill/>
              <a:ln w="72000">
                <a:noFill/>
                <a:round/>
                <a:headEnd/>
                <a:tailEnd/>
              </a:ln>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a:solidFill>
                      <a:srgbClr val="000000"/>
                    </a:solidFill>
                  </a:rPr>
                  <a:t>BBO crystal</a:t>
                </a:r>
              </a:p>
            </p:txBody>
          </p:sp>
          <p:sp>
            <p:nvSpPr>
              <p:cNvPr id="13347" name="Text Box 34"/>
              <p:cNvSpPr txBox="1">
                <a:spLocks noChangeArrowheads="1"/>
              </p:cNvSpPr>
              <p:nvPr/>
            </p:nvSpPr>
            <p:spPr bwMode="auto">
              <a:xfrm>
                <a:off x="1680" y="2880"/>
                <a:ext cx="286" cy="231"/>
              </a:xfrm>
              <a:prstGeom prst="rect">
                <a:avLst/>
              </a:prstGeom>
              <a:noFill/>
              <a:ln w="72000">
                <a:noFill/>
                <a:round/>
                <a:headEnd/>
                <a:tailEnd/>
              </a:ln>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solidFill>
                      <a:srgbClr val="FF0000"/>
                    </a:solidFill>
                  </a:rPr>
                  <a:t>2</a:t>
                </a:r>
                <a:r>
                  <a:rPr lang="el-GR">
                    <a:solidFill>
                      <a:srgbClr val="FF0000"/>
                    </a:solidFill>
                  </a:rPr>
                  <a:t>λ</a:t>
                </a:r>
              </a:p>
            </p:txBody>
          </p:sp>
        </p:grpSp>
        <p:sp>
          <p:nvSpPr>
            <p:cNvPr id="13335" name="Text Box 35"/>
            <p:cNvSpPr txBox="1">
              <a:spLocks noChangeArrowheads="1"/>
            </p:cNvSpPr>
            <p:nvPr/>
          </p:nvSpPr>
          <p:spPr bwMode="auto">
            <a:xfrm>
              <a:off x="3264" y="1872"/>
              <a:ext cx="384" cy="192"/>
            </a:xfrm>
            <a:prstGeom prst="rect">
              <a:avLst/>
            </a:prstGeom>
            <a:noFill/>
            <a:ln w="72000">
              <a:noFill/>
              <a:round/>
              <a:headEnd/>
              <a:tailEnd/>
            </a:ln>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1400">
                  <a:solidFill>
                    <a:srgbClr val="080808"/>
                  </a:solidFill>
                </a:rPr>
                <a:t>|V&gt;</a:t>
              </a:r>
              <a:endParaRPr lang="en-IN" sz="1400">
                <a:solidFill>
                  <a:srgbClr val="080808"/>
                </a:solidFill>
                <a:latin typeface="cmss12" pitchFamily="34" charset="0"/>
              </a:endParaRPr>
            </a:p>
          </p:txBody>
        </p:sp>
        <p:sp>
          <p:nvSpPr>
            <p:cNvPr id="13336" name="Text Box 36"/>
            <p:cNvSpPr txBox="1">
              <a:spLocks noChangeArrowheads="1"/>
            </p:cNvSpPr>
            <p:nvPr/>
          </p:nvSpPr>
          <p:spPr bwMode="auto">
            <a:xfrm>
              <a:off x="1728" y="2544"/>
              <a:ext cx="384" cy="192"/>
            </a:xfrm>
            <a:prstGeom prst="rect">
              <a:avLst/>
            </a:prstGeom>
            <a:noFill/>
            <a:ln w="72000">
              <a:noFill/>
              <a:round/>
              <a:headEnd/>
              <a:tailEnd/>
            </a:ln>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1400">
                  <a:solidFill>
                    <a:srgbClr val="080808"/>
                  </a:solidFill>
                </a:rPr>
                <a:t>|V&gt;</a:t>
              </a:r>
              <a:endParaRPr lang="en-IN" sz="1400">
                <a:solidFill>
                  <a:srgbClr val="080808"/>
                </a:solidFill>
                <a:latin typeface="cmss12" pitchFamily="34" charset="0"/>
              </a:endParaRPr>
            </a:p>
          </p:txBody>
        </p:sp>
        <p:sp>
          <p:nvSpPr>
            <p:cNvPr id="13337" name="Text Box 37"/>
            <p:cNvSpPr txBox="1">
              <a:spLocks noChangeArrowheads="1"/>
            </p:cNvSpPr>
            <p:nvPr/>
          </p:nvSpPr>
          <p:spPr bwMode="auto">
            <a:xfrm>
              <a:off x="3312" y="2832"/>
              <a:ext cx="384" cy="192"/>
            </a:xfrm>
            <a:prstGeom prst="rect">
              <a:avLst/>
            </a:prstGeom>
            <a:noFill/>
            <a:ln w="72000">
              <a:noFill/>
              <a:round/>
              <a:headEnd/>
              <a:tailEnd/>
            </a:ln>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1400">
                  <a:solidFill>
                    <a:srgbClr val="080808"/>
                  </a:solidFill>
                </a:rPr>
                <a:t>|H&gt;</a:t>
              </a:r>
              <a:endParaRPr lang="en-IN" sz="1400">
                <a:solidFill>
                  <a:srgbClr val="080808"/>
                </a:solidFill>
                <a:latin typeface="cmss12" pitchFamily="34" charset="0"/>
              </a:endParaRPr>
            </a:p>
          </p:txBody>
        </p:sp>
      </p:grpSp>
      <p:sp>
        <p:nvSpPr>
          <p:cNvPr id="13316" name="Rectangle 38"/>
          <p:cNvSpPr>
            <a:spLocks noGrp="1" noChangeArrowheads="1"/>
          </p:cNvSpPr>
          <p:nvPr>
            <p:ph type="body" idx="1"/>
          </p:nvPr>
        </p:nvSpPr>
        <p:spPr>
          <a:xfrm>
            <a:off x="152400" y="914400"/>
            <a:ext cx="8847138" cy="1752600"/>
          </a:xfrm>
        </p:spPr>
        <p:txBody>
          <a:bodyPr/>
          <a:lstStyle/>
          <a:p>
            <a:pPr marL="339725" indent="-339725" eaLnBrk="1" hangingPunct="1">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mtClean="0">
                <a:sym typeface="Wingdings" pitchFamily="2" charset="2"/>
              </a:rPr>
              <a:t>e  o + e type interaction</a:t>
            </a:r>
          </a:p>
          <a:p>
            <a:pPr marL="339725" indent="-339725" eaLnBrk="1" hangingPunct="1">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mtClean="0">
                <a:sym typeface="Wingdings" pitchFamily="2" charset="2"/>
              </a:rPr>
              <a:t>Produces double cone</a:t>
            </a:r>
          </a:p>
          <a:p>
            <a:pPr marL="339725" indent="-339725" eaLnBrk="1" hangingPunct="1">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smtClean="0">
                <a:sym typeface="Wingdings" pitchFamily="2" charset="2"/>
              </a:rPr>
              <a:t>The two output photons (signal and idler) generated can be both non-collinear and collinear </a:t>
            </a:r>
          </a:p>
        </p:txBody>
      </p:sp>
      <p:sp>
        <p:nvSpPr>
          <p:cNvPr id="13317" name="Text Box 40"/>
          <p:cNvSpPr txBox="1">
            <a:spLocks noChangeArrowheads="1"/>
          </p:cNvSpPr>
          <p:nvPr/>
        </p:nvSpPr>
        <p:spPr bwMode="auto">
          <a:xfrm>
            <a:off x="85725" y="6300788"/>
            <a:ext cx="2271713" cy="274637"/>
          </a:xfrm>
          <a:prstGeom prst="rect">
            <a:avLst/>
          </a:prstGeom>
          <a:noFill/>
          <a:ln w="9525">
            <a:noFill/>
            <a:miter lim="800000"/>
            <a:headEnd/>
            <a:tailEnd/>
          </a:ln>
        </p:spPr>
        <p:txBody>
          <a:bodyPr wrap="none">
            <a:spAutoFit/>
          </a:bodyPr>
          <a:lstStyle/>
          <a:p>
            <a:r>
              <a:rPr lang="en-US" sz="1200"/>
              <a:t>Phy. Rev. A </a:t>
            </a:r>
            <a:r>
              <a:rPr lang="en-US" sz="1200" b="1"/>
              <a:t>68</a:t>
            </a:r>
            <a:r>
              <a:rPr lang="en-US" sz="1200"/>
              <a:t>, 013804 (2003)</a:t>
            </a:r>
          </a:p>
        </p:txBody>
      </p:sp>
      <p:sp>
        <p:nvSpPr>
          <p:cNvPr id="13318" name="Slide Number Placeholder 25"/>
          <p:cNvSpPr>
            <a:spLocks noGrp="1"/>
          </p:cNvSpPr>
          <p:nvPr>
            <p:ph type="sldNum" sz="quarter" idx="11"/>
          </p:nvPr>
        </p:nvSpPr>
        <p:spPr/>
        <p:txBody>
          <a:bodyPr/>
          <a:lstStyle/>
          <a:p>
            <a:fld id="{A791A9EF-7A42-47F5-A9EB-3A297573BAAA}" type="slidenum">
              <a:rPr lang="en-US" smtClean="0">
                <a:latin typeface="Arial" pitchFamily="34" charset="0"/>
              </a:rPr>
              <a:pPr/>
              <a:t>18</a:t>
            </a:fld>
            <a:r>
              <a:rPr lang="en-US" smtClean="0">
                <a:latin typeface="Arial" pitchFamily="34" charset="0"/>
              </a:rPr>
              <a:t> </a:t>
            </a:r>
          </a:p>
        </p:txBody>
      </p:sp>
      <p:sp>
        <p:nvSpPr>
          <p:cNvPr id="13319" name="Footer Placeholder 26"/>
          <p:cNvSpPr>
            <a:spLocks noGrp="1"/>
          </p:cNvSpPr>
          <p:nvPr>
            <p:ph type="ftr" sz="quarter" idx="10"/>
          </p:nvPr>
        </p:nvSpPr>
        <p:spPr/>
        <p:txBody>
          <a:bodyPr/>
          <a:lstStyle/>
          <a:p>
            <a:r>
              <a:rPr lang="en-US" smtClean="0">
                <a:latin typeface="Arial" pitchFamily="34" charset="0"/>
              </a:rPr>
              <a:t>R. P. Singh</a:t>
            </a:r>
          </a:p>
        </p:txBody>
      </p:sp>
      <p:grpSp>
        <p:nvGrpSpPr>
          <p:cNvPr id="13320" name="Group 38"/>
          <p:cNvGrpSpPr>
            <a:grpSpLocks/>
          </p:cNvGrpSpPr>
          <p:nvPr/>
        </p:nvGrpSpPr>
        <p:grpSpPr bwMode="auto">
          <a:xfrm>
            <a:off x="2235200" y="2943225"/>
            <a:ext cx="2184400" cy="2695575"/>
            <a:chOff x="2387600" y="2933700"/>
            <a:chExt cx="2184400" cy="2695575"/>
          </a:xfrm>
        </p:grpSpPr>
        <p:sp>
          <p:nvSpPr>
            <p:cNvPr id="13328" name="Oval 29"/>
            <p:cNvSpPr>
              <a:spLocks noChangeArrowheads="1"/>
            </p:cNvSpPr>
            <p:nvPr/>
          </p:nvSpPr>
          <p:spPr bwMode="auto">
            <a:xfrm>
              <a:off x="2387600" y="2933700"/>
              <a:ext cx="1527314" cy="1524000"/>
            </a:xfrm>
            <a:prstGeom prst="ellipse">
              <a:avLst/>
            </a:prstGeom>
            <a:noFill/>
            <a:ln w="50800" algn="ctr">
              <a:solidFill>
                <a:srgbClr val="FF0000"/>
              </a:solidFill>
              <a:prstDash val="dash"/>
              <a:round/>
              <a:headEnd/>
              <a:tailEnd/>
            </a:ln>
          </p:spPr>
          <p:txBody>
            <a:bodyPr/>
            <a:lstStyle/>
            <a:p>
              <a:endParaRPr lang="en-US">
                <a:solidFill>
                  <a:schemeClr val="bg1"/>
                </a:solidFill>
              </a:endParaRPr>
            </a:p>
          </p:txBody>
        </p:sp>
        <p:sp>
          <p:nvSpPr>
            <p:cNvPr id="13329" name="Oval 30"/>
            <p:cNvSpPr>
              <a:spLocks noChangeArrowheads="1"/>
            </p:cNvSpPr>
            <p:nvPr/>
          </p:nvSpPr>
          <p:spPr bwMode="auto">
            <a:xfrm>
              <a:off x="2387600" y="4105275"/>
              <a:ext cx="1527314" cy="1524000"/>
            </a:xfrm>
            <a:prstGeom prst="ellipse">
              <a:avLst/>
            </a:prstGeom>
            <a:noFill/>
            <a:ln w="50800" algn="ctr">
              <a:solidFill>
                <a:srgbClr val="FF0000"/>
              </a:solidFill>
              <a:prstDash val="dash"/>
              <a:round/>
              <a:headEnd/>
              <a:tailEnd/>
            </a:ln>
          </p:spPr>
          <p:txBody>
            <a:bodyPr/>
            <a:lstStyle/>
            <a:p>
              <a:endParaRPr lang="en-US">
                <a:solidFill>
                  <a:schemeClr val="bg1"/>
                </a:solidFill>
              </a:endParaRPr>
            </a:p>
          </p:txBody>
        </p:sp>
        <p:sp>
          <p:nvSpPr>
            <p:cNvPr id="13330" name="TextBox 32"/>
            <p:cNvSpPr txBox="1">
              <a:spLocks noChangeArrowheads="1"/>
            </p:cNvSpPr>
            <p:nvPr/>
          </p:nvSpPr>
          <p:spPr bwMode="auto">
            <a:xfrm>
              <a:off x="2823273" y="3009900"/>
              <a:ext cx="710575" cy="369332"/>
            </a:xfrm>
            <a:prstGeom prst="rect">
              <a:avLst/>
            </a:prstGeom>
            <a:noFill/>
            <a:ln w="9525">
              <a:noFill/>
              <a:miter lim="800000"/>
              <a:headEnd/>
              <a:tailEnd/>
            </a:ln>
          </p:spPr>
          <p:txBody>
            <a:bodyPr wrap="none">
              <a:spAutoFit/>
            </a:bodyPr>
            <a:lstStyle/>
            <a:p>
              <a:r>
                <a:rPr lang="en-US"/>
                <a:t>e-ray</a:t>
              </a:r>
            </a:p>
          </p:txBody>
        </p:sp>
        <p:sp>
          <p:nvSpPr>
            <p:cNvPr id="13331" name="TextBox 34"/>
            <p:cNvSpPr txBox="1">
              <a:spLocks noChangeArrowheads="1"/>
            </p:cNvSpPr>
            <p:nvPr/>
          </p:nvSpPr>
          <p:spPr bwMode="auto">
            <a:xfrm>
              <a:off x="2823273" y="5219700"/>
              <a:ext cx="710575" cy="369332"/>
            </a:xfrm>
            <a:prstGeom prst="rect">
              <a:avLst/>
            </a:prstGeom>
            <a:noFill/>
            <a:ln w="9525">
              <a:noFill/>
              <a:miter lim="800000"/>
              <a:headEnd/>
              <a:tailEnd/>
            </a:ln>
          </p:spPr>
          <p:txBody>
            <a:bodyPr wrap="none">
              <a:spAutoFit/>
            </a:bodyPr>
            <a:lstStyle/>
            <a:p>
              <a:r>
                <a:rPr lang="en-US"/>
                <a:t>o-ray</a:t>
              </a:r>
            </a:p>
          </p:txBody>
        </p:sp>
        <p:sp>
          <p:nvSpPr>
            <p:cNvPr id="13332" name="Oval 36"/>
            <p:cNvSpPr>
              <a:spLocks noChangeArrowheads="1"/>
            </p:cNvSpPr>
            <p:nvPr/>
          </p:nvSpPr>
          <p:spPr bwMode="auto">
            <a:xfrm>
              <a:off x="3048000" y="4171948"/>
              <a:ext cx="243079" cy="246888"/>
            </a:xfrm>
            <a:prstGeom prst="ellipse">
              <a:avLst/>
            </a:prstGeom>
            <a:solidFill>
              <a:schemeClr val="accent2"/>
            </a:solidFill>
            <a:ln w="9525" algn="ctr">
              <a:noFill/>
              <a:round/>
              <a:headEnd/>
              <a:tailEnd/>
            </a:ln>
          </p:spPr>
          <p:txBody>
            <a:bodyPr/>
            <a:lstStyle/>
            <a:p>
              <a:endParaRPr lang="en-US">
                <a:solidFill>
                  <a:schemeClr val="bg1"/>
                </a:solidFill>
              </a:endParaRPr>
            </a:p>
          </p:txBody>
        </p:sp>
        <p:sp>
          <p:nvSpPr>
            <p:cNvPr id="13333" name="TextBox 37"/>
            <p:cNvSpPr txBox="1">
              <a:spLocks noChangeArrowheads="1"/>
            </p:cNvSpPr>
            <p:nvPr/>
          </p:nvSpPr>
          <p:spPr bwMode="auto">
            <a:xfrm>
              <a:off x="3810120" y="4076700"/>
              <a:ext cx="761880" cy="369332"/>
            </a:xfrm>
            <a:prstGeom prst="rect">
              <a:avLst/>
            </a:prstGeom>
            <a:noFill/>
            <a:ln w="9525">
              <a:noFill/>
              <a:miter lim="800000"/>
              <a:headEnd/>
              <a:tailEnd/>
            </a:ln>
          </p:spPr>
          <p:txBody>
            <a:bodyPr wrap="none">
              <a:spAutoFit/>
            </a:bodyPr>
            <a:lstStyle/>
            <a:p>
              <a:r>
                <a:rPr lang="en-US"/>
                <a:t>pump</a:t>
              </a:r>
            </a:p>
          </p:txBody>
        </p:sp>
      </p:grpSp>
      <p:grpSp>
        <p:nvGrpSpPr>
          <p:cNvPr id="13321" name="Group 39"/>
          <p:cNvGrpSpPr>
            <a:grpSpLocks/>
          </p:cNvGrpSpPr>
          <p:nvPr/>
        </p:nvGrpSpPr>
        <p:grpSpPr bwMode="auto">
          <a:xfrm>
            <a:off x="438150" y="2762250"/>
            <a:ext cx="1527175" cy="3028950"/>
            <a:chOff x="438150" y="2762250"/>
            <a:chExt cx="1527175" cy="3028950"/>
          </a:xfrm>
        </p:grpSpPr>
        <p:grpSp>
          <p:nvGrpSpPr>
            <p:cNvPr id="13322" name="Group 27"/>
            <p:cNvGrpSpPr>
              <a:grpSpLocks/>
            </p:cNvGrpSpPr>
            <p:nvPr/>
          </p:nvGrpSpPr>
          <p:grpSpPr bwMode="auto">
            <a:xfrm>
              <a:off x="438150" y="2762250"/>
              <a:ext cx="1527175" cy="3028950"/>
              <a:chOff x="533400" y="2762250"/>
              <a:chExt cx="1527048" cy="3028950"/>
            </a:xfrm>
          </p:grpSpPr>
          <p:sp>
            <p:nvSpPr>
              <p:cNvPr id="13326" name="Oval 25"/>
              <p:cNvSpPr>
                <a:spLocks noChangeArrowheads="1"/>
              </p:cNvSpPr>
              <p:nvPr/>
            </p:nvSpPr>
            <p:spPr bwMode="auto">
              <a:xfrm>
                <a:off x="533400" y="2762250"/>
                <a:ext cx="1527048" cy="1524000"/>
              </a:xfrm>
              <a:prstGeom prst="ellipse">
                <a:avLst/>
              </a:prstGeom>
              <a:noFill/>
              <a:ln w="50800" algn="ctr">
                <a:solidFill>
                  <a:srgbClr val="FF0000"/>
                </a:solidFill>
                <a:prstDash val="dash"/>
                <a:round/>
                <a:headEnd/>
                <a:tailEnd/>
              </a:ln>
            </p:spPr>
            <p:txBody>
              <a:bodyPr/>
              <a:lstStyle/>
              <a:p>
                <a:endParaRPr lang="en-US">
                  <a:solidFill>
                    <a:schemeClr val="bg1"/>
                  </a:solidFill>
                </a:endParaRPr>
              </a:p>
            </p:txBody>
          </p:sp>
          <p:sp>
            <p:nvSpPr>
              <p:cNvPr id="13327" name="Oval 26"/>
              <p:cNvSpPr>
                <a:spLocks noChangeArrowheads="1"/>
              </p:cNvSpPr>
              <p:nvPr/>
            </p:nvSpPr>
            <p:spPr bwMode="auto">
              <a:xfrm>
                <a:off x="533400" y="4267200"/>
                <a:ext cx="1527048" cy="1524000"/>
              </a:xfrm>
              <a:prstGeom prst="ellipse">
                <a:avLst/>
              </a:prstGeom>
              <a:noFill/>
              <a:ln w="50800" algn="ctr">
                <a:solidFill>
                  <a:srgbClr val="FF0000"/>
                </a:solidFill>
                <a:prstDash val="dash"/>
                <a:round/>
                <a:headEnd/>
                <a:tailEnd/>
              </a:ln>
            </p:spPr>
            <p:txBody>
              <a:bodyPr/>
              <a:lstStyle/>
              <a:p>
                <a:endParaRPr lang="en-US">
                  <a:solidFill>
                    <a:schemeClr val="bg1"/>
                  </a:solidFill>
                </a:endParaRPr>
              </a:p>
            </p:txBody>
          </p:sp>
        </p:grpSp>
        <p:sp>
          <p:nvSpPr>
            <p:cNvPr id="13323" name="TextBox 31"/>
            <p:cNvSpPr txBox="1">
              <a:spLocks noChangeArrowheads="1"/>
            </p:cNvSpPr>
            <p:nvPr/>
          </p:nvSpPr>
          <p:spPr bwMode="auto">
            <a:xfrm>
              <a:off x="889787" y="2847975"/>
              <a:ext cx="710510" cy="369332"/>
            </a:xfrm>
            <a:prstGeom prst="rect">
              <a:avLst/>
            </a:prstGeom>
            <a:noFill/>
            <a:ln w="9525">
              <a:noFill/>
              <a:miter lim="800000"/>
              <a:headEnd/>
              <a:tailEnd/>
            </a:ln>
          </p:spPr>
          <p:txBody>
            <a:bodyPr wrap="none">
              <a:spAutoFit/>
            </a:bodyPr>
            <a:lstStyle/>
            <a:p>
              <a:r>
                <a:rPr lang="en-US"/>
                <a:t>e-ray</a:t>
              </a:r>
            </a:p>
          </p:txBody>
        </p:sp>
        <p:sp>
          <p:nvSpPr>
            <p:cNvPr id="13324" name="TextBox 33"/>
            <p:cNvSpPr txBox="1">
              <a:spLocks noChangeArrowheads="1"/>
            </p:cNvSpPr>
            <p:nvPr/>
          </p:nvSpPr>
          <p:spPr bwMode="auto">
            <a:xfrm>
              <a:off x="838233" y="5421868"/>
              <a:ext cx="710510" cy="369332"/>
            </a:xfrm>
            <a:prstGeom prst="rect">
              <a:avLst/>
            </a:prstGeom>
            <a:noFill/>
            <a:ln w="9525">
              <a:noFill/>
              <a:miter lim="800000"/>
              <a:headEnd/>
              <a:tailEnd/>
            </a:ln>
          </p:spPr>
          <p:txBody>
            <a:bodyPr wrap="none">
              <a:spAutoFit/>
            </a:bodyPr>
            <a:lstStyle/>
            <a:p>
              <a:r>
                <a:rPr lang="en-US"/>
                <a:t>o-ray</a:t>
              </a:r>
            </a:p>
          </p:txBody>
        </p:sp>
        <p:sp>
          <p:nvSpPr>
            <p:cNvPr id="13325" name="Oval 36"/>
            <p:cNvSpPr>
              <a:spLocks noChangeArrowheads="1"/>
            </p:cNvSpPr>
            <p:nvPr/>
          </p:nvSpPr>
          <p:spPr bwMode="auto">
            <a:xfrm>
              <a:off x="1066800" y="4172712"/>
              <a:ext cx="243079" cy="246888"/>
            </a:xfrm>
            <a:prstGeom prst="ellipse">
              <a:avLst/>
            </a:prstGeom>
            <a:solidFill>
              <a:schemeClr val="accent2"/>
            </a:solidFill>
            <a:ln w="9525" algn="ctr">
              <a:noFill/>
              <a:round/>
              <a:headEnd/>
              <a:tailEnd/>
            </a:ln>
          </p:spPr>
          <p:txBody>
            <a:bodyPr/>
            <a:lstStyle/>
            <a:p>
              <a:endParaRPr lang="en-US">
                <a:solidFill>
                  <a:schemeClr val="bg1"/>
                </a:solidFill>
              </a:endParaRP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525" y="9525"/>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mtClean="0"/>
              <a:t>Specification of components used</a:t>
            </a:r>
          </a:p>
        </p:txBody>
      </p:sp>
      <p:sp>
        <p:nvSpPr>
          <p:cNvPr id="14342" name="Rectangle 4"/>
          <p:cNvSpPr>
            <a:spLocks noGrp="1" noChangeArrowheads="1"/>
          </p:cNvSpPr>
          <p:nvPr>
            <p:ph type="body" idx="1"/>
          </p:nvPr>
        </p:nvSpPr>
        <p:spPr>
          <a:xfrm>
            <a:off x="381000" y="914400"/>
            <a:ext cx="4267200" cy="5486400"/>
          </a:xfrm>
        </p:spPr>
        <p:txBody>
          <a:bodyPr/>
          <a:lstStyle/>
          <a:p>
            <a:pPr marL="339725" indent="-339725" eaLnBrk="1" hangingPunct="1">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IN" dirty="0" smtClean="0">
                <a:sym typeface="Wingdings" pitchFamily="2" charset="2"/>
              </a:rPr>
              <a:t>BBO Crystal</a:t>
            </a:r>
          </a:p>
          <a:p>
            <a:pPr marL="339725" indent="-339725" eaLnBrk="1" hangingPunct="1">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IN" dirty="0" smtClean="0">
                <a:sym typeface="Wingdings" pitchFamily="2" charset="2"/>
              </a:rPr>
              <a:t>Size: 8</a:t>
            </a:r>
            <a:r>
              <a:rPr lang="en-US" dirty="0" smtClean="0">
                <a:cs typeface="Times New Roman" pitchFamily="18" charset="0"/>
                <a:sym typeface="Wingdings" pitchFamily="2" charset="2"/>
              </a:rPr>
              <a:t>×4×5 mm</a:t>
            </a:r>
            <a:r>
              <a:rPr lang="en-US" baseline="30000" dirty="0" smtClean="0">
                <a:cs typeface="Times New Roman" pitchFamily="18" charset="0"/>
                <a:sym typeface="Wingdings" pitchFamily="2" charset="2"/>
              </a:rPr>
              <a:t>3</a:t>
            </a:r>
          </a:p>
          <a:p>
            <a:pPr marL="339725" indent="-339725" eaLnBrk="1" hangingPunct="1">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dirty="0" smtClean="0">
                <a:cs typeface="Times New Roman" pitchFamily="18" charset="0"/>
                <a:sym typeface="Wingdings" pitchFamily="2" charset="2"/>
              </a:rPr>
              <a:t>θ</a:t>
            </a:r>
            <a:r>
              <a:rPr lang="en-US" dirty="0" smtClean="0">
                <a:cs typeface="Times New Roman" pitchFamily="18" charset="0"/>
                <a:sym typeface="Wingdings" pitchFamily="2" charset="2"/>
              </a:rPr>
              <a:t> = 26˚ (cut for 532 nm)</a:t>
            </a:r>
          </a:p>
          <a:p>
            <a:pPr marL="339725" indent="-339725" eaLnBrk="1" hangingPunct="1">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dirty="0" smtClean="0">
                <a:cs typeface="Times New Roman" pitchFamily="18" charset="0"/>
                <a:sym typeface="Wingdings" pitchFamily="2" charset="2"/>
              </a:rPr>
              <a:t>Cut for type-1 SPDC</a:t>
            </a:r>
          </a:p>
          <a:p>
            <a:pPr indent="-339725" eaLnBrk="1" hangingPunct="1">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IN" dirty="0" smtClean="0"/>
              <a:t>Optical transparency: </a:t>
            </a:r>
            <a:r>
              <a:rPr lang="en-IN" dirty="0" smtClean="0">
                <a:latin typeface="Arial" charset="0"/>
              </a:rPr>
              <a:t>~</a:t>
            </a:r>
            <a:r>
              <a:rPr lang="en-IN" dirty="0" smtClean="0"/>
              <a:t>190–3300 nm</a:t>
            </a:r>
          </a:p>
          <a:p>
            <a:pPr indent="-339725" eaLnBrk="1" hangingPunct="1">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IN" dirty="0" smtClean="0"/>
              <a:t>n</a:t>
            </a:r>
            <a:r>
              <a:rPr lang="en-IN" baseline="-25000" dirty="0" smtClean="0"/>
              <a:t>e</a:t>
            </a:r>
            <a:r>
              <a:rPr lang="en-IN" dirty="0" smtClean="0"/>
              <a:t> = 1.5534, n</a:t>
            </a:r>
            <a:r>
              <a:rPr lang="en-IN" baseline="-25000" dirty="0" smtClean="0"/>
              <a:t>o</a:t>
            </a:r>
            <a:r>
              <a:rPr lang="en-IN" dirty="0" smtClean="0"/>
              <a:t> = 1.6776</a:t>
            </a:r>
          </a:p>
          <a:p>
            <a:pPr marL="339725" indent="-339725" eaLnBrk="1" hangingPunct="1">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n-US" dirty="0" smtClean="0">
              <a:cs typeface="Times New Roman" pitchFamily="18" charset="0"/>
              <a:sym typeface="Wingdings" pitchFamily="2" charset="2"/>
            </a:endParaRPr>
          </a:p>
          <a:p>
            <a:pPr marL="339725" indent="-339725" eaLnBrk="1" hangingPunct="1">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dirty="0" smtClean="0">
                <a:cs typeface="Times New Roman" pitchFamily="18" charset="0"/>
                <a:sym typeface="Wingdings" pitchFamily="2" charset="2"/>
              </a:rPr>
              <a:t>Diode Laser</a:t>
            </a:r>
          </a:p>
          <a:p>
            <a:pPr marL="339725" indent="-339725" eaLnBrk="1" hangingPunct="1">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dirty="0" smtClean="0">
                <a:cs typeface="Times New Roman" pitchFamily="18" charset="0"/>
                <a:sym typeface="Wingdings" pitchFamily="2" charset="2"/>
              </a:rPr>
              <a:t>Wavelength: 405 nm</a:t>
            </a:r>
          </a:p>
          <a:p>
            <a:pPr marL="339725" indent="-339725" eaLnBrk="1" hangingPunct="1">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dirty="0" smtClean="0">
                <a:cs typeface="Times New Roman" pitchFamily="18" charset="0"/>
                <a:sym typeface="Wingdings" pitchFamily="2" charset="2"/>
              </a:rPr>
              <a:t>Output Power: 50 </a:t>
            </a:r>
            <a:r>
              <a:rPr lang="en-US" dirty="0" err="1" smtClean="0">
                <a:cs typeface="Times New Roman" pitchFamily="18" charset="0"/>
                <a:sym typeface="Wingdings" pitchFamily="2" charset="2"/>
              </a:rPr>
              <a:t>mW</a:t>
            </a:r>
            <a:endParaRPr lang="en-US" dirty="0" smtClean="0">
              <a:cs typeface="Times New Roman" pitchFamily="18" charset="0"/>
              <a:sym typeface="Wingdings" pitchFamily="2" charset="2"/>
            </a:endParaRPr>
          </a:p>
          <a:p>
            <a:pPr marL="339725" indent="-339725" eaLnBrk="1" hangingPunct="1">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n-US" dirty="0" smtClean="0">
              <a:cs typeface="Times New Roman" pitchFamily="18" charset="0"/>
              <a:sym typeface="Wingdings" pitchFamily="2" charset="2"/>
            </a:endParaRPr>
          </a:p>
          <a:p>
            <a:pPr marL="339725" indent="-339725" eaLnBrk="1" hangingPunct="1">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dirty="0" smtClean="0">
                <a:cs typeface="Times New Roman" pitchFamily="18" charset="0"/>
                <a:sym typeface="Wingdings" pitchFamily="2" charset="2"/>
              </a:rPr>
              <a:t>Interference filter</a:t>
            </a:r>
          </a:p>
          <a:p>
            <a:pPr marL="339725" indent="-339725" eaLnBrk="1" hangingPunct="1">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dirty="0" smtClean="0">
                <a:cs typeface="Times New Roman" pitchFamily="18" charset="0"/>
                <a:sym typeface="Wingdings" pitchFamily="2" charset="2"/>
              </a:rPr>
              <a:t>Wavelength range 810±5 nm</a:t>
            </a:r>
            <a:endParaRPr lang="el-GR" baseline="30000" dirty="0" smtClean="0">
              <a:cs typeface="Times New Roman" pitchFamily="18" charset="0"/>
              <a:sym typeface="Wingdings" pitchFamily="2" charset="2"/>
            </a:endParaRPr>
          </a:p>
        </p:txBody>
      </p:sp>
      <p:pic>
        <p:nvPicPr>
          <p:cNvPr id="14340" name="Picture 5" descr="Photo1167"/>
          <p:cNvPicPr>
            <a:picLocks noChangeAspect="1" noChangeArrowheads="1"/>
          </p:cNvPicPr>
          <p:nvPr/>
        </p:nvPicPr>
        <p:blipFill>
          <a:blip r:embed="rId3" cstate="print"/>
          <a:srcRect t="11250" r="30000" b="28125"/>
          <a:stretch>
            <a:fillRect/>
          </a:stretch>
        </p:blipFill>
        <p:spPr bwMode="auto">
          <a:xfrm>
            <a:off x="4572000" y="1143000"/>
            <a:ext cx="3894138" cy="4495800"/>
          </a:xfrm>
          <a:prstGeom prst="rect">
            <a:avLst/>
          </a:prstGeom>
          <a:noFill/>
          <a:ln w="9525">
            <a:noFill/>
            <a:miter lim="800000"/>
            <a:headEnd/>
            <a:tailEnd/>
          </a:ln>
        </p:spPr>
      </p:pic>
      <p:sp>
        <p:nvSpPr>
          <p:cNvPr id="14341" name="Slide Number Placeholder 7"/>
          <p:cNvSpPr>
            <a:spLocks noGrp="1"/>
          </p:cNvSpPr>
          <p:nvPr>
            <p:ph type="sldNum" sz="quarter" idx="11"/>
          </p:nvPr>
        </p:nvSpPr>
        <p:spPr/>
        <p:txBody>
          <a:bodyPr/>
          <a:lstStyle/>
          <a:p>
            <a:fld id="{C2D47A45-FFB8-4B42-8314-2B272ED462EC}" type="slidenum">
              <a:rPr lang="en-US" smtClean="0">
                <a:latin typeface="Arial" pitchFamily="34" charset="0"/>
              </a:rPr>
              <a:pPr/>
              <a:t>19</a:t>
            </a:fld>
            <a:r>
              <a:rPr lang="en-US" smtClean="0">
                <a:latin typeface="Arial" pitchFamily="34" charset="0"/>
              </a:rPr>
              <a:t> </a:t>
            </a:r>
          </a:p>
        </p:txBody>
      </p:sp>
      <p:sp>
        <p:nvSpPr>
          <p:cNvPr id="2" name="Footer Placeholder 8"/>
          <p:cNvSpPr>
            <a:spLocks noGrp="1"/>
          </p:cNvSpPr>
          <p:nvPr>
            <p:ph type="ftr" sz="quarter" idx="10"/>
          </p:nvPr>
        </p:nvSpPr>
        <p:spPr/>
        <p:txBody>
          <a:bodyPr/>
          <a:lstStyle/>
          <a:p>
            <a:r>
              <a:rPr lang="en-US" smtClean="0">
                <a:latin typeface="Arial" pitchFamily="34" charset="0"/>
              </a:rPr>
              <a:t>R. P. Singh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RA89TX1,21"/>
          <p:cNvPicPr>
            <a:picLocks noChangeAspect="1" noChangeArrowheads="1"/>
          </p:cNvPicPr>
          <p:nvPr/>
        </p:nvPicPr>
        <p:blipFill>
          <a:blip r:embed="rId2" cstate="print"/>
          <a:srcRect/>
          <a:stretch>
            <a:fillRect/>
          </a:stretch>
        </p:blipFill>
        <p:spPr bwMode="auto">
          <a:xfrm>
            <a:off x="228600" y="762000"/>
            <a:ext cx="3505200" cy="2305050"/>
          </a:xfrm>
          <a:prstGeom prst="rect">
            <a:avLst/>
          </a:prstGeom>
          <a:noFill/>
        </p:spPr>
      </p:pic>
      <p:pic>
        <p:nvPicPr>
          <p:cNvPr id="72707" name="Picture 3" descr="pdso009031"/>
          <p:cNvPicPr>
            <a:picLocks noChangeAspect="1" noChangeArrowheads="1"/>
          </p:cNvPicPr>
          <p:nvPr/>
        </p:nvPicPr>
        <p:blipFill>
          <a:blip r:embed="rId3" cstate="print"/>
          <a:srcRect/>
          <a:stretch>
            <a:fillRect/>
          </a:stretch>
        </p:blipFill>
        <p:spPr bwMode="auto">
          <a:xfrm>
            <a:off x="6324600" y="785813"/>
            <a:ext cx="2133600" cy="2133600"/>
          </a:xfrm>
          <a:prstGeom prst="rect">
            <a:avLst/>
          </a:prstGeom>
          <a:noFill/>
        </p:spPr>
      </p:pic>
      <p:sp>
        <p:nvSpPr>
          <p:cNvPr id="72708" name="Text Box 4"/>
          <p:cNvSpPr txBox="1">
            <a:spLocks noChangeArrowheads="1"/>
          </p:cNvSpPr>
          <p:nvPr/>
        </p:nvSpPr>
        <p:spPr bwMode="auto">
          <a:xfrm>
            <a:off x="3894138" y="1166813"/>
            <a:ext cx="2125662" cy="579437"/>
          </a:xfrm>
          <a:prstGeom prst="rect">
            <a:avLst/>
          </a:prstGeom>
          <a:noFill/>
          <a:ln w="9525">
            <a:noFill/>
            <a:miter lim="800000"/>
            <a:headEnd/>
            <a:tailEnd/>
          </a:ln>
          <a:effectLst/>
        </p:spPr>
        <p:txBody>
          <a:bodyPr wrap="none">
            <a:spAutoFit/>
          </a:bodyPr>
          <a:lstStyle/>
          <a:p>
            <a:pPr>
              <a:buClrTx/>
              <a:buSzTx/>
              <a:buFontTx/>
              <a:buNone/>
            </a:pPr>
            <a:r>
              <a:rPr lang="en-US" sz="3200" b="1">
                <a:solidFill>
                  <a:srgbClr val="D60093"/>
                </a:solidFill>
                <a:latin typeface="Times New Roman" pitchFamily="18" charset="0"/>
              </a:rPr>
              <a:t>Whirlpools</a:t>
            </a:r>
          </a:p>
        </p:txBody>
      </p:sp>
      <p:pic>
        <p:nvPicPr>
          <p:cNvPr id="72709" name="Picture 5" descr="wea00418"/>
          <p:cNvPicPr>
            <a:picLocks noChangeAspect="1" noChangeArrowheads="1"/>
          </p:cNvPicPr>
          <p:nvPr/>
        </p:nvPicPr>
        <p:blipFill>
          <a:blip r:embed="rId4" cstate="print"/>
          <a:srcRect/>
          <a:stretch>
            <a:fillRect/>
          </a:stretch>
        </p:blipFill>
        <p:spPr bwMode="auto">
          <a:xfrm>
            <a:off x="228600" y="3910013"/>
            <a:ext cx="3505200" cy="2322512"/>
          </a:xfrm>
          <a:prstGeom prst="rect">
            <a:avLst/>
          </a:prstGeom>
          <a:noFill/>
        </p:spPr>
      </p:pic>
      <p:pic>
        <p:nvPicPr>
          <p:cNvPr id="72710" name="Picture 6" descr="torn2"/>
          <p:cNvPicPr>
            <a:picLocks noChangeAspect="1" noChangeArrowheads="1"/>
          </p:cNvPicPr>
          <p:nvPr/>
        </p:nvPicPr>
        <p:blipFill>
          <a:blip r:embed="rId5" cstate="print"/>
          <a:srcRect/>
          <a:stretch>
            <a:fillRect/>
          </a:stretch>
        </p:blipFill>
        <p:spPr bwMode="auto">
          <a:xfrm>
            <a:off x="5943600" y="3148013"/>
            <a:ext cx="2809875" cy="3200400"/>
          </a:xfrm>
          <a:prstGeom prst="rect">
            <a:avLst/>
          </a:prstGeom>
          <a:noFill/>
        </p:spPr>
      </p:pic>
      <p:sp>
        <p:nvSpPr>
          <p:cNvPr id="72711" name="Text Box 7"/>
          <p:cNvSpPr txBox="1">
            <a:spLocks noChangeArrowheads="1"/>
          </p:cNvSpPr>
          <p:nvPr/>
        </p:nvSpPr>
        <p:spPr bwMode="auto">
          <a:xfrm>
            <a:off x="3810000" y="5561013"/>
            <a:ext cx="2036763" cy="579437"/>
          </a:xfrm>
          <a:prstGeom prst="rect">
            <a:avLst/>
          </a:prstGeom>
          <a:noFill/>
          <a:ln w="9525">
            <a:noFill/>
            <a:miter lim="800000"/>
            <a:headEnd/>
            <a:tailEnd/>
          </a:ln>
          <a:effectLst/>
        </p:spPr>
        <p:txBody>
          <a:bodyPr wrap="none">
            <a:spAutoFit/>
          </a:bodyPr>
          <a:lstStyle/>
          <a:p>
            <a:pPr>
              <a:buClrTx/>
              <a:buSzTx/>
              <a:buFontTx/>
              <a:buNone/>
            </a:pPr>
            <a:r>
              <a:rPr lang="en-US" sz="3200" b="1">
                <a:solidFill>
                  <a:srgbClr val="FF0000"/>
                </a:solidFill>
                <a:latin typeface="Times New Roman" pitchFamily="18" charset="0"/>
              </a:rPr>
              <a:t>Tornadoes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descr="nature2001_412_313ab_2"/>
          <p:cNvPicPr>
            <a:picLocks noChangeAspect="1" noChangeArrowheads="1"/>
          </p:cNvPicPr>
          <p:nvPr/>
        </p:nvPicPr>
        <p:blipFill>
          <a:blip r:embed="rId3" cstate="print"/>
          <a:srcRect/>
          <a:stretch>
            <a:fillRect/>
          </a:stretch>
        </p:blipFill>
        <p:spPr bwMode="auto">
          <a:xfrm>
            <a:off x="793779" y="1214422"/>
            <a:ext cx="7993063" cy="3795712"/>
          </a:xfrm>
          <a:prstGeom prst="rect">
            <a:avLst/>
          </a:prstGeom>
          <a:noFill/>
        </p:spPr>
      </p:pic>
      <p:sp>
        <p:nvSpPr>
          <p:cNvPr id="62468" name="Slide Number Placeholder 6"/>
          <p:cNvSpPr txBox="1">
            <a:spLocks noGrp="1"/>
          </p:cNvSpPr>
          <p:nvPr/>
        </p:nvSpPr>
        <p:spPr bwMode="auto">
          <a:xfrm>
            <a:off x="1955800" y="6569075"/>
            <a:ext cx="7173913" cy="274638"/>
          </a:xfrm>
          <a:prstGeom prst="rect">
            <a:avLst/>
          </a:prstGeom>
          <a:solidFill>
            <a:srgbClr val="0000FF"/>
          </a:solidFill>
          <a:ln w="9360">
            <a:solidFill>
              <a:srgbClr val="FFFFFF"/>
            </a:solidFill>
            <a:miter lim="800000"/>
            <a:headEnd/>
            <a:tailEnd/>
          </a:ln>
        </p:spPr>
        <p:txBody>
          <a:bodyPr lIns="4680" tIns="4680" rIns="4680" bIns="4680" anchor="ct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0F668BB-B3FF-40A3-8C9A-6247AC962C27}" type="slidenum">
              <a:rPr lang="en-US" sz="1200">
                <a:solidFill>
                  <a:srgbClr val="FFFFFF"/>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20</a:t>
            </a:fld>
            <a:r>
              <a:rPr lang="en-US" sz="1200">
                <a:solidFill>
                  <a:srgbClr val="FFFFFF"/>
                </a:solidFill>
              </a:rPr>
              <a:t> </a:t>
            </a:r>
          </a:p>
        </p:txBody>
      </p:sp>
      <p:sp>
        <p:nvSpPr>
          <p:cNvPr id="62469" name="Footer Placeholder 7"/>
          <p:cNvSpPr txBox="1">
            <a:spLocks noGrp="1"/>
          </p:cNvSpPr>
          <p:nvPr/>
        </p:nvSpPr>
        <p:spPr bwMode="auto">
          <a:xfrm>
            <a:off x="6350" y="6569075"/>
            <a:ext cx="1966913" cy="274638"/>
          </a:xfrm>
          <a:prstGeom prst="rect">
            <a:avLst/>
          </a:prstGeom>
          <a:solidFill>
            <a:srgbClr val="0000FF"/>
          </a:solidFill>
          <a:ln w="9360">
            <a:solidFill>
              <a:srgbClr val="FFFFFF"/>
            </a:solidFill>
            <a:miter lim="800000"/>
            <a:headEnd/>
            <a:tailEnd/>
          </a:ln>
        </p:spPr>
        <p:txBody>
          <a:bodyPr lIns="4680" tIns="4680" rIns="4680" bIns="468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rPr>
              <a:t>R. P. Singh</a:t>
            </a:r>
          </a:p>
        </p:txBody>
      </p:sp>
      <p:sp>
        <p:nvSpPr>
          <p:cNvPr id="62470" name="Rectangle 1"/>
          <p:cNvSpPr>
            <a:spLocks noChangeArrowheads="1"/>
          </p:cNvSpPr>
          <p:nvPr/>
        </p:nvSpPr>
        <p:spPr bwMode="auto">
          <a:xfrm>
            <a:off x="9525" y="9525"/>
            <a:ext cx="9123363" cy="685800"/>
          </a:xfrm>
          <a:prstGeom prst="rect">
            <a:avLst/>
          </a:prstGeom>
          <a:solidFill>
            <a:srgbClr val="0000FF"/>
          </a:solidFill>
          <a:ln w="9360">
            <a:solidFill>
              <a:srgbClr val="FFFFFF"/>
            </a:solidFill>
            <a:miter lim="800000"/>
            <a:headEnd/>
            <a:tailEnd/>
          </a:ln>
        </p:spPr>
        <p:txBody>
          <a:bodyPr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800">
                <a:solidFill>
                  <a:srgbClr val="FFFFFF"/>
                </a:solidFill>
                <a:latin typeface="cmss12" pitchFamily="34" charset="0"/>
              </a:rPr>
              <a:t>First OAM entanglement experiment</a:t>
            </a:r>
          </a:p>
        </p:txBody>
      </p:sp>
      <p:sp>
        <p:nvSpPr>
          <p:cNvPr id="6" name="TextBox 5"/>
          <p:cNvSpPr txBox="1"/>
          <p:nvPr/>
        </p:nvSpPr>
        <p:spPr>
          <a:xfrm>
            <a:off x="6215074" y="4357694"/>
            <a:ext cx="2723823" cy="369332"/>
          </a:xfrm>
          <a:prstGeom prst="rect">
            <a:avLst/>
          </a:prstGeom>
          <a:noFill/>
        </p:spPr>
        <p:txBody>
          <a:bodyPr wrap="none" rtlCol="0">
            <a:spAutoFit/>
          </a:bodyPr>
          <a:lstStyle/>
          <a:p>
            <a:r>
              <a:rPr lang="en-IN" dirty="0" err="1" smtClean="0"/>
              <a:t>Mair</a:t>
            </a:r>
            <a:r>
              <a:rPr lang="en-IN" dirty="0" smtClean="0"/>
              <a:t> et al., Nature, 2001 </a:t>
            </a:r>
            <a:endParaRPr lang="en-IN" dirty="0"/>
          </a:p>
        </p:txBody>
      </p:sp>
      <p:graphicFrame>
        <p:nvGraphicFramePr>
          <p:cNvPr id="99329" name="Object 4"/>
          <p:cNvGraphicFramePr>
            <a:graphicFrameLocks noChangeAspect="1"/>
          </p:cNvGraphicFramePr>
          <p:nvPr/>
        </p:nvGraphicFramePr>
        <p:xfrm>
          <a:off x="285720" y="5143512"/>
          <a:ext cx="8264525" cy="469900"/>
        </p:xfrm>
        <a:graphic>
          <a:graphicData uri="http://schemas.openxmlformats.org/presentationml/2006/ole">
            <mc:AlternateContent xmlns:mc="http://schemas.openxmlformats.org/markup-compatibility/2006">
              <mc:Choice xmlns:v="urn:schemas-microsoft-com:vml" Requires="v">
                <p:oleObj spid="_x0000_s99343" name="Equation" r:id="rId4" imgW="4470120" imgH="253800" progId="Equation.DSMT4">
                  <p:embed/>
                </p:oleObj>
              </mc:Choice>
              <mc:Fallback>
                <p:oleObj name="Equation" r:id="rId4" imgW="4470120" imgH="25380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20" y="5143512"/>
                        <a:ext cx="8264525"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9330" name="Object 5"/>
          <p:cNvGraphicFramePr>
            <a:graphicFrameLocks noChangeAspect="1"/>
          </p:cNvGraphicFramePr>
          <p:nvPr/>
        </p:nvGraphicFramePr>
        <p:xfrm>
          <a:off x="4929190" y="5786454"/>
          <a:ext cx="2895600" cy="763588"/>
        </p:xfrm>
        <a:graphic>
          <a:graphicData uri="http://schemas.openxmlformats.org/presentationml/2006/ole">
            <mc:AlternateContent xmlns:mc="http://schemas.openxmlformats.org/markup-compatibility/2006">
              <mc:Choice xmlns:v="urn:schemas-microsoft-com:vml" Requires="v">
                <p:oleObj spid="_x0000_s99344" name="Equation" r:id="rId6" imgW="1587240" imgH="419040" progId="Equation.DSMT4">
                  <p:embed/>
                </p:oleObj>
              </mc:Choice>
              <mc:Fallback>
                <p:oleObj name="Equation" r:id="rId6" imgW="1587240" imgH="41904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9190" y="5786454"/>
                        <a:ext cx="2895600"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 Box 6"/>
          <p:cNvSpPr txBox="1">
            <a:spLocks noChangeArrowheads="1"/>
          </p:cNvSpPr>
          <p:nvPr/>
        </p:nvSpPr>
        <p:spPr bwMode="auto">
          <a:xfrm>
            <a:off x="1143000" y="5943600"/>
            <a:ext cx="3529013" cy="457200"/>
          </a:xfrm>
          <a:prstGeom prst="rect">
            <a:avLst/>
          </a:prstGeom>
          <a:noFill/>
          <a:ln w="9525">
            <a:noFill/>
            <a:miter lim="800000"/>
            <a:headEnd/>
            <a:tailEnd/>
          </a:ln>
        </p:spPr>
        <p:txBody>
          <a:bodyPr wrap="none">
            <a:spAutoFit/>
          </a:bodyPr>
          <a:lstStyle/>
          <a:p>
            <a:r>
              <a:rPr lang="en-US" sz="2400" dirty="0">
                <a:solidFill>
                  <a:srgbClr val="3333CC"/>
                </a:solidFill>
                <a:latin typeface="Times New Roman" pitchFamily="18" charset="0"/>
              </a:rPr>
              <a:t>Polarization entanglement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body" idx="1"/>
          </p:nvPr>
        </p:nvSpPr>
        <p:spPr>
          <a:xfrm>
            <a:off x="0" y="549275"/>
            <a:ext cx="9144000" cy="5575300"/>
          </a:xfrm>
        </p:spPr>
        <p:txBody>
          <a:bodyPr/>
          <a:lstStyle/>
          <a:p>
            <a:endParaRPr lang="en-IN" dirty="0" smtClean="0"/>
          </a:p>
        </p:txBody>
      </p:sp>
      <p:pic>
        <p:nvPicPr>
          <p:cNvPr id="63491" name="Picture 3" descr="nature2001_412_313ac_2"/>
          <p:cNvPicPr>
            <a:picLocks noChangeAspect="1" noChangeArrowheads="1"/>
          </p:cNvPicPr>
          <p:nvPr/>
        </p:nvPicPr>
        <p:blipFill>
          <a:blip r:embed="rId2" cstate="print"/>
          <a:srcRect/>
          <a:stretch>
            <a:fillRect/>
          </a:stretch>
        </p:blipFill>
        <p:spPr bwMode="auto">
          <a:xfrm>
            <a:off x="217488" y="1773238"/>
            <a:ext cx="8675687" cy="2792412"/>
          </a:xfrm>
          <a:prstGeom prst="rect">
            <a:avLst/>
          </a:prstGeom>
          <a:noFill/>
        </p:spPr>
      </p:pic>
      <p:sp>
        <p:nvSpPr>
          <p:cNvPr id="63492" name="Text Box 4"/>
          <p:cNvSpPr txBox="1">
            <a:spLocks noChangeArrowheads="1"/>
          </p:cNvSpPr>
          <p:nvPr/>
        </p:nvSpPr>
        <p:spPr bwMode="auto">
          <a:xfrm>
            <a:off x="3946525" y="6208713"/>
            <a:ext cx="184150" cy="366712"/>
          </a:xfrm>
          <a:prstGeom prst="rect">
            <a:avLst/>
          </a:prstGeom>
          <a:noFill/>
          <a:ln w="9525">
            <a:noFill/>
            <a:miter lim="800000"/>
            <a:headEnd/>
            <a:tailEnd/>
          </a:ln>
          <a:effectLst/>
        </p:spPr>
        <p:txBody>
          <a:bodyPr wrap="none">
            <a:spAutoFit/>
          </a:bodyPr>
          <a:lstStyle/>
          <a:p>
            <a:endParaRPr lang="en-IN">
              <a:solidFill>
                <a:schemeClr val="bg1"/>
              </a:solidFill>
            </a:endParaRPr>
          </a:p>
        </p:txBody>
      </p:sp>
      <p:sp>
        <p:nvSpPr>
          <p:cNvPr id="63493" name="Text Box 5"/>
          <p:cNvSpPr txBox="1">
            <a:spLocks noChangeArrowheads="1"/>
          </p:cNvSpPr>
          <p:nvPr/>
        </p:nvSpPr>
        <p:spPr bwMode="auto">
          <a:xfrm>
            <a:off x="838200" y="5638800"/>
            <a:ext cx="2571750" cy="366713"/>
          </a:xfrm>
          <a:prstGeom prst="rect">
            <a:avLst/>
          </a:prstGeom>
          <a:solidFill>
            <a:schemeClr val="accent2"/>
          </a:solidFill>
          <a:ln w="9525">
            <a:noFill/>
            <a:miter lim="800000"/>
            <a:headEnd/>
            <a:tailEnd/>
          </a:ln>
          <a:effectLst/>
        </p:spPr>
        <p:txBody>
          <a:bodyPr wrap="none">
            <a:spAutoFit/>
          </a:bodyPr>
          <a:lstStyle/>
          <a:p>
            <a:r>
              <a:rPr lang="en-IN" dirty="0" err="1">
                <a:solidFill>
                  <a:schemeClr val="bg1"/>
                </a:solidFill>
              </a:rPr>
              <a:t>Mair</a:t>
            </a:r>
            <a:r>
              <a:rPr lang="en-IN" dirty="0">
                <a:solidFill>
                  <a:schemeClr val="bg1"/>
                </a:solidFill>
              </a:rPr>
              <a:t> et al., Nature 2001</a:t>
            </a:r>
            <a:endParaRPr lang="en-IN" dirty="0"/>
          </a:p>
        </p:txBody>
      </p:sp>
      <p:sp>
        <p:nvSpPr>
          <p:cNvPr id="63494" name="Slide Number Placeholder 6"/>
          <p:cNvSpPr txBox="1">
            <a:spLocks noGrp="1"/>
          </p:cNvSpPr>
          <p:nvPr/>
        </p:nvSpPr>
        <p:spPr bwMode="auto">
          <a:xfrm>
            <a:off x="1955800" y="6569075"/>
            <a:ext cx="7173913" cy="274638"/>
          </a:xfrm>
          <a:prstGeom prst="rect">
            <a:avLst/>
          </a:prstGeom>
          <a:solidFill>
            <a:srgbClr val="0000FF"/>
          </a:solidFill>
          <a:ln w="9360">
            <a:solidFill>
              <a:srgbClr val="FFFFFF"/>
            </a:solidFill>
            <a:miter lim="800000"/>
            <a:headEnd/>
            <a:tailEnd/>
          </a:ln>
        </p:spPr>
        <p:txBody>
          <a:bodyPr lIns="4680" tIns="4680" rIns="4680" bIns="4680" anchor="ct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213937E-05BB-417B-9393-80B45211F72A}" type="slidenum">
              <a:rPr lang="en-US" sz="1200">
                <a:solidFill>
                  <a:srgbClr val="FFFFFF"/>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21</a:t>
            </a:fld>
            <a:r>
              <a:rPr lang="en-US" sz="1200">
                <a:solidFill>
                  <a:srgbClr val="FFFFFF"/>
                </a:solidFill>
              </a:rPr>
              <a:t> </a:t>
            </a:r>
          </a:p>
        </p:txBody>
      </p:sp>
      <p:sp>
        <p:nvSpPr>
          <p:cNvPr id="63495" name="Footer Placeholder 7"/>
          <p:cNvSpPr txBox="1">
            <a:spLocks noGrp="1"/>
          </p:cNvSpPr>
          <p:nvPr/>
        </p:nvSpPr>
        <p:spPr bwMode="auto">
          <a:xfrm>
            <a:off x="6350" y="6569075"/>
            <a:ext cx="1966913" cy="274638"/>
          </a:xfrm>
          <a:prstGeom prst="rect">
            <a:avLst/>
          </a:prstGeom>
          <a:solidFill>
            <a:srgbClr val="0000FF"/>
          </a:solidFill>
          <a:ln w="9360">
            <a:solidFill>
              <a:srgbClr val="FFFFFF"/>
            </a:solidFill>
            <a:miter lim="800000"/>
            <a:headEnd/>
            <a:tailEnd/>
          </a:ln>
        </p:spPr>
        <p:txBody>
          <a:bodyPr lIns="4680" tIns="4680" rIns="4680" bIns="468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rPr>
              <a:t>R. P. Singh</a:t>
            </a:r>
          </a:p>
        </p:txBody>
      </p:sp>
      <p:sp>
        <p:nvSpPr>
          <p:cNvPr id="63496" name="Rectangle 1"/>
          <p:cNvSpPr>
            <a:spLocks noChangeArrowheads="1"/>
          </p:cNvSpPr>
          <p:nvPr/>
        </p:nvSpPr>
        <p:spPr bwMode="auto">
          <a:xfrm>
            <a:off x="9525" y="9525"/>
            <a:ext cx="9123363" cy="685800"/>
          </a:xfrm>
          <a:prstGeom prst="rect">
            <a:avLst/>
          </a:prstGeom>
          <a:solidFill>
            <a:srgbClr val="0000FF"/>
          </a:solidFill>
          <a:ln w="9360">
            <a:solidFill>
              <a:srgbClr val="FFFFFF"/>
            </a:solidFill>
            <a:miter lim="800000"/>
            <a:headEnd/>
            <a:tailEnd/>
          </a:ln>
        </p:spPr>
        <p:txBody>
          <a:bodyPr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800">
                <a:solidFill>
                  <a:srgbClr val="FFFFFF"/>
                </a:solidFill>
                <a:latin typeface="cmss12" pitchFamily="34" charset="0"/>
              </a:rPr>
              <a:t>First OAM entanglement experiment contd…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14" name="Object 2"/>
          <p:cNvGraphicFramePr>
            <a:graphicFrameLocks noGrp="1" noChangeAspect="1"/>
          </p:cNvGraphicFramePr>
          <p:nvPr>
            <p:ph idx="1"/>
          </p:nvPr>
        </p:nvGraphicFramePr>
        <p:xfrm>
          <a:off x="533400" y="1447800"/>
          <a:ext cx="7391400" cy="3962400"/>
        </p:xfrm>
        <a:graphic>
          <a:graphicData uri="http://schemas.openxmlformats.org/presentationml/2006/ole">
            <mc:AlternateContent xmlns:mc="http://schemas.openxmlformats.org/markup-compatibility/2006">
              <mc:Choice xmlns:v="urn:schemas-microsoft-com:vml" Requires="v">
                <p:oleObj spid="_x0000_s64527" name="Presentation" r:id="rId3" imgW="5039901" imgH="3779538" progId="PowerPoint.Show.8">
                  <p:embed/>
                </p:oleObj>
              </mc:Choice>
              <mc:Fallback>
                <p:oleObj name="Presentation" r:id="rId3" imgW="5039901" imgH="3779538" progId="PowerPoint.Show.8">
                  <p:embed/>
                  <p:pic>
                    <p:nvPicPr>
                      <p:cNvPr id="0" name="Picture 8"/>
                      <p:cNvPicPr>
                        <a:picLocks noGrp="1" noChangeAspect="1" noChangeArrowheads="1"/>
                      </p:cNvPicPr>
                      <p:nvPr/>
                    </p:nvPicPr>
                    <p:blipFill>
                      <a:blip r:embed="rId4">
                        <a:extLst>
                          <a:ext uri="{28A0092B-C50C-407E-A947-70E740481C1C}">
                            <a14:useLocalDpi xmlns:a14="http://schemas.microsoft.com/office/drawing/2010/main" val="0"/>
                          </a:ext>
                        </a:extLst>
                      </a:blip>
                      <a:srcRect l="3680" t="18997" r="7056" b="17183"/>
                      <a:stretch>
                        <a:fillRect/>
                      </a:stretch>
                    </p:blipFill>
                    <p:spPr bwMode="auto">
                      <a:xfrm>
                        <a:off x="533400" y="1447800"/>
                        <a:ext cx="7391400" cy="39624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15" name="Slide Number Placeholder 6"/>
          <p:cNvSpPr txBox="1">
            <a:spLocks noGrp="1"/>
          </p:cNvSpPr>
          <p:nvPr/>
        </p:nvSpPr>
        <p:spPr bwMode="auto">
          <a:xfrm>
            <a:off x="1955800" y="6569075"/>
            <a:ext cx="7173913" cy="274638"/>
          </a:xfrm>
          <a:prstGeom prst="rect">
            <a:avLst/>
          </a:prstGeom>
          <a:solidFill>
            <a:srgbClr val="0000FF"/>
          </a:solidFill>
          <a:ln w="9360">
            <a:solidFill>
              <a:srgbClr val="FFFFFF"/>
            </a:solidFill>
            <a:miter lim="800000"/>
            <a:headEnd/>
            <a:tailEnd/>
          </a:ln>
        </p:spPr>
        <p:txBody>
          <a:bodyPr lIns="4680" tIns="4680" rIns="4680" bIns="4680" anchor="ct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3CA3E10-BB56-40B8-9FB3-3ED4F3334EBD}" type="slidenum">
              <a:rPr lang="en-US" sz="1200">
                <a:solidFill>
                  <a:srgbClr val="FFFFFF"/>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22</a:t>
            </a:fld>
            <a:r>
              <a:rPr lang="en-US" sz="1200">
                <a:solidFill>
                  <a:srgbClr val="FFFFFF"/>
                </a:solidFill>
              </a:rPr>
              <a:t> </a:t>
            </a:r>
          </a:p>
        </p:txBody>
      </p:sp>
      <p:sp>
        <p:nvSpPr>
          <p:cNvPr id="64516" name="Footer Placeholder 7"/>
          <p:cNvSpPr txBox="1">
            <a:spLocks noGrp="1"/>
          </p:cNvSpPr>
          <p:nvPr/>
        </p:nvSpPr>
        <p:spPr bwMode="auto">
          <a:xfrm>
            <a:off x="6350" y="6569075"/>
            <a:ext cx="1966913" cy="274638"/>
          </a:xfrm>
          <a:prstGeom prst="rect">
            <a:avLst/>
          </a:prstGeom>
          <a:solidFill>
            <a:srgbClr val="0000FF"/>
          </a:solidFill>
          <a:ln w="9360">
            <a:solidFill>
              <a:srgbClr val="FFFFFF"/>
            </a:solidFill>
            <a:miter lim="800000"/>
            <a:headEnd/>
            <a:tailEnd/>
          </a:ln>
        </p:spPr>
        <p:txBody>
          <a:bodyPr lIns="4680" tIns="4680" rIns="4680" bIns="468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rPr>
              <a:t>R. P. Singh</a:t>
            </a:r>
          </a:p>
        </p:txBody>
      </p:sp>
      <p:sp>
        <p:nvSpPr>
          <p:cNvPr id="64517" name="Rectangle 1"/>
          <p:cNvSpPr>
            <a:spLocks noChangeArrowheads="1"/>
          </p:cNvSpPr>
          <p:nvPr/>
        </p:nvSpPr>
        <p:spPr bwMode="auto">
          <a:xfrm>
            <a:off x="9525" y="9525"/>
            <a:ext cx="9123363" cy="685800"/>
          </a:xfrm>
          <a:prstGeom prst="rect">
            <a:avLst/>
          </a:prstGeom>
          <a:solidFill>
            <a:srgbClr val="0000FF"/>
          </a:solidFill>
          <a:ln w="9360">
            <a:solidFill>
              <a:srgbClr val="FFFFFF"/>
            </a:solidFill>
            <a:miter lim="800000"/>
            <a:headEnd/>
            <a:tailEnd/>
          </a:ln>
        </p:spPr>
        <p:txBody>
          <a:bodyPr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800">
                <a:solidFill>
                  <a:srgbClr val="FFFFFF"/>
                </a:solidFill>
                <a:latin typeface="cmss12" pitchFamily="34" charset="0"/>
              </a:rPr>
              <a:t>Quantum Entanglement of High Angular Momenta</a:t>
            </a:r>
          </a:p>
        </p:txBody>
      </p:sp>
      <p:sp>
        <p:nvSpPr>
          <p:cNvPr id="64518" name="Text Box 6"/>
          <p:cNvSpPr txBox="1">
            <a:spLocks noChangeArrowheads="1"/>
          </p:cNvSpPr>
          <p:nvPr/>
        </p:nvSpPr>
        <p:spPr bwMode="auto">
          <a:xfrm>
            <a:off x="381000" y="5562600"/>
            <a:ext cx="8305800" cy="641350"/>
          </a:xfrm>
          <a:prstGeom prst="rect">
            <a:avLst/>
          </a:prstGeom>
          <a:noFill/>
          <a:ln w="9525" algn="ctr">
            <a:noFill/>
            <a:miter lim="800000"/>
            <a:headEnd/>
            <a:tailEnd/>
          </a:ln>
          <a:effectLst/>
        </p:spPr>
        <p:txBody>
          <a:bodyPr>
            <a:spAutoFit/>
          </a:bodyPr>
          <a:lstStyle/>
          <a:p>
            <a:r>
              <a:rPr lang="en-IN"/>
              <a:t>Robert Fickler, Radek Lapkiewicz, William N. Plick, Mario Krenn, Christoph Schaeff, Sven Ramelow, Anton Zeilinger, Science </a:t>
            </a:r>
            <a:r>
              <a:rPr lang="en-IN" b="1"/>
              <a:t>338</a:t>
            </a:r>
            <a:r>
              <a:rPr lang="en-IN"/>
              <a:t>, 640-643 (2012).</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6" name="Object 2"/>
          <p:cNvGraphicFramePr>
            <a:graphicFrameLocks noGrp="1" noChangeAspect="1"/>
          </p:cNvGraphicFramePr>
          <p:nvPr>
            <p:ph idx="1"/>
          </p:nvPr>
        </p:nvGraphicFramePr>
        <p:xfrm>
          <a:off x="3581400" y="762000"/>
          <a:ext cx="4724400" cy="5715000"/>
        </p:xfrm>
        <a:graphic>
          <a:graphicData uri="http://schemas.openxmlformats.org/presentationml/2006/ole">
            <mc:AlternateContent xmlns:mc="http://schemas.openxmlformats.org/markup-compatibility/2006">
              <mc:Choice xmlns:v="urn:schemas-microsoft-com:vml" Requires="v">
                <p:oleObj spid="_x0000_s67599" name="Presentation" r:id="rId3" imgW="5061089" imgH="3796123" progId="PowerPoint.Show.8">
                  <p:embed/>
                </p:oleObj>
              </mc:Choice>
              <mc:Fallback>
                <p:oleObj name="Presentation" r:id="rId3" imgW="5061089" imgH="3796123" progId="PowerPoint.Show.8">
                  <p:embed/>
                  <p:pic>
                    <p:nvPicPr>
                      <p:cNvPr id="0" name="Picture 8"/>
                      <p:cNvPicPr>
                        <a:picLocks noGrp="1" noChangeAspect="1" noChangeArrowheads="1"/>
                      </p:cNvPicPr>
                      <p:nvPr/>
                    </p:nvPicPr>
                    <p:blipFill>
                      <a:blip r:embed="rId4">
                        <a:extLst>
                          <a:ext uri="{28A0092B-C50C-407E-A947-70E740481C1C}">
                            <a14:useLocalDpi xmlns:a14="http://schemas.microsoft.com/office/drawing/2010/main" val="0"/>
                          </a:ext>
                        </a:extLst>
                      </a:blip>
                      <a:srcRect l="28334" t="12225" r="27499" b="13313"/>
                      <a:stretch>
                        <a:fillRect/>
                      </a:stretch>
                    </p:blipFill>
                    <p:spPr bwMode="auto">
                      <a:xfrm>
                        <a:off x="3581400" y="762000"/>
                        <a:ext cx="4724400" cy="5715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587" name="Slide Number Placeholder 6"/>
          <p:cNvSpPr txBox="1">
            <a:spLocks noGrp="1"/>
          </p:cNvSpPr>
          <p:nvPr/>
        </p:nvSpPr>
        <p:spPr bwMode="auto">
          <a:xfrm>
            <a:off x="1955800" y="6569075"/>
            <a:ext cx="7173913" cy="274638"/>
          </a:xfrm>
          <a:prstGeom prst="rect">
            <a:avLst/>
          </a:prstGeom>
          <a:solidFill>
            <a:srgbClr val="0000FF"/>
          </a:solidFill>
          <a:ln w="9360">
            <a:solidFill>
              <a:srgbClr val="FFFFFF"/>
            </a:solidFill>
            <a:miter lim="800000"/>
            <a:headEnd/>
            <a:tailEnd/>
          </a:ln>
        </p:spPr>
        <p:txBody>
          <a:bodyPr lIns="4680" tIns="4680" rIns="4680" bIns="4680" anchor="ct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70DF84C-3E9C-493D-8AB9-A084BCA17C7C}" type="slidenum">
              <a:rPr lang="en-US" sz="1200">
                <a:solidFill>
                  <a:srgbClr val="FFFFFF"/>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23</a:t>
            </a:fld>
            <a:r>
              <a:rPr lang="en-US" sz="1200">
                <a:solidFill>
                  <a:srgbClr val="FFFFFF"/>
                </a:solidFill>
              </a:rPr>
              <a:t> </a:t>
            </a:r>
          </a:p>
        </p:txBody>
      </p:sp>
      <p:sp>
        <p:nvSpPr>
          <p:cNvPr id="67588" name="Footer Placeholder 7"/>
          <p:cNvSpPr txBox="1">
            <a:spLocks noGrp="1"/>
          </p:cNvSpPr>
          <p:nvPr/>
        </p:nvSpPr>
        <p:spPr bwMode="auto">
          <a:xfrm>
            <a:off x="6350" y="6569075"/>
            <a:ext cx="1966913" cy="274638"/>
          </a:xfrm>
          <a:prstGeom prst="rect">
            <a:avLst/>
          </a:prstGeom>
          <a:solidFill>
            <a:srgbClr val="0000FF"/>
          </a:solidFill>
          <a:ln w="9360">
            <a:solidFill>
              <a:srgbClr val="FFFFFF"/>
            </a:solidFill>
            <a:miter lim="800000"/>
            <a:headEnd/>
            <a:tailEnd/>
          </a:ln>
        </p:spPr>
        <p:txBody>
          <a:bodyPr lIns="4680" tIns="4680" rIns="4680" bIns="468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rPr>
              <a:t>R. P. Singh</a:t>
            </a:r>
          </a:p>
        </p:txBody>
      </p:sp>
      <p:sp>
        <p:nvSpPr>
          <p:cNvPr id="67589" name="Rectangle 1"/>
          <p:cNvSpPr>
            <a:spLocks noChangeArrowheads="1"/>
          </p:cNvSpPr>
          <p:nvPr/>
        </p:nvSpPr>
        <p:spPr bwMode="auto">
          <a:xfrm>
            <a:off x="9525" y="9525"/>
            <a:ext cx="9123363" cy="685800"/>
          </a:xfrm>
          <a:prstGeom prst="rect">
            <a:avLst/>
          </a:prstGeom>
          <a:solidFill>
            <a:srgbClr val="0000FF"/>
          </a:solidFill>
          <a:ln w="9360">
            <a:solidFill>
              <a:srgbClr val="FFFFFF"/>
            </a:solidFill>
            <a:miter lim="800000"/>
            <a:headEnd/>
            <a:tailEnd/>
          </a:ln>
        </p:spPr>
        <p:txBody>
          <a:bodyPr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800">
                <a:solidFill>
                  <a:srgbClr val="FFFFFF"/>
                </a:solidFill>
                <a:latin typeface="cmss12" pitchFamily="34" charset="0"/>
              </a:rPr>
              <a:t>Quantum Entanglement of High Angular Momenta contd</a:t>
            </a:r>
          </a:p>
        </p:txBody>
      </p:sp>
      <p:sp>
        <p:nvSpPr>
          <p:cNvPr id="67590" name="Text Box 6"/>
          <p:cNvSpPr txBox="1">
            <a:spLocks noChangeArrowheads="1"/>
          </p:cNvSpPr>
          <p:nvPr/>
        </p:nvSpPr>
        <p:spPr bwMode="auto">
          <a:xfrm>
            <a:off x="152400" y="2209800"/>
            <a:ext cx="3368675" cy="1114425"/>
          </a:xfrm>
          <a:prstGeom prst="rect">
            <a:avLst/>
          </a:prstGeom>
          <a:noFill/>
          <a:ln w="9525" algn="ctr">
            <a:noFill/>
            <a:miter lim="800000"/>
            <a:headEnd/>
            <a:tailEnd/>
          </a:ln>
          <a:effectLst/>
        </p:spPr>
        <p:txBody>
          <a:bodyPr>
            <a:spAutoFit/>
          </a:bodyPr>
          <a:lstStyle/>
          <a:p>
            <a:pPr hangingPunct="0">
              <a:lnSpc>
                <a:spcPct val="93000"/>
              </a:lnSpc>
              <a:buSzPct val="45000"/>
              <a:buFont typeface="Wingdings" pitchFamily="2" charset="2"/>
              <a:buNone/>
            </a:pPr>
            <a:r>
              <a:rPr lang="en-GB">
                <a:solidFill>
                  <a:srgbClr val="000000"/>
                </a:solidFill>
              </a:rPr>
              <a:t>Measured coincidence counts as a function of the angle of one mask and different angles of the other mask. </a:t>
            </a:r>
            <a:endParaRPr lang="en-IN"/>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a:xfrm>
            <a:off x="9525" y="9525"/>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dirty="0" smtClean="0"/>
              <a:t> Related works at </a:t>
            </a:r>
            <a:r>
              <a:rPr lang="en-IN" dirty="0" smtClean="0"/>
              <a:t>PRL</a:t>
            </a:r>
          </a:p>
        </p:txBody>
      </p:sp>
      <p:sp>
        <p:nvSpPr>
          <p:cNvPr id="15363" name="Rectangle 3"/>
          <p:cNvSpPr>
            <a:spLocks noGrp="1" noChangeArrowheads="1"/>
          </p:cNvSpPr>
          <p:nvPr>
            <p:ph type="body" idx="1"/>
          </p:nvPr>
        </p:nvSpPr>
        <p:spPr>
          <a:xfrm>
            <a:off x="152400" y="1447800"/>
            <a:ext cx="8847138" cy="4129088"/>
          </a:xfrm>
        </p:spPr>
        <p:txBody>
          <a:bodyPr/>
          <a:lstStyle/>
          <a:p>
            <a:pPr marL="339725" indent="-339725" eaLnBrk="1" hangingPunct="1">
              <a:buFont typeface="cmss12"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z="2400" dirty="0" smtClean="0"/>
              <a:t>Spatial distribution of down-converted photons by</a:t>
            </a:r>
          </a:p>
          <a:p>
            <a:pPr marL="739775" lvl="1" indent="-339725" eaLnBrk="1" hangingPunct="1">
              <a:buFont typeface="cmss12"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z="2400" dirty="0" smtClean="0"/>
              <a:t>Gaussian </a:t>
            </a:r>
            <a:r>
              <a:rPr lang="en-IN" sz="2400" dirty="0" smtClean="0"/>
              <a:t>pump beam</a:t>
            </a:r>
          </a:p>
          <a:p>
            <a:pPr marL="739775" lvl="1" indent="-339725" eaLnBrk="1" hangingPunct="1">
              <a:buFont typeface="cmss12"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z="2400" dirty="0" smtClean="0"/>
              <a:t>Optical </a:t>
            </a:r>
            <a:r>
              <a:rPr lang="en-IN" sz="2400" dirty="0" smtClean="0"/>
              <a:t>vortex pump beam</a:t>
            </a:r>
          </a:p>
          <a:p>
            <a:pPr marL="739775" lvl="1" indent="-339725" eaLnBrk="1" hangingPunct="1">
              <a:buFont typeface="cmss12"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z="2400" dirty="0" smtClean="0"/>
              <a:t>Bell inequality violation for light with OAM</a:t>
            </a:r>
          </a:p>
          <a:p>
            <a:pPr marL="739775" lvl="1" indent="-339725" eaLnBrk="1" hangingPunct="1">
              <a:buFont typeface="cmss12"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z="2400" dirty="0" smtClean="0"/>
              <a:t>OAM </a:t>
            </a:r>
            <a:r>
              <a:rPr lang="en-IN" sz="2400" dirty="0" err="1" smtClean="0"/>
              <a:t>qubit</a:t>
            </a:r>
            <a:r>
              <a:rPr lang="en-IN" sz="2400" dirty="0" smtClean="0"/>
              <a:t> generation </a:t>
            </a:r>
          </a:p>
        </p:txBody>
      </p:sp>
      <p:sp>
        <p:nvSpPr>
          <p:cNvPr id="15364" name="Slide Number Placeholder 6"/>
          <p:cNvSpPr>
            <a:spLocks noGrp="1"/>
          </p:cNvSpPr>
          <p:nvPr>
            <p:ph type="sldNum" sz="quarter" idx="11"/>
          </p:nvPr>
        </p:nvSpPr>
        <p:spPr/>
        <p:txBody>
          <a:bodyPr/>
          <a:lstStyle/>
          <a:p>
            <a:fld id="{629D5DA0-1AA9-4F59-8B48-4EF801D7FA5F}" type="slidenum">
              <a:rPr lang="en-US" smtClean="0">
                <a:latin typeface="Arial" pitchFamily="34" charset="0"/>
              </a:rPr>
              <a:pPr/>
              <a:t>24</a:t>
            </a:fld>
            <a:r>
              <a:rPr lang="en-US" smtClean="0">
                <a:latin typeface="Arial" pitchFamily="34" charset="0"/>
              </a:rPr>
              <a:t> </a:t>
            </a:r>
          </a:p>
        </p:txBody>
      </p:sp>
      <p:sp>
        <p:nvSpPr>
          <p:cNvPr id="15365" name="Footer Placeholder 7"/>
          <p:cNvSpPr>
            <a:spLocks noGrp="1"/>
          </p:cNvSpPr>
          <p:nvPr>
            <p:ph type="ftr" sz="quarter" idx="10"/>
          </p:nvPr>
        </p:nvSpPr>
        <p:spPr/>
        <p:txBody>
          <a:bodyPr/>
          <a:lstStyle/>
          <a:p>
            <a:r>
              <a:rPr lang="en-US" smtClean="0">
                <a:latin typeface="Arial" pitchFamily="34" charset="0"/>
              </a:rPr>
              <a:t>R. P. Singh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9525" y="9525"/>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mtClean="0"/>
              <a:t>Generating correlated photon pairs</a:t>
            </a:r>
          </a:p>
        </p:txBody>
      </p:sp>
      <p:pic>
        <p:nvPicPr>
          <p:cNvPr id="17411" name="Picture 27" descr="Photo1162"/>
          <p:cNvPicPr>
            <a:picLocks noChangeAspect="1" noChangeArrowheads="1"/>
          </p:cNvPicPr>
          <p:nvPr/>
        </p:nvPicPr>
        <p:blipFill>
          <a:blip r:embed="rId3" cstate="print"/>
          <a:srcRect/>
          <a:stretch>
            <a:fillRect/>
          </a:stretch>
        </p:blipFill>
        <p:spPr bwMode="auto">
          <a:xfrm>
            <a:off x="1295400" y="1214438"/>
            <a:ext cx="6508750" cy="4881562"/>
          </a:xfrm>
          <a:prstGeom prst="rect">
            <a:avLst/>
          </a:prstGeom>
          <a:noFill/>
          <a:ln w="9525">
            <a:noFill/>
            <a:miter lim="800000"/>
            <a:headEnd/>
            <a:tailEnd/>
          </a:ln>
        </p:spPr>
      </p:pic>
      <p:sp>
        <p:nvSpPr>
          <p:cNvPr id="17412" name="Slide Number Placeholder 6"/>
          <p:cNvSpPr>
            <a:spLocks noGrp="1"/>
          </p:cNvSpPr>
          <p:nvPr>
            <p:ph type="sldNum" sz="quarter" idx="11"/>
          </p:nvPr>
        </p:nvSpPr>
        <p:spPr/>
        <p:txBody>
          <a:bodyPr/>
          <a:lstStyle/>
          <a:p>
            <a:fld id="{FF8FD996-86AC-4E05-B214-89CD9CD769FC}" type="slidenum">
              <a:rPr lang="en-US" smtClean="0">
                <a:latin typeface="Arial" pitchFamily="34" charset="0"/>
              </a:rPr>
              <a:pPr/>
              <a:t>25</a:t>
            </a:fld>
            <a:r>
              <a:rPr lang="en-US" smtClean="0">
                <a:latin typeface="Arial" pitchFamily="34" charset="0"/>
              </a:rPr>
              <a:t> </a:t>
            </a:r>
          </a:p>
        </p:txBody>
      </p:sp>
      <p:sp>
        <p:nvSpPr>
          <p:cNvPr id="17413" name="Footer Placeholder 7"/>
          <p:cNvSpPr>
            <a:spLocks noGrp="1"/>
          </p:cNvSpPr>
          <p:nvPr>
            <p:ph type="ftr" sz="quarter" idx="10"/>
          </p:nvPr>
        </p:nvSpPr>
        <p:spPr/>
        <p:txBody>
          <a:bodyPr/>
          <a:lstStyle/>
          <a:p>
            <a:r>
              <a:rPr lang="en-US" smtClean="0">
                <a:latin typeface="Arial" pitchFamily="34" charset="0"/>
              </a:rPr>
              <a:t>R. P. Singh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525" y="9525"/>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mtClean="0"/>
              <a:t>Generating correlated photons</a:t>
            </a:r>
          </a:p>
        </p:txBody>
      </p:sp>
      <p:sp>
        <p:nvSpPr>
          <p:cNvPr id="18435" name="Text Box 3"/>
          <p:cNvSpPr txBox="1">
            <a:spLocks noChangeArrowheads="1"/>
          </p:cNvSpPr>
          <p:nvPr/>
        </p:nvSpPr>
        <p:spPr bwMode="auto">
          <a:xfrm>
            <a:off x="2422525" y="6523038"/>
            <a:ext cx="4968875" cy="228600"/>
          </a:xfrm>
          <a:prstGeom prst="rect">
            <a:avLst/>
          </a:prstGeom>
          <a:noFill/>
          <a:ln w="72000">
            <a:noFill/>
            <a:round/>
            <a:headEnd/>
            <a:tailEnd/>
          </a:ln>
        </p:spPr>
        <p:txBody>
          <a:bodyPr wrap="none" lIns="90000" tIns="46800" rIns="90000" bIns="4680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1400">
                <a:solidFill>
                  <a:srgbClr val="FFFFFF"/>
                </a:solidFill>
                <a:latin typeface="cmss12" pitchFamily="34" charset="0"/>
              </a:rPr>
              <a:t>Generating correlated photons</a:t>
            </a:r>
          </a:p>
        </p:txBody>
      </p:sp>
      <p:grpSp>
        <p:nvGrpSpPr>
          <p:cNvPr id="18436" name="Group 4"/>
          <p:cNvGrpSpPr>
            <a:grpSpLocks/>
          </p:cNvGrpSpPr>
          <p:nvPr/>
        </p:nvGrpSpPr>
        <p:grpSpPr bwMode="auto">
          <a:xfrm>
            <a:off x="171450" y="790575"/>
            <a:ext cx="6826250" cy="2641600"/>
            <a:chOff x="336" y="960"/>
            <a:chExt cx="4300" cy="1664"/>
          </a:xfrm>
        </p:grpSpPr>
        <p:sp>
          <p:nvSpPr>
            <p:cNvPr id="18445" name="Rectangle 5"/>
            <p:cNvSpPr>
              <a:spLocks noChangeArrowheads="1"/>
            </p:cNvSpPr>
            <p:nvPr/>
          </p:nvSpPr>
          <p:spPr bwMode="auto">
            <a:xfrm>
              <a:off x="480" y="1620"/>
              <a:ext cx="960" cy="288"/>
            </a:xfrm>
            <a:prstGeom prst="rect">
              <a:avLst/>
            </a:prstGeom>
            <a:solidFill>
              <a:srgbClr val="0000FF"/>
            </a:solidFill>
            <a:ln w="22225">
              <a:noFill/>
              <a:miter lim="800000"/>
              <a:headEnd/>
              <a:tailEnd/>
            </a:ln>
          </p:spPr>
          <p:txBody>
            <a:bodyPr wrap="none" anchor="ctr"/>
            <a:lstStyle/>
            <a:p>
              <a:pPr algn="ctr"/>
              <a:r>
                <a:rPr lang="en-US">
                  <a:solidFill>
                    <a:schemeClr val="bg1"/>
                  </a:solidFill>
                </a:rPr>
                <a:t>Blue Laser</a:t>
              </a:r>
            </a:p>
          </p:txBody>
        </p:sp>
        <p:sp>
          <p:nvSpPr>
            <p:cNvPr id="18446" name="Line 6"/>
            <p:cNvSpPr>
              <a:spLocks noChangeShapeType="1"/>
            </p:cNvSpPr>
            <p:nvPr/>
          </p:nvSpPr>
          <p:spPr bwMode="auto">
            <a:xfrm>
              <a:off x="1417" y="1770"/>
              <a:ext cx="2015" cy="0"/>
            </a:xfrm>
            <a:prstGeom prst="line">
              <a:avLst/>
            </a:prstGeom>
            <a:noFill/>
            <a:ln w="76200">
              <a:solidFill>
                <a:srgbClr val="0000FF"/>
              </a:solidFill>
              <a:round/>
              <a:headEnd/>
              <a:tailEnd/>
            </a:ln>
          </p:spPr>
          <p:txBody>
            <a:bodyPr/>
            <a:lstStyle/>
            <a:p>
              <a:endParaRPr lang="en-IN"/>
            </a:p>
          </p:txBody>
        </p:sp>
        <p:sp>
          <p:nvSpPr>
            <p:cNvPr id="18447" name="Rectangle 7"/>
            <p:cNvSpPr>
              <a:spLocks noChangeArrowheads="1"/>
            </p:cNvSpPr>
            <p:nvPr/>
          </p:nvSpPr>
          <p:spPr bwMode="auto">
            <a:xfrm>
              <a:off x="1830" y="1380"/>
              <a:ext cx="96" cy="768"/>
            </a:xfrm>
            <a:prstGeom prst="rect">
              <a:avLst/>
            </a:prstGeom>
            <a:solidFill>
              <a:srgbClr val="00B8FF">
                <a:alpha val="50195"/>
              </a:srgbClr>
            </a:solidFill>
            <a:ln w="9525">
              <a:noFill/>
              <a:miter lim="800000"/>
              <a:headEnd/>
              <a:tailEnd/>
            </a:ln>
          </p:spPr>
          <p:txBody>
            <a:bodyPr wrap="none" anchor="ctr"/>
            <a:lstStyle/>
            <a:p>
              <a:endParaRPr lang="en-US">
                <a:solidFill>
                  <a:schemeClr val="bg1"/>
                </a:solidFill>
              </a:endParaRPr>
            </a:p>
          </p:txBody>
        </p:sp>
        <p:sp>
          <p:nvSpPr>
            <p:cNvPr id="18448" name="Rectangle 8"/>
            <p:cNvSpPr>
              <a:spLocks noChangeArrowheads="1"/>
            </p:cNvSpPr>
            <p:nvPr/>
          </p:nvSpPr>
          <p:spPr bwMode="auto">
            <a:xfrm rot="300000">
              <a:off x="2274" y="1380"/>
              <a:ext cx="96" cy="768"/>
            </a:xfrm>
            <a:prstGeom prst="rect">
              <a:avLst/>
            </a:prstGeom>
            <a:solidFill>
              <a:srgbClr val="808000">
                <a:alpha val="50195"/>
              </a:srgbClr>
            </a:solidFill>
            <a:ln w="9525">
              <a:noFill/>
              <a:miter lim="800000"/>
              <a:headEnd/>
              <a:tailEnd/>
            </a:ln>
          </p:spPr>
          <p:txBody>
            <a:bodyPr wrap="none" anchor="ctr"/>
            <a:lstStyle/>
            <a:p>
              <a:endParaRPr lang="en-US">
                <a:solidFill>
                  <a:schemeClr val="bg1"/>
                </a:solidFill>
              </a:endParaRPr>
            </a:p>
          </p:txBody>
        </p:sp>
        <p:sp>
          <p:nvSpPr>
            <p:cNvPr id="18449" name="Oval 9"/>
            <p:cNvSpPr>
              <a:spLocks noChangeArrowheads="1"/>
            </p:cNvSpPr>
            <p:nvPr/>
          </p:nvSpPr>
          <p:spPr bwMode="auto">
            <a:xfrm>
              <a:off x="2910" y="1356"/>
              <a:ext cx="144" cy="816"/>
            </a:xfrm>
            <a:prstGeom prst="ellipse">
              <a:avLst/>
            </a:prstGeom>
            <a:solidFill>
              <a:srgbClr val="00B8FF">
                <a:alpha val="94901"/>
              </a:srgbClr>
            </a:solidFill>
            <a:ln w="9525">
              <a:solidFill>
                <a:schemeClr val="accent1"/>
              </a:solidFill>
              <a:round/>
              <a:headEnd/>
              <a:tailEnd/>
            </a:ln>
          </p:spPr>
          <p:txBody>
            <a:bodyPr wrap="none" anchor="ctr"/>
            <a:lstStyle/>
            <a:p>
              <a:endParaRPr lang="en-US">
                <a:solidFill>
                  <a:schemeClr val="bg1"/>
                </a:solidFill>
              </a:endParaRPr>
            </a:p>
          </p:txBody>
        </p:sp>
        <p:sp>
          <p:nvSpPr>
            <p:cNvPr id="18450" name="Rectangle 10"/>
            <p:cNvSpPr>
              <a:spLocks noChangeArrowheads="1"/>
            </p:cNvSpPr>
            <p:nvPr/>
          </p:nvSpPr>
          <p:spPr bwMode="auto">
            <a:xfrm>
              <a:off x="3432" y="1380"/>
              <a:ext cx="96" cy="768"/>
            </a:xfrm>
            <a:prstGeom prst="rect">
              <a:avLst/>
            </a:prstGeom>
            <a:solidFill>
              <a:schemeClr val="tx1">
                <a:alpha val="50195"/>
              </a:schemeClr>
            </a:solidFill>
            <a:ln w="9525">
              <a:noFill/>
              <a:miter lim="800000"/>
              <a:headEnd/>
              <a:tailEnd/>
            </a:ln>
          </p:spPr>
          <p:txBody>
            <a:bodyPr wrap="none" anchor="ctr"/>
            <a:lstStyle/>
            <a:p>
              <a:endParaRPr lang="en-US">
                <a:solidFill>
                  <a:schemeClr val="bg1"/>
                </a:solidFill>
              </a:endParaRPr>
            </a:p>
          </p:txBody>
        </p:sp>
        <p:grpSp>
          <p:nvGrpSpPr>
            <p:cNvPr id="18451" name="Group 11"/>
            <p:cNvGrpSpPr>
              <a:grpSpLocks/>
            </p:cNvGrpSpPr>
            <p:nvPr/>
          </p:nvGrpSpPr>
          <p:grpSpPr bwMode="auto">
            <a:xfrm>
              <a:off x="2304" y="1482"/>
              <a:ext cx="1554" cy="576"/>
              <a:chOff x="2640" y="1614"/>
              <a:chExt cx="1554" cy="576"/>
            </a:xfrm>
          </p:grpSpPr>
          <p:sp>
            <p:nvSpPr>
              <p:cNvPr id="18462" name="Line 12"/>
              <p:cNvSpPr>
                <a:spLocks noChangeShapeType="1"/>
              </p:cNvSpPr>
              <p:nvPr/>
            </p:nvSpPr>
            <p:spPr bwMode="auto">
              <a:xfrm flipV="1">
                <a:off x="2658" y="1614"/>
                <a:ext cx="672" cy="288"/>
              </a:xfrm>
              <a:prstGeom prst="line">
                <a:avLst/>
              </a:prstGeom>
              <a:noFill/>
              <a:ln w="31750">
                <a:solidFill>
                  <a:srgbClr val="FF0000"/>
                </a:solidFill>
                <a:round/>
                <a:headEnd/>
                <a:tailEnd/>
              </a:ln>
            </p:spPr>
            <p:txBody>
              <a:bodyPr/>
              <a:lstStyle/>
              <a:p>
                <a:endParaRPr lang="en-IN"/>
              </a:p>
            </p:txBody>
          </p:sp>
          <p:sp>
            <p:nvSpPr>
              <p:cNvPr id="18463" name="Line 13"/>
              <p:cNvSpPr>
                <a:spLocks noChangeShapeType="1"/>
              </p:cNvSpPr>
              <p:nvPr/>
            </p:nvSpPr>
            <p:spPr bwMode="auto">
              <a:xfrm rot="2357162" flipV="1">
                <a:off x="2640" y="1950"/>
                <a:ext cx="702" cy="192"/>
              </a:xfrm>
              <a:prstGeom prst="line">
                <a:avLst/>
              </a:prstGeom>
              <a:noFill/>
              <a:ln w="31750">
                <a:solidFill>
                  <a:srgbClr val="FF0000"/>
                </a:solidFill>
                <a:round/>
                <a:headEnd/>
                <a:tailEnd/>
              </a:ln>
            </p:spPr>
            <p:txBody>
              <a:bodyPr/>
              <a:lstStyle/>
              <a:p>
                <a:endParaRPr lang="en-IN"/>
              </a:p>
            </p:txBody>
          </p:sp>
          <p:sp>
            <p:nvSpPr>
              <p:cNvPr id="18464" name="Line 14"/>
              <p:cNvSpPr>
                <a:spLocks noChangeShapeType="1"/>
              </p:cNvSpPr>
              <p:nvPr/>
            </p:nvSpPr>
            <p:spPr bwMode="auto">
              <a:xfrm>
                <a:off x="3324" y="1614"/>
                <a:ext cx="864" cy="192"/>
              </a:xfrm>
              <a:prstGeom prst="line">
                <a:avLst/>
              </a:prstGeom>
              <a:noFill/>
              <a:ln w="31750">
                <a:solidFill>
                  <a:srgbClr val="FF0000"/>
                </a:solidFill>
                <a:round/>
                <a:headEnd/>
                <a:tailEnd/>
              </a:ln>
            </p:spPr>
            <p:txBody>
              <a:bodyPr/>
              <a:lstStyle/>
              <a:p>
                <a:endParaRPr lang="en-IN"/>
              </a:p>
            </p:txBody>
          </p:sp>
          <p:sp>
            <p:nvSpPr>
              <p:cNvPr id="18465" name="Line 15"/>
              <p:cNvSpPr>
                <a:spLocks noChangeShapeType="1"/>
              </p:cNvSpPr>
              <p:nvPr/>
            </p:nvSpPr>
            <p:spPr bwMode="auto">
              <a:xfrm flipV="1">
                <a:off x="3324" y="1998"/>
                <a:ext cx="870" cy="192"/>
              </a:xfrm>
              <a:prstGeom prst="line">
                <a:avLst/>
              </a:prstGeom>
              <a:noFill/>
              <a:ln w="31750">
                <a:solidFill>
                  <a:srgbClr val="FF0000"/>
                </a:solidFill>
                <a:round/>
                <a:headEnd/>
                <a:tailEnd/>
              </a:ln>
            </p:spPr>
            <p:txBody>
              <a:bodyPr/>
              <a:lstStyle/>
              <a:p>
                <a:endParaRPr lang="en-IN"/>
              </a:p>
            </p:txBody>
          </p:sp>
        </p:grpSp>
        <p:grpSp>
          <p:nvGrpSpPr>
            <p:cNvPr id="18452" name="Group 16"/>
            <p:cNvGrpSpPr>
              <a:grpSpLocks/>
            </p:cNvGrpSpPr>
            <p:nvPr/>
          </p:nvGrpSpPr>
          <p:grpSpPr bwMode="auto">
            <a:xfrm>
              <a:off x="3852" y="1422"/>
              <a:ext cx="186" cy="690"/>
              <a:chOff x="3504" y="1620"/>
              <a:chExt cx="186" cy="690"/>
            </a:xfrm>
          </p:grpSpPr>
          <p:sp>
            <p:nvSpPr>
              <p:cNvPr id="18460" name="Rectangle 17"/>
              <p:cNvSpPr>
                <a:spLocks noChangeArrowheads="1"/>
              </p:cNvSpPr>
              <p:nvPr/>
            </p:nvSpPr>
            <p:spPr bwMode="auto">
              <a:xfrm>
                <a:off x="3504" y="1752"/>
                <a:ext cx="48" cy="426"/>
              </a:xfrm>
              <a:prstGeom prst="rect">
                <a:avLst/>
              </a:prstGeom>
              <a:solidFill>
                <a:srgbClr val="00B8FF">
                  <a:alpha val="74901"/>
                </a:srgbClr>
              </a:solidFill>
              <a:ln w="9525">
                <a:noFill/>
                <a:miter lim="800000"/>
                <a:headEnd/>
                <a:tailEnd/>
              </a:ln>
            </p:spPr>
            <p:txBody>
              <a:bodyPr wrap="none" anchor="ctr"/>
              <a:lstStyle/>
              <a:p>
                <a:endParaRPr lang="en-US">
                  <a:solidFill>
                    <a:schemeClr val="bg1"/>
                  </a:solidFill>
                </a:endParaRPr>
              </a:p>
            </p:txBody>
          </p:sp>
          <p:sp>
            <p:nvSpPr>
              <p:cNvPr id="18461" name="AutoShape 18"/>
              <p:cNvSpPr>
                <a:spLocks noChangeArrowheads="1"/>
              </p:cNvSpPr>
              <p:nvPr/>
            </p:nvSpPr>
            <p:spPr bwMode="auto">
              <a:xfrm rot="5400000">
                <a:off x="3273" y="1893"/>
                <a:ext cx="690"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88 w 21600"/>
                  <a:gd name="T13" fmla="*/ 3750 h 21600"/>
                  <a:gd name="T14" fmla="*/ 17812 w 21600"/>
                  <a:gd name="T15" fmla="*/ 17850 h 21600"/>
                </a:gdLst>
                <a:ahLst/>
                <a:cxnLst>
                  <a:cxn ang="T8">
                    <a:pos x="T0" y="T1"/>
                  </a:cxn>
                  <a:cxn ang="T9">
                    <a:pos x="T2" y="T3"/>
                  </a:cxn>
                  <a:cxn ang="T10">
                    <a:pos x="T4" y="T5"/>
                  </a:cxn>
                  <a:cxn ang="T11">
                    <a:pos x="T6" y="T7"/>
                  </a:cxn>
                </a:cxnLst>
                <a:rect l="T12" t="T13" r="T14" b="T15"/>
                <a:pathLst>
                  <a:path w="21600" h="21600">
                    <a:moveTo>
                      <a:pt x="0" y="0"/>
                    </a:moveTo>
                    <a:lnTo>
                      <a:pt x="4006" y="21600"/>
                    </a:lnTo>
                    <a:lnTo>
                      <a:pt x="17594" y="21600"/>
                    </a:lnTo>
                    <a:lnTo>
                      <a:pt x="21600" y="0"/>
                    </a:lnTo>
                    <a:close/>
                  </a:path>
                </a:pathLst>
              </a:custGeom>
              <a:solidFill>
                <a:srgbClr val="00B8FF">
                  <a:alpha val="74901"/>
                </a:srgbClr>
              </a:solidFill>
              <a:ln w="9525">
                <a:noFill/>
                <a:miter lim="800000"/>
                <a:headEnd/>
                <a:tailEnd/>
              </a:ln>
            </p:spPr>
            <p:txBody>
              <a:bodyPr wrap="none" anchor="ctr"/>
              <a:lstStyle/>
              <a:p>
                <a:endParaRPr lang="en-US">
                  <a:solidFill>
                    <a:schemeClr val="bg1"/>
                  </a:solidFill>
                </a:endParaRPr>
              </a:p>
            </p:txBody>
          </p:sp>
        </p:grpSp>
        <p:sp>
          <p:nvSpPr>
            <p:cNvPr id="18453" name="Text Box 19"/>
            <p:cNvSpPr txBox="1">
              <a:spLocks noChangeArrowheads="1"/>
            </p:cNvSpPr>
            <p:nvPr/>
          </p:nvSpPr>
          <p:spPr bwMode="auto">
            <a:xfrm>
              <a:off x="336" y="2003"/>
              <a:ext cx="1228" cy="231"/>
            </a:xfrm>
            <a:prstGeom prst="rect">
              <a:avLst/>
            </a:prstGeom>
            <a:noFill/>
            <a:ln w="9525">
              <a:noFill/>
              <a:miter lim="800000"/>
              <a:headEnd/>
              <a:tailEnd/>
            </a:ln>
          </p:spPr>
          <p:txBody>
            <a:bodyPr wrap="none">
              <a:spAutoFit/>
            </a:bodyPr>
            <a:lstStyle/>
            <a:p>
              <a:r>
                <a:rPr lang="en-US"/>
                <a:t>405 nm &amp; 50 mW</a:t>
              </a:r>
            </a:p>
          </p:txBody>
        </p:sp>
        <p:sp>
          <p:nvSpPr>
            <p:cNvPr id="18454" name="AutoShape 20"/>
            <p:cNvSpPr>
              <a:spLocks noChangeArrowheads="1"/>
            </p:cNvSpPr>
            <p:nvPr/>
          </p:nvSpPr>
          <p:spPr bwMode="auto">
            <a:xfrm rot="-5400000">
              <a:off x="3432" y="1746"/>
              <a:ext cx="48" cy="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200 w 21600"/>
                <a:gd name="T13" fmla="*/ 7200 h 21600"/>
                <a:gd name="T14" fmla="*/ 14400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close/>
                </a:path>
              </a:pathLst>
            </a:custGeom>
            <a:solidFill>
              <a:srgbClr val="0000FF"/>
            </a:solidFill>
            <a:ln w="9525">
              <a:noFill/>
              <a:miter lim="800000"/>
              <a:headEnd/>
              <a:tailEnd/>
            </a:ln>
          </p:spPr>
          <p:txBody>
            <a:bodyPr wrap="none" anchor="ctr"/>
            <a:lstStyle/>
            <a:p>
              <a:endParaRPr lang="en-US">
                <a:solidFill>
                  <a:schemeClr val="bg1"/>
                </a:solidFill>
              </a:endParaRPr>
            </a:p>
          </p:txBody>
        </p:sp>
        <p:sp>
          <p:nvSpPr>
            <p:cNvPr id="18455" name="Text Box 21"/>
            <p:cNvSpPr txBox="1">
              <a:spLocks noChangeArrowheads="1"/>
            </p:cNvSpPr>
            <p:nvPr/>
          </p:nvSpPr>
          <p:spPr bwMode="auto">
            <a:xfrm>
              <a:off x="2715" y="960"/>
              <a:ext cx="593" cy="404"/>
            </a:xfrm>
            <a:prstGeom prst="rect">
              <a:avLst/>
            </a:prstGeom>
            <a:noFill/>
            <a:ln w="9525">
              <a:noFill/>
              <a:miter lim="800000"/>
              <a:headEnd/>
              <a:tailEnd/>
            </a:ln>
          </p:spPr>
          <p:txBody>
            <a:bodyPr wrap="none">
              <a:spAutoFit/>
            </a:bodyPr>
            <a:lstStyle/>
            <a:p>
              <a:pPr algn="ctr"/>
              <a:r>
                <a:rPr lang="en-US">
                  <a:latin typeface="Times New Roman" pitchFamily="18" charset="0"/>
                  <a:cs typeface="Times New Roman" pitchFamily="18" charset="0"/>
                </a:rPr>
                <a:t>Lens</a:t>
              </a:r>
            </a:p>
            <a:p>
              <a:pPr algn="ctr"/>
              <a:r>
                <a:rPr lang="en-US" i="1">
                  <a:latin typeface="Times New Roman" pitchFamily="18" charset="0"/>
                  <a:cs typeface="Times New Roman" pitchFamily="18" charset="0"/>
                </a:rPr>
                <a:t>f</a:t>
              </a:r>
              <a:r>
                <a:rPr lang="en-US">
                  <a:latin typeface="Times New Roman" pitchFamily="18" charset="0"/>
                  <a:cs typeface="Times New Roman" pitchFamily="18" charset="0"/>
                </a:rPr>
                <a:t> = 5 cm</a:t>
              </a:r>
              <a:endParaRPr lang="el-GR">
                <a:latin typeface="Times New Roman" pitchFamily="18" charset="0"/>
                <a:cs typeface="Times New Roman" pitchFamily="18" charset="0"/>
              </a:endParaRPr>
            </a:p>
          </p:txBody>
        </p:sp>
        <p:sp>
          <p:nvSpPr>
            <p:cNvPr id="18456" name="Text Box 22"/>
            <p:cNvSpPr txBox="1">
              <a:spLocks noChangeArrowheads="1"/>
            </p:cNvSpPr>
            <p:nvPr/>
          </p:nvSpPr>
          <p:spPr bwMode="auto">
            <a:xfrm>
              <a:off x="2016" y="2220"/>
              <a:ext cx="532" cy="404"/>
            </a:xfrm>
            <a:prstGeom prst="rect">
              <a:avLst/>
            </a:prstGeom>
            <a:noFill/>
            <a:ln w="9525">
              <a:noFill/>
              <a:miter lim="800000"/>
              <a:headEnd/>
              <a:tailEnd/>
            </a:ln>
          </p:spPr>
          <p:txBody>
            <a:bodyPr wrap="none">
              <a:spAutoFit/>
            </a:bodyPr>
            <a:lstStyle/>
            <a:p>
              <a:pPr algn="ctr"/>
              <a:r>
                <a:rPr lang="en-US"/>
                <a:t>BBO</a:t>
              </a:r>
            </a:p>
            <a:p>
              <a:pPr algn="ctr"/>
              <a:r>
                <a:rPr lang="en-US"/>
                <a:t>crystal</a:t>
              </a:r>
            </a:p>
          </p:txBody>
        </p:sp>
        <p:sp>
          <p:nvSpPr>
            <p:cNvPr id="18457" name="Text Box 23"/>
            <p:cNvSpPr txBox="1">
              <a:spLocks noChangeArrowheads="1"/>
            </p:cNvSpPr>
            <p:nvPr/>
          </p:nvSpPr>
          <p:spPr bwMode="auto">
            <a:xfrm>
              <a:off x="3366" y="2256"/>
              <a:ext cx="244" cy="231"/>
            </a:xfrm>
            <a:prstGeom prst="rect">
              <a:avLst/>
            </a:prstGeom>
            <a:noFill/>
            <a:ln w="9525">
              <a:noFill/>
              <a:miter lim="800000"/>
              <a:headEnd/>
              <a:tailEnd/>
            </a:ln>
          </p:spPr>
          <p:txBody>
            <a:bodyPr wrap="none">
              <a:spAutoFit/>
            </a:bodyPr>
            <a:lstStyle/>
            <a:p>
              <a:pPr algn="ctr"/>
              <a:r>
                <a:rPr lang="en-US">
                  <a:latin typeface="Times New Roman" pitchFamily="18" charset="0"/>
                  <a:cs typeface="Times New Roman" pitchFamily="18" charset="0"/>
                </a:rPr>
                <a:t>IF</a:t>
              </a:r>
              <a:endParaRPr lang="el-GR">
                <a:latin typeface="Times New Roman" pitchFamily="18" charset="0"/>
                <a:cs typeface="Times New Roman" pitchFamily="18" charset="0"/>
              </a:endParaRPr>
            </a:p>
          </p:txBody>
        </p:sp>
        <p:sp>
          <p:nvSpPr>
            <p:cNvPr id="18458" name="Text Box 24"/>
            <p:cNvSpPr txBox="1">
              <a:spLocks noChangeArrowheads="1"/>
            </p:cNvSpPr>
            <p:nvPr/>
          </p:nvSpPr>
          <p:spPr bwMode="auto">
            <a:xfrm>
              <a:off x="4008" y="1638"/>
              <a:ext cx="628" cy="231"/>
            </a:xfrm>
            <a:prstGeom prst="rect">
              <a:avLst/>
            </a:prstGeom>
            <a:noFill/>
            <a:ln w="9525">
              <a:noFill/>
              <a:miter lim="800000"/>
              <a:headEnd/>
              <a:tailEnd/>
            </a:ln>
          </p:spPr>
          <p:txBody>
            <a:bodyPr wrap="none">
              <a:spAutoFit/>
            </a:bodyPr>
            <a:lstStyle/>
            <a:p>
              <a:pPr algn="ctr"/>
              <a:r>
                <a:rPr lang="en-US">
                  <a:latin typeface="Times New Roman" pitchFamily="18" charset="0"/>
                  <a:cs typeface="Times New Roman" pitchFamily="18" charset="0"/>
                </a:rPr>
                <a:t>EMCCD</a:t>
              </a:r>
              <a:endParaRPr lang="el-GR">
                <a:latin typeface="Times New Roman" pitchFamily="18" charset="0"/>
                <a:cs typeface="Times New Roman" pitchFamily="18" charset="0"/>
              </a:endParaRPr>
            </a:p>
          </p:txBody>
        </p:sp>
        <p:sp>
          <p:nvSpPr>
            <p:cNvPr id="18459" name="Text Box 25"/>
            <p:cNvSpPr txBox="1">
              <a:spLocks noChangeArrowheads="1"/>
            </p:cNvSpPr>
            <p:nvPr/>
          </p:nvSpPr>
          <p:spPr bwMode="auto">
            <a:xfrm>
              <a:off x="1652" y="961"/>
              <a:ext cx="396" cy="404"/>
            </a:xfrm>
            <a:prstGeom prst="rect">
              <a:avLst/>
            </a:prstGeom>
            <a:noFill/>
            <a:ln w="9525">
              <a:noFill/>
              <a:miter lim="800000"/>
              <a:headEnd/>
              <a:tailEnd/>
            </a:ln>
          </p:spPr>
          <p:txBody>
            <a:bodyPr wrap="none">
              <a:spAutoFit/>
            </a:bodyPr>
            <a:lstStyle/>
            <a:p>
              <a:pPr algn="ctr"/>
              <a:r>
                <a:rPr lang="el-GR">
                  <a:latin typeface="Times New Roman" pitchFamily="18" charset="0"/>
                  <a:cs typeface="Times New Roman" pitchFamily="18" charset="0"/>
                </a:rPr>
                <a:t>λ</a:t>
              </a:r>
              <a:r>
                <a:rPr lang="en-US">
                  <a:latin typeface="Times New Roman" pitchFamily="18" charset="0"/>
                  <a:cs typeface="Times New Roman" pitchFamily="18" charset="0"/>
                </a:rPr>
                <a:t>/2</a:t>
              </a:r>
            </a:p>
            <a:p>
              <a:pPr algn="ctr"/>
              <a:r>
                <a:rPr lang="en-US">
                  <a:latin typeface="Times New Roman" pitchFamily="18" charset="0"/>
                  <a:cs typeface="Times New Roman" pitchFamily="18" charset="0"/>
                </a:rPr>
                <a:t>plate</a:t>
              </a:r>
              <a:endParaRPr lang="el-GR">
                <a:latin typeface="Times New Roman" pitchFamily="18" charset="0"/>
                <a:cs typeface="Times New Roman" pitchFamily="18" charset="0"/>
              </a:endParaRPr>
            </a:p>
          </p:txBody>
        </p:sp>
      </p:grpSp>
      <p:grpSp>
        <p:nvGrpSpPr>
          <p:cNvPr id="18437" name="Group 37"/>
          <p:cNvGrpSpPr>
            <a:grpSpLocks/>
          </p:cNvGrpSpPr>
          <p:nvPr/>
        </p:nvGrpSpPr>
        <p:grpSpPr bwMode="auto">
          <a:xfrm>
            <a:off x="76200" y="3467100"/>
            <a:ext cx="8264525" cy="3013075"/>
            <a:chOff x="266" y="2184"/>
            <a:chExt cx="5206" cy="1898"/>
          </a:xfrm>
        </p:grpSpPr>
        <p:pic>
          <p:nvPicPr>
            <p:cNvPr id="18441" name="Picture 27" descr="with_crystal"/>
            <p:cNvPicPr>
              <a:picLocks noChangeAspect="1" noChangeArrowheads="1"/>
            </p:cNvPicPr>
            <p:nvPr/>
          </p:nvPicPr>
          <p:blipFill>
            <a:blip r:embed="rId3" cstate="print"/>
            <a:srcRect/>
            <a:stretch>
              <a:fillRect/>
            </a:stretch>
          </p:blipFill>
          <p:spPr bwMode="auto">
            <a:xfrm>
              <a:off x="2064" y="2184"/>
              <a:ext cx="1687" cy="1687"/>
            </a:xfrm>
            <a:prstGeom prst="rect">
              <a:avLst/>
            </a:prstGeom>
            <a:noFill/>
            <a:ln w="9525">
              <a:noFill/>
              <a:miter lim="800000"/>
              <a:headEnd/>
              <a:tailEnd/>
            </a:ln>
          </p:spPr>
        </p:pic>
        <p:pic>
          <p:nvPicPr>
            <p:cNvPr id="18442" name="Picture 28" descr="without_crystal"/>
            <p:cNvPicPr>
              <a:picLocks noChangeAspect="1" noChangeArrowheads="1"/>
            </p:cNvPicPr>
            <p:nvPr/>
          </p:nvPicPr>
          <p:blipFill>
            <a:blip r:embed="rId4" cstate="print"/>
            <a:srcRect/>
            <a:stretch>
              <a:fillRect/>
            </a:stretch>
          </p:blipFill>
          <p:spPr bwMode="auto">
            <a:xfrm>
              <a:off x="336" y="2184"/>
              <a:ext cx="1687" cy="1687"/>
            </a:xfrm>
            <a:prstGeom prst="rect">
              <a:avLst/>
            </a:prstGeom>
            <a:noFill/>
            <a:ln w="9525">
              <a:noFill/>
              <a:miter lim="800000"/>
              <a:headEnd/>
              <a:tailEnd/>
            </a:ln>
          </p:spPr>
        </p:pic>
        <p:pic>
          <p:nvPicPr>
            <p:cNvPr id="18443" name="Picture 29" descr="background_substracted"/>
            <p:cNvPicPr>
              <a:picLocks noChangeAspect="1" noChangeArrowheads="1"/>
            </p:cNvPicPr>
            <p:nvPr/>
          </p:nvPicPr>
          <p:blipFill>
            <a:blip r:embed="rId5" cstate="print"/>
            <a:srcRect/>
            <a:stretch>
              <a:fillRect/>
            </a:stretch>
          </p:blipFill>
          <p:spPr bwMode="auto">
            <a:xfrm>
              <a:off x="3785" y="2184"/>
              <a:ext cx="1687" cy="1687"/>
            </a:xfrm>
            <a:prstGeom prst="rect">
              <a:avLst/>
            </a:prstGeom>
            <a:noFill/>
            <a:ln w="9525">
              <a:noFill/>
              <a:miter lim="800000"/>
              <a:headEnd/>
              <a:tailEnd/>
            </a:ln>
          </p:spPr>
        </p:pic>
        <p:sp>
          <p:nvSpPr>
            <p:cNvPr id="18444" name="Text Box 30"/>
            <p:cNvSpPr txBox="1">
              <a:spLocks noChangeArrowheads="1"/>
            </p:cNvSpPr>
            <p:nvPr/>
          </p:nvSpPr>
          <p:spPr bwMode="auto">
            <a:xfrm>
              <a:off x="266" y="3851"/>
              <a:ext cx="5060" cy="231"/>
            </a:xfrm>
            <a:prstGeom prst="rect">
              <a:avLst/>
            </a:prstGeom>
            <a:noFill/>
            <a:ln w="9525" algn="ctr">
              <a:noFill/>
              <a:miter lim="800000"/>
              <a:headEnd/>
              <a:tailEnd/>
            </a:ln>
          </p:spPr>
          <p:txBody>
            <a:bodyPr wrap="none">
              <a:spAutoFit/>
            </a:bodyPr>
            <a:lstStyle/>
            <a:p>
              <a:pPr>
                <a:buClrTx/>
                <a:buSzTx/>
                <a:buFontTx/>
                <a:buNone/>
              </a:pPr>
              <a:r>
                <a:rPr lang="en-US">
                  <a:latin typeface="cmss12" pitchFamily="34" charset="0"/>
                </a:rPr>
                <a:t>   Angle(</a:t>
              </a:r>
              <a:r>
                <a:rPr lang="el-GR">
                  <a:latin typeface="Times New Roman" pitchFamily="18" charset="0"/>
                  <a:cs typeface="Times New Roman" pitchFamily="18" charset="0"/>
                </a:rPr>
                <a:t>λ</a:t>
              </a:r>
              <a:r>
                <a:rPr lang="en-US">
                  <a:latin typeface="Times New Roman" pitchFamily="18" charset="0"/>
                  <a:cs typeface="Times New Roman" pitchFamily="18" charset="0"/>
                </a:rPr>
                <a:t>/2</a:t>
              </a:r>
              <a:r>
                <a:rPr lang="en-US">
                  <a:latin typeface="cmss12" pitchFamily="34" charset="0"/>
                </a:rPr>
                <a:t>) = 45</a:t>
              </a:r>
              <a:r>
                <a:rPr lang="en-US"/>
                <a:t>˚</a:t>
              </a:r>
              <a:r>
                <a:rPr lang="en-US">
                  <a:latin typeface="cmss12" pitchFamily="34" charset="0"/>
                </a:rPr>
                <a:t> and 				0</a:t>
              </a:r>
              <a:r>
                <a:rPr lang="en-US">
                  <a:latin typeface="Times New Roman" pitchFamily="18" charset="0"/>
                  <a:cs typeface="Times New Roman" pitchFamily="18" charset="0"/>
                </a:rPr>
                <a:t>˚			      Background subtracted</a:t>
              </a:r>
            </a:p>
          </p:txBody>
        </p:sp>
      </p:grpSp>
      <p:sp>
        <p:nvSpPr>
          <p:cNvPr id="18440" name="Rectangle 35"/>
          <p:cNvSpPr>
            <a:spLocks noGrp="1" noChangeArrowheads="1"/>
          </p:cNvSpPr>
          <p:nvPr>
            <p:ph type="body" idx="1"/>
          </p:nvPr>
        </p:nvSpPr>
        <p:spPr>
          <a:xfrm>
            <a:off x="5495925" y="2819400"/>
            <a:ext cx="3562350" cy="623888"/>
          </a:xfrm>
        </p:spPr>
        <p:txBody>
          <a:bodyPr/>
          <a:lstStyle/>
          <a:p>
            <a:pPr marL="339725" indent="-339725" eaLnBrk="1" hangingPunct="1">
              <a:lnSpc>
                <a:spcPct val="80000"/>
              </a:lnSpc>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IN" sz="1600" dirty="0" smtClean="0"/>
              <a:t>IF: Interference filter 81</a:t>
            </a:r>
            <a:r>
              <a:rPr lang="en-IN" sz="1600" dirty="0" smtClean="0">
                <a:latin typeface="+mj-lt"/>
              </a:rPr>
              <a:t>0</a:t>
            </a:r>
            <a:r>
              <a:rPr lang="en-IN" sz="1600" dirty="0" smtClean="0">
                <a:latin typeface="+mj-lt"/>
                <a:cs typeface="Arial"/>
              </a:rPr>
              <a:t>±5</a:t>
            </a:r>
            <a:r>
              <a:rPr lang="en-US" sz="1600" dirty="0" smtClean="0">
                <a:latin typeface="+mj-lt"/>
              </a:rPr>
              <a:t> n</a:t>
            </a:r>
            <a:r>
              <a:rPr lang="en-US" sz="1600" dirty="0" smtClean="0"/>
              <a:t>m</a:t>
            </a:r>
          </a:p>
          <a:p>
            <a:pPr marL="339725" indent="-339725" eaLnBrk="1" hangingPunct="1">
              <a:lnSpc>
                <a:spcPct val="80000"/>
              </a:lnSpc>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sz="1600" dirty="0" smtClean="0"/>
              <a:t>EMCCD: Electron Multiplying CCD</a:t>
            </a:r>
          </a:p>
        </p:txBody>
      </p:sp>
      <p:sp>
        <p:nvSpPr>
          <p:cNvPr id="18439" name="Slide Number Placeholder 33"/>
          <p:cNvSpPr>
            <a:spLocks noGrp="1"/>
          </p:cNvSpPr>
          <p:nvPr>
            <p:ph type="sldNum" sz="quarter" idx="11"/>
          </p:nvPr>
        </p:nvSpPr>
        <p:spPr/>
        <p:txBody>
          <a:bodyPr/>
          <a:lstStyle/>
          <a:p>
            <a:fld id="{BF4E9FE3-C09B-48A4-8F26-B4AB24E8F4E7}" type="slidenum">
              <a:rPr lang="en-US" smtClean="0">
                <a:latin typeface="Arial" pitchFamily="34" charset="0"/>
              </a:rPr>
              <a:pPr/>
              <a:t>26</a:t>
            </a:fld>
            <a:r>
              <a:rPr lang="en-US" smtClean="0">
                <a:latin typeface="Arial" pitchFamily="34" charset="0"/>
              </a:rPr>
              <a:t> </a:t>
            </a:r>
          </a:p>
        </p:txBody>
      </p:sp>
      <p:sp>
        <p:nvSpPr>
          <p:cNvPr id="2" name="Footer Placeholder 34"/>
          <p:cNvSpPr>
            <a:spLocks noGrp="1"/>
          </p:cNvSpPr>
          <p:nvPr>
            <p:ph type="ftr" sz="quarter" idx="10"/>
          </p:nvPr>
        </p:nvSpPr>
        <p:spPr/>
        <p:txBody>
          <a:bodyPr/>
          <a:lstStyle/>
          <a:p>
            <a:r>
              <a:rPr lang="en-US" smtClean="0">
                <a:latin typeface="Arial" pitchFamily="34" charset="0"/>
              </a:rPr>
              <a:t>R. P. Singh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a:xfrm>
            <a:off x="9525" y="9525"/>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mtClean="0"/>
              <a:t>Observing SPDC at varying pump intensity</a:t>
            </a:r>
          </a:p>
        </p:txBody>
      </p:sp>
      <p:grpSp>
        <p:nvGrpSpPr>
          <p:cNvPr id="19459" name="Group 20"/>
          <p:cNvGrpSpPr>
            <a:grpSpLocks/>
          </p:cNvGrpSpPr>
          <p:nvPr/>
        </p:nvGrpSpPr>
        <p:grpSpPr bwMode="auto">
          <a:xfrm>
            <a:off x="3276600" y="1143000"/>
            <a:ext cx="5638800" cy="2236788"/>
            <a:chOff x="3276600" y="1143000"/>
            <a:chExt cx="5638800" cy="2236826"/>
          </a:xfrm>
        </p:grpSpPr>
        <p:pic>
          <p:nvPicPr>
            <p:cNvPr id="19469" name="Picture 4"/>
            <p:cNvPicPr>
              <a:picLocks noChangeAspect="1" noChangeArrowheads="1"/>
            </p:cNvPicPr>
            <p:nvPr/>
          </p:nvPicPr>
          <p:blipFill>
            <a:blip r:embed="rId3" cstate="print"/>
            <a:srcRect/>
            <a:stretch>
              <a:fillRect/>
            </a:stretch>
          </p:blipFill>
          <p:spPr bwMode="auto">
            <a:xfrm>
              <a:off x="3276600" y="1143000"/>
              <a:ext cx="1828800" cy="1828800"/>
            </a:xfrm>
            <a:prstGeom prst="rect">
              <a:avLst/>
            </a:prstGeom>
            <a:noFill/>
            <a:ln w="9525">
              <a:noFill/>
              <a:miter lim="800000"/>
              <a:headEnd/>
              <a:tailEnd/>
            </a:ln>
          </p:spPr>
        </p:pic>
        <p:pic>
          <p:nvPicPr>
            <p:cNvPr id="19470" name="Picture 5"/>
            <p:cNvPicPr>
              <a:picLocks noChangeAspect="1" noChangeArrowheads="1"/>
            </p:cNvPicPr>
            <p:nvPr/>
          </p:nvPicPr>
          <p:blipFill>
            <a:blip r:embed="rId4" cstate="print"/>
            <a:srcRect/>
            <a:stretch>
              <a:fillRect/>
            </a:stretch>
          </p:blipFill>
          <p:spPr bwMode="auto">
            <a:xfrm>
              <a:off x="5178425" y="1143000"/>
              <a:ext cx="1828800" cy="1828800"/>
            </a:xfrm>
            <a:prstGeom prst="rect">
              <a:avLst/>
            </a:prstGeom>
            <a:noFill/>
            <a:ln w="9525">
              <a:noFill/>
              <a:miter lim="800000"/>
              <a:headEnd/>
              <a:tailEnd/>
            </a:ln>
          </p:spPr>
        </p:pic>
        <p:sp>
          <p:nvSpPr>
            <p:cNvPr id="19471" name="Text Box 6"/>
            <p:cNvSpPr txBox="1">
              <a:spLocks noChangeArrowheads="1"/>
            </p:cNvSpPr>
            <p:nvPr/>
          </p:nvSpPr>
          <p:spPr bwMode="auto">
            <a:xfrm>
              <a:off x="3467100" y="3008313"/>
              <a:ext cx="4862526" cy="371513"/>
            </a:xfrm>
            <a:prstGeom prst="rect">
              <a:avLst/>
            </a:prstGeom>
            <a:noFill/>
            <a:ln w="9525">
              <a:noFill/>
              <a:round/>
              <a:headEnd/>
              <a:tailEnd/>
            </a:ln>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rgbClr val="000000"/>
                  </a:solidFill>
                </a:rPr>
                <a:t>     3mW		       </a:t>
              </a:r>
              <a:r>
                <a:rPr lang="en-IN" dirty="0" smtClean="0">
                  <a:solidFill>
                    <a:srgbClr val="000000"/>
                  </a:solidFill>
                </a:rPr>
                <a:t>5mW</a:t>
              </a:r>
              <a:r>
                <a:rPr lang="en-IN" dirty="0">
                  <a:solidFill>
                    <a:srgbClr val="000000"/>
                  </a:solidFill>
                </a:rPr>
                <a:t>	       </a:t>
              </a:r>
              <a:r>
                <a:rPr lang="en-IN" dirty="0" smtClean="0">
                  <a:solidFill>
                    <a:srgbClr val="000000"/>
                  </a:solidFill>
                </a:rPr>
                <a:t>8mW</a:t>
              </a:r>
              <a:endParaRPr lang="en-IN" dirty="0">
                <a:solidFill>
                  <a:srgbClr val="000000"/>
                </a:solidFill>
              </a:endParaRPr>
            </a:p>
          </p:txBody>
        </p:sp>
        <p:pic>
          <p:nvPicPr>
            <p:cNvPr id="19472" name="Picture 7"/>
            <p:cNvPicPr>
              <a:picLocks noChangeAspect="1" noChangeArrowheads="1"/>
            </p:cNvPicPr>
            <p:nvPr/>
          </p:nvPicPr>
          <p:blipFill>
            <a:blip r:embed="rId5" cstate="print"/>
            <a:srcRect/>
            <a:stretch>
              <a:fillRect/>
            </a:stretch>
          </p:blipFill>
          <p:spPr bwMode="auto">
            <a:xfrm>
              <a:off x="7086600" y="1143000"/>
              <a:ext cx="1828800" cy="1828800"/>
            </a:xfrm>
            <a:prstGeom prst="rect">
              <a:avLst/>
            </a:prstGeom>
            <a:noFill/>
            <a:ln w="9525">
              <a:noFill/>
              <a:miter lim="800000"/>
              <a:headEnd/>
              <a:tailEnd/>
            </a:ln>
          </p:spPr>
        </p:pic>
      </p:grpSp>
      <p:sp>
        <p:nvSpPr>
          <p:cNvPr id="19460" name="Text Box 8"/>
          <p:cNvSpPr txBox="1">
            <a:spLocks noChangeArrowheads="1"/>
          </p:cNvSpPr>
          <p:nvPr/>
        </p:nvSpPr>
        <p:spPr bwMode="auto">
          <a:xfrm>
            <a:off x="155575" y="1066800"/>
            <a:ext cx="3097213" cy="917575"/>
          </a:xfrm>
          <a:prstGeom prst="rect">
            <a:avLst/>
          </a:prstGeom>
          <a:noFill/>
          <a:ln w="9525">
            <a:noFill/>
            <a:round/>
            <a:headEnd/>
            <a:tailEnd/>
          </a:ln>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a:solidFill>
                  <a:srgbClr val="000000"/>
                </a:solidFill>
              </a:rPr>
              <a:t>Width of the SPDC ring is</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a:solidFill>
                  <a:srgbClr val="000000"/>
                </a:solidFill>
              </a:rPr>
              <a:t> independent of the intensity </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a:solidFill>
                  <a:srgbClr val="000000"/>
                </a:solidFill>
              </a:rPr>
              <a:t>of the light beam.</a:t>
            </a:r>
          </a:p>
        </p:txBody>
      </p:sp>
      <p:grpSp>
        <p:nvGrpSpPr>
          <p:cNvPr id="19461" name="Group 19"/>
          <p:cNvGrpSpPr>
            <a:grpSpLocks/>
          </p:cNvGrpSpPr>
          <p:nvPr/>
        </p:nvGrpSpPr>
        <p:grpSpPr bwMode="auto">
          <a:xfrm>
            <a:off x="3276600" y="3733800"/>
            <a:ext cx="5637213" cy="2290769"/>
            <a:chOff x="3276600" y="3733800"/>
            <a:chExt cx="5637213" cy="2290807"/>
          </a:xfrm>
        </p:grpSpPr>
        <p:sp>
          <p:nvSpPr>
            <p:cNvPr id="19465" name="Rectangle 10"/>
            <p:cNvSpPr>
              <a:spLocks noChangeArrowheads="1"/>
            </p:cNvSpPr>
            <p:nvPr/>
          </p:nvSpPr>
          <p:spPr bwMode="auto">
            <a:xfrm>
              <a:off x="3419475" y="5653088"/>
              <a:ext cx="4990767" cy="371519"/>
            </a:xfrm>
            <a:prstGeom prst="rect">
              <a:avLst/>
            </a:prstGeom>
            <a:noFill/>
            <a:ln w="9525">
              <a:noFill/>
              <a:round/>
              <a:headEnd/>
              <a:tailEnd/>
            </a:ln>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rgbClr val="000000"/>
                  </a:solidFill>
                </a:rPr>
                <a:t>        </a:t>
              </a:r>
              <a:r>
                <a:rPr lang="en-IN" dirty="0" smtClean="0">
                  <a:solidFill>
                    <a:srgbClr val="000000"/>
                  </a:solidFill>
                </a:rPr>
                <a:t>50                       100                            150</a:t>
              </a:r>
              <a:endParaRPr lang="en-IN" dirty="0">
                <a:solidFill>
                  <a:srgbClr val="000000"/>
                </a:solidFill>
              </a:endParaRPr>
            </a:p>
          </p:txBody>
        </p:sp>
        <p:pic>
          <p:nvPicPr>
            <p:cNvPr id="19466" name="Picture 11"/>
            <p:cNvPicPr>
              <a:picLocks noChangeAspect="1" noChangeArrowheads="1"/>
            </p:cNvPicPr>
            <p:nvPr/>
          </p:nvPicPr>
          <p:blipFill>
            <a:blip r:embed="rId6" cstate="print"/>
            <a:srcRect/>
            <a:stretch>
              <a:fillRect/>
            </a:stretch>
          </p:blipFill>
          <p:spPr bwMode="auto">
            <a:xfrm>
              <a:off x="7086600" y="3733800"/>
              <a:ext cx="1827213" cy="1827213"/>
            </a:xfrm>
            <a:prstGeom prst="rect">
              <a:avLst/>
            </a:prstGeom>
            <a:noFill/>
            <a:ln w="9525">
              <a:noFill/>
              <a:round/>
              <a:headEnd/>
              <a:tailEnd/>
            </a:ln>
          </p:spPr>
        </p:pic>
        <p:pic>
          <p:nvPicPr>
            <p:cNvPr id="19467" name="Picture 12"/>
            <p:cNvPicPr>
              <a:picLocks noChangeAspect="1" noChangeArrowheads="1"/>
            </p:cNvPicPr>
            <p:nvPr/>
          </p:nvPicPr>
          <p:blipFill>
            <a:blip r:embed="rId7" cstate="print"/>
            <a:srcRect/>
            <a:stretch>
              <a:fillRect/>
            </a:stretch>
          </p:blipFill>
          <p:spPr bwMode="auto">
            <a:xfrm>
              <a:off x="3276600" y="3733800"/>
              <a:ext cx="1827213" cy="1827213"/>
            </a:xfrm>
            <a:prstGeom prst="rect">
              <a:avLst/>
            </a:prstGeom>
            <a:noFill/>
            <a:ln w="9525">
              <a:noFill/>
              <a:round/>
              <a:headEnd/>
              <a:tailEnd/>
            </a:ln>
          </p:spPr>
        </p:pic>
        <p:pic>
          <p:nvPicPr>
            <p:cNvPr id="19468" name="Picture 13"/>
            <p:cNvPicPr>
              <a:picLocks noChangeAspect="1" noChangeArrowheads="1"/>
            </p:cNvPicPr>
            <p:nvPr/>
          </p:nvPicPr>
          <p:blipFill>
            <a:blip r:embed="rId8" cstate="print"/>
            <a:srcRect/>
            <a:stretch>
              <a:fillRect/>
            </a:stretch>
          </p:blipFill>
          <p:spPr bwMode="auto">
            <a:xfrm>
              <a:off x="5181600" y="3733800"/>
              <a:ext cx="1827213" cy="1827213"/>
            </a:xfrm>
            <a:prstGeom prst="rect">
              <a:avLst/>
            </a:prstGeom>
            <a:noFill/>
            <a:ln w="9525">
              <a:noFill/>
              <a:round/>
              <a:headEnd/>
              <a:tailEnd/>
            </a:ln>
          </p:spPr>
        </p:pic>
      </p:grpSp>
      <p:sp>
        <p:nvSpPr>
          <p:cNvPr id="19462" name="Rectangle 14"/>
          <p:cNvSpPr>
            <a:spLocks noChangeArrowheads="1"/>
          </p:cNvSpPr>
          <p:nvPr/>
        </p:nvSpPr>
        <p:spPr bwMode="auto">
          <a:xfrm>
            <a:off x="76200" y="3810000"/>
            <a:ext cx="3048000" cy="1190625"/>
          </a:xfrm>
          <a:prstGeom prst="rect">
            <a:avLst/>
          </a:prstGeom>
          <a:noFill/>
          <a:ln w="9525">
            <a:noFill/>
            <a:round/>
            <a:headEnd/>
            <a:tailEnd/>
          </a:ln>
        </p:spPr>
        <p:txBody>
          <a:bodyPr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a:solidFill>
                  <a:srgbClr val="000000"/>
                </a:solidFill>
              </a:rPr>
              <a:t>Width of the SPDC ring is</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a:solidFill>
                  <a:srgbClr val="000000"/>
                </a:solidFill>
              </a:rPr>
              <a:t> independent of number of accumulations taken by EMCCD camera.</a:t>
            </a:r>
          </a:p>
        </p:txBody>
      </p:sp>
      <p:sp>
        <p:nvSpPr>
          <p:cNvPr id="19463" name="Slide Number Placeholder 17"/>
          <p:cNvSpPr>
            <a:spLocks noGrp="1"/>
          </p:cNvSpPr>
          <p:nvPr>
            <p:ph type="sldNum" sz="quarter" idx="11"/>
          </p:nvPr>
        </p:nvSpPr>
        <p:spPr/>
        <p:txBody>
          <a:bodyPr/>
          <a:lstStyle/>
          <a:p>
            <a:fld id="{E254DFFB-BC17-4C39-AFDC-2AA3503E8E24}" type="slidenum">
              <a:rPr lang="en-US" smtClean="0">
                <a:latin typeface="Arial" pitchFamily="34" charset="0"/>
              </a:rPr>
              <a:pPr/>
              <a:t>27</a:t>
            </a:fld>
            <a:r>
              <a:rPr lang="en-US" smtClean="0">
                <a:latin typeface="Arial" pitchFamily="34" charset="0"/>
              </a:rPr>
              <a:t> </a:t>
            </a:r>
          </a:p>
        </p:txBody>
      </p:sp>
      <p:sp>
        <p:nvSpPr>
          <p:cNvPr id="19464" name="Footer Placeholder 18"/>
          <p:cNvSpPr>
            <a:spLocks noGrp="1"/>
          </p:cNvSpPr>
          <p:nvPr>
            <p:ph type="ftr" sz="quarter" idx="10"/>
          </p:nvPr>
        </p:nvSpPr>
        <p:spPr/>
        <p:txBody>
          <a:bodyPr/>
          <a:lstStyle/>
          <a:p>
            <a:r>
              <a:rPr lang="en-US" smtClean="0">
                <a:latin typeface="Arial" pitchFamily="34" charset="0"/>
              </a:rPr>
              <a:t>R. P. Singh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Grp="1" noChangeArrowheads="1"/>
          </p:cNvSpPr>
          <p:nvPr>
            <p:ph type="title"/>
          </p:nvPr>
        </p:nvSpPr>
        <p:spPr>
          <a:xfrm>
            <a:off x="9525" y="9525"/>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dirty="0" smtClean="0"/>
              <a:t>SPDC with Gaussian pump beam</a:t>
            </a:r>
          </a:p>
        </p:txBody>
      </p:sp>
      <p:grpSp>
        <p:nvGrpSpPr>
          <p:cNvPr id="21507" name="Group 19"/>
          <p:cNvGrpSpPr>
            <a:grpSpLocks/>
          </p:cNvGrpSpPr>
          <p:nvPr/>
        </p:nvGrpSpPr>
        <p:grpSpPr bwMode="auto">
          <a:xfrm>
            <a:off x="1666875" y="1511300"/>
            <a:ext cx="5724525" cy="3746500"/>
            <a:chOff x="1666875" y="1511300"/>
            <a:chExt cx="5724525" cy="3746500"/>
          </a:xfrm>
        </p:grpSpPr>
        <p:pic>
          <p:nvPicPr>
            <p:cNvPr id="21510" name="Picture 2" descr="I:\Analysis\withoutlens\down_1.jpg"/>
            <p:cNvPicPr>
              <a:picLocks noChangeAspect="1" noChangeArrowheads="1"/>
            </p:cNvPicPr>
            <p:nvPr/>
          </p:nvPicPr>
          <p:blipFill>
            <a:blip r:embed="rId3" cstate="print"/>
            <a:srcRect/>
            <a:stretch>
              <a:fillRect/>
            </a:stretch>
          </p:blipFill>
          <p:spPr bwMode="auto">
            <a:xfrm>
              <a:off x="1752699" y="3415943"/>
              <a:ext cx="1828768" cy="1828457"/>
            </a:xfrm>
            <a:prstGeom prst="rect">
              <a:avLst/>
            </a:prstGeom>
            <a:noFill/>
            <a:ln w="9525">
              <a:noFill/>
              <a:miter lim="800000"/>
              <a:headEnd/>
              <a:tailEnd/>
            </a:ln>
          </p:spPr>
        </p:pic>
        <p:pic>
          <p:nvPicPr>
            <p:cNvPr id="21511" name="Picture 3" descr="I:\Analysis\withoutlens\down_2.jpg"/>
            <p:cNvPicPr>
              <a:picLocks noChangeAspect="1" noChangeArrowheads="1"/>
            </p:cNvPicPr>
            <p:nvPr/>
          </p:nvPicPr>
          <p:blipFill>
            <a:blip r:embed="rId4" cstate="print"/>
            <a:srcRect/>
            <a:stretch>
              <a:fillRect/>
            </a:stretch>
          </p:blipFill>
          <p:spPr bwMode="auto">
            <a:xfrm>
              <a:off x="3657665" y="3415943"/>
              <a:ext cx="1828768" cy="1828457"/>
            </a:xfrm>
            <a:prstGeom prst="rect">
              <a:avLst/>
            </a:prstGeom>
            <a:noFill/>
            <a:ln w="9525">
              <a:noFill/>
              <a:miter lim="800000"/>
              <a:headEnd/>
              <a:tailEnd/>
            </a:ln>
          </p:spPr>
        </p:pic>
        <p:pic>
          <p:nvPicPr>
            <p:cNvPr id="21512" name="Picture 4" descr="I:\Analysis\withoutlens\down_3.jpg"/>
            <p:cNvPicPr>
              <a:picLocks noChangeAspect="1" noChangeArrowheads="1"/>
            </p:cNvPicPr>
            <p:nvPr/>
          </p:nvPicPr>
          <p:blipFill>
            <a:blip r:embed="rId5" cstate="print"/>
            <a:srcRect/>
            <a:stretch>
              <a:fillRect/>
            </a:stretch>
          </p:blipFill>
          <p:spPr bwMode="auto">
            <a:xfrm>
              <a:off x="5562632" y="3415943"/>
              <a:ext cx="1828768" cy="1828457"/>
            </a:xfrm>
            <a:prstGeom prst="rect">
              <a:avLst/>
            </a:prstGeom>
            <a:noFill/>
            <a:ln w="9525">
              <a:noFill/>
              <a:miter lim="800000"/>
              <a:headEnd/>
              <a:tailEnd/>
            </a:ln>
          </p:spPr>
        </p:pic>
        <p:pic>
          <p:nvPicPr>
            <p:cNvPr id="21513" name="Picture 2" descr="I:\Analysis\withoutlens\pump_1.jpg"/>
            <p:cNvPicPr>
              <a:picLocks noChangeAspect="1" noChangeArrowheads="1"/>
            </p:cNvPicPr>
            <p:nvPr/>
          </p:nvPicPr>
          <p:blipFill>
            <a:blip r:embed="rId6" cstate="print"/>
            <a:srcRect l="9599" r="15601"/>
            <a:stretch>
              <a:fillRect/>
            </a:stretch>
          </p:blipFill>
          <p:spPr bwMode="auto">
            <a:xfrm>
              <a:off x="1762224" y="1511300"/>
              <a:ext cx="1823908" cy="1828457"/>
            </a:xfrm>
            <a:prstGeom prst="rect">
              <a:avLst/>
            </a:prstGeom>
            <a:noFill/>
            <a:ln w="9525">
              <a:noFill/>
              <a:miter lim="800000"/>
              <a:headEnd/>
              <a:tailEnd/>
            </a:ln>
          </p:spPr>
        </p:pic>
        <p:pic>
          <p:nvPicPr>
            <p:cNvPr id="21514" name="Picture 3" descr="I:\Analysis\withoutlens\pump_2.jpg"/>
            <p:cNvPicPr>
              <a:picLocks noChangeAspect="1" noChangeArrowheads="1"/>
            </p:cNvPicPr>
            <p:nvPr/>
          </p:nvPicPr>
          <p:blipFill>
            <a:blip r:embed="rId7" cstate="print"/>
            <a:srcRect l="19800" r="5400"/>
            <a:stretch>
              <a:fillRect/>
            </a:stretch>
          </p:blipFill>
          <p:spPr bwMode="auto">
            <a:xfrm>
              <a:off x="3657665" y="1511300"/>
              <a:ext cx="1823892" cy="1828457"/>
            </a:xfrm>
            <a:prstGeom prst="rect">
              <a:avLst/>
            </a:prstGeom>
            <a:noFill/>
            <a:ln w="9525">
              <a:noFill/>
              <a:miter lim="800000"/>
              <a:headEnd/>
              <a:tailEnd/>
            </a:ln>
          </p:spPr>
        </p:pic>
        <p:pic>
          <p:nvPicPr>
            <p:cNvPr id="21515" name="Picture 4" descr="I:\Analysis\withoutlens\pump_3.jpg"/>
            <p:cNvPicPr>
              <a:picLocks noChangeAspect="1" noChangeArrowheads="1"/>
            </p:cNvPicPr>
            <p:nvPr/>
          </p:nvPicPr>
          <p:blipFill>
            <a:blip r:embed="rId8" cstate="print"/>
            <a:srcRect l="4201" r="21001"/>
            <a:stretch>
              <a:fillRect/>
            </a:stretch>
          </p:blipFill>
          <p:spPr bwMode="auto">
            <a:xfrm>
              <a:off x="5562632" y="1511300"/>
              <a:ext cx="1823908" cy="1828457"/>
            </a:xfrm>
            <a:prstGeom prst="rect">
              <a:avLst/>
            </a:prstGeom>
            <a:noFill/>
            <a:ln w="9525">
              <a:noFill/>
              <a:miter lim="800000"/>
              <a:headEnd/>
              <a:tailEnd/>
            </a:ln>
          </p:spPr>
        </p:pic>
        <p:grpSp>
          <p:nvGrpSpPr>
            <p:cNvPr id="21516" name="Group 15"/>
            <p:cNvGrpSpPr>
              <a:grpSpLocks/>
            </p:cNvGrpSpPr>
            <p:nvPr/>
          </p:nvGrpSpPr>
          <p:grpSpPr bwMode="auto">
            <a:xfrm>
              <a:off x="1666875" y="4938070"/>
              <a:ext cx="737689" cy="319730"/>
              <a:chOff x="599975" y="4037012"/>
              <a:chExt cx="737702" cy="319790"/>
            </a:xfrm>
          </p:grpSpPr>
          <p:cxnSp>
            <p:nvCxnSpPr>
              <p:cNvPr id="19" name="Straight Connector 9"/>
              <p:cNvCxnSpPr/>
              <p:nvPr/>
            </p:nvCxnSpPr>
            <p:spPr>
              <a:xfrm>
                <a:off x="761903" y="4037655"/>
                <a:ext cx="219079" cy="158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521" name="TextBox 19"/>
              <p:cNvSpPr txBox="1">
                <a:spLocks noChangeArrowheads="1"/>
              </p:cNvSpPr>
              <p:nvPr/>
            </p:nvSpPr>
            <p:spPr bwMode="auto">
              <a:xfrm>
                <a:off x="599975" y="4049025"/>
                <a:ext cx="737702" cy="307777"/>
              </a:xfrm>
              <a:prstGeom prst="rect">
                <a:avLst/>
              </a:prstGeom>
              <a:noFill/>
              <a:ln w="9525">
                <a:noFill/>
                <a:miter lim="800000"/>
                <a:headEnd/>
                <a:tailEnd/>
              </a:ln>
            </p:spPr>
            <p:txBody>
              <a:bodyPr wrap="none">
                <a:spAutoFit/>
              </a:bodyPr>
              <a:lstStyle/>
              <a:p>
                <a:r>
                  <a:rPr lang="en-US" sz="1400">
                    <a:solidFill>
                      <a:schemeClr val="bg1"/>
                    </a:solidFill>
                  </a:rPr>
                  <a:t>1.0 mm</a:t>
                </a:r>
              </a:p>
            </p:txBody>
          </p:sp>
        </p:grpSp>
        <p:grpSp>
          <p:nvGrpSpPr>
            <p:cNvPr id="21517" name="Group 14"/>
            <p:cNvGrpSpPr>
              <a:grpSpLocks/>
            </p:cNvGrpSpPr>
            <p:nvPr/>
          </p:nvGrpSpPr>
          <p:grpSpPr bwMode="auto">
            <a:xfrm>
              <a:off x="1714199" y="3015768"/>
              <a:ext cx="737689" cy="319730"/>
              <a:chOff x="647300" y="2114350"/>
              <a:chExt cx="737702" cy="319790"/>
            </a:xfrm>
          </p:grpSpPr>
          <p:cxnSp>
            <p:nvCxnSpPr>
              <p:cNvPr id="17" name="Straight Connector 16"/>
              <p:cNvCxnSpPr/>
              <p:nvPr/>
            </p:nvCxnSpPr>
            <p:spPr>
              <a:xfrm>
                <a:off x="809529" y="2114832"/>
                <a:ext cx="255593" cy="158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519" name="TextBox 17"/>
              <p:cNvSpPr txBox="1">
                <a:spLocks noChangeArrowheads="1"/>
              </p:cNvSpPr>
              <p:nvPr/>
            </p:nvSpPr>
            <p:spPr bwMode="auto">
              <a:xfrm>
                <a:off x="647300" y="2126363"/>
                <a:ext cx="737702" cy="307777"/>
              </a:xfrm>
              <a:prstGeom prst="rect">
                <a:avLst/>
              </a:prstGeom>
              <a:noFill/>
              <a:ln w="9525">
                <a:noFill/>
                <a:miter lim="800000"/>
                <a:headEnd/>
                <a:tailEnd/>
              </a:ln>
            </p:spPr>
            <p:txBody>
              <a:bodyPr wrap="none">
                <a:spAutoFit/>
              </a:bodyPr>
              <a:lstStyle/>
              <a:p>
                <a:r>
                  <a:rPr lang="en-US" sz="1400">
                    <a:solidFill>
                      <a:schemeClr val="bg1"/>
                    </a:solidFill>
                  </a:rPr>
                  <a:t>1.0 mm</a:t>
                </a:r>
              </a:p>
            </p:txBody>
          </p:sp>
        </p:grpSp>
      </p:grpSp>
      <p:sp>
        <p:nvSpPr>
          <p:cNvPr id="21508" name="Slide Number Placeholder 19"/>
          <p:cNvSpPr>
            <a:spLocks noGrp="1"/>
          </p:cNvSpPr>
          <p:nvPr>
            <p:ph type="sldNum" sz="quarter" idx="11"/>
          </p:nvPr>
        </p:nvSpPr>
        <p:spPr/>
        <p:txBody>
          <a:bodyPr/>
          <a:lstStyle/>
          <a:p>
            <a:fld id="{1C3B3B75-86BC-4E62-A182-FD19D5A51AF5}" type="slidenum">
              <a:rPr lang="en-US" smtClean="0">
                <a:latin typeface="Arial" pitchFamily="34" charset="0"/>
              </a:rPr>
              <a:pPr/>
              <a:t>28</a:t>
            </a:fld>
            <a:r>
              <a:rPr lang="en-US" smtClean="0">
                <a:latin typeface="Arial" pitchFamily="34" charset="0"/>
              </a:rPr>
              <a:t> </a:t>
            </a:r>
          </a:p>
        </p:txBody>
      </p:sp>
      <p:sp>
        <p:nvSpPr>
          <p:cNvPr id="21509" name="Footer Placeholder 20"/>
          <p:cNvSpPr>
            <a:spLocks noGrp="1"/>
          </p:cNvSpPr>
          <p:nvPr>
            <p:ph type="ftr" sz="quarter" idx="10"/>
          </p:nvPr>
        </p:nvSpPr>
        <p:spPr/>
        <p:txBody>
          <a:bodyPr/>
          <a:lstStyle/>
          <a:p>
            <a:r>
              <a:rPr lang="en-US" smtClean="0">
                <a:latin typeface="Arial" pitchFamily="34" charset="0"/>
              </a:rPr>
              <a:t>R. P. Singh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a:xfrm>
            <a:off x="9525" y="9525"/>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dirty="0" smtClean="0"/>
              <a:t>SPDC with Gaussian pump beam (theory)</a:t>
            </a:r>
          </a:p>
        </p:txBody>
      </p:sp>
      <p:grpSp>
        <p:nvGrpSpPr>
          <p:cNvPr id="22531" name="Group 20"/>
          <p:cNvGrpSpPr>
            <a:grpSpLocks/>
          </p:cNvGrpSpPr>
          <p:nvPr/>
        </p:nvGrpSpPr>
        <p:grpSpPr bwMode="auto">
          <a:xfrm>
            <a:off x="1676400" y="1519238"/>
            <a:ext cx="5721350" cy="3748087"/>
            <a:chOff x="1676400" y="685800"/>
            <a:chExt cx="5721810" cy="3748790"/>
          </a:xfrm>
        </p:grpSpPr>
        <p:pic>
          <p:nvPicPr>
            <p:cNvPr id="22534" name="Picture 2" descr="I:\Analysis\withoutlens\29.6\348\Input.jpg"/>
            <p:cNvPicPr>
              <a:picLocks noChangeAspect="1" noChangeArrowheads="1"/>
            </p:cNvPicPr>
            <p:nvPr/>
          </p:nvPicPr>
          <p:blipFill>
            <a:blip r:embed="rId3" cstate="print"/>
            <a:srcRect l="16716" t="16759" r="16716" b="16759"/>
            <a:stretch>
              <a:fillRect/>
            </a:stretch>
          </p:blipFill>
          <p:spPr bwMode="auto">
            <a:xfrm>
              <a:off x="1752600" y="685800"/>
              <a:ext cx="1835610" cy="1828800"/>
            </a:xfrm>
            <a:prstGeom prst="rect">
              <a:avLst/>
            </a:prstGeom>
            <a:noFill/>
            <a:ln w="9525">
              <a:noFill/>
              <a:miter lim="800000"/>
              <a:headEnd/>
              <a:tailEnd/>
            </a:ln>
          </p:spPr>
        </p:pic>
        <p:pic>
          <p:nvPicPr>
            <p:cNvPr id="22535" name="Picture 3" descr="I:\Analysis\withoutlens\29.6\348\Output.jpg"/>
            <p:cNvPicPr>
              <a:picLocks noChangeAspect="1" noChangeArrowheads="1"/>
            </p:cNvPicPr>
            <p:nvPr/>
          </p:nvPicPr>
          <p:blipFill>
            <a:blip r:embed="rId4" cstate="print"/>
            <a:srcRect l="31618" t="31648" r="31618" b="31648"/>
            <a:stretch>
              <a:fillRect/>
            </a:stretch>
          </p:blipFill>
          <p:spPr bwMode="auto">
            <a:xfrm>
              <a:off x="1752600" y="2590800"/>
              <a:ext cx="1834021" cy="1828800"/>
            </a:xfrm>
            <a:prstGeom prst="rect">
              <a:avLst/>
            </a:prstGeom>
            <a:noFill/>
            <a:ln w="9525">
              <a:noFill/>
              <a:miter lim="800000"/>
              <a:headEnd/>
              <a:tailEnd/>
            </a:ln>
          </p:spPr>
        </p:pic>
        <p:pic>
          <p:nvPicPr>
            <p:cNvPr id="22536" name="Picture 4" descr="I:\Analysis\withoutlens\29.6\564\Input.jpg"/>
            <p:cNvPicPr>
              <a:picLocks noChangeAspect="1" noChangeArrowheads="1"/>
            </p:cNvPicPr>
            <p:nvPr/>
          </p:nvPicPr>
          <p:blipFill>
            <a:blip r:embed="rId5" cstate="print"/>
            <a:srcRect l="16716" t="16759" r="16716" b="16759"/>
            <a:stretch>
              <a:fillRect/>
            </a:stretch>
          </p:blipFill>
          <p:spPr bwMode="auto">
            <a:xfrm>
              <a:off x="3657600" y="685800"/>
              <a:ext cx="1835620" cy="1828800"/>
            </a:xfrm>
            <a:prstGeom prst="rect">
              <a:avLst/>
            </a:prstGeom>
            <a:noFill/>
            <a:ln w="9525">
              <a:noFill/>
              <a:miter lim="800000"/>
              <a:headEnd/>
              <a:tailEnd/>
            </a:ln>
          </p:spPr>
        </p:pic>
        <p:pic>
          <p:nvPicPr>
            <p:cNvPr id="22537" name="Picture 5" descr="I:\Analysis\withoutlens\29.6\564\Output.jpg"/>
            <p:cNvPicPr>
              <a:picLocks noChangeAspect="1" noChangeArrowheads="1"/>
            </p:cNvPicPr>
            <p:nvPr/>
          </p:nvPicPr>
          <p:blipFill>
            <a:blip r:embed="rId6" cstate="print"/>
            <a:srcRect l="31618" t="31648" r="31618" b="31648"/>
            <a:stretch>
              <a:fillRect/>
            </a:stretch>
          </p:blipFill>
          <p:spPr bwMode="auto">
            <a:xfrm>
              <a:off x="3657600" y="2590800"/>
              <a:ext cx="1834070" cy="1828800"/>
            </a:xfrm>
            <a:prstGeom prst="rect">
              <a:avLst/>
            </a:prstGeom>
            <a:noFill/>
            <a:ln w="9525">
              <a:noFill/>
              <a:miter lim="800000"/>
              <a:headEnd/>
              <a:tailEnd/>
            </a:ln>
          </p:spPr>
        </p:pic>
        <p:pic>
          <p:nvPicPr>
            <p:cNvPr id="22538" name="Picture 25" descr="I:\Analysis\withoutlens\29.6\682\Input.jpg"/>
            <p:cNvPicPr>
              <a:picLocks noChangeAspect="1" noChangeArrowheads="1"/>
            </p:cNvPicPr>
            <p:nvPr/>
          </p:nvPicPr>
          <p:blipFill>
            <a:blip r:embed="rId7" cstate="print"/>
            <a:srcRect l="16716" t="16759" r="16716" b="16759"/>
            <a:stretch>
              <a:fillRect/>
            </a:stretch>
          </p:blipFill>
          <p:spPr bwMode="auto">
            <a:xfrm>
              <a:off x="5562600" y="685800"/>
              <a:ext cx="1835610" cy="1828800"/>
            </a:xfrm>
            <a:prstGeom prst="rect">
              <a:avLst/>
            </a:prstGeom>
            <a:noFill/>
            <a:ln w="9525">
              <a:noFill/>
              <a:miter lim="800000"/>
              <a:headEnd/>
              <a:tailEnd/>
            </a:ln>
          </p:spPr>
        </p:pic>
        <p:pic>
          <p:nvPicPr>
            <p:cNvPr id="22539" name="Picture 7" descr="I:\Analysis\withoutlens\29.6\682\Output.jpg"/>
            <p:cNvPicPr>
              <a:picLocks noChangeAspect="1" noChangeArrowheads="1"/>
            </p:cNvPicPr>
            <p:nvPr/>
          </p:nvPicPr>
          <p:blipFill>
            <a:blip r:embed="rId8" cstate="print"/>
            <a:srcRect l="31618" t="31648" r="31618" b="31648"/>
            <a:stretch>
              <a:fillRect/>
            </a:stretch>
          </p:blipFill>
          <p:spPr bwMode="auto">
            <a:xfrm>
              <a:off x="5562600" y="2590800"/>
              <a:ext cx="1834070" cy="1828800"/>
            </a:xfrm>
            <a:prstGeom prst="rect">
              <a:avLst/>
            </a:prstGeom>
            <a:noFill/>
            <a:ln w="9525">
              <a:noFill/>
              <a:miter lim="800000"/>
              <a:headEnd/>
              <a:tailEnd/>
            </a:ln>
          </p:spPr>
        </p:pic>
        <p:grpSp>
          <p:nvGrpSpPr>
            <p:cNvPr id="22540" name="Group 7"/>
            <p:cNvGrpSpPr>
              <a:grpSpLocks/>
            </p:cNvGrpSpPr>
            <p:nvPr/>
          </p:nvGrpSpPr>
          <p:grpSpPr bwMode="auto">
            <a:xfrm>
              <a:off x="1676400" y="2209800"/>
              <a:ext cx="737702" cy="319790"/>
              <a:chOff x="647300" y="2114350"/>
              <a:chExt cx="737702" cy="319790"/>
            </a:xfrm>
          </p:grpSpPr>
          <p:cxnSp>
            <p:nvCxnSpPr>
              <p:cNvPr id="32" name="Straight Connector 8"/>
              <p:cNvCxnSpPr/>
              <p:nvPr/>
            </p:nvCxnSpPr>
            <p:spPr>
              <a:xfrm>
                <a:off x="809238" y="2114636"/>
                <a:ext cx="257196" cy="158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545" name="TextBox 9"/>
              <p:cNvSpPr txBox="1">
                <a:spLocks noChangeArrowheads="1"/>
              </p:cNvSpPr>
              <p:nvPr/>
            </p:nvSpPr>
            <p:spPr bwMode="auto">
              <a:xfrm>
                <a:off x="647300" y="2126363"/>
                <a:ext cx="737702" cy="307777"/>
              </a:xfrm>
              <a:prstGeom prst="rect">
                <a:avLst/>
              </a:prstGeom>
              <a:noFill/>
              <a:ln w="9525">
                <a:noFill/>
                <a:miter lim="800000"/>
                <a:headEnd/>
                <a:tailEnd/>
              </a:ln>
            </p:spPr>
            <p:txBody>
              <a:bodyPr wrap="none">
                <a:spAutoFit/>
              </a:bodyPr>
              <a:lstStyle/>
              <a:p>
                <a:r>
                  <a:rPr lang="en-US" sz="1400">
                    <a:solidFill>
                      <a:schemeClr val="bg1"/>
                    </a:solidFill>
                  </a:rPr>
                  <a:t>1.0 mm</a:t>
                </a:r>
              </a:p>
            </p:txBody>
          </p:sp>
        </p:grpSp>
        <p:grpSp>
          <p:nvGrpSpPr>
            <p:cNvPr id="22541" name="Group 10"/>
            <p:cNvGrpSpPr>
              <a:grpSpLocks/>
            </p:cNvGrpSpPr>
            <p:nvPr/>
          </p:nvGrpSpPr>
          <p:grpSpPr bwMode="auto">
            <a:xfrm>
              <a:off x="1676400" y="4114800"/>
              <a:ext cx="737702" cy="319790"/>
              <a:chOff x="599975" y="4037012"/>
              <a:chExt cx="737702" cy="319790"/>
            </a:xfrm>
          </p:grpSpPr>
          <p:cxnSp>
            <p:nvCxnSpPr>
              <p:cNvPr id="30" name="Straight Connector 29"/>
              <p:cNvCxnSpPr/>
              <p:nvPr/>
            </p:nvCxnSpPr>
            <p:spPr>
              <a:xfrm>
                <a:off x="761913" y="4037655"/>
                <a:ext cx="219093" cy="158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543" name="TextBox 30"/>
              <p:cNvSpPr txBox="1">
                <a:spLocks noChangeArrowheads="1"/>
              </p:cNvSpPr>
              <p:nvPr/>
            </p:nvSpPr>
            <p:spPr bwMode="auto">
              <a:xfrm>
                <a:off x="599975" y="4049025"/>
                <a:ext cx="737702" cy="307777"/>
              </a:xfrm>
              <a:prstGeom prst="rect">
                <a:avLst/>
              </a:prstGeom>
              <a:noFill/>
              <a:ln w="9525">
                <a:noFill/>
                <a:miter lim="800000"/>
                <a:headEnd/>
                <a:tailEnd/>
              </a:ln>
            </p:spPr>
            <p:txBody>
              <a:bodyPr wrap="none">
                <a:spAutoFit/>
              </a:bodyPr>
              <a:lstStyle/>
              <a:p>
                <a:r>
                  <a:rPr lang="en-US" sz="1400">
                    <a:solidFill>
                      <a:schemeClr val="bg1"/>
                    </a:solidFill>
                  </a:rPr>
                  <a:t>1.0 mm</a:t>
                </a:r>
              </a:p>
            </p:txBody>
          </p:sp>
        </p:grpSp>
      </p:grpSp>
      <p:sp>
        <p:nvSpPr>
          <p:cNvPr id="22532" name="Slide Number Placeholder 18"/>
          <p:cNvSpPr>
            <a:spLocks noGrp="1"/>
          </p:cNvSpPr>
          <p:nvPr>
            <p:ph type="sldNum" sz="quarter" idx="11"/>
          </p:nvPr>
        </p:nvSpPr>
        <p:spPr/>
        <p:txBody>
          <a:bodyPr/>
          <a:lstStyle/>
          <a:p>
            <a:fld id="{58361770-55AC-4E87-8C17-1C0FD355A549}" type="slidenum">
              <a:rPr lang="en-US" smtClean="0">
                <a:latin typeface="Arial" pitchFamily="34" charset="0"/>
              </a:rPr>
              <a:pPr/>
              <a:t>29</a:t>
            </a:fld>
            <a:r>
              <a:rPr lang="en-US" smtClean="0">
                <a:latin typeface="Arial" pitchFamily="34" charset="0"/>
              </a:rPr>
              <a:t> </a:t>
            </a:r>
          </a:p>
        </p:txBody>
      </p:sp>
      <p:sp>
        <p:nvSpPr>
          <p:cNvPr id="22533" name="Footer Placeholder 19"/>
          <p:cNvSpPr>
            <a:spLocks noGrp="1"/>
          </p:cNvSpPr>
          <p:nvPr>
            <p:ph type="ftr" sz="quarter" idx="10"/>
          </p:nvPr>
        </p:nvSpPr>
        <p:spPr/>
        <p:txBody>
          <a:bodyPr/>
          <a:lstStyle/>
          <a:p>
            <a:r>
              <a:rPr lang="en-US" smtClean="0">
                <a:latin typeface="Arial" pitchFamily="34" charset="0"/>
              </a:rPr>
              <a:t>R. P. Singh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noGrp="1" noChangeArrowheads="1"/>
          </p:cNvSpPr>
          <p:nvPr>
            <p:ph type="title" idx="4294967295"/>
          </p:nvPr>
        </p:nvSpPr>
        <p:spPr>
          <a:xfrm>
            <a:off x="9525" y="9525"/>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mtClean="0"/>
              <a:t>Outline of the talk</a:t>
            </a:r>
          </a:p>
        </p:txBody>
      </p:sp>
      <p:sp>
        <p:nvSpPr>
          <p:cNvPr id="76803" name="Rectangle 2"/>
          <p:cNvSpPr>
            <a:spLocks noGrp="1" noChangeArrowheads="1"/>
          </p:cNvSpPr>
          <p:nvPr>
            <p:ph type="body" idx="4294967295"/>
          </p:nvPr>
        </p:nvSpPr>
        <p:spPr>
          <a:xfrm>
            <a:off x="0" y="762000"/>
            <a:ext cx="9144000" cy="5715000"/>
          </a:xfrm>
        </p:spPr>
        <p:txBody>
          <a:bodyPr/>
          <a:lstStyle/>
          <a:p>
            <a:pPr marL="339725" indent="-339725" eaLnBrk="1" hangingPunct="1">
              <a:lnSpc>
                <a:spcPct val="125000"/>
              </a:lnSpc>
              <a:buFont typeface="cmss12"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mtClean="0"/>
              <a:t>How light acquires orbital angular momentum (OAM)</a:t>
            </a:r>
          </a:p>
          <a:p>
            <a:pPr lvl="4" eaLnBrk="1" hangingPunct="1">
              <a:lnSpc>
                <a:spcPct val="125000"/>
              </a:lnSpc>
              <a:buFont typeface="cmss12"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mtClean="0"/>
              <a:t>Experimental techniques to produce light with OAM</a:t>
            </a:r>
          </a:p>
          <a:p>
            <a:pPr marL="339725" indent="-339725" eaLnBrk="1" hangingPunct="1">
              <a:lnSpc>
                <a:spcPct val="125000"/>
              </a:lnSpc>
              <a:buFont typeface="cmss12"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mtClean="0"/>
              <a:t>Spontaneous Parametric Down-Conversion (SPDC)</a:t>
            </a:r>
          </a:p>
          <a:p>
            <a:pPr marL="1484313" lvl="1" indent="-568325" eaLnBrk="1" hangingPunct="1">
              <a:lnSpc>
                <a:spcPct val="125000"/>
              </a:lnSpc>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mtClean="0"/>
              <a:t>Why</a:t>
            </a:r>
          </a:p>
          <a:p>
            <a:pPr marL="1484313" lvl="1" indent="-568325" eaLnBrk="1" hangingPunct="1">
              <a:lnSpc>
                <a:spcPct val="125000"/>
              </a:lnSpc>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mtClean="0"/>
              <a:t>What</a:t>
            </a:r>
          </a:p>
          <a:p>
            <a:pPr marL="1484313" lvl="1" indent="-568325" eaLnBrk="1" hangingPunct="1">
              <a:lnSpc>
                <a:spcPct val="125000"/>
              </a:lnSpc>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mtClean="0"/>
              <a:t>How</a:t>
            </a:r>
          </a:p>
          <a:p>
            <a:pPr marL="339725" indent="-339725" eaLnBrk="1" hangingPunct="1">
              <a:lnSpc>
                <a:spcPct val="125000"/>
              </a:lnSpc>
              <a:buFont typeface="cmss12"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mtClean="0"/>
              <a:t>Experiments and results</a:t>
            </a:r>
          </a:p>
          <a:p>
            <a:pPr marL="339725" indent="-339725" eaLnBrk="1" hangingPunct="1">
              <a:lnSpc>
                <a:spcPct val="125000"/>
              </a:lnSpc>
              <a:buFont typeface="cmss12"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mtClean="0"/>
              <a:t>Hyper and hybrid entanglement</a:t>
            </a:r>
          </a:p>
          <a:p>
            <a:pPr marL="339725" indent="-339725" eaLnBrk="1" hangingPunct="1">
              <a:lnSpc>
                <a:spcPct val="125000"/>
              </a:lnSpc>
              <a:buFont typeface="cmss12"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mtClean="0"/>
              <a:t>Applications – recent experiments</a:t>
            </a:r>
          </a:p>
          <a:p>
            <a:pPr marL="339725" indent="-339725" eaLnBrk="1" hangingPunct="1">
              <a:lnSpc>
                <a:spcPct val="125000"/>
              </a:lnSpc>
              <a:buFont typeface="cmss12"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mtClean="0"/>
              <a:t>Future plan</a:t>
            </a:r>
          </a:p>
          <a:p>
            <a:pPr marL="339725" indent="-339725" eaLnBrk="1" hangingPunct="1">
              <a:lnSpc>
                <a:spcPct val="125000"/>
              </a:lnSpc>
              <a:buFont typeface="cmss12"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mtClean="0"/>
              <a:t>Conclusion</a:t>
            </a:r>
          </a:p>
          <a:p>
            <a:pPr marL="339725" indent="-339725" eaLnBrk="1" hangingPunct="1">
              <a:lnSpc>
                <a:spcPct val="125000"/>
              </a:lnSpc>
              <a:buFont typeface="cmss12"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IN" smtClean="0"/>
          </a:p>
        </p:txBody>
      </p:sp>
      <p:sp>
        <p:nvSpPr>
          <p:cNvPr id="76804" name="Slide Number Placeholder 6"/>
          <p:cNvSpPr txBox="1">
            <a:spLocks noGrp="1"/>
          </p:cNvSpPr>
          <p:nvPr/>
        </p:nvSpPr>
        <p:spPr bwMode="auto">
          <a:xfrm>
            <a:off x="1955800" y="6569075"/>
            <a:ext cx="7173913" cy="274638"/>
          </a:xfrm>
          <a:prstGeom prst="rect">
            <a:avLst/>
          </a:prstGeom>
          <a:solidFill>
            <a:srgbClr val="0000FF"/>
          </a:solidFill>
          <a:ln w="9360">
            <a:solidFill>
              <a:srgbClr val="FFFFFF"/>
            </a:solidFill>
            <a:miter lim="800000"/>
            <a:headEnd/>
            <a:tailEnd/>
          </a:ln>
        </p:spPr>
        <p:txBody>
          <a:bodyPr lIns="4680" tIns="4680" rIns="4680" bIns="4680" anchor="ct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974A9E5-4294-4ECC-848A-C300E257B955}" type="slidenum">
              <a:rPr lang="en-US" sz="1200">
                <a:solidFill>
                  <a:srgbClr val="FFFFFF"/>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a:t>
            </a:fld>
            <a:r>
              <a:rPr lang="en-US" sz="1200">
                <a:solidFill>
                  <a:srgbClr val="FFFFFF"/>
                </a:solidFill>
              </a:rPr>
              <a:t> </a:t>
            </a:r>
          </a:p>
        </p:txBody>
      </p:sp>
      <p:sp>
        <p:nvSpPr>
          <p:cNvPr id="76805" name="Footer Placeholder 7"/>
          <p:cNvSpPr txBox="1">
            <a:spLocks noGrp="1"/>
          </p:cNvSpPr>
          <p:nvPr/>
        </p:nvSpPr>
        <p:spPr bwMode="auto">
          <a:xfrm>
            <a:off x="6350" y="6569075"/>
            <a:ext cx="1966913" cy="274638"/>
          </a:xfrm>
          <a:prstGeom prst="rect">
            <a:avLst/>
          </a:prstGeom>
          <a:solidFill>
            <a:srgbClr val="0000FF"/>
          </a:solidFill>
          <a:ln w="9360">
            <a:solidFill>
              <a:srgbClr val="FFFFFF"/>
            </a:solidFill>
            <a:miter lim="800000"/>
            <a:headEnd/>
            <a:tailEnd/>
          </a:ln>
        </p:spPr>
        <p:txBody>
          <a:bodyPr lIns="4680" tIns="4680" rIns="4680" bIns="468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rPr>
              <a:t>R. P. Singh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
          <p:cNvSpPr>
            <a:spLocks noGrp="1" noChangeArrowheads="1"/>
          </p:cNvSpPr>
          <p:nvPr>
            <p:ph type="title"/>
          </p:nvPr>
        </p:nvSpPr>
        <p:spPr>
          <a:xfrm>
            <a:off x="9525" y="9525"/>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mtClean="0"/>
              <a:t>SPDC with gaussian pump beam</a:t>
            </a:r>
          </a:p>
        </p:txBody>
      </p:sp>
      <p:graphicFrame>
        <p:nvGraphicFramePr>
          <p:cNvPr id="3074" name="Object 2"/>
          <p:cNvGraphicFramePr>
            <a:graphicFrameLocks noChangeAspect="1"/>
          </p:cNvGraphicFramePr>
          <p:nvPr/>
        </p:nvGraphicFramePr>
        <p:xfrm>
          <a:off x="990600" y="1143000"/>
          <a:ext cx="7010400" cy="4954588"/>
        </p:xfrm>
        <a:graphic>
          <a:graphicData uri="http://schemas.openxmlformats.org/presentationml/2006/ole">
            <mc:AlternateContent xmlns:mc="http://schemas.openxmlformats.org/markup-compatibility/2006">
              <mc:Choice xmlns:v="urn:schemas-microsoft-com:vml" Requires="v">
                <p:oleObj spid="_x0000_s3087" name="Graph" r:id="rId4" imgW="4276954" imgH="3022397" progId="">
                  <p:embed/>
                </p:oleObj>
              </mc:Choice>
              <mc:Fallback>
                <p:oleObj name="Graph" r:id="rId4" imgW="4276954" imgH="3022397" progId="">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143000"/>
                        <a:ext cx="7010400" cy="49545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Slide Number Placeholder 6"/>
          <p:cNvSpPr>
            <a:spLocks noGrp="1"/>
          </p:cNvSpPr>
          <p:nvPr>
            <p:ph type="sldNum" sz="quarter" idx="11"/>
          </p:nvPr>
        </p:nvSpPr>
        <p:spPr/>
        <p:txBody>
          <a:bodyPr/>
          <a:lstStyle/>
          <a:p>
            <a:fld id="{97023A66-43AA-45E8-B474-B50908FFC76E}" type="slidenum">
              <a:rPr lang="en-US" smtClean="0">
                <a:latin typeface="Arial" pitchFamily="34" charset="0"/>
              </a:rPr>
              <a:pPr/>
              <a:t>30</a:t>
            </a:fld>
            <a:r>
              <a:rPr lang="en-US" smtClean="0">
                <a:latin typeface="Arial" pitchFamily="34" charset="0"/>
              </a:rPr>
              <a:t> </a:t>
            </a:r>
          </a:p>
        </p:txBody>
      </p:sp>
      <p:sp>
        <p:nvSpPr>
          <p:cNvPr id="3077" name="Footer Placeholder 7"/>
          <p:cNvSpPr>
            <a:spLocks noGrp="1"/>
          </p:cNvSpPr>
          <p:nvPr>
            <p:ph type="ftr" sz="quarter" idx="10"/>
          </p:nvPr>
        </p:nvSpPr>
        <p:spPr/>
        <p:txBody>
          <a:bodyPr/>
          <a:lstStyle/>
          <a:p>
            <a:r>
              <a:rPr lang="en-US" smtClean="0">
                <a:latin typeface="Arial" pitchFamily="34" charset="0"/>
              </a:rPr>
              <a:t>R. P. Singh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525" y="9525"/>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mtClean="0"/>
              <a:t>SPDC with optical vortex beam</a:t>
            </a:r>
          </a:p>
        </p:txBody>
      </p:sp>
      <p:pic>
        <p:nvPicPr>
          <p:cNvPr id="23555" name="Picture 81"/>
          <p:cNvPicPr>
            <a:picLocks noChangeAspect="1" noChangeArrowheads="1"/>
          </p:cNvPicPr>
          <p:nvPr/>
        </p:nvPicPr>
        <p:blipFill>
          <a:blip r:embed="rId3" cstate="print"/>
          <a:srcRect l="5843" t="42957" r="28381"/>
          <a:stretch>
            <a:fillRect/>
          </a:stretch>
        </p:blipFill>
        <p:spPr bwMode="auto">
          <a:xfrm>
            <a:off x="703263" y="838200"/>
            <a:ext cx="7373937" cy="5043487"/>
          </a:xfrm>
          <a:prstGeom prst="rect">
            <a:avLst/>
          </a:prstGeom>
          <a:noFill/>
          <a:ln w="9525">
            <a:noFill/>
            <a:miter lim="800000"/>
            <a:headEnd/>
            <a:tailEnd/>
          </a:ln>
        </p:spPr>
      </p:pic>
      <p:sp>
        <p:nvSpPr>
          <p:cNvPr id="23556" name="AutoShape 7"/>
          <p:cNvSpPr>
            <a:spLocks noChangeAspect="1" noChangeArrowheads="1"/>
          </p:cNvSpPr>
          <p:nvPr/>
        </p:nvSpPr>
        <p:spPr bwMode="auto">
          <a:xfrm>
            <a:off x="550863" y="1143000"/>
            <a:ext cx="7373937" cy="4956175"/>
          </a:xfrm>
          <a:prstGeom prst="rect">
            <a:avLst/>
          </a:prstGeom>
          <a:noFill/>
          <a:ln w="9525">
            <a:noFill/>
            <a:miter lim="800000"/>
            <a:headEnd/>
            <a:tailEnd/>
          </a:ln>
        </p:spPr>
        <p:txBody>
          <a:bodyPr/>
          <a:lstStyle/>
          <a:p>
            <a:endParaRPr lang="en-US">
              <a:solidFill>
                <a:schemeClr val="bg1"/>
              </a:solidFill>
            </a:endParaRPr>
          </a:p>
        </p:txBody>
      </p:sp>
      <p:sp>
        <p:nvSpPr>
          <p:cNvPr id="23557" name="Slide Number Placeholder 7"/>
          <p:cNvSpPr>
            <a:spLocks noGrp="1"/>
          </p:cNvSpPr>
          <p:nvPr>
            <p:ph type="sldNum" sz="quarter" idx="11"/>
          </p:nvPr>
        </p:nvSpPr>
        <p:spPr/>
        <p:txBody>
          <a:bodyPr/>
          <a:lstStyle/>
          <a:p>
            <a:fld id="{0980C657-933C-4845-9108-5F003DE1594F}" type="slidenum">
              <a:rPr lang="en-US" smtClean="0">
                <a:latin typeface="Arial" pitchFamily="34" charset="0"/>
              </a:rPr>
              <a:pPr/>
              <a:t>31</a:t>
            </a:fld>
            <a:r>
              <a:rPr lang="en-US" smtClean="0">
                <a:latin typeface="Arial" pitchFamily="34" charset="0"/>
              </a:rPr>
              <a:t> </a:t>
            </a:r>
          </a:p>
        </p:txBody>
      </p:sp>
      <p:sp>
        <p:nvSpPr>
          <p:cNvPr id="23558" name="Footer Placeholder 8"/>
          <p:cNvSpPr>
            <a:spLocks noGrp="1"/>
          </p:cNvSpPr>
          <p:nvPr>
            <p:ph type="ftr" sz="quarter" idx="10"/>
          </p:nvPr>
        </p:nvSpPr>
        <p:spPr/>
        <p:txBody>
          <a:bodyPr/>
          <a:lstStyle/>
          <a:p>
            <a:r>
              <a:rPr lang="en-US" smtClean="0">
                <a:latin typeface="Arial" pitchFamily="34" charset="0"/>
              </a:rPr>
              <a:t>R. P. Singh</a:t>
            </a:r>
          </a:p>
        </p:txBody>
      </p:sp>
      <p:sp>
        <p:nvSpPr>
          <p:cNvPr id="7" name="TextBox 6"/>
          <p:cNvSpPr txBox="1"/>
          <p:nvPr/>
        </p:nvSpPr>
        <p:spPr>
          <a:xfrm>
            <a:off x="140350" y="6019800"/>
            <a:ext cx="4660250" cy="369332"/>
          </a:xfrm>
          <a:prstGeom prst="rect">
            <a:avLst/>
          </a:prstGeom>
          <a:noFill/>
        </p:spPr>
        <p:txBody>
          <a:bodyPr wrap="none" rtlCol="0">
            <a:spAutoFit/>
          </a:bodyPr>
          <a:lstStyle/>
          <a:p>
            <a:r>
              <a:rPr lang="en-IN" dirty="0" smtClean="0"/>
              <a:t>S. </a:t>
            </a:r>
            <a:r>
              <a:rPr lang="en-IN" dirty="0" err="1" smtClean="0"/>
              <a:t>Prabhakar</a:t>
            </a:r>
            <a:r>
              <a:rPr lang="en-IN" dirty="0" smtClean="0"/>
              <a:t> et al., Optics Communications</a:t>
            </a:r>
            <a:endParaRPr lang="en-IN"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a:xfrm>
            <a:off x="9525" y="9525"/>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mtClean="0"/>
              <a:t>SPDC with optical vortex pump beam</a:t>
            </a:r>
          </a:p>
        </p:txBody>
      </p:sp>
      <p:grpSp>
        <p:nvGrpSpPr>
          <p:cNvPr id="24579" name="Group 18"/>
          <p:cNvGrpSpPr>
            <a:grpSpLocks/>
          </p:cNvGrpSpPr>
          <p:nvPr/>
        </p:nvGrpSpPr>
        <p:grpSpPr bwMode="auto">
          <a:xfrm>
            <a:off x="1728788" y="1371600"/>
            <a:ext cx="5672137" cy="3778250"/>
            <a:chOff x="1729573" y="2060066"/>
            <a:chExt cx="5671353" cy="3778759"/>
          </a:xfrm>
        </p:grpSpPr>
        <p:pic>
          <p:nvPicPr>
            <p:cNvPr id="24583" name="Picture 2" descr="H:\SPDC_Simulation\SPDC\order\5.jpg"/>
            <p:cNvPicPr>
              <a:picLocks noChangeAspect="1" noChangeArrowheads="1"/>
            </p:cNvPicPr>
            <p:nvPr/>
          </p:nvPicPr>
          <p:blipFill>
            <a:blip r:embed="rId3" cstate="print"/>
            <a:srcRect l="19162" t="19180" r="19162" b="19180"/>
            <a:stretch>
              <a:fillRect/>
            </a:stretch>
          </p:blipFill>
          <p:spPr bwMode="auto">
            <a:xfrm>
              <a:off x="5568950" y="2062163"/>
              <a:ext cx="1831762" cy="1828800"/>
            </a:xfrm>
            <a:prstGeom prst="rect">
              <a:avLst/>
            </a:prstGeom>
            <a:noFill/>
            <a:ln w="9525">
              <a:noFill/>
              <a:miter lim="800000"/>
              <a:headEnd/>
              <a:tailEnd/>
            </a:ln>
          </p:spPr>
        </p:pic>
        <p:pic>
          <p:nvPicPr>
            <p:cNvPr id="24584" name="Picture 3" descr="H:\SPDC_Simulation\SPDC\order\1.jpg"/>
            <p:cNvPicPr>
              <a:picLocks noChangeAspect="1" noChangeArrowheads="1"/>
            </p:cNvPicPr>
            <p:nvPr/>
          </p:nvPicPr>
          <p:blipFill>
            <a:blip r:embed="rId4" cstate="print"/>
            <a:srcRect l="19162" t="19180" r="19162" b="19180"/>
            <a:stretch>
              <a:fillRect/>
            </a:stretch>
          </p:blipFill>
          <p:spPr bwMode="auto">
            <a:xfrm>
              <a:off x="1819656" y="2060066"/>
              <a:ext cx="1828800" cy="1825839"/>
            </a:xfrm>
            <a:prstGeom prst="rect">
              <a:avLst/>
            </a:prstGeom>
            <a:noFill/>
            <a:ln w="9525">
              <a:noFill/>
              <a:miter lim="800000"/>
              <a:headEnd/>
              <a:tailEnd/>
            </a:ln>
          </p:spPr>
        </p:pic>
        <p:pic>
          <p:nvPicPr>
            <p:cNvPr id="24585" name="Picture 4" descr="H:\SPDC_Simulation\SPDC\order\3.jpg"/>
            <p:cNvPicPr>
              <a:picLocks noChangeAspect="1" noChangeArrowheads="1"/>
            </p:cNvPicPr>
            <p:nvPr/>
          </p:nvPicPr>
          <p:blipFill>
            <a:blip r:embed="rId5" cstate="print"/>
            <a:srcRect l="19162" t="19180" r="19162" b="19180"/>
            <a:stretch>
              <a:fillRect/>
            </a:stretch>
          </p:blipFill>
          <p:spPr bwMode="auto">
            <a:xfrm>
              <a:off x="3694176" y="2060448"/>
              <a:ext cx="1828800" cy="1825843"/>
            </a:xfrm>
            <a:prstGeom prst="rect">
              <a:avLst/>
            </a:prstGeom>
            <a:noFill/>
            <a:ln w="9525">
              <a:noFill/>
              <a:miter lim="800000"/>
              <a:headEnd/>
              <a:tailEnd/>
            </a:ln>
          </p:spPr>
        </p:pic>
        <p:pic>
          <p:nvPicPr>
            <p:cNvPr id="24586" name="Picture 3" descr="I:\sgreddy\1.jpg"/>
            <p:cNvPicPr>
              <a:picLocks noChangeAspect="1" noChangeArrowheads="1"/>
            </p:cNvPicPr>
            <p:nvPr/>
          </p:nvPicPr>
          <p:blipFill>
            <a:blip r:embed="rId6" cstate="print"/>
            <a:srcRect/>
            <a:stretch>
              <a:fillRect/>
            </a:stretch>
          </p:blipFill>
          <p:spPr bwMode="auto">
            <a:xfrm>
              <a:off x="1822322" y="3940556"/>
              <a:ext cx="1828800" cy="1828800"/>
            </a:xfrm>
            <a:prstGeom prst="rect">
              <a:avLst/>
            </a:prstGeom>
            <a:noFill/>
            <a:ln w="9525">
              <a:noFill/>
              <a:miter lim="800000"/>
              <a:headEnd/>
              <a:tailEnd/>
            </a:ln>
          </p:spPr>
        </p:pic>
        <p:pic>
          <p:nvPicPr>
            <p:cNvPr id="24587" name="Picture 4" descr="I:\sgreddy\3.jpg"/>
            <p:cNvPicPr>
              <a:picLocks noChangeAspect="1" noChangeArrowheads="1"/>
            </p:cNvPicPr>
            <p:nvPr/>
          </p:nvPicPr>
          <p:blipFill>
            <a:blip r:embed="rId7" cstate="print"/>
            <a:srcRect/>
            <a:stretch>
              <a:fillRect/>
            </a:stretch>
          </p:blipFill>
          <p:spPr bwMode="auto">
            <a:xfrm>
              <a:off x="3696970" y="3940556"/>
              <a:ext cx="1828800" cy="1828800"/>
            </a:xfrm>
            <a:prstGeom prst="rect">
              <a:avLst/>
            </a:prstGeom>
            <a:noFill/>
            <a:ln w="9525">
              <a:noFill/>
              <a:miter lim="800000"/>
              <a:headEnd/>
              <a:tailEnd/>
            </a:ln>
          </p:spPr>
        </p:pic>
        <p:pic>
          <p:nvPicPr>
            <p:cNvPr id="24588" name="Picture 5" descr="I:\sgreddy\5.jpg"/>
            <p:cNvPicPr>
              <a:picLocks noChangeAspect="1" noChangeArrowheads="1"/>
            </p:cNvPicPr>
            <p:nvPr/>
          </p:nvPicPr>
          <p:blipFill>
            <a:blip r:embed="rId8" cstate="print"/>
            <a:srcRect/>
            <a:stretch>
              <a:fillRect/>
            </a:stretch>
          </p:blipFill>
          <p:spPr bwMode="auto">
            <a:xfrm>
              <a:off x="5572126" y="3940810"/>
              <a:ext cx="1828800" cy="1828800"/>
            </a:xfrm>
            <a:prstGeom prst="rect">
              <a:avLst/>
            </a:prstGeom>
            <a:noFill/>
            <a:ln w="9525">
              <a:noFill/>
              <a:miter lim="800000"/>
              <a:headEnd/>
              <a:tailEnd/>
            </a:ln>
          </p:spPr>
        </p:pic>
        <p:grpSp>
          <p:nvGrpSpPr>
            <p:cNvPr id="24589" name="Group 7"/>
            <p:cNvGrpSpPr>
              <a:grpSpLocks/>
            </p:cNvGrpSpPr>
            <p:nvPr/>
          </p:nvGrpSpPr>
          <p:grpSpPr bwMode="auto">
            <a:xfrm>
              <a:off x="1729573" y="5519035"/>
              <a:ext cx="737702" cy="319790"/>
              <a:chOff x="599975" y="4037012"/>
              <a:chExt cx="737702" cy="319790"/>
            </a:xfrm>
          </p:grpSpPr>
          <p:cxnSp>
            <p:nvCxnSpPr>
              <p:cNvPr id="40" name="Straight Connector 8"/>
              <p:cNvCxnSpPr/>
              <p:nvPr/>
            </p:nvCxnSpPr>
            <p:spPr>
              <a:xfrm>
                <a:off x="761878" y="4037672"/>
                <a:ext cx="219045" cy="158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4594" name="TextBox 9"/>
              <p:cNvSpPr txBox="1">
                <a:spLocks noChangeArrowheads="1"/>
              </p:cNvSpPr>
              <p:nvPr/>
            </p:nvSpPr>
            <p:spPr bwMode="auto">
              <a:xfrm>
                <a:off x="599975" y="4049025"/>
                <a:ext cx="737702" cy="307777"/>
              </a:xfrm>
              <a:prstGeom prst="rect">
                <a:avLst/>
              </a:prstGeom>
              <a:noFill/>
              <a:ln w="9525">
                <a:noFill/>
                <a:miter lim="800000"/>
                <a:headEnd/>
                <a:tailEnd/>
              </a:ln>
            </p:spPr>
            <p:txBody>
              <a:bodyPr wrap="none">
                <a:spAutoFit/>
              </a:bodyPr>
              <a:lstStyle/>
              <a:p>
                <a:r>
                  <a:rPr lang="en-US" sz="1400">
                    <a:solidFill>
                      <a:schemeClr val="bg1"/>
                    </a:solidFill>
                  </a:rPr>
                  <a:t>1.0 mm</a:t>
                </a:r>
              </a:p>
            </p:txBody>
          </p:sp>
        </p:grpSp>
        <p:grpSp>
          <p:nvGrpSpPr>
            <p:cNvPr id="24590" name="Group 10"/>
            <p:cNvGrpSpPr>
              <a:grpSpLocks/>
            </p:cNvGrpSpPr>
            <p:nvPr/>
          </p:nvGrpSpPr>
          <p:grpSpPr bwMode="auto">
            <a:xfrm>
              <a:off x="1776898" y="3605898"/>
              <a:ext cx="737702" cy="319790"/>
              <a:chOff x="647300" y="2114350"/>
              <a:chExt cx="737702" cy="319790"/>
            </a:xfrm>
          </p:grpSpPr>
          <p:cxnSp>
            <p:nvCxnSpPr>
              <p:cNvPr id="38" name="Straight Connector 37"/>
              <p:cNvCxnSpPr/>
              <p:nvPr/>
            </p:nvCxnSpPr>
            <p:spPr>
              <a:xfrm>
                <a:off x="809496" y="2114951"/>
                <a:ext cx="257139" cy="158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4592" name="TextBox 38"/>
              <p:cNvSpPr txBox="1">
                <a:spLocks noChangeArrowheads="1"/>
              </p:cNvSpPr>
              <p:nvPr/>
            </p:nvSpPr>
            <p:spPr bwMode="auto">
              <a:xfrm>
                <a:off x="647300" y="2126363"/>
                <a:ext cx="737702" cy="307777"/>
              </a:xfrm>
              <a:prstGeom prst="rect">
                <a:avLst/>
              </a:prstGeom>
              <a:noFill/>
              <a:ln w="9525">
                <a:noFill/>
                <a:miter lim="800000"/>
                <a:headEnd/>
                <a:tailEnd/>
              </a:ln>
            </p:spPr>
            <p:txBody>
              <a:bodyPr wrap="none">
                <a:spAutoFit/>
              </a:bodyPr>
              <a:lstStyle/>
              <a:p>
                <a:r>
                  <a:rPr lang="en-US" sz="1400">
                    <a:solidFill>
                      <a:schemeClr val="bg1"/>
                    </a:solidFill>
                  </a:rPr>
                  <a:t>1.0 mm</a:t>
                </a:r>
              </a:p>
            </p:txBody>
          </p:sp>
        </p:grpSp>
      </p:grpSp>
      <p:sp>
        <p:nvSpPr>
          <p:cNvPr id="24580" name="TextBox 18"/>
          <p:cNvSpPr txBox="1">
            <a:spLocks noChangeArrowheads="1"/>
          </p:cNvSpPr>
          <p:nvPr/>
        </p:nvSpPr>
        <p:spPr bwMode="auto">
          <a:xfrm>
            <a:off x="304800" y="5334000"/>
            <a:ext cx="6408738" cy="369888"/>
          </a:xfrm>
          <a:prstGeom prst="rect">
            <a:avLst/>
          </a:prstGeom>
          <a:noFill/>
          <a:ln w="9525">
            <a:noFill/>
            <a:miter lim="800000"/>
            <a:headEnd/>
            <a:tailEnd/>
          </a:ln>
        </p:spPr>
        <p:txBody>
          <a:bodyPr wrap="none">
            <a:spAutoFit/>
          </a:bodyPr>
          <a:lstStyle/>
          <a:p>
            <a:r>
              <a:rPr lang="en-US"/>
              <a:t>Order of vortex	</a:t>
            </a:r>
            <a:r>
              <a:rPr lang="en-US" i="1"/>
              <a:t>m</a:t>
            </a:r>
            <a:r>
              <a:rPr lang="en-US"/>
              <a:t>=1			    </a:t>
            </a:r>
            <a:r>
              <a:rPr lang="en-US" i="1"/>
              <a:t>m</a:t>
            </a:r>
            <a:r>
              <a:rPr lang="en-US"/>
              <a:t>=3			     </a:t>
            </a:r>
            <a:r>
              <a:rPr lang="en-US" i="1"/>
              <a:t>m</a:t>
            </a:r>
            <a:r>
              <a:rPr lang="en-US"/>
              <a:t>=5</a:t>
            </a:r>
          </a:p>
        </p:txBody>
      </p:sp>
      <p:sp>
        <p:nvSpPr>
          <p:cNvPr id="24581" name="Slide Number Placeholder 19"/>
          <p:cNvSpPr>
            <a:spLocks noGrp="1"/>
          </p:cNvSpPr>
          <p:nvPr>
            <p:ph type="sldNum" sz="quarter" idx="11"/>
          </p:nvPr>
        </p:nvSpPr>
        <p:spPr/>
        <p:txBody>
          <a:bodyPr/>
          <a:lstStyle/>
          <a:p>
            <a:fld id="{D8E9358E-78A1-46CC-B5B9-B718554CF6FD}" type="slidenum">
              <a:rPr lang="en-US" smtClean="0">
                <a:latin typeface="Arial" pitchFamily="34" charset="0"/>
              </a:rPr>
              <a:pPr/>
              <a:t>32</a:t>
            </a:fld>
            <a:r>
              <a:rPr lang="en-US" smtClean="0">
                <a:latin typeface="Arial" pitchFamily="34" charset="0"/>
              </a:rPr>
              <a:t> </a:t>
            </a:r>
          </a:p>
        </p:txBody>
      </p:sp>
      <p:sp>
        <p:nvSpPr>
          <p:cNvPr id="24582" name="Footer Placeholder 20"/>
          <p:cNvSpPr>
            <a:spLocks noGrp="1"/>
          </p:cNvSpPr>
          <p:nvPr>
            <p:ph type="ftr" sz="quarter" idx="10"/>
          </p:nvPr>
        </p:nvSpPr>
        <p:spPr/>
        <p:txBody>
          <a:bodyPr/>
          <a:lstStyle/>
          <a:p>
            <a:r>
              <a:rPr lang="en-US" smtClean="0">
                <a:latin typeface="Arial" pitchFamily="34" charset="0"/>
              </a:rPr>
              <a:t>R. P. Singh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
          <p:cNvSpPr>
            <a:spLocks noGrp="1" noChangeArrowheads="1"/>
          </p:cNvSpPr>
          <p:nvPr>
            <p:ph type="title"/>
          </p:nvPr>
        </p:nvSpPr>
        <p:spPr>
          <a:xfrm>
            <a:off x="9525" y="9525"/>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mtClean="0"/>
              <a:t>SPDC with optical vortex pump beam</a:t>
            </a:r>
            <a:endParaRPr lang="en-IN" smtClean="0"/>
          </a:p>
        </p:txBody>
      </p:sp>
      <p:sp>
        <p:nvSpPr>
          <p:cNvPr id="5124" name="Slide Number Placeholder 6"/>
          <p:cNvSpPr>
            <a:spLocks noGrp="1"/>
          </p:cNvSpPr>
          <p:nvPr>
            <p:ph type="sldNum" sz="quarter" idx="11"/>
          </p:nvPr>
        </p:nvSpPr>
        <p:spPr/>
        <p:txBody>
          <a:bodyPr/>
          <a:lstStyle/>
          <a:p>
            <a:fld id="{8D06679A-C492-4768-A641-B6063C20ECFB}" type="slidenum">
              <a:rPr lang="en-US" smtClean="0">
                <a:latin typeface="Arial" pitchFamily="34" charset="0"/>
              </a:rPr>
              <a:pPr/>
              <a:t>33</a:t>
            </a:fld>
            <a:r>
              <a:rPr lang="en-US" smtClean="0">
                <a:latin typeface="Arial" pitchFamily="34" charset="0"/>
              </a:rPr>
              <a:t> </a:t>
            </a:r>
          </a:p>
        </p:txBody>
      </p:sp>
      <p:sp>
        <p:nvSpPr>
          <p:cNvPr id="5125" name="Footer Placeholder 7"/>
          <p:cNvSpPr>
            <a:spLocks noGrp="1"/>
          </p:cNvSpPr>
          <p:nvPr>
            <p:ph type="ftr" sz="quarter" idx="10"/>
          </p:nvPr>
        </p:nvSpPr>
        <p:spPr/>
        <p:txBody>
          <a:bodyPr/>
          <a:lstStyle/>
          <a:p>
            <a:r>
              <a:rPr lang="en-US" smtClean="0">
                <a:latin typeface="Arial" pitchFamily="34" charset="0"/>
              </a:rPr>
              <a:t>R. P. Singh</a:t>
            </a:r>
          </a:p>
        </p:txBody>
      </p:sp>
      <p:graphicFrame>
        <p:nvGraphicFramePr>
          <p:cNvPr id="5122" name="Object 6"/>
          <p:cNvGraphicFramePr>
            <a:graphicFrameLocks noChangeAspect="1"/>
          </p:cNvGraphicFramePr>
          <p:nvPr/>
        </p:nvGraphicFramePr>
        <p:xfrm>
          <a:off x="838200" y="914400"/>
          <a:ext cx="7467600" cy="5278438"/>
        </p:xfrm>
        <a:graphic>
          <a:graphicData uri="http://schemas.openxmlformats.org/presentationml/2006/ole">
            <mc:AlternateContent xmlns:mc="http://schemas.openxmlformats.org/markup-compatibility/2006">
              <mc:Choice xmlns:v="urn:schemas-microsoft-com:vml" Requires="v">
                <p:oleObj spid="_x0000_s5135" name="Graph" r:id="rId4" imgW="4276954" imgH="3022397" progId="">
                  <p:embed/>
                </p:oleObj>
              </mc:Choice>
              <mc:Fallback>
                <p:oleObj name="Graph" r:id="rId4" imgW="4276954" imgH="3022397" progId="">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914400"/>
                        <a:ext cx="7467600" cy="52784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a:off x="542925" y="2362200"/>
            <a:ext cx="7886700" cy="3413125"/>
            <a:chOff x="1910953" y="4235450"/>
            <a:chExt cx="5966222" cy="2451100"/>
          </a:xfrm>
        </p:grpSpPr>
        <p:pic>
          <p:nvPicPr>
            <p:cNvPr id="58373" name="Picture 387"/>
            <p:cNvPicPr>
              <a:picLocks noChangeAspect="1" noChangeArrowheads="1"/>
            </p:cNvPicPr>
            <p:nvPr/>
          </p:nvPicPr>
          <p:blipFill>
            <a:blip r:embed="rId3" cstate="print"/>
            <a:srcRect r="2417" b="5263"/>
            <a:stretch>
              <a:fillRect/>
            </a:stretch>
          </p:blipFill>
          <p:spPr bwMode="auto">
            <a:xfrm>
              <a:off x="2524125" y="4235450"/>
              <a:ext cx="4766028" cy="2451100"/>
            </a:xfrm>
            <a:prstGeom prst="rect">
              <a:avLst/>
            </a:prstGeom>
            <a:noFill/>
            <a:ln w="9525">
              <a:noFill/>
              <a:miter lim="800000"/>
              <a:headEnd/>
              <a:tailEnd/>
            </a:ln>
          </p:spPr>
        </p:pic>
        <p:pic>
          <p:nvPicPr>
            <p:cNvPr id="58374" name="Picture 4"/>
            <p:cNvPicPr>
              <a:picLocks noChangeAspect="1" noChangeArrowheads="1"/>
            </p:cNvPicPr>
            <p:nvPr/>
          </p:nvPicPr>
          <p:blipFill>
            <a:blip r:embed="rId4" cstate="print"/>
            <a:srcRect r="74777" b="50052"/>
            <a:stretch>
              <a:fillRect/>
            </a:stretch>
          </p:blipFill>
          <p:spPr bwMode="auto">
            <a:xfrm>
              <a:off x="1910953" y="5838825"/>
              <a:ext cx="546497" cy="514350"/>
            </a:xfrm>
            <a:prstGeom prst="rect">
              <a:avLst/>
            </a:prstGeom>
            <a:noFill/>
            <a:ln w="9525">
              <a:noFill/>
              <a:miter lim="800000"/>
              <a:headEnd/>
              <a:tailEnd/>
            </a:ln>
          </p:spPr>
        </p:pic>
        <p:pic>
          <p:nvPicPr>
            <p:cNvPr id="58375" name="Picture 4"/>
            <p:cNvPicPr>
              <a:picLocks noChangeAspect="1" noChangeArrowheads="1"/>
            </p:cNvPicPr>
            <p:nvPr/>
          </p:nvPicPr>
          <p:blipFill>
            <a:blip r:embed="rId4" cstate="print"/>
            <a:srcRect r="74777" b="50052"/>
            <a:stretch>
              <a:fillRect/>
            </a:stretch>
          </p:blipFill>
          <p:spPr bwMode="auto">
            <a:xfrm>
              <a:off x="7305675" y="5857875"/>
              <a:ext cx="563166" cy="530038"/>
            </a:xfrm>
            <a:prstGeom prst="rect">
              <a:avLst/>
            </a:prstGeom>
            <a:noFill/>
            <a:ln w="9525">
              <a:noFill/>
              <a:miter lim="800000"/>
              <a:headEnd/>
              <a:tailEnd/>
            </a:ln>
          </p:spPr>
        </p:pic>
        <p:grpSp>
          <p:nvGrpSpPr>
            <p:cNvPr id="58376" name="Group 21"/>
            <p:cNvGrpSpPr>
              <a:grpSpLocks/>
            </p:cNvGrpSpPr>
            <p:nvPr/>
          </p:nvGrpSpPr>
          <p:grpSpPr bwMode="auto">
            <a:xfrm>
              <a:off x="5705475" y="5284738"/>
              <a:ext cx="419099" cy="373111"/>
              <a:chOff x="552450" y="4391025"/>
              <a:chExt cx="1047750" cy="974661"/>
            </a:xfrm>
          </p:grpSpPr>
          <p:pic>
            <p:nvPicPr>
              <p:cNvPr id="58377" name="Picture 8"/>
              <p:cNvPicPr>
                <a:picLocks noChangeAspect="1" noChangeArrowheads="1"/>
              </p:cNvPicPr>
              <p:nvPr/>
            </p:nvPicPr>
            <p:blipFill>
              <a:blip r:embed="rId5" cstate="print"/>
              <a:srcRect l="5412" t="3658" r="71968" b="60689"/>
              <a:stretch>
                <a:fillRect/>
              </a:stretch>
            </p:blipFill>
            <p:spPr bwMode="auto">
              <a:xfrm>
                <a:off x="552450" y="4395299"/>
                <a:ext cx="1047750" cy="970387"/>
              </a:xfrm>
              <a:prstGeom prst="rect">
                <a:avLst/>
              </a:prstGeom>
              <a:noFill/>
              <a:ln w="3175">
                <a:noFill/>
                <a:miter lim="800000"/>
                <a:headEnd/>
                <a:tailEnd/>
              </a:ln>
            </p:spPr>
          </p:pic>
          <p:sp>
            <p:nvSpPr>
              <p:cNvPr id="58378" name="Rectangle 20"/>
              <p:cNvSpPr>
                <a:spLocks noChangeArrowheads="1"/>
              </p:cNvSpPr>
              <p:nvPr/>
            </p:nvSpPr>
            <p:spPr bwMode="auto">
              <a:xfrm>
                <a:off x="590550" y="4391025"/>
                <a:ext cx="171450" cy="228600"/>
              </a:xfrm>
              <a:prstGeom prst="rect">
                <a:avLst/>
              </a:prstGeom>
              <a:solidFill>
                <a:schemeClr val="tx1"/>
              </a:solidFill>
              <a:ln w="9525" algn="ctr">
                <a:solidFill>
                  <a:schemeClr val="tx1"/>
                </a:solidFill>
                <a:round/>
                <a:headEnd/>
                <a:tailEnd/>
              </a:ln>
            </p:spPr>
            <p:txBody>
              <a:bodyPr/>
              <a:lstStyle/>
              <a:p>
                <a:pPr defTabSz="914400">
                  <a:buClrTx/>
                  <a:buSzTx/>
                  <a:buFontTx/>
                  <a:buNone/>
                </a:pPr>
                <a:endParaRPr lang="en-IN" b="1"/>
              </a:p>
            </p:txBody>
          </p:sp>
        </p:grpSp>
        <p:grpSp>
          <p:nvGrpSpPr>
            <p:cNvPr id="58379" name="Group 22"/>
            <p:cNvGrpSpPr>
              <a:grpSpLocks/>
            </p:cNvGrpSpPr>
            <p:nvPr/>
          </p:nvGrpSpPr>
          <p:grpSpPr bwMode="auto">
            <a:xfrm>
              <a:off x="7315200" y="4638674"/>
              <a:ext cx="561975" cy="514351"/>
              <a:chOff x="552450" y="4391025"/>
              <a:chExt cx="1047750" cy="974661"/>
            </a:xfrm>
          </p:grpSpPr>
          <p:pic>
            <p:nvPicPr>
              <p:cNvPr id="58380" name="Picture 8"/>
              <p:cNvPicPr>
                <a:picLocks noChangeAspect="1" noChangeArrowheads="1"/>
              </p:cNvPicPr>
              <p:nvPr/>
            </p:nvPicPr>
            <p:blipFill>
              <a:blip r:embed="rId5" cstate="print"/>
              <a:srcRect l="5412" t="3658" r="71968" b="60689"/>
              <a:stretch>
                <a:fillRect/>
              </a:stretch>
            </p:blipFill>
            <p:spPr bwMode="auto">
              <a:xfrm>
                <a:off x="552450" y="4395299"/>
                <a:ext cx="1047750" cy="970387"/>
              </a:xfrm>
              <a:prstGeom prst="rect">
                <a:avLst/>
              </a:prstGeom>
              <a:noFill/>
              <a:ln w="3175">
                <a:noFill/>
                <a:miter lim="800000"/>
                <a:headEnd/>
                <a:tailEnd/>
              </a:ln>
            </p:spPr>
          </p:pic>
          <p:sp>
            <p:nvSpPr>
              <p:cNvPr id="58381" name="Rectangle 24"/>
              <p:cNvSpPr>
                <a:spLocks noChangeArrowheads="1"/>
              </p:cNvSpPr>
              <p:nvPr/>
            </p:nvSpPr>
            <p:spPr bwMode="auto">
              <a:xfrm>
                <a:off x="590550" y="4391025"/>
                <a:ext cx="171450" cy="228600"/>
              </a:xfrm>
              <a:prstGeom prst="rect">
                <a:avLst/>
              </a:prstGeom>
              <a:solidFill>
                <a:schemeClr val="tx1"/>
              </a:solidFill>
              <a:ln w="9525" algn="ctr">
                <a:solidFill>
                  <a:schemeClr val="tx1"/>
                </a:solidFill>
                <a:round/>
                <a:headEnd/>
                <a:tailEnd/>
              </a:ln>
            </p:spPr>
            <p:txBody>
              <a:bodyPr/>
              <a:lstStyle/>
              <a:p>
                <a:pPr defTabSz="914400">
                  <a:buClrTx/>
                  <a:buSzTx/>
                  <a:buFontTx/>
                  <a:buNone/>
                </a:pPr>
                <a:endParaRPr lang="en-IN" b="1"/>
              </a:p>
            </p:txBody>
          </p:sp>
        </p:grpSp>
      </p:grpSp>
      <p:sp>
        <p:nvSpPr>
          <p:cNvPr id="27" name="TextBox 26"/>
          <p:cNvSpPr txBox="1">
            <a:spLocks noChangeArrowheads="1"/>
          </p:cNvSpPr>
          <p:nvPr/>
        </p:nvSpPr>
        <p:spPr bwMode="auto">
          <a:xfrm>
            <a:off x="485775" y="6096000"/>
            <a:ext cx="8143875" cy="400050"/>
          </a:xfrm>
          <a:prstGeom prst="rect">
            <a:avLst/>
          </a:prstGeom>
          <a:noFill/>
          <a:ln w="9525">
            <a:noFill/>
            <a:miter lim="800000"/>
            <a:headEnd/>
            <a:tailEnd/>
          </a:ln>
        </p:spPr>
        <p:txBody>
          <a:bodyPr>
            <a:spAutoFit/>
          </a:bodyPr>
          <a:lstStyle/>
          <a:p>
            <a:pPr defTabSz="914400">
              <a:buClrTx/>
              <a:buSzTx/>
              <a:buFontTx/>
              <a:buNone/>
            </a:pPr>
            <a:r>
              <a:rPr lang="en-US" sz="2000" b="1"/>
              <a:t>Orbital angular momentum conservation:   m</a:t>
            </a:r>
            <a:r>
              <a:rPr lang="en-US" sz="2000" b="1" baseline="-25000"/>
              <a:t>p</a:t>
            </a:r>
            <a:r>
              <a:rPr lang="en-US" sz="2000" b="1"/>
              <a:t> = m</a:t>
            </a:r>
            <a:r>
              <a:rPr lang="en-US" sz="2000" b="1" baseline="-25000"/>
              <a:t>s</a:t>
            </a:r>
            <a:r>
              <a:rPr lang="en-US" sz="2000" b="1"/>
              <a:t> + m</a:t>
            </a:r>
            <a:r>
              <a:rPr lang="en-US" sz="2000" b="1" baseline="-25000"/>
              <a:t>i</a:t>
            </a:r>
            <a:endParaRPr lang="en-US" sz="2000" b="1"/>
          </a:p>
        </p:txBody>
      </p:sp>
      <p:sp>
        <p:nvSpPr>
          <p:cNvPr id="58383" name="TextBox 16"/>
          <p:cNvSpPr txBox="1">
            <a:spLocks noChangeArrowheads="1"/>
          </p:cNvSpPr>
          <p:nvPr/>
        </p:nvSpPr>
        <p:spPr bwMode="auto">
          <a:xfrm>
            <a:off x="161925" y="1381125"/>
            <a:ext cx="2760663" cy="523875"/>
          </a:xfrm>
          <a:prstGeom prst="rect">
            <a:avLst/>
          </a:prstGeom>
          <a:noFill/>
          <a:ln w="9525">
            <a:noFill/>
            <a:miter lim="800000"/>
            <a:headEnd/>
            <a:tailEnd/>
          </a:ln>
        </p:spPr>
        <p:txBody>
          <a:bodyPr wrap="none">
            <a:spAutoFit/>
          </a:bodyPr>
          <a:lstStyle/>
          <a:p>
            <a:pPr defTabSz="914400">
              <a:buClrTx/>
              <a:buSzTx/>
              <a:buFontTx/>
              <a:buNone/>
            </a:pPr>
            <a:r>
              <a:rPr lang="en-US" sz="2800" b="1">
                <a:solidFill>
                  <a:srgbClr val="009900"/>
                </a:solidFill>
              </a:rPr>
              <a:t>Our approach: </a:t>
            </a:r>
          </a:p>
        </p:txBody>
      </p:sp>
      <p:sp>
        <p:nvSpPr>
          <p:cNvPr id="58384" name="Slide Number Placeholder 6"/>
          <p:cNvSpPr txBox="1">
            <a:spLocks noGrp="1"/>
          </p:cNvSpPr>
          <p:nvPr/>
        </p:nvSpPr>
        <p:spPr bwMode="auto">
          <a:xfrm>
            <a:off x="1955800" y="6569075"/>
            <a:ext cx="7173913" cy="274638"/>
          </a:xfrm>
          <a:prstGeom prst="rect">
            <a:avLst/>
          </a:prstGeom>
          <a:solidFill>
            <a:srgbClr val="0000FF"/>
          </a:solidFill>
          <a:ln w="9360">
            <a:solidFill>
              <a:srgbClr val="FFFFFF"/>
            </a:solidFill>
            <a:miter lim="800000"/>
            <a:headEnd/>
            <a:tailEnd/>
          </a:ln>
        </p:spPr>
        <p:txBody>
          <a:bodyPr lIns="4680" tIns="4680" rIns="4680" bIns="4680" anchor="ct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1B722E1-5C77-4BE0-8978-750850E9F28D}" type="slidenum">
              <a:rPr lang="en-US" sz="1200">
                <a:solidFill>
                  <a:srgbClr val="FFFFFF"/>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34</a:t>
            </a:fld>
            <a:r>
              <a:rPr lang="en-US" sz="1200">
                <a:solidFill>
                  <a:srgbClr val="FFFFFF"/>
                </a:solidFill>
              </a:rPr>
              <a:t> </a:t>
            </a:r>
          </a:p>
        </p:txBody>
      </p:sp>
      <p:sp>
        <p:nvSpPr>
          <p:cNvPr id="58385" name="Footer Placeholder 7"/>
          <p:cNvSpPr txBox="1">
            <a:spLocks noGrp="1"/>
          </p:cNvSpPr>
          <p:nvPr/>
        </p:nvSpPr>
        <p:spPr bwMode="auto">
          <a:xfrm>
            <a:off x="6350" y="6569075"/>
            <a:ext cx="1966913" cy="274638"/>
          </a:xfrm>
          <a:prstGeom prst="rect">
            <a:avLst/>
          </a:prstGeom>
          <a:solidFill>
            <a:srgbClr val="0000FF"/>
          </a:solidFill>
          <a:ln w="9360">
            <a:solidFill>
              <a:srgbClr val="FFFFFF"/>
            </a:solidFill>
            <a:miter lim="800000"/>
            <a:headEnd/>
            <a:tailEnd/>
          </a:ln>
        </p:spPr>
        <p:txBody>
          <a:bodyPr lIns="4680" tIns="4680" rIns="4680" bIns="468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rPr>
              <a:t>R. P. Singh</a:t>
            </a:r>
          </a:p>
        </p:txBody>
      </p:sp>
      <p:sp>
        <p:nvSpPr>
          <p:cNvPr id="58386" name="Rectangle 1"/>
          <p:cNvSpPr>
            <a:spLocks noChangeArrowheads="1"/>
          </p:cNvSpPr>
          <p:nvPr/>
        </p:nvSpPr>
        <p:spPr bwMode="auto">
          <a:xfrm>
            <a:off x="9525" y="9525"/>
            <a:ext cx="9123363" cy="1133475"/>
          </a:xfrm>
          <a:prstGeom prst="rect">
            <a:avLst/>
          </a:prstGeom>
          <a:solidFill>
            <a:srgbClr val="0000FF"/>
          </a:solidFill>
          <a:ln w="9360">
            <a:solidFill>
              <a:srgbClr val="FFFFFF"/>
            </a:solidFill>
            <a:miter lim="800000"/>
            <a:headEnd/>
            <a:tailEnd/>
          </a:ln>
        </p:spPr>
        <p:txBody>
          <a:bodyPr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800" dirty="0">
                <a:solidFill>
                  <a:srgbClr val="FFFFFF"/>
                </a:solidFill>
                <a:latin typeface="cmss12" pitchFamily="34" charset="0"/>
              </a:rPr>
              <a:t>Multi-photon, multi- dimensional </a:t>
            </a:r>
            <a:r>
              <a:rPr lang="en-IN" sz="2800" dirty="0" smtClean="0">
                <a:solidFill>
                  <a:srgbClr val="FFFFFF"/>
                </a:solidFill>
                <a:latin typeface="cmss12" pitchFamily="34" charset="0"/>
              </a:rPr>
              <a:t>entanglement </a:t>
            </a:r>
            <a:r>
              <a:rPr lang="en-IN" sz="2800" dirty="0">
                <a:solidFill>
                  <a:srgbClr val="FFFFFF"/>
                </a:solidFill>
                <a:latin typeface="cmss12" pitchFamily="34" charset="0"/>
              </a:rPr>
              <a:t>can be achieved using OPO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3"/>
          <p:cNvSpPr>
            <a:spLocks noGrp="1"/>
          </p:cNvSpPr>
          <p:nvPr>
            <p:ph type="ftr" sz="quarter" idx="10"/>
          </p:nvPr>
        </p:nvSpPr>
        <p:spPr/>
        <p:txBody>
          <a:bodyPr/>
          <a:lstStyle/>
          <a:p>
            <a:pPr>
              <a:defRPr/>
            </a:pPr>
            <a:r>
              <a:rPr lang="en-US" smtClean="0"/>
              <a:t>R. P. Singh</a:t>
            </a:r>
            <a:endParaRPr lang="en-US" dirty="0"/>
          </a:p>
        </p:txBody>
      </p:sp>
      <p:sp>
        <p:nvSpPr>
          <p:cNvPr id="19" name="Slide Number Placeholder 4"/>
          <p:cNvSpPr>
            <a:spLocks noGrp="1"/>
          </p:cNvSpPr>
          <p:nvPr>
            <p:ph type="sldNum" sz="quarter" idx="11"/>
          </p:nvPr>
        </p:nvSpPr>
        <p:spPr/>
        <p:txBody>
          <a:bodyPr/>
          <a:lstStyle/>
          <a:p>
            <a:pPr>
              <a:defRPr/>
            </a:pPr>
            <a:fld id="{D83A7A7F-A66E-4B8F-9C14-E7148A71E775}" type="slidenum">
              <a:rPr lang="en-US"/>
              <a:pPr>
                <a:defRPr/>
              </a:pPr>
              <a:t>35</a:t>
            </a:fld>
            <a:endParaRPr lang="en-US"/>
          </a:p>
        </p:txBody>
      </p:sp>
      <p:sp>
        <p:nvSpPr>
          <p:cNvPr id="1032" name="Rectangle 2"/>
          <p:cNvSpPr>
            <a:spLocks noGrp="1" noChangeArrowheads="1"/>
          </p:cNvSpPr>
          <p:nvPr>
            <p:ph type="title"/>
          </p:nvPr>
        </p:nvSpPr>
        <p:spPr/>
        <p:txBody>
          <a:bodyPr/>
          <a:lstStyle/>
          <a:p>
            <a:pPr eaLnBrk="1" hangingPunct="1"/>
            <a:r>
              <a:rPr lang="en-US" dirty="0" smtClean="0"/>
              <a:t>Classical Entanglement</a:t>
            </a:r>
          </a:p>
        </p:txBody>
      </p:sp>
      <p:graphicFrame>
        <p:nvGraphicFramePr>
          <p:cNvPr id="1026" name="Object 35"/>
          <p:cNvGraphicFramePr>
            <a:graphicFrameLocks noChangeAspect="1"/>
          </p:cNvGraphicFramePr>
          <p:nvPr/>
        </p:nvGraphicFramePr>
        <p:xfrm>
          <a:off x="1206500" y="1524000"/>
          <a:ext cx="5532438" cy="512763"/>
        </p:xfrm>
        <a:graphic>
          <a:graphicData uri="http://schemas.openxmlformats.org/presentationml/2006/ole">
            <mc:AlternateContent xmlns:mc="http://schemas.openxmlformats.org/markup-compatibility/2006">
              <mc:Choice xmlns:v="urn:schemas-microsoft-com:vml" Requires="v">
                <p:oleObj spid="_x0000_s158764" name="Equation" r:id="rId3" imgW="2743200" imgH="253800" progId="Equation.3">
                  <p:embed/>
                </p:oleObj>
              </mc:Choice>
              <mc:Fallback>
                <p:oleObj name="Equation" r:id="rId3" imgW="2743200" imgH="253800" progId="Equation.3">
                  <p:embed/>
                  <p:pic>
                    <p:nvPicPr>
                      <p:cNvPr id="0"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00" y="1524000"/>
                        <a:ext cx="5532438" cy="512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TextBox 20"/>
          <p:cNvSpPr txBox="1"/>
          <p:nvPr/>
        </p:nvSpPr>
        <p:spPr>
          <a:xfrm>
            <a:off x="228600" y="1101271"/>
            <a:ext cx="8734425" cy="533400"/>
          </a:xfrm>
          <a:prstGeom prst="rect">
            <a:avLst/>
          </a:prstGeom>
          <a:noFill/>
        </p:spPr>
        <p:txBody>
          <a:bodyPr>
            <a:normAutofit/>
          </a:bodyPr>
          <a:lstStyle/>
          <a:p>
            <a:pPr algn="l">
              <a:defRPr/>
            </a:pPr>
            <a:r>
              <a:rPr lang="en-US" sz="2200" b="0" dirty="0" smtClean="0">
                <a:solidFill>
                  <a:schemeClr val="tx1"/>
                </a:solidFill>
                <a:latin typeface="+mj-lt"/>
              </a:rPr>
              <a:t>The Bell-CHSH </a:t>
            </a:r>
            <a:r>
              <a:rPr lang="en-US" sz="2200" b="0" dirty="0">
                <a:solidFill>
                  <a:schemeClr val="tx1"/>
                </a:solidFill>
                <a:latin typeface="+mj-lt"/>
              </a:rPr>
              <a:t>inequality</a:t>
            </a:r>
          </a:p>
        </p:txBody>
      </p:sp>
      <p:sp>
        <p:nvSpPr>
          <p:cNvPr id="22" name="TextBox 21"/>
          <p:cNvSpPr txBox="1"/>
          <p:nvPr/>
        </p:nvSpPr>
        <p:spPr>
          <a:xfrm>
            <a:off x="228600" y="2373807"/>
            <a:ext cx="8734425" cy="769441"/>
          </a:xfrm>
          <a:prstGeom prst="rect">
            <a:avLst/>
          </a:prstGeom>
          <a:noFill/>
        </p:spPr>
        <p:txBody>
          <a:bodyPr>
            <a:spAutoFit/>
          </a:bodyPr>
          <a:lstStyle/>
          <a:p>
            <a:pPr algn="l">
              <a:defRPr/>
            </a:pPr>
            <a:r>
              <a:rPr lang="en-US" sz="2200" b="0" dirty="0">
                <a:solidFill>
                  <a:schemeClr val="tx1"/>
                </a:solidFill>
                <a:latin typeface="+mj-lt"/>
              </a:rPr>
              <a:t>For </a:t>
            </a:r>
            <a:r>
              <a:rPr lang="en-US" sz="2200" b="0" dirty="0" smtClean="0">
                <a:solidFill>
                  <a:schemeClr val="tx1"/>
                </a:solidFill>
                <a:latin typeface="+mj-lt"/>
              </a:rPr>
              <a:t>continuous variables, Wigner </a:t>
            </a:r>
            <a:r>
              <a:rPr lang="en-US" sz="2200" b="0" dirty="0">
                <a:solidFill>
                  <a:schemeClr val="tx1"/>
                </a:solidFill>
                <a:latin typeface="+mj-lt"/>
              </a:rPr>
              <a:t>Distribution Function </a:t>
            </a:r>
            <a:r>
              <a:rPr lang="en-US" sz="2200" b="0" dirty="0" smtClean="0">
                <a:solidFill>
                  <a:schemeClr val="tx1"/>
                </a:solidFill>
                <a:latin typeface="+mj-lt"/>
              </a:rPr>
              <a:t>can be used instead of </a:t>
            </a:r>
            <a:r>
              <a:rPr lang="en-US" sz="2200" b="0" i="1" dirty="0">
                <a:solidFill>
                  <a:schemeClr val="tx1"/>
                </a:solidFill>
                <a:latin typeface="+mj-lt"/>
              </a:rPr>
              <a:t>E</a:t>
            </a:r>
            <a:r>
              <a:rPr lang="en-US" sz="2200" b="0" dirty="0">
                <a:solidFill>
                  <a:schemeClr val="tx1"/>
                </a:solidFill>
                <a:latin typeface="+mj-lt"/>
              </a:rPr>
              <a:t>(</a:t>
            </a:r>
            <a:r>
              <a:rPr lang="en-US" sz="2200" b="0" i="1" dirty="0">
                <a:solidFill>
                  <a:schemeClr val="tx1"/>
                </a:solidFill>
                <a:latin typeface="+mj-lt"/>
              </a:rPr>
              <a:t>a</a:t>
            </a:r>
            <a:r>
              <a:rPr lang="en-US" sz="2200" b="0" dirty="0" smtClean="0">
                <a:solidFill>
                  <a:schemeClr val="tx1"/>
                </a:solidFill>
                <a:latin typeface="+mj-lt"/>
              </a:rPr>
              <a:t>, </a:t>
            </a:r>
            <a:r>
              <a:rPr lang="en-US" sz="2200" b="0" i="1" dirty="0" smtClean="0">
                <a:solidFill>
                  <a:schemeClr val="tx1"/>
                </a:solidFill>
                <a:latin typeface="+mj-lt"/>
              </a:rPr>
              <a:t>b</a:t>
            </a:r>
            <a:r>
              <a:rPr lang="en-US" sz="2200" b="0" dirty="0" smtClean="0">
                <a:solidFill>
                  <a:schemeClr val="tx1"/>
                </a:solidFill>
                <a:latin typeface="+mj-lt"/>
              </a:rPr>
              <a:t>)</a:t>
            </a:r>
            <a:endParaRPr lang="en-US" sz="2200" b="0" dirty="0">
              <a:solidFill>
                <a:schemeClr val="tx1"/>
              </a:solidFill>
              <a:latin typeface="+mj-lt"/>
            </a:endParaRPr>
          </a:p>
        </p:txBody>
      </p:sp>
      <p:graphicFrame>
        <p:nvGraphicFramePr>
          <p:cNvPr id="1027" name="Object 36"/>
          <p:cNvGraphicFramePr>
            <a:graphicFrameLocks noChangeAspect="1"/>
          </p:cNvGraphicFramePr>
          <p:nvPr>
            <p:extLst>
              <p:ext uri="{D42A27DB-BD31-4B8C-83A1-F6EECF244321}">
                <p14:modId xmlns:p14="http://schemas.microsoft.com/office/powerpoint/2010/main" val="2829918662"/>
              </p:ext>
            </p:extLst>
          </p:nvPr>
        </p:nvGraphicFramePr>
        <p:xfrm>
          <a:off x="561975" y="3382969"/>
          <a:ext cx="7299325" cy="974725"/>
        </p:xfrm>
        <a:graphic>
          <a:graphicData uri="http://schemas.openxmlformats.org/presentationml/2006/ole">
            <mc:AlternateContent xmlns:mc="http://schemas.openxmlformats.org/markup-compatibility/2006">
              <mc:Choice xmlns:v="urn:schemas-microsoft-com:vml" Requires="v">
                <p:oleObj spid="_x0000_s158765" name="Equation" r:id="rId5" imgW="3619440" imgH="482400" progId="Equation.3">
                  <p:embed/>
                </p:oleObj>
              </mc:Choice>
              <mc:Fallback>
                <p:oleObj name="Equation" r:id="rId5" imgW="3619440" imgH="482400" progId="Equation.3">
                  <p:embed/>
                  <p:pic>
                    <p:nvPicPr>
                      <p:cNvPr id="0"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975" y="3382969"/>
                        <a:ext cx="7299325"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TextBox 23"/>
          <p:cNvSpPr txBox="1"/>
          <p:nvPr/>
        </p:nvSpPr>
        <p:spPr>
          <a:xfrm>
            <a:off x="228600" y="4495800"/>
            <a:ext cx="8734425" cy="769938"/>
          </a:xfrm>
          <a:prstGeom prst="rect">
            <a:avLst/>
          </a:prstGeom>
          <a:noFill/>
        </p:spPr>
        <p:txBody>
          <a:bodyPr>
            <a:spAutoFit/>
          </a:bodyPr>
          <a:lstStyle/>
          <a:p>
            <a:pPr algn="l">
              <a:defRPr/>
            </a:pPr>
            <a:r>
              <a:rPr lang="en-US" sz="2200" b="0" dirty="0">
                <a:solidFill>
                  <a:schemeClr val="tx1"/>
                </a:solidFill>
                <a:latin typeface="+mj-lt"/>
              </a:rPr>
              <a:t>Here, (</a:t>
            </a:r>
            <a:r>
              <a:rPr lang="en-US" sz="2200" b="0" i="1" dirty="0">
                <a:solidFill>
                  <a:schemeClr val="tx1"/>
                </a:solidFill>
                <a:latin typeface="+mj-lt"/>
              </a:rPr>
              <a:t>X</a:t>
            </a:r>
            <a:r>
              <a:rPr lang="en-US" sz="2200" b="0" dirty="0">
                <a:solidFill>
                  <a:schemeClr val="tx1"/>
                </a:solidFill>
                <a:latin typeface="+mj-lt"/>
              </a:rPr>
              <a:t>, </a:t>
            </a:r>
            <a:r>
              <a:rPr lang="en-US" sz="2200" b="0" i="1" dirty="0">
                <a:solidFill>
                  <a:schemeClr val="tx1"/>
                </a:solidFill>
                <a:latin typeface="+mj-lt"/>
              </a:rPr>
              <a:t>P</a:t>
            </a:r>
            <a:r>
              <a:rPr lang="en-US" sz="2200" b="0" i="1" baseline="-25000" dirty="0">
                <a:solidFill>
                  <a:schemeClr val="tx1"/>
                </a:solidFill>
                <a:latin typeface="+mj-lt"/>
              </a:rPr>
              <a:t>X</a:t>
            </a:r>
            <a:r>
              <a:rPr lang="en-US" sz="2200" b="0" dirty="0">
                <a:solidFill>
                  <a:schemeClr val="tx1"/>
                </a:solidFill>
                <a:latin typeface="+mj-lt"/>
              </a:rPr>
              <a:t>) and </a:t>
            </a:r>
            <a:r>
              <a:rPr lang="en-US" sz="2200" b="0" dirty="0">
                <a:solidFill>
                  <a:schemeClr val="tx1"/>
                </a:solidFill>
              </a:rPr>
              <a:t>(</a:t>
            </a:r>
            <a:r>
              <a:rPr lang="en-US" sz="2200" b="0" i="1" dirty="0">
                <a:solidFill>
                  <a:schemeClr val="tx1"/>
                </a:solidFill>
              </a:rPr>
              <a:t>Y</a:t>
            </a:r>
            <a:r>
              <a:rPr lang="en-US" sz="2200" b="0" dirty="0">
                <a:solidFill>
                  <a:schemeClr val="tx1"/>
                </a:solidFill>
              </a:rPr>
              <a:t>, </a:t>
            </a:r>
            <a:r>
              <a:rPr lang="en-US" sz="2200" b="0" i="1" dirty="0">
                <a:solidFill>
                  <a:schemeClr val="tx1"/>
                </a:solidFill>
              </a:rPr>
              <a:t>P</a:t>
            </a:r>
            <a:r>
              <a:rPr lang="en-US" sz="2200" b="0" i="1" baseline="-25000" dirty="0">
                <a:solidFill>
                  <a:schemeClr val="tx1"/>
                </a:solidFill>
              </a:rPr>
              <a:t>Y</a:t>
            </a:r>
            <a:r>
              <a:rPr lang="en-US" sz="2200" b="0" dirty="0">
                <a:solidFill>
                  <a:schemeClr val="tx1"/>
                </a:solidFill>
              </a:rPr>
              <a:t>)  </a:t>
            </a:r>
            <a:r>
              <a:rPr lang="en-US" sz="2200" b="0" dirty="0">
                <a:solidFill>
                  <a:schemeClr val="tx1"/>
                </a:solidFill>
                <a:latin typeface="+mj-lt"/>
              </a:rPr>
              <a:t>are conjugate pairs of dimensionless </a:t>
            </a:r>
            <a:r>
              <a:rPr lang="en-US" sz="2200" b="0" dirty="0" err="1" smtClean="0">
                <a:solidFill>
                  <a:schemeClr val="tx1"/>
                </a:solidFill>
                <a:latin typeface="+mj-lt"/>
              </a:rPr>
              <a:t>quadratures</a:t>
            </a:r>
            <a:endParaRPr lang="en-US" sz="2200" b="0" i="1" dirty="0">
              <a:solidFill>
                <a:schemeClr val="tx1"/>
              </a:solidFill>
              <a:latin typeface="+mj-lt"/>
            </a:endParaRPr>
          </a:p>
        </p:txBody>
      </p:sp>
      <p:sp>
        <p:nvSpPr>
          <p:cNvPr id="27" name="TextBox 26"/>
          <p:cNvSpPr txBox="1"/>
          <p:nvPr/>
        </p:nvSpPr>
        <p:spPr>
          <a:xfrm>
            <a:off x="4212771" y="5867400"/>
            <a:ext cx="4440238" cy="646331"/>
          </a:xfrm>
          <a:prstGeom prst="rect">
            <a:avLst/>
          </a:prstGeom>
          <a:noFill/>
        </p:spPr>
        <p:txBody>
          <a:bodyPr>
            <a:spAutoFit/>
          </a:bodyPr>
          <a:lstStyle/>
          <a:p>
            <a:pPr algn="l">
              <a:defRPr/>
            </a:pPr>
            <a:r>
              <a:rPr lang="en-US" b="1" dirty="0">
                <a:solidFill>
                  <a:srgbClr val="C00000"/>
                </a:solidFill>
                <a:latin typeface="+mj-lt"/>
              </a:rPr>
              <a:t>P. </a:t>
            </a:r>
            <a:r>
              <a:rPr lang="en-US" b="1" dirty="0" err="1">
                <a:solidFill>
                  <a:srgbClr val="C00000"/>
                </a:solidFill>
                <a:latin typeface="+mj-lt"/>
              </a:rPr>
              <a:t>Chowdhury</a:t>
            </a:r>
            <a:r>
              <a:rPr lang="en-US" b="1" dirty="0">
                <a:solidFill>
                  <a:srgbClr val="C00000"/>
                </a:solidFill>
                <a:latin typeface="+mj-lt"/>
              </a:rPr>
              <a:t> et al. Phys. Rev. A 88, 013803 (2013).</a:t>
            </a:r>
          </a:p>
        </p:txBody>
      </p:sp>
      <p:sp>
        <p:nvSpPr>
          <p:cNvPr id="13" name="Rectangle 1"/>
          <p:cNvSpPr>
            <a:spLocks noChangeArrowheads="1"/>
          </p:cNvSpPr>
          <p:nvPr/>
        </p:nvSpPr>
        <p:spPr bwMode="auto">
          <a:xfrm>
            <a:off x="20637" y="9525"/>
            <a:ext cx="9123363" cy="1133475"/>
          </a:xfrm>
          <a:prstGeom prst="rect">
            <a:avLst/>
          </a:prstGeom>
          <a:solidFill>
            <a:srgbClr val="0000FF"/>
          </a:solidFill>
          <a:ln w="9360">
            <a:solidFill>
              <a:srgbClr val="FFFFFF"/>
            </a:solidFill>
            <a:miter lim="800000"/>
            <a:headEnd/>
            <a:tailEnd/>
          </a:ln>
        </p:spPr>
        <p:txBody>
          <a:bodyPr lIns="90000" tIns="46800" rIns="90000" bIns="46800" anchor="ctr"/>
          <a:lstStyle/>
          <a:p>
            <a:r>
              <a:rPr lang="en-US" sz="2800" b="1" dirty="0" smtClean="0">
                <a:solidFill>
                  <a:schemeClr val="bg1"/>
                </a:solidFill>
              </a:rPr>
              <a:t>Violation </a:t>
            </a:r>
            <a:r>
              <a:rPr lang="en-US" sz="2800" b="1" dirty="0">
                <a:solidFill>
                  <a:schemeClr val="bg1"/>
                </a:solidFill>
              </a:rPr>
              <a:t>of Bell’s inequality for light beams </a:t>
            </a:r>
            <a:r>
              <a:rPr lang="en-US" sz="2800" b="1" dirty="0" smtClean="0">
                <a:solidFill>
                  <a:schemeClr val="bg1"/>
                </a:solidFill>
              </a:rPr>
              <a:t>with OAM</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1"/>
          </p:nvPr>
        </p:nvSpPr>
        <p:spPr>
          <a:xfrm>
            <a:off x="1955800" y="6583386"/>
            <a:ext cx="7173913" cy="274638"/>
          </a:xfrm>
        </p:spPr>
        <p:txBody>
          <a:bodyPr/>
          <a:lstStyle/>
          <a:p>
            <a:pPr>
              <a:defRPr/>
            </a:pPr>
            <a:fld id="{838E0D2A-9474-4390-8335-D96B072C3181}" type="slidenum">
              <a:rPr lang="en-US"/>
              <a:pPr>
                <a:defRPr/>
              </a:pPr>
              <a:t>36</a:t>
            </a:fld>
            <a:endParaRPr lang="en-US"/>
          </a:p>
        </p:txBody>
      </p:sp>
      <p:sp>
        <p:nvSpPr>
          <p:cNvPr id="2054" name="Rectangle 2"/>
          <p:cNvSpPr>
            <a:spLocks noGrp="1" noChangeArrowheads="1"/>
          </p:cNvSpPr>
          <p:nvPr>
            <p:ph type="title"/>
          </p:nvPr>
        </p:nvSpPr>
        <p:spPr/>
        <p:txBody>
          <a:bodyPr/>
          <a:lstStyle/>
          <a:p>
            <a:pPr eaLnBrk="1" hangingPunct="1"/>
            <a:r>
              <a:rPr lang="en-US" dirty="0" smtClean="0"/>
              <a:t>Classical Bell’s Violation for Optical Vortex beams</a:t>
            </a:r>
          </a:p>
        </p:txBody>
      </p:sp>
      <p:sp>
        <p:nvSpPr>
          <p:cNvPr id="10" name="TextBox 9"/>
          <p:cNvSpPr txBox="1"/>
          <p:nvPr/>
        </p:nvSpPr>
        <p:spPr>
          <a:xfrm>
            <a:off x="152400" y="990600"/>
            <a:ext cx="8734425" cy="430213"/>
          </a:xfrm>
          <a:prstGeom prst="rect">
            <a:avLst/>
          </a:prstGeom>
          <a:noFill/>
        </p:spPr>
        <p:txBody>
          <a:bodyPr>
            <a:spAutoFit/>
          </a:bodyPr>
          <a:lstStyle/>
          <a:p>
            <a:pPr algn="l">
              <a:defRPr/>
            </a:pPr>
            <a:r>
              <a:rPr lang="en-US" sz="2200" b="0" dirty="0">
                <a:solidFill>
                  <a:schemeClr val="tx1"/>
                </a:solidFill>
                <a:latin typeface="+mj-lt"/>
              </a:rPr>
              <a:t>Wigner Distribution Function (WDF) can be defined as</a:t>
            </a:r>
            <a:endParaRPr lang="en-US" sz="2200" b="0" i="1" dirty="0">
              <a:solidFill>
                <a:schemeClr val="tx1"/>
              </a:solidFill>
              <a:latin typeface="+mj-lt"/>
            </a:endParaRPr>
          </a:p>
        </p:txBody>
      </p:sp>
      <p:graphicFrame>
        <p:nvGraphicFramePr>
          <p:cNvPr id="2050" name="Object 22"/>
          <p:cNvGraphicFramePr>
            <a:graphicFrameLocks noChangeAspect="1"/>
          </p:cNvGraphicFramePr>
          <p:nvPr/>
        </p:nvGraphicFramePr>
        <p:xfrm>
          <a:off x="203200" y="1524000"/>
          <a:ext cx="8289925" cy="941388"/>
        </p:xfrm>
        <a:graphic>
          <a:graphicData uri="http://schemas.openxmlformats.org/presentationml/2006/ole">
            <mc:AlternateContent xmlns:mc="http://schemas.openxmlformats.org/markup-compatibility/2006">
              <mc:Choice xmlns:v="urn:schemas-microsoft-com:vml" Requires="v">
                <p:oleObj spid="_x0000_s159774" name="Equation" r:id="rId3" imgW="4140200" imgH="469900" progId="Equation.3">
                  <p:embed/>
                </p:oleObj>
              </mc:Choice>
              <mc:Fallback>
                <p:oleObj name="Equation" r:id="rId3" imgW="4140200" imgH="469900" progId="Equation.3">
                  <p:embed/>
                  <p:pic>
                    <p:nvPicPr>
                      <p:cNvPr id="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1524000"/>
                        <a:ext cx="8289925" cy="941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24"/>
          <p:cNvGraphicFramePr>
            <a:graphicFrameLocks noChangeAspect="1"/>
          </p:cNvGraphicFramePr>
          <p:nvPr/>
        </p:nvGraphicFramePr>
        <p:xfrm>
          <a:off x="193675" y="2843213"/>
          <a:ext cx="8645525" cy="1069975"/>
        </p:xfrm>
        <a:graphic>
          <a:graphicData uri="http://schemas.openxmlformats.org/presentationml/2006/ole">
            <mc:AlternateContent xmlns:mc="http://schemas.openxmlformats.org/markup-compatibility/2006">
              <mc:Choice xmlns:v="urn:schemas-microsoft-com:vml" Requires="v">
                <p:oleObj spid="_x0000_s159775" name="Equation" r:id="rId5" imgW="4318000" imgH="533400" progId="Equation.3">
                  <p:embed/>
                </p:oleObj>
              </mc:Choice>
              <mc:Fallback>
                <p:oleObj name="Equation" r:id="rId5" imgW="4318000" imgH="533400" progId="Equation.3">
                  <p:embed/>
                  <p:pic>
                    <p:nvPicPr>
                      <p:cNvPr id="0"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675" y="2843213"/>
                        <a:ext cx="8645525" cy="1069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152400" y="4267200"/>
            <a:ext cx="8734425" cy="1108075"/>
          </a:xfrm>
          <a:prstGeom prst="rect">
            <a:avLst/>
          </a:prstGeom>
          <a:noFill/>
        </p:spPr>
        <p:txBody>
          <a:bodyPr>
            <a:spAutoFit/>
          </a:bodyPr>
          <a:lstStyle/>
          <a:p>
            <a:pPr algn="l">
              <a:defRPr/>
            </a:pPr>
            <a:r>
              <a:rPr lang="en-US" sz="2200" b="0" dirty="0">
                <a:solidFill>
                  <a:schemeClr val="tx1"/>
                </a:solidFill>
                <a:latin typeface="+mj-lt"/>
              </a:rPr>
              <a:t>In other words, WDF is the Fourier Transform of TPCF. Experimentally, TPCF can be determined by using Shearing-</a:t>
            </a:r>
            <a:r>
              <a:rPr lang="en-US" sz="2200" b="0" dirty="0" err="1">
                <a:solidFill>
                  <a:schemeClr val="tx1"/>
                </a:solidFill>
                <a:latin typeface="+mj-lt"/>
              </a:rPr>
              <a:t>Sagnac</a:t>
            </a:r>
            <a:r>
              <a:rPr lang="en-US" sz="2200" b="0" dirty="0">
                <a:solidFill>
                  <a:schemeClr val="tx1"/>
                </a:solidFill>
                <a:latin typeface="+mj-lt"/>
              </a:rPr>
              <a:t> Interferometry.</a:t>
            </a:r>
            <a:endParaRPr lang="en-US" sz="2200" b="0" i="1" dirty="0">
              <a:solidFill>
                <a:schemeClr val="tx1"/>
              </a:solidFill>
              <a:latin typeface="+mj-lt"/>
            </a:endParaRPr>
          </a:p>
        </p:txBody>
      </p:sp>
      <p:sp>
        <p:nvSpPr>
          <p:cNvPr id="15" name="TextBox 14"/>
          <p:cNvSpPr txBox="1"/>
          <p:nvPr/>
        </p:nvSpPr>
        <p:spPr>
          <a:xfrm>
            <a:off x="152400" y="5513388"/>
            <a:ext cx="8734425" cy="769441"/>
          </a:xfrm>
          <a:prstGeom prst="rect">
            <a:avLst/>
          </a:prstGeom>
          <a:noFill/>
        </p:spPr>
        <p:txBody>
          <a:bodyPr>
            <a:spAutoFit/>
          </a:bodyPr>
          <a:lstStyle/>
          <a:p>
            <a:pPr algn="l">
              <a:defRPr/>
            </a:pPr>
            <a:r>
              <a:rPr lang="en-US" sz="2200" b="0" i="1" dirty="0">
                <a:solidFill>
                  <a:schemeClr val="tx1"/>
                </a:solidFill>
                <a:latin typeface="+mj-lt"/>
              </a:rPr>
              <a:t>n</a:t>
            </a:r>
            <a:r>
              <a:rPr lang="en-US" sz="2200" b="0" dirty="0">
                <a:solidFill>
                  <a:schemeClr val="tx1"/>
                </a:solidFill>
                <a:latin typeface="+mj-lt"/>
              </a:rPr>
              <a:t> (azimuthal) and </a:t>
            </a:r>
            <a:r>
              <a:rPr lang="en-US" sz="2200" b="0" i="1" dirty="0">
                <a:solidFill>
                  <a:schemeClr val="tx1"/>
                </a:solidFill>
                <a:latin typeface="+mj-lt"/>
              </a:rPr>
              <a:t>m</a:t>
            </a:r>
            <a:r>
              <a:rPr lang="en-US" sz="2200" b="0" dirty="0">
                <a:solidFill>
                  <a:schemeClr val="tx1"/>
                </a:solidFill>
                <a:latin typeface="+mj-lt"/>
              </a:rPr>
              <a:t> (radial) are the two indices in the electric field for </a:t>
            </a:r>
            <a:r>
              <a:rPr lang="en-US" sz="2200" dirty="0" smtClean="0">
                <a:latin typeface="+mj-lt"/>
              </a:rPr>
              <a:t>LG beams with OAM.</a:t>
            </a:r>
            <a:endParaRPr lang="en-US" sz="2200" b="0" i="1" dirty="0">
              <a:solidFill>
                <a:schemeClr val="tx1"/>
              </a:solidFill>
              <a:latin typeface="+mj-lt"/>
            </a:endParaRPr>
          </a:p>
        </p:txBody>
      </p:sp>
      <p:sp>
        <p:nvSpPr>
          <p:cNvPr id="11" name="Footer Placeholder 3"/>
          <p:cNvSpPr txBox="1">
            <a:spLocks/>
          </p:cNvSpPr>
          <p:nvPr/>
        </p:nvSpPr>
        <p:spPr bwMode="auto">
          <a:xfrm>
            <a:off x="14287" y="6583362"/>
            <a:ext cx="1966913" cy="274638"/>
          </a:xfrm>
          <a:prstGeom prst="rect">
            <a:avLst/>
          </a:prstGeom>
          <a:solidFill>
            <a:srgbClr val="0000FF"/>
          </a:solidFill>
          <a:ln w="9360">
            <a:solidFill>
              <a:srgbClr val="FFFFFF"/>
            </a:solidFill>
            <a:miter lim="800000"/>
            <a:headEnd/>
            <a:tailEnd/>
          </a:ln>
          <a:effectLst/>
        </p:spPr>
        <p:txBody>
          <a:bodyPr vert="horz" wrap="square" lIns="4680" tIns="4680" rIns="4680" bIns="4680" numCol="1" anchor="ctr" anchorCtr="0" compatLnSpc="1">
            <a:prstTxWarp prst="textNoShape">
              <a:avLst/>
            </a:prstTxWarp>
          </a:bodyPr>
          <a:lstStyle>
            <a:defPPr>
              <a:defRPr lang="en-GB"/>
            </a:defPPr>
            <a:lvl1pPr algn="l" defTabSz="449263" rtl="0" fontAlgn="base">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kern="1200">
                <a:solidFill>
                  <a:srgbClr val="FFFFFF"/>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pitchFamily="18" charset="0"/>
              <a:defRPr kern="1200">
                <a:solidFill>
                  <a:schemeClr val="tx1"/>
                </a:solidFill>
                <a:latin typeface="Arial" pitchFamily="34" charset="0"/>
                <a:ea typeface="+mn-ea"/>
                <a:cs typeface="+mn-cs"/>
              </a:defRPr>
            </a:lvl2pPr>
            <a:lvl3pPr marL="1143000" indent="-228600" algn="l" defTabSz="449263" rtl="0" fontAlgn="base">
              <a:spcBef>
                <a:spcPct val="0"/>
              </a:spcBef>
              <a:spcAft>
                <a:spcPct val="0"/>
              </a:spcAft>
              <a:buClr>
                <a:srgbClr val="000000"/>
              </a:buClr>
              <a:buSzPct val="100000"/>
              <a:buFont typeface="Times New Roman" pitchFamily="18" charset="0"/>
              <a:defRPr kern="1200">
                <a:solidFill>
                  <a:schemeClr val="tx1"/>
                </a:solidFill>
                <a:latin typeface="Arial" pitchFamily="34" charset="0"/>
                <a:ea typeface="+mn-ea"/>
                <a:cs typeface="+mn-cs"/>
              </a:defRPr>
            </a:lvl3pPr>
            <a:lvl4pPr marL="1600200" indent="-228600" algn="l" defTabSz="449263" rtl="0" fontAlgn="base">
              <a:spcBef>
                <a:spcPct val="0"/>
              </a:spcBef>
              <a:spcAft>
                <a:spcPct val="0"/>
              </a:spcAft>
              <a:buClr>
                <a:srgbClr val="000000"/>
              </a:buClr>
              <a:buSzPct val="100000"/>
              <a:buFont typeface="Times New Roman" pitchFamily="18" charset="0"/>
              <a:defRPr kern="1200">
                <a:solidFill>
                  <a:schemeClr val="tx1"/>
                </a:solidFill>
                <a:latin typeface="Arial" pitchFamily="34" charset="0"/>
                <a:ea typeface="+mn-ea"/>
                <a:cs typeface="+mn-cs"/>
              </a:defRPr>
            </a:lvl4pPr>
            <a:lvl5pPr marL="2057400" indent="-228600" algn="l" defTabSz="449263" rtl="0" fontAlgn="base">
              <a:spcBef>
                <a:spcPct val="0"/>
              </a:spcBef>
              <a:spcAft>
                <a:spcPct val="0"/>
              </a:spcAft>
              <a:buClr>
                <a:srgbClr val="000000"/>
              </a:buClr>
              <a:buSzPct val="100000"/>
              <a:buFont typeface="Times New Roman" pitchFamily="18" charset="0"/>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US" smtClean="0"/>
              <a:t>R. P. Singh</a:t>
            </a:r>
            <a:endParaRPr lang="en-US" dirty="0"/>
          </a:p>
        </p:txBody>
      </p:sp>
      <p:sp>
        <p:nvSpPr>
          <p:cNvPr id="12" name="Rectangle 1"/>
          <p:cNvSpPr>
            <a:spLocks noChangeArrowheads="1"/>
          </p:cNvSpPr>
          <p:nvPr/>
        </p:nvSpPr>
        <p:spPr bwMode="auto">
          <a:xfrm>
            <a:off x="0" y="9525"/>
            <a:ext cx="9123363" cy="981075"/>
          </a:xfrm>
          <a:prstGeom prst="rect">
            <a:avLst/>
          </a:prstGeom>
          <a:solidFill>
            <a:srgbClr val="0000FF"/>
          </a:solidFill>
          <a:ln w="9360">
            <a:solidFill>
              <a:srgbClr val="FFFFFF"/>
            </a:solidFill>
            <a:miter lim="800000"/>
            <a:headEnd/>
            <a:tailEnd/>
          </a:ln>
        </p:spPr>
        <p:txBody>
          <a:bodyPr lIns="90000" tIns="46800" rIns="90000" bIns="46800" anchor="ctr"/>
          <a:lstStyle/>
          <a:p>
            <a:r>
              <a:rPr lang="en-US" sz="2800" b="1" dirty="0" smtClean="0">
                <a:solidFill>
                  <a:schemeClr val="bg1"/>
                </a:solidFill>
              </a:rPr>
              <a:t>Violation </a:t>
            </a:r>
            <a:r>
              <a:rPr lang="en-US" sz="2800" b="1" dirty="0">
                <a:solidFill>
                  <a:schemeClr val="bg1"/>
                </a:solidFill>
              </a:rPr>
              <a:t>of Bell’s </a:t>
            </a:r>
            <a:r>
              <a:rPr lang="en-US" sz="2800" b="1" dirty="0" smtClean="0">
                <a:solidFill>
                  <a:schemeClr val="bg1"/>
                </a:solidFill>
              </a:rPr>
              <a:t>inequality </a:t>
            </a:r>
            <a:r>
              <a:rPr lang="en-US" sz="2800" b="1" dirty="0" err="1" smtClean="0">
                <a:solidFill>
                  <a:schemeClr val="bg1"/>
                </a:solidFill>
              </a:rPr>
              <a:t>contd</a:t>
            </a:r>
            <a:r>
              <a:rPr lang="en-US" sz="2800" b="1" dirty="0" smtClean="0">
                <a:solidFill>
                  <a:schemeClr val="bg1"/>
                </a:solidFill>
              </a:rPr>
              <a:t>…</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pPr>
              <a:defRPr/>
            </a:pPr>
            <a:r>
              <a:rPr lang="en-US" smtClean="0"/>
              <a:t>R. P. Singh</a:t>
            </a:r>
            <a:endParaRPr lang="en-US" dirty="0"/>
          </a:p>
        </p:txBody>
      </p:sp>
      <p:sp>
        <p:nvSpPr>
          <p:cNvPr id="8" name="Slide Number Placeholder 4"/>
          <p:cNvSpPr>
            <a:spLocks noGrp="1"/>
          </p:cNvSpPr>
          <p:nvPr>
            <p:ph type="sldNum" sz="quarter" idx="11"/>
          </p:nvPr>
        </p:nvSpPr>
        <p:spPr/>
        <p:txBody>
          <a:bodyPr/>
          <a:lstStyle/>
          <a:p>
            <a:pPr>
              <a:defRPr/>
            </a:pPr>
            <a:fld id="{F30B85A0-7FC6-491B-B3B0-B7ED07F53033}" type="slidenum">
              <a:rPr lang="en-US"/>
              <a:pPr>
                <a:defRPr/>
              </a:pPr>
              <a:t>37</a:t>
            </a:fld>
            <a:endParaRPr lang="en-US"/>
          </a:p>
        </p:txBody>
      </p:sp>
      <p:sp>
        <p:nvSpPr>
          <p:cNvPr id="4100" name="Rectangle 2"/>
          <p:cNvSpPr>
            <a:spLocks noGrp="1" noChangeArrowheads="1"/>
          </p:cNvSpPr>
          <p:nvPr>
            <p:ph type="title"/>
          </p:nvPr>
        </p:nvSpPr>
        <p:spPr/>
        <p:txBody>
          <a:bodyPr/>
          <a:lstStyle/>
          <a:p>
            <a:pPr eaLnBrk="1" hangingPunct="1"/>
            <a:r>
              <a:rPr lang="en-US" smtClean="0"/>
              <a:t>Experimental setup for determining TPCF</a:t>
            </a:r>
          </a:p>
        </p:txBody>
      </p:sp>
      <p:pic>
        <p:nvPicPr>
          <p:cNvPr id="4101" name="Picture 21" descr="H:\ExpSetupWDF.tif"/>
          <p:cNvPicPr>
            <a:picLocks noChangeAspect="1" noChangeArrowheads="1"/>
          </p:cNvPicPr>
          <p:nvPr/>
        </p:nvPicPr>
        <p:blipFill>
          <a:blip r:embed="rId2" cstate="print"/>
          <a:srcRect/>
          <a:stretch>
            <a:fillRect/>
          </a:stretch>
        </p:blipFill>
        <p:spPr bwMode="auto">
          <a:xfrm>
            <a:off x="381000" y="1305272"/>
            <a:ext cx="8220075" cy="4572000"/>
          </a:xfrm>
          <a:prstGeom prst="rect">
            <a:avLst/>
          </a:prstGeom>
          <a:noFill/>
          <a:ln w="9525">
            <a:noFill/>
            <a:miter lim="800000"/>
            <a:headEnd/>
            <a:tailEnd/>
          </a:ln>
        </p:spPr>
      </p:pic>
      <p:sp>
        <p:nvSpPr>
          <p:cNvPr id="10" name="Rectangle 1"/>
          <p:cNvSpPr>
            <a:spLocks noChangeArrowheads="1"/>
          </p:cNvSpPr>
          <p:nvPr/>
        </p:nvSpPr>
        <p:spPr bwMode="auto">
          <a:xfrm>
            <a:off x="20637" y="9525"/>
            <a:ext cx="9123363" cy="981075"/>
          </a:xfrm>
          <a:prstGeom prst="rect">
            <a:avLst/>
          </a:prstGeom>
          <a:solidFill>
            <a:srgbClr val="0000FF"/>
          </a:solidFill>
          <a:ln w="9360">
            <a:solidFill>
              <a:srgbClr val="FFFFFF"/>
            </a:solidFill>
            <a:miter lim="800000"/>
            <a:headEnd/>
            <a:tailEnd/>
          </a:ln>
        </p:spPr>
        <p:txBody>
          <a:bodyPr lIns="90000" tIns="46800" rIns="90000" bIns="46800" anchor="ctr"/>
          <a:lstStyle/>
          <a:p>
            <a:r>
              <a:rPr lang="en-US" sz="2800" b="1" dirty="0" smtClean="0">
                <a:solidFill>
                  <a:schemeClr val="bg1"/>
                </a:solidFill>
              </a:rPr>
              <a:t>Violation </a:t>
            </a:r>
            <a:r>
              <a:rPr lang="en-US" sz="2800" b="1" dirty="0">
                <a:solidFill>
                  <a:schemeClr val="bg1"/>
                </a:solidFill>
              </a:rPr>
              <a:t>of Bell’s </a:t>
            </a:r>
            <a:r>
              <a:rPr lang="en-US" sz="2800" b="1" dirty="0" smtClean="0">
                <a:solidFill>
                  <a:schemeClr val="bg1"/>
                </a:solidFill>
              </a:rPr>
              <a:t>inequality Experiment</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pPr>
              <a:defRPr/>
            </a:pPr>
            <a:r>
              <a:rPr lang="en-US" smtClean="0"/>
              <a:t>R. P. Singh</a:t>
            </a:r>
            <a:endParaRPr lang="en-US" dirty="0"/>
          </a:p>
        </p:txBody>
      </p:sp>
      <p:sp>
        <p:nvSpPr>
          <p:cNvPr id="8" name="Slide Number Placeholder 4"/>
          <p:cNvSpPr>
            <a:spLocks noGrp="1"/>
          </p:cNvSpPr>
          <p:nvPr>
            <p:ph type="sldNum" sz="quarter" idx="11"/>
          </p:nvPr>
        </p:nvSpPr>
        <p:spPr/>
        <p:txBody>
          <a:bodyPr/>
          <a:lstStyle/>
          <a:p>
            <a:pPr>
              <a:defRPr/>
            </a:pPr>
            <a:fld id="{C2D03664-FA8A-4DF6-A2CF-305A6DE5312E}" type="slidenum">
              <a:rPr lang="en-US"/>
              <a:pPr>
                <a:defRPr/>
              </a:pPr>
              <a:t>38</a:t>
            </a:fld>
            <a:endParaRPr lang="en-US"/>
          </a:p>
        </p:txBody>
      </p:sp>
      <p:sp>
        <p:nvSpPr>
          <p:cNvPr id="5124" name="Rectangle 2"/>
          <p:cNvSpPr>
            <a:spLocks noGrp="1" noChangeArrowheads="1"/>
          </p:cNvSpPr>
          <p:nvPr>
            <p:ph type="title"/>
          </p:nvPr>
        </p:nvSpPr>
        <p:spPr/>
        <p:txBody>
          <a:bodyPr/>
          <a:lstStyle/>
          <a:p>
            <a:pPr eaLnBrk="1" hangingPunct="1"/>
            <a:r>
              <a:rPr lang="en-US" dirty="0" smtClean="0"/>
              <a:t>Variation of non-locality with order of vortex (</a:t>
            </a:r>
            <a:r>
              <a:rPr lang="en-US" i="1" dirty="0" smtClean="0"/>
              <a:t>n</a:t>
            </a:r>
            <a:r>
              <a:rPr lang="en-US" dirty="0" smtClean="0"/>
              <a:t>)</a:t>
            </a:r>
          </a:p>
        </p:txBody>
      </p:sp>
      <p:pic>
        <p:nvPicPr>
          <p:cNvPr id="5125" name="Picture 2" descr="E:\GSA\BMaxOrder.png"/>
          <p:cNvPicPr>
            <a:picLocks noChangeAspect="1" noChangeArrowheads="1"/>
          </p:cNvPicPr>
          <p:nvPr/>
        </p:nvPicPr>
        <p:blipFill>
          <a:blip r:embed="rId2" cstate="print"/>
          <a:srcRect/>
          <a:stretch>
            <a:fillRect/>
          </a:stretch>
        </p:blipFill>
        <p:spPr bwMode="auto">
          <a:xfrm>
            <a:off x="1322388" y="1676400"/>
            <a:ext cx="6450012" cy="4648200"/>
          </a:xfrm>
          <a:prstGeom prst="rect">
            <a:avLst/>
          </a:prstGeom>
          <a:noFill/>
          <a:ln w="9525">
            <a:noFill/>
            <a:miter lim="800000"/>
            <a:headEnd/>
            <a:tailEnd/>
          </a:ln>
        </p:spPr>
      </p:pic>
      <p:sp>
        <p:nvSpPr>
          <p:cNvPr id="9" name="TextBox 8"/>
          <p:cNvSpPr txBox="1"/>
          <p:nvPr/>
        </p:nvSpPr>
        <p:spPr>
          <a:xfrm>
            <a:off x="152400" y="990600"/>
            <a:ext cx="8734425" cy="769441"/>
          </a:xfrm>
          <a:prstGeom prst="rect">
            <a:avLst/>
          </a:prstGeom>
          <a:noFill/>
        </p:spPr>
        <p:txBody>
          <a:bodyPr>
            <a:spAutoFit/>
          </a:bodyPr>
          <a:lstStyle/>
          <a:p>
            <a:pPr algn="l">
              <a:defRPr/>
            </a:pPr>
            <a:r>
              <a:rPr lang="en-US" sz="2200" b="0" dirty="0" smtClean="0">
                <a:solidFill>
                  <a:schemeClr val="tx1"/>
                </a:solidFill>
                <a:latin typeface="+mj-lt"/>
              </a:rPr>
              <a:t>Magnitude of violation of Bell inequality </a:t>
            </a:r>
            <a:r>
              <a:rPr lang="en-US" sz="2200" b="0" dirty="0">
                <a:solidFill>
                  <a:schemeClr val="tx1"/>
                </a:solidFill>
                <a:latin typeface="+mj-lt"/>
              </a:rPr>
              <a:t>increases with the increase in the order of vortex</a:t>
            </a:r>
            <a:endParaRPr lang="en-US" sz="2200" b="0" i="1" dirty="0">
              <a:solidFill>
                <a:schemeClr val="tx1"/>
              </a:solidFill>
              <a:latin typeface="+mj-lt"/>
            </a:endParaRPr>
          </a:p>
        </p:txBody>
      </p:sp>
      <p:sp>
        <p:nvSpPr>
          <p:cNvPr id="10" name="Rectangle 1"/>
          <p:cNvSpPr>
            <a:spLocks noChangeArrowheads="1"/>
          </p:cNvSpPr>
          <p:nvPr/>
        </p:nvSpPr>
        <p:spPr bwMode="auto">
          <a:xfrm>
            <a:off x="20637" y="9525"/>
            <a:ext cx="9123363" cy="981075"/>
          </a:xfrm>
          <a:prstGeom prst="rect">
            <a:avLst/>
          </a:prstGeom>
          <a:solidFill>
            <a:srgbClr val="0000FF"/>
          </a:solidFill>
          <a:ln w="9360">
            <a:solidFill>
              <a:srgbClr val="FFFFFF"/>
            </a:solidFill>
            <a:miter lim="800000"/>
            <a:headEnd/>
            <a:tailEnd/>
          </a:ln>
        </p:spPr>
        <p:txBody>
          <a:bodyPr lIns="90000" tIns="46800" rIns="90000" bIns="46800" anchor="ctr"/>
          <a:lstStyle/>
          <a:p>
            <a:r>
              <a:rPr lang="en-US" sz="2800" dirty="0" smtClean="0">
                <a:solidFill>
                  <a:schemeClr val="bg1"/>
                </a:solidFill>
              </a:rPr>
              <a:t>Violation </a:t>
            </a:r>
            <a:r>
              <a:rPr lang="en-US" sz="2800" dirty="0">
                <a:solidFill>
                  <a:schemeClr val="bg1"/>
                </a:solidFill>
              </a:rPr>
              <a:t>of </a:t>
            </a:r>
            <a:r>
              <a:rPr lang="en-US" sz="2800" dirty="0" smtClean="0">
                <a:solidFill>
                  <a:schemeClr val="bg1"/>
                </a:solidFill>
              </a:rPr>
              <a:t>Bell inequality </a:t>
            </a:r>
            <a:r>
              <a:rPr lang="en-US" sz="2800" dirty="0" err="1" smtClean="0">
                <a:solidFill>
                  <a:schemeClr val="bg1"/>
                </a:solidFill>
              </a:rPr>
              <a:t>contd</a:t>
            </a:r>
            <a:r>
              <a:rPr lang="en-US" sz="2800" dirty="0" smtClean="0">
                <a:solidFill>
                  <a:schemeClr val="bg1"/>
                </a:solidFill>
              </a:rPr>
              <a:t>…</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1"/>
          </p:nvPr>
        </p:nvSpPr>
        <p:spPr/>
        <p:txBody>
          <a:bodyPr/>
          <a:lstStyle/>
          <a:p>
            <a:pPr>
              <a:defRPr/>
            </a:pPr>
            <a:fld id="{7F99E879-DAC3-4DE9-8F3C-328FD1B5E9C3}" type="slidenum">
              <a:rPr lang="en-US"/>
              <a:pPr>
                <a:defRPr/>
              </a:pPr>
              <a:t>39</a:t>
            </a:fld>
            <a:endParaRPr lang="en-US"/>
          </a:p>
        </p:txBody>
      </p:sp>
      <p:sp>
        <p:nvSpPr>
          <p:cNvPr id="6148" name="Rectangle 2"/>
          <p:cNvSpPr>
            <a:spLocks noGrp="1" noChangeArrowheads="1"/>
          </p:cNvSpPr>
          <p:nvPr>
            <p:ph type="title"/>
          </p:nvPr>
        </p:nvSpPr>
        <p:spPr/>
        <p:txBody>
          <a:bodyPr/>
          <a:lstStyle/>
          <a:p>
            <a:pPr eaLnBrk="1" hangingPunct="1"/>
            <a:r>
              <a:rPr lang="en-US" smtClean="0"/>
              <a:t>Results</a:t>
            </a:r>
          </a:p>
        </p:txBody>
      </p:sp>
      <p:graphicFrame>
        <p:nvGraphicFramePr>
          <p:cNvPr id="6" name="Table 5"/>
          <p:cNvGraphicFramePr>
            <a:graphicFrameLocks noGrp="1"/>
          </p:cNvGraphicFramePr>
          <p:nvPr/>
        </p:nvGraphicFramePr>
        <p:xfrm>
          <a:off x="357158" y="928668"/>
          <a:ext cx="7715304" cy="1643076"/>
        </p:xfrm>
        <a:graphic>
          <a:graphicData uri="http://schemas.openxmlformats.org/drawingml/2006/table">
            <a:tbl>
              <a:tblPr firstRow="1" bandRow="1">
                <a:tableStyleId>{93296810-A885-4BE3-A3E7-6D5BEEA58F35}</a:tableStyleId>
              </a:tblPr>
              <a:tblGrid>
                <a:gridCol w="2034806"/>
                <a:gridCol w="2882641"/>
                <a:gridCol w="2797857"/>
              </a:tblGrid>
              <a:tr h="410769">
                <a:tc>
                  <a:txBody>
                    <a:bodyPr/>
                    <a:lstStyle/>
                    <a:p>
                      <a:r>
                        <a:rPr lang="en-US" dirty="0" smtClean="0"/>
                        <a:t>Order</a:t>
                      </a:r>
                      <a:r>
                        <a:rPr lang="en-US" baseline="0" dirty="0" smtClean="0"/>
                        <a:t> (n)</a:t>
                      </a:r>
                      <a:endParaRPr lang="en-US" dirty="0"/>
                    </a:p>
                  </a:txBody>
                  <a:tcPr/>
                </a:tc>
                <a:tc>
                  <a:txBody>
                    <a:bodyPr/>
                    <a:lstStyle/>
                    <a:p>
                      <a:r>
                        <a:rPr lang="en-US" dirty="0" smtClean="0"/>
                        <a:t>Theoretical (|</a:t>
                      </a:r>
                      <a:r>
                        <a:rPr lang="en-US" dirty="0" err="1" smtClean="0"/>
                        <a:t>B</a:t>
                      </a:r>
                      <a:r>
                        <a:rPr lang="en-US" baseline="-25000" dirty="0" err="1" smtClean="0"/>
                        <a:t>max</a:t>
                      </a:r>
                      <a:r>
                        <a:rPr lang="en-US" dirty="0" smtClean="0"/>
                        <a:t>|)</a:t>
                      </a:r>
                      <a:endParaRPr lang="en-US" dirty="0"/>
                    </a:p>
                  </a:txBody>
                  <a:tcPr/>
                </a:tc>
                <a:tc>
                  <a:txBody>
                    <a:bodyPr/>
                    <a:lstStyle/>
                    <a:p>
                      <a:r>
                        <a:rPr lang="en-US" dirty="0" smtClean="0"/>
                        <a:t>Experimental (|</a:t>
                      </a:r>
                      <a:r>
                        <a:rPr lang="en-US" dirty="0" err="1" smtClean="0"/>
                        <a:t>B</a:t>
                      </a:r>
                      <a:r>
                        <a:rPr lang="en-US" baseline="-25000" dirty="0" err="1" smtClean="0"/>
                        <a:t>max</a:t>
                      </a:r>
                      <a:r>
                        <a:rPr lang="en-US" dirty="0" smtClean="0"/>
                        <a:t>|)</a:t>
                      </a:r>
                      <a:endParaRPr lang="en-US" dirty="0"/>
                    </a:p>
                  </a:txBody>
                  <a:tcPr/>
                </a:tc>
              </a:tr>
              <a:tr h="410769">
                <a:tc>
                  <a:txBody>
                    <a:bodyPr/>
                    <a:lstStyle/>
                    <a:p>
                      <a:r>
                        <a:rPr lang="en-US" dirty="0" smtClean="0"/>
                        <a:t>0</a:t>
                      </a:r>
                      <a:endParaRPr lang="en-US" dirty="0"/>
                    </a:p>
                  </a:txBody>
                  <a:tcPr/>
                </a:tc>
                <a:tc>
                  <a:txBody>
                    <a:bodyPr/>
                    <a:lstStyle/>
                    <a:p>
                      <a:r>
                        <a:rPr lang="en-US" dirty="0" smtClean="0"/>
                        <a:t>2</a:t>
                      </a:r>
                      <a:endParaRPr lang="en-US" dirty="0"/>
                    </a:p>
                  </a:txBody>
                  <a:tcPr/>
                </a:tc>
                <a:tc>
                  <a:txBody>
                    <a:bodyPr/>
                    <a:lstStyle/>
                    <a:p>
                      <a:r>
                        <a:rPr lang="en-US" dirty="0" smtClean="0"/>
                        <a:t>2.01350 ± 0.01269</a:t>
                      </a:r>
                      <a:endParaRPr lang="en-US" dirty="0"/>
                    </a:p>
                  </a:txBody>
                  <a:tcPr/>
                </a:tc>
              </a:tr>
              <a:tr h="410769">
                <a:tc>
                  <a:txBody>
                    <a:bodyPr/>
                    <a:lstStyle/>
                    <a:p>
                      <a:r>
                        <a:rPr lang="en-US" dirty="0" smtClean="0"/>
                        <a:t>1</a:t>
                      </a:r>
                      <a:endParaRPr lang="en-US" dirty="0"/>
                    </a:p>
                  </a:txBody>
                  <a:tcPr/>
                </a:tc>
                <a:tc>
                  <a:txBody>
                    <a:bodyPr/>
                    <a:lstStyle/>
                    <a:p>
                      <a:r>
                        <a:rPr lang="en-US" dirty="0" smtClean="0"/>
                        <a:t>2.17</a:t>
                      </a:r>
                      <a:endParaRPr lang="en-US" dirty="0"/>
                    </a:p>
                  </a:txBody>
                  <a:tcPr/>
                </a:tc>
                <a:tc>
                  <a:txBody>
                    <a:bodyPr/>
                    <a:lstStyle/>
                    <a:p>
                      <a:r>
                        <a:rPr lang="en-US" dirty="0" smtClean="0"/>
                        <a:t>2.18460 ± 0.05933</a:t>
                      </a:r>
                      <a:endParaRPr lang="en-US" dirty="0"/>
                    </a:p>
                  </a:txBody>
                  <a:tcPr/>
                </a:tc>
              </a:tr>
              <a:tr h="410769">
                <a:tc>
                  <a:txBody>
                    <a:bodyPr/>
                    <a:lstStyle/>
                    <a:p>
                      <a:r>
                        <a:rPr lang="en-US" dirty="0" smtClean="0"/>
                        <a:t>2</a:t>
                      </a:r>
                      <a:endParaRPr lang="en-US" dirty="0"/>
                    </a:p>
                  </a:txBody>
                  <a:tcPr/>
                </a:tc>
                <a:tc>
                  <a:txBody>
                    <a:bodyPr/>
                    <a:lstStyle/>
                    <a:p>
                      <a:r>
                        <a:rPr lang="en-US" dirty="0" smtClean="0"/>
                        <a:t>2.24</a:t>
                      </a:r>
                      <a:endParaRPr lang="en-US" dirty="0"/>
                    </a:p>
                  </a:txBody>
                  <a:tcPr/>
                </a:tc>
                <a:tc>
                  <a:txBody>
                    <a:bodyPr/>
                    <a:lstStyle/>
                    <a:p>
                      <a:r>
                        <a:rPr lang="en-US" dirty="0" smtClean="0"/>
                        <a:t>2.26326 ± 0.08063</a:t>
                      </a:r>
                      <a:endParaRPr lang="en-US" dirty="0"/>
                    </a:p>
                  </a:txBody>
                  <a:tcPr/>
                </a:tc>
              </a:tr>
            </a:tbl>
          </a:graphicData>
        </a:graphic>
      </p:graphicFrame>
      <p:sp>
        <p:nvSpPr>
          <p:cNvPr id="10" name="Rectangle 1"/>
          <p:cNvSpPr>
            <a:spLocks noChangeArrowheads="1"/>
          </p:cNvSpPr>
          <p:nvPr/>
        </p:nvSpPr>
        <p:spPr bwMode="auto">
          <a:xfrm>
            <a:off x="0" y="-76200"/>
            <a:ext cx="9123363" cy="981075"/>
          </a:xfrm>
          <a:prstGeom prst="rect">
            <a:avLst/>
          </a:prstGeom>
          <a:solidFill>
            <a:srgbClr val="0000FF"/>
          </a:solidFill>
          <a:ln w="9360">
            <a:solidFill>
              <a:srgbClr val="FFFFFF"/>
            </a:solidFill>
            <a:miter lim="800000"/>
            <a:headEnd/>
            <a:tailEnd/>
          </a:ln>
        </p:spPr>
        <p:txBody>
          <a:bodyPr lIns="90000" tIns="46800" rIns="90000" bIns="46800" anchor="ctr"/>
          <a:lstStyle/>
          <a:p>
            <a:r>
              <a:rPr lang="en-US" sz="2800" b="1" dirty="0" smtClean="0">
                <a:solidFill>
                  <a:schemeClr val="bg1"/>
                </a:solidFill>
              </a:rPr>
              <a:t>Violation </a:t>
            </a:r>
            <a:r>
              <a:rPr lang="en-US" sz="2800" b="1" dirty="0">
                <a:solidFill>
                  <a:schemeClr val="bg1"/>
                </a:solidFill>
              </a:rPr>
              <a:t>of </a:t>
            </a:r>
            <a:r>
              <a:rPr lang="en-US" sz="2800" b="1" dirty="0" smtClean="0">
                <a:solidFill>
                  <a:schemeClr val="bg1"/>
                </a:solidFill>
              </a:rPr>
              <a:t>Bell’s inequality </a:t>
            </a:r>
            <a:r>
              <a:rPr lang="en-US" sz="2800" b="1" dirty="0" err="1" smtClean="0">
                <a:solidFill>
                  <a:schemeClr val="bg1"/>
                </a:solidFill>
              </a:rPr>
              <a:t>contd</a:t>
            </a:r>
            <a:r>
              <a:rPr lang="en-US" sz="2800" b="1" dirty="0" smtClean="0">
                <a:solidFill>
                  <a:schemeClr val="bg1"/>
                </a:solidFill>
              </a:rPr>
              <a:t>…</a:t>
            </a:r>
            <a:endParaRPr lang="en-US" sz="2800" b="1" dirty="0">
              <a:solidFill>
                <a:schemeClr val="bg1"/>
              </a:solidFill>
            </a:endParaRPr>
          </a:p>
        </p:txBody>
      </p:sp>
      <p:sp>
        <p:nvSpPr>
          <p:cNvPr id="12" name="Footer Placeholder 3"/>
          <p:cNvSpPr>
            <a:spLocks noGrp="1"/>
          </p:cNvSpPr>
          <p:nvPr>
            <p:ph type="ftr" sz="quarter" idx="10"/>
          </p:nvPr>
        </p:nvSpPr>
        <p:spPr>
          <a:xfrm>
            <a:off x="14287" y="6569075"/>
            <a:ext cx="1966913" cy="274638"/>
          </a:xfrm>
        </p:spPr>
        <p:txBody>
          <a:bodyPr/>
          <a:lstStyle/>
          <a:p>
            <a:pPr>
              <a:defRPr/>
            </a:pPr>
            <a:r>
              <a:rPr lang="en-US" smtClean="0"/>
              <a:t>R. P. Singh</a:t>
            </a:r>
            <a:endParaRPr lang="en-US" dirty="0"/>
          </a:p>
        </p:txBody>
      </p:sp>
      <p:grpSp>
        <p:nvGrpSpPr>
          <p:cNvPr id="18" name="Group 114"/>
          <p:cNvGrpSpPr>
            <a:grpSpLocks/>
          </p:cNvGrpSpPr>
          <p:nvPr/>
        </p:nvGrpSpPr>
        <p:grpSpPr bwMode="auto">
          <a:xfrm>
            <a:off x="38100" y="3071810"/>
            <a:ext cx="9105900" cy="3448050"/>
            <a:chOff x="0" y="2016"/>
            <a:chExt cx="5736" cy="2172"/>
          </a:xfrm>
        </p:grpSpPr>
        <p:pic>
          <p:nvPicPr>
            <p:cNvPr id="19" name="Picture 109" descr="untitled"/>
            <p:cNvPicPr>
              <a:picLocks noChangeAspect="1" noChangeArrowheads="1"/>
            </p:cNvPicPr>
            <p:nvPr/>
          </p:nvPicPr>
          <p:blipFill>
            <a:blip r:embed="rId2"/>
            <a:srcRect l="2818" t="4236" r="7014"/>
            <a:stretch>
              <a:fillRect/>
            </a:stretch>
          </p:blipFill>
          <p:spPr bwMode="auto">
            <a:xfrm>
              <a:off x="0" y="2016"/>
              <a:ext cx="3072" cy="2170"/>
            </a:xfrm>
            <a:prstGeom prst="rect">
              <a:avLst/>
            </a:prstGeom>
            <a:noFill/>
          </p:spPr>
        </p:pic>
        <p:pic>
          <p:nvPicPr>
            <p:cNvPr id="20" name="Picture 111" descr="WignerShifted"/>
            <p:cNvPicPr>
              <a:picLocks noChangeAspect="1" noChangeArrowheads="1"/>
            </p:cNvPicPr>
            <p:nvPr/>
          </p:nvPicPr>
          <p:blipFill>
            <a:blip r:embed="rId3"/>
            <a:srcRect/>
            <a:stretch>
              <a:fillRect/>
            </a:stretch>
          </p:blipFill>
          <p:spPr bwMode="auto">
            <a:xfrm>
              <a:off x="3072" y="2018"/>
              <a:ext cx="2664" cy="2170"/>
            </a:xfrm>
            <a:prstGeom prst="rect">
              <a:avLst/>
            </a:prstGeom>
            <a:noFill/>
          </p:spPr>
        </p:pic>
      </p:grpSp>
      <p:sp>
        <p:nvSpPr>
          <p:cNvPr id="21" name="Text Box 116"/>
          <p:cNvSpPr txBox="1">
            <a:spLocks noChangeArrowheads="1"/>
          </p:cNvSpPr>
          <p:nvPr/>
        </p:nvSpPr>
        <p:spPr bwMode="auto">
          <a:xfrm>
            <a:off x="360371" y="2643182"/>
            <a:ext cx="5497513" cy="701675"/>
          </a:xfrm>
          <a:prstGeom prst="rect">
            <a:avLst/>
          </a:prstGeom>
          <a:noFill/>
          <a:ln w="9525" algn="ctr">
            <a:noFill/>
            <a:miter lim="800000"/>
            <a:headEnd/>
            <a:tailEnd/>
          </a:ln>
          <a:effectLst/>
        </p:spPr>
        <p:txBody>
          <a:bodyPr wrap="none">
            <a:spAutoFit/>
          </a:bodyPr>
          <a:lstStyle/>
          <a:p>
            <a:pPr algn="l"/>
            <a:r>
              <a:rPr lang="en-US" sz="2000" b="0" dirty="0">
                <a:solidFill>
                  <a:schemeClr val="tx1"/>
                </a:solidFill>
              </a:rPr>
              <a:t>m=0, n=1,</a:t>
            </a:r>
            <a:r>
              <a:rPr lang="es-ES" sz="2000" b="0" dirty="0">
                <a:solidFill>
                  <a:schemeClr val="tx1"/>
                </a:solidFill>
              </a:rPr>
              <a:t> X1 = 0; PX1 = 0; X2 = X; PX2 = 0; </a:t>
            </a:r>
          </a:p>
          <a:p>
            <a:pPr algn="l"/>
            <a:r>
              <a:rPr lang="es-ES" sz="2000" b="0" dirty="0">
                <a:solidFill>
                  <a:schemeClr val="tx1"/>
                </a:solidFill>
              </a:rPr>
              <a:t>                  Y1 =0; PY1 = 0;  Y2 = 0; PY2 = PY ,</a:t>
            </a:r>
            <a:endParaRPr lang="en-IN" sz="2000" b="0" dirty="0">
              <a:solidFill>
                <a:schemeClr val="tx1"/>
              </a:solidFill>
            </a:endParaRPr>
          </a:p>
        </p:txBody>
      </p:sp>
      <p:sp>
        <p:nvSpPr>
          <p:cNvPr id="22" name="TextBox 21"/>
          <p:cNvSpPr txBox="1"/>
          <p:nvPr/>
        </p:nvSpPr>
        <p:spPr>
          <a:xfrm>
            <a:off x="6000760" y="5929330"/>
            <a:ext cx="300082" cy="369332"/>
          </a:xfrm>
          <a:prstGeom prst="rect">
            <a:avLst/>
          </a:prstGeom>
          <a:noFill/>
        </p:spPr>
        <p:txBody>
          <a:bodyPr wrap="none" rtlCol="0">
            <a:spAutoFit/>
          </a:bodyPr>
          <a:lstStyle/>
          <a:p>
            <a:r>
              <a:rPr lang="en-US" dirty="0" smtClean="0"/>
              <a:t>x</a:t>
            </a:r>
            <a:endParaRPr lang="en-IN" dirty="0"/>
          </a:p>
        </p:txBody>
      </p:sp>
      <p:sp>
        <p:nvSpPr>
          <p:cNvPr id="23" name="TextBox 22"/>
          <p:cNvSpPr txBox="1"/>
          <p:nvPr/>
        </p:nvSpPr>
        <p:spPr>
          <a:xfrm>
            <a:off x="8437275" y="5643578"/>
            <a:ext cx="492443" cy="369332"/>
          </a:xfrm>
          <a:prstGeom prst="rect">
            <a:avLst/>
          </a:prstGeom>
          <a:noFill/>
        </p:spPr>
        <p:txBody>
          <a:bodyPr wrap="none" rtlCol="0">
            <a:spAutoFit/>
          </a:bodyPr>
          <a:lstStyle/>
          <a:p>
            <a:r>
              <a:rPr lang="en-US" dirty="0" smtClean="0"/>
              <a:t>PY</a:t>
            </a:r>
            <a:endParaRPr lang="en-IN"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Text Box 4"/>
          <p:cNvSpPr txBox="1">
            <a:spLocks noChangeArrowheads="1"/>
          </p:cNvSpPr>
          <p:nvPr/>
        </p:nvSpPr>
        <p:spPr bwMode="auto">
          <a:xfrm>
            <a:off x="1279166" y="857232"/>
            <a:ext cx="5950668" cy="769441"/>
          </a:xfrm>
          <a:prstGeom prst="rect">
            <a:avLst/>
          </a:prstGeom>
          <a:noFill/>
          <a:ln w="9525" algn="ctr">
            <a:noFill/>
            <a:miter lim="800000"/>
            <a:headEnd/>
            <a:tailEnd/>
          </a:ln>
          <a:effectLst/>
        </p:spPr>
        <p:txBody>
          <a:bodyPr wrap="none">
            <a:spAutoFit/>
          </a:bodyPr>
          <a:lstStyle/>
          <a:p>
            <a:pPr algn="ctr"/>
            <a:r>
              <a:rPr lang="en-IN" sz="2200" b="1" dirty="0" err="1" smtClean="0"/>
              <a:t>Poynting</a:t>
            </a:r>
            <a:r>
              <a:rPr lang="en-IN" sz="2200" b="1" dirty="0" smtClean="0"/>
              <a:t> </a:t>
            </a:r>
            <a:r>
              <a:rPr lang="en-IN" sz="2200" b="1" dirty="0"/>
              <a:t>showed classically for a beam of </a:t>
            </a:r>
          </a:p>
          <a:p>
            <a:pPr algn="ctr"/>
            <a:r>
              <a:rPr lang="en-IN" sz="2200" b="1" dirty="0"/>
              <a:t>circularly polarized light</a:t>
            </a:r>
          </a:p>
        </p:txBody>
      </p:sp>
      <p:graphicFrame>
        <p:nvGraphicFramePr>
          <p:cNvPr id="73733" name="Object 5"/>
          <p:cNvGraphicFramePr>
            <a:graphicFrameLocks noChangeAspect="1"/>
          </p:cNvGraphicFramePr>
          <p:nvPr/>
        </p:nvGraphicFramePr>
        <p:xfrm>
          <a:off x="1981200" y="1785926"/>
          <a:ext cx="4572000" cy="944562"/>
        </p:xfrm>
        <a:graphic>
          <a:graphicData uri="http://schemas.openxmlformats.org/presentationml/2006/ole">
            <mc:AlternateContent xmlns:mc="http://schemas.openxmlformats.org/markup-compatibility/2006">
              <mc:Choice xmlns:v="urn:schemas-microsoft-com:vml" Requires="v">
                <p:oleObj spid="_x0000_s73789" name="Equation" r:id="rId3" imgW="2032000" imgH="419100" progId="Equation.3">
                  <p:embed/>
                </p:oleObj>
              </mc:Choice>
              <mc:Fallback>
                <p:oleObj name="Equation" r:id="rId3" imgW="2032000" imgH="419100" progId="Equation.3">
                  <p:embed/>
                  <p:pic>
                    <p:nvPicPr>
                      <p:cNvPr id="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785926"/>
                        <a:ext cx="4572000" cy="944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3736" name="Rectangle 1"/>
          <p:cNvSpPr>
            <a:spLocks noChangeArrowheads="1"/>
          </p:cNvSpPr>
          <p:nvPr/>
        </p:nvSpPr>
        <p:spPr bwMode="auto">
          <a:xfrm>
            <a:off x="9525" y="9525"/>
            <a:ext cx="9123363" cy="685800"/>
          </a:xfrm>
          <a:prstGeom prst="rect">
            <a:avLst/>
          </a:prstGeom>
          <a:solidFill>
            <a:srgbClr val="0000FF"/>
          </a:solidFill>
          <a:ln w="9360">
            <a:solidFill>
              <a:srgbClr val="FFFFFF"/>
            </a:solidFill>
            <a:miter lim="800000"/>
            <a:headEnd/>
            <a:tailEnd/>
          </a:ln>
        </p:spPr>
        <p:txBody>
          <a:bodyPr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800">
                <a:solidFill>
                  <a:srgbClr val="FFFFFF"/>
                </a:solidFill>
                <a:latin typeface="cmss12" pitchFamily="34" charset="0"/>
              </a:rPr>
              <a:t>Spin Angular Momentum</a:t>
            </a:r>
          </a:p>
        </p:txBody>
      </p:sp>
      <p:sp>
        <p:nvSpPr>
          <p:cNvPr id="73737" name="Slide Number Placeholder 6"/>
          <p:cNvSpPr txBox="1">
            <a:spLocks noGrp="1"/>
          </p:cNvSpPr>
          <p:nvPr/>
        </p:nvSpPr>
        <p:spPr bwMode="auto">
          <a:xfrm>
            <a:off x="1955800" y="6569075"/>
            <a:ext cx="7173913" cy="274638"/>
          </a:xfrm>
          <a:prstGeom prst="rect">
            <a:avLst/>
          </a:prstGeom>
          <a:solidFill>
            <a:srgbClr val="0000FF"/>
          </a:solidFill>
          <a:ln w="9360">
            <a:solidFill>
              <a:srgbClr val="FFFFFF"/>
            </a:solidFill>
            <a:miter lim="800000"/>
            <a:headEnd/>
            <a:tailEnd/>
          </a:ln>
        </p:spPr>
        <p:txBody>
          <a:bodyPr lIns="4680" tIns="4680" rIns="4680" bIns="4680" anchor="ct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DDFCBB8-BF2D-4295-B88B-1855EB9A440A}" type="slidenum">
              <a:rPr lang="en-US" sz="1200">
                <a:solidFill>
                  <a:srgbClr val="FFFFFF"/>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a:t>
            </a:fld>
            <a:r>
              <a:rPr lang="en-US" sz="1200">
                <a:solidFill>
                  <a:srgbClr val="FFFFFF"/>
                </a:solidFill>
              </a:rPr>
              <a:t> </a:t>
            </a:r>
          </a:p>
        </p:txBody>
      </p:sp>
      <p:sp>
        <p:nvSpPr>
          <p:cNvPr id="73738" name="Footer Placeholder 7"/>
          <p:cNvSpPr txBox="1">
            <a:spLocks noGrp="1"/>
          </p:cNvSpPr>
          <p:nvPr/>
        </p:nvSpPr>
        <p:spPr bwMode="auto">
          <a:xfrm>
            <a:off x="6350" y="6569075"/>
            <a:ext cx="1966913" cy="274638"/>
          </a:xfrm>
          <a:prstGeom prst="rect">
            <a:avLst/>
          </a:prstGeom>
          <a:solidFill>
            <a:srgbClr val="0000FF"/>
          </a:solidFill>
          <a:ln w="9360">
            <a:solidFill>
              <a:srgbClr val="FFFFFF"/>
            </a:solidFill>
            <a:miter lim="800000"/>
            <a:headEnd/>
            <a:tailEnd/>
          </a:ln>
        </p:spPr>
        <p:txBody>
          <a:bodyPr lIns="4680" tIns="4680" rIns="4680" bIns="468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rPr>
              <a:t>R. P. Singh</a:t>
            </a:r>
          </a:p>
        </p:txBody>
      </p:sp>
      <p:sp useBgFill="1">
        <p:nvSpPr>
          <p:cNvPr id="9" name="Text Box 31"/>
          <p:cNvSpPr txBox="1">
            <a:spLocks noChangeArrowheads="1"/>
          </p:cNvSpPr>
          <p:nvPr/>
        </p:nvSpPr>
        <p:spPr bwMode="auto">
          <a:xfrm>
            <a:off x="214282" y="3071810"/>
            <a:ext cx="3352800" cy="457200"/>
          </a:xfrm>
          <a:prstGeom prst="rect">
            <a:avLst/>
          </a:prstGeom>
          <a:ln w="9525">
            <a:noFill/>
            <a:miter lim="800000"/>
            <a:headEnd/>
            <a:tailEnd/>
          </a:ln>
          <a:effectLst/>
        </p:spPr>
        <p:txBody>
          <a:bodyPr>
            <a:spAutoFit/>
          </a:bodyPr>
          <a:lstStyle/>
          <a:p>
            <a:r>
              <a:rPr lang="en-IN" sz="2400" b="1" dirty="0"/>
              <a:t>Angular </a:t>
            </a:r>
            <a:r>
              <a:rPr lang="en-IN" sz="2200" b="1" dirty="0"/>
              <a:t>momentum</a:t>
            </a:r>
          </a:p>
        </p:txBody>
      </p:sp>
      <p:graphicFrame>
        <p:nvGraphicFramePr>
          <p:cNvPr id="10" name="Object 32"/>
          <p:cNvGraphicFramePr>
            <a:graphicFrameLocks noChangeAspect="1"/>
          </p:cNvGraphicFramePr>
          <p:nvPr/>
        </p:nvGraphicFramePr>
        <p:xfrm>
          <a:off x="214282" y="3500438"/>
          <a:ext cx="565150" cy="484188"/>
        </p:xfrm>
        <a:graphic>
          <a:graphicData uri="http://schemas.openxmlformats.org/presentationml/2006/ole">
            <mc:AlternateContent xmlns:mc="http://schemas.openxmlformats.org/markup-compatibility/2006">
              <mc:Choice xmlns:v="urn:schemas-microsoft-com:vml" Requires="v">
                <p:oleObj spid="_x0000_s73790" name="Equation" r:id="rId5" imgW="266584" imgH="228501" progId="Equation.3">
                  <p:embed/>
                </p:oleObj>
              </mc:Choice>
              <mc:Fallback>
                <p:oleObj name="Equation" r:id="rId5" imgW="266584" imgH="228501" progId="Equation.3">
                  <p:embed/>
                  <p:pic>
                    <p:nvPicPr>
                      <p:cNvPr id="0"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282" y="3500438"/>
                        <a:ext cx="565150" cy="484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33"/>
          <p:cNvGraphicFramePr>
            <a:graphicFrameLocks noChangeAspect="1"/>
          </p:cNvGraphicFramePr>
          <p:nvPr/>
        </p:nvGraphicFramePr>
        <p:xfrm>
          <a:off x="922307" y="3500438"/>
          <a:ext cx="457200" cy="430213"/>
        </p:xfrm>
        <a:graphic>
          <a:graphicData uri="http://schemas.openxmlformats.org/presentationml/2006/ole">
            <mc:AlternateContent xmlns:mc="http://schemas.openxmlformats.org/markup-compatibility/2006">
              <mc:Choice xmlns:v="urn:schemas-microsoft-com:vml" Requires="v">
                <p:oleObj spid="_x0000_s73791" name="Equation" r:id="rId7" imgW="215713" imgH="203024" progId="Equation.3">
                  <p:embed/>
                </p:oleObj>
              </mc:Choice>
              <mc:Fallback>
                <p:oleObj name="Equation" r:id="rId7" imgW="215713" imgH="203024" progId="Equation.3">
                  <p:embed/>
                  <p:pic>
                    <p:nvPicPr>
                      <p:cNvPr id="0"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307" y="3500438"/>
                        <a:ext cx="457200" cy="430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 Box 34"/>
          <p:cNvSpPr txBox="1">
            <a:spLocks noChangeArrowheads="1"/>
          </p:cNvSpPr>
          <p:nvPr/>
        </p:nvSpPr>
        <p:spPr bwMode="auto">
          <a:xfrm>
            <a:off x="1357282" y="3503613"/>
            <a:ext cx="1625600" cy="457200"/>
          </a:xfrm>
          <a:prstGeom prst="rect">
            <a:avLst/>
          </a:prstGeom>
          <a:noFill/>
          <a:ln w="9525">
            <a:noFill/>
            <a:miter lim="800000"/>
            <a:headEnd/>
            <a:tailEnd/>
          </a:ln>
          <a:effectLst/>
        </p:spPr>
        <p:txBody>
          <a:bodyPr wrap="none">
            <a:spAutoFit/>
          </a:bodyPr>
          <a:lstStyle/>
          <a:p>
            <a:r>
              <a:rPr lang="en-IN" sz="2400" dirty="0"/>
              <a:t>Polarized: </a:t>
            </a:r>
          </a:p>
        </p:txBody>
      </p:sp>
      <p:graphicFrame>
        <p:nvGraphicFramePr>
          <p:cNvPr id="13" name="Object 35"/>
          <p:cNvGraphicFramePr>
            <a:graphicFrameLocks noChangeAspect="1"/>
          </p:cNvGraphicFramePr>
          <p:nvPr/>
        </p:nvGraphicFramePr>
        <p:xfrm>
          <a:off x="2881282" y="3576638"/>
          <a:ext cx="533400" cy="365125"/>
        </p:xfrm>
        <a:graphic>
          <a:graphicData uri="http://schemas.openxmlformats.org/presentationml/2006/ole">
            <mc:AlternateContent xmlns:mc="http://schemas.openxmlformats.org/markup-compatibility/2006">
              <mc:Choice xmlns:v="urn:schemas-microsoft-com:vml" Requires="v">
                <p:oleObj spid="_x0000_s73792" name="Equation" r:id="rId9" imgW="241091" imgH="164957" progId="Equation.3">
                  <p:embed/>
                </p:oleObj>
              </mc:Choice>
              <mc:Fallback>
                <p:oleObj name="Equation" r:id="rId9" imgW="241091" imgH="164957" progId="Equation.3">
                  <p:embed/>
                  <p:pic>
                    <p:nvPicPr>
                      <p:cNvPr id="0"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1282" y="3576638"/>
                        <a:ext cx="533400" cy="36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3428992" y="3500438"/>
            <a:ext cx="1657826" cy="461665"/>
          </a:xfrm>
          <a:prstGeom prst="rect">
            <a:avLst/>
          </a:prstGeom>
          <a:noFill/>
        </p:spPr>
        <p:txBody>
          <a:bodyPr wrap="none" rtlCol="0">
            <a:spAutoFit/>
          </a:bodyPr>
          <a:lstStyle/>
          <a:p>
            <a:r>
              <a:rPr lang="en-US" sz="2400" dirty="0" smtClean="0"/>
              <a:t>per photon</a:t>
            </a:r>
            <a:endParaRPr lang="en-IN" sz="2400" dirty="0"/>
          </a:p>
        </p:txBody>
      </p:sp>
      <p:grpSp>
        <p:nvGrpSpPr>
          <p:cNvPr id="15" name="Group 29"/>
          <p:cNvGrpSpPr>
            <a:grpSpLocks/>
          </p:cNvGrpSpPr>
          <p:nvPr/>
        </p:nvGrpSpPr>
        <p:grpSpPr bwMode="auto">
          <a:xfrm>
            <a:off x="5335611" y="3071834"/>
            <a:ext cx="2665413" cy="3429000"/>
            <a:chOff x="816" y="1632"/>
            <a:chExt cx="1679" cy="2160"/>
          </a:xfrm>
        </p:grpSpPr>
        <p:sp>
          <p:nvSpPr>
            <p:cNvPr id="16" name="Oval 11"/>
            <p:cNvSpPr>
              <a:spLocks noChangeArrowheads="1"/>
            </p:cNvSpPr>
            <p:nvPr/>
          </p:nvSpPr>
          <p:spPr bwMode="auto">
            <a:xfrm>
              <a:off x="816" y="2400"/>
              <a:ext cx="1344" cy="576"/>
            </a:xfrm>
            <a:prstGeom prst="ellipse">
              <a:avLst/>
            </a:prstGeom>
            <a:solidFill>
              <a:srgbClr val="00B8FF"/>
            </a:solidFill>
            <a:ln w="9525">
              <a:solidFill>
                <a:schemeClr val="tx1"/>
              </a:solidFill>
              <a:round/>
              <a:headEnd/>
              <a:tailEnd/>
            </a:ln>
            <a:effectLst/>
          </p:spPr>
          <p:txBody>
            <a:bodyPr wrap="none" anchor="ctr"/>
            <a:lstStyle/>
            <a:p>
              <a:endParaRPr lang="en-IN"/>
            </a:p>
          </p:txBody>
        </p:sp>
        <p:sp>
          <p:nvSpPr>
            <p:cNvPr id="17" name="Oval 13"/>
            <p:cNvSpPr>
              <a:spLocks noChangeArrowheads="1"/>
            </p:cNvSpPr>
            <p:nvPr/>
          </p:nvSpPr>
          <p:spPr bwMode="auto">
            <a:xfrm>
              <a:off x="816" y="2352"/>
              <a:ext cx="1344" cy="576"/>
            </a:xfrm>
            <a:prstGeom prst="ellipse">
              <a:avLst/>
            </a:prstGeom>
            <a:solidFill>
              <a:srgbClr val="00B8FF"/>
            </a:solidFill>
            <a:ln w="9525">
              <a:solidFill>
                <a:schemeClr val="tx1"/>
              </a:solidFill>
              <a:round/>
              <a:headEnd/>
              <a:tailEnd/>
            </a:ln>
            <a:effectLst/>
          </p:spPr>
          <p:txBody>
            <a:bodyPr wrap="none" anchor="ctr"/>
            <a:lstStyle/>
            <a:p>
              <a:endParaRPr lang="en-IN"/>
            </a:p>
          </p:txBody>
        </p:sp>
        <p:sp>
          <p:nvSpPr>
            <p:cNvPr id="18" name="Line 14"/>
            <p:cNvSpPr>
              <a:spLocks noChangeShapeType="1"/>
            </p:cNvSpPr>
            <p:nvPr/>
          </p:nvSpPr>
          <p:spPr bwMode="auto">
            <a:xfrm flipV="1">
              <a:off x="1488" y="1632"/>
              <a:ext cx="0" cy="960"/>
            </a:xfrm>
            <a:prstGeom prst="line">
              <a:avLst/>
            </a:prstGeom>
            <a:noFill/>
            <a:ln w="38100">
              <a:solidFill>
                <a:schemeClr val="tx1"/>
              </a:solidFill>
              <a:round/>
              <a:headEnd/>
              <a:tailEnd/>
            </a:ln>
            <a:effectLst/>
          </p:spPr>
          <p:txBody>
            <a:bodyPr/>
            <a:lstStyle/>
            <a:p>
              <a:endParaRPr lang="en-IN"/>
            </a:p>
          </p:txBody>
        </p:sp>
        <p:sp>
          <p:nvSpPr>
            <p:cNvPr id="19" name="AutoShape 15"/>
            <p:cNvSpPr>
              <a:spLocks noChangeArrowheads="1"/>
            </p:cNvSpPr>
            <p:nvPr/>
          </p:nvSpPr>
          <p:spPr bwMode="auto">
            <a:xfrm>
              <a:off x="1344" y="3408"/>
              <a:ext cx="258" cy="384"/>
            </a:xfrm>
            <a:prstGeom prst="upArrow">
              <a:avLst>
                <a:gd name="adj1" fmla="val 50000"/>
                <a:gd name="adj2" fmla="val 37209"/>
              </a:avLst>
            </a:prstGeom>
            <a:solidFill>
              <a:srgbClr val="00B8FF"/>
            </a:solidFill>
            <a:ln w="9525">
              <a:solidFill>
                <a:schemeClr val="tx1"/>
              </a:solidFill>
              <a:miter lim="800000"/>
              <a:headEnd/>
              <a:tailEnd/>
            </a:ln>
            <a:effectLst/>
          </p:spPr>
          <p:txBody>
            <a:bodyPr vert="eaVert" wrap="none" anchor="ctr"/>
            <a:lstStyle/>
            <a:p>
              <a:endParaRPr lang="en-IN"/>
            </a:p>
          </p:txBody>
        </p:sp>
        <p:sp>
          <p:nvSpPr>
            <p:cNvPr id="20" name="Arc 22"/>
            <p:cNvSpPr>
              <a:spLocks/>
            </p:cNvSpPr>
            <p:nvPr/>
          </p:nvSpPr>
          <p:spPr bwMode="auto">
            <a:xfrm rot="16290604" flipH="1">
              <a:off x="1326" y="2898"/>
              <a:ext cx="320" cy="571"/>
            </a:xfrm>
            <a:custGeom>
              <a:avLst/>
              <a:gdLst>
                <a:gd name="G0" fmla="+- 20528 0 0"/>
                <a:gd name="G1" fmla="+- 21600 0 0"/>
                <a:gd name="G2" fmla="+- 21600 0 0"/>
                <a:gd name="T0" fmla="*/ 88 w 42128"/>
                <a:gd name="T1" fmla="*/ 14618 h 43200"/>
                <a:gd name="T2" fmla="*/ 0 w 42128"/>
                <a:gd name="T3" fmla="*/ 28321 h 43200"/>
                <a:gd name="T4" fmla="*/ 20528 w 42128"/>
                <a:gd name="T5" fmla="*/ 21600 h 43200"/>
              </a:gdLst>
              <a:ahLst/>
              <a:cxnLst>
                <a:cxn ang="0">
                  <a:pos x="T0" y="T1"/>
                </a:cxn>
                <a:cxn ang="0">
                  <a:pos x="T2" y="T3"/>
                </a:cxn>
                <a:cxn ang="0">
                  <a:pos x="T4" y="T5"/>
                </a:cxn>
              </a:cxnLst>
              <a:rect l="0" t="0" r="r" b="b"/>
              <a:pathLst>
                <a:path w="42128" h="43200" fill="none" extrusionOk="0">
                  <a:moveTo>
                    <a:pt x="87" y="14617"/>
                  </a:moveTo>
                  <a:cubicBezTo>
                    <a:pt x="3073" y="5875"/>
                    <a:pt x="11289" y="-1"/>
                    <a:pt x="20528" y="0"/>
                  </a:cubicBezTo>
                  <a:cubicBezTo>
                    <a:pt x="32457" y="0"/>
                    <a:pt x="42128" y="9670"/>
                    <a:pt x="42128" y="21600"/>
                  </a:cubicBezTo>
                  <a:cubicBezTo>
                    <a:pt x="42128" y="33529"/>
                    <a:pt x="32457" y="43200"/>
                    <a:pt x="20528" y="43200"/>
                  </a:cubicBezTo>
                  <a:cubicBezTo>
                    <a:pt x="11188" y="43200"/>
                    <a:pt x="2906" y="37197"/>
                    <a:pt x="0" y="28320"/>
                  </a:cubicBezTo>
                </a:path>
                <a:path w="42128" h="43200" stroke="0" extrusionOk="0">
                  <a:moveTo>
                    <a:pt x="87" y="14617"/>
                  </a:moveTo>
                  <a:cubicBezTo>
                    <a:pt x="3073" y="5875"/>
                    <a:pt x="11289" y="-1"/>
                    <a:pt x="20528" y="0"/>
                  </a:cubicBezTo>
                  <a:cubicBezTo>
                    <a:pt x="32457" y="0"/>
                    <a:pt x="42128" y="9670"/>
                    <a:pt x="42128" y="21600"/>
                  </a:cubicBezTo>
                  <a:cubicBezTo>
                    <a:pt x="42128" y="33529"/>
                    <a:pt x="32457" y="43200"/>
                    <a:pt x="20528" y="43200"/>
                  </a:cubicBezTo>
                  <a:cubicBezTo>
                    <a:pt x="11188" y="43200"/>
                    <a:pt x="2906" y="37197"/>
                    <a:pt x="0" y="28320"/>
                  </a:cubicBezTo>
                  <a:lnTo>
                    <a:pt x="20528" y="21600"/>
                  </a:lnTo>
                  <a:close/>
                </a:path>
              </a:pathLst>
            </a:custGeom>
            <a:noFill/>
            <a:ln w="47625">
              <a:solidFill>
                <a:schemeClr val="tx1"/>
              </a:solidFill>
              <a:round/>
              <a:headEnd/>
              <a:tailEnd type="arrow" w="med" len="med"/>
            </a:ln>
            <a:effectLst/>
          </p:spPr>
          <p:txBody>
            <a:bodyPr wrap="none" anchor="ctr"/>
            <a:lstStyle/>
            <a:p>
              <a:endParaRPr lang="en-IN"/>
            </a:p>
          </p:txBody>
        </p:sp>
        <p:sp>
          <p:nvSpPr>
            <p:cNvPr id="21" name="Arc 23"/>
            <p:cNvSpPr>
              <a:spLocks/>
            </p:cNvSpPr>
            <p:nvPr/>
          </p:nvSpPr>
          <p:spPr bwMode="auto">
            <a:xfrm rot="16290604" flipH="1">
              <a:off x="1326" y="1746"/>
              <a:ext cx="320" cy="571"/>
            </a:xfrm>
            <a:custGeom>
              <a:avLst/>
              <a:gdLst>
                <a:gd name="G0" fmla="+- 20528 0 0"/>
                <a:gd name="G1" fmla="+- 21600 0 0"/>
                <a:gd name="G2" fmla="+- 21600 0 0"/>
                <a:gd name="T0" fmla="*/ 88 w 42128"/>
                <a:gd name="T1" fmla="*/ 14618 h 43200"/>
                <a:gd name="T2" fmla="*/ 0 w 42128"/>
                <a:gd name="T3" fmla="*/ 28321 h 43200"/>
                <a:gd name="T4" fmla="*/ 20528 w 42128"/>
                <a:gd name="T5" fmla="*/ 21600 h 43200"/>
              </a:gdLst>
              <a:ahLst/>
              <a:cxnLst>
                <a:cxn ang="0">
                  <a:pos x="T0" y="T1"/>
                </a:cxn>
                <a:cxn ang="0">
                  <a:pos x="T2" y="T3"/>
                </a:cxn>
                <a:cxn ang="0">
                  <a:pos x="T4" y="T5"/>
                </a:cxn>
              </a:cxnLst>
              <a:rect l="0" t="0" r="r" b="b"/>
              <a:pathLst>
                <a:path w="42128" h="43200" fill="none" extrusionOk="0">
                  <a:moveTo>
                    <a:pt x="87" y="14617"/>
                  </a:moveTo>
                  <a:cubicBezTo>
                    <a:pt x="3073" y="5875"/>
                    <a:pt x="11289" y="-1"/>
                    <a:pt x="20528" y="0"/>
                  </a:cubicBezTo>
                  <a:cubicBezTo>
                    <a:pt x="32457" y="0"/>
                    <a:pt x="42128" y="9670"/>
                    <a:pt x="42128" y="21600"/>
                  </a:cubicBezTo>
                  <a:cubicBezTo>
                    <a:pt x="42128" y="33529"/>
                    <a:pt x="32457" y="43200"/>
                    <a:pt x="20528" y="43200"/>
                  </a:cubicBezTo>
                  <a:cubicBezTo>
                    <a:pt x="11188" y="43200"/>
                    <a:pt x="2906" y="37197"/>
                    <a:pt x="0" y="28320"/>
                  </a:cubicBezTo>
                </a:path>
                <a:path w="42128" h="43200" stroke="0" extrusionOk="0">
                  <a:moveTo>
                    <a:pt x="87" y="14617"/>
                  </a:moveTo>
                  <a:cubicBezTo>
                    <a:pt x="3073" y="5875"/>
                    <a:pt x="11289" y="-1"/>
                    <a:pt x="20528" y="0"/>
                  </a:cubicBezTo>
                  <a:cubicBezTo>
                    <a:pt x="32457" y="0"/>
                    <a:pt x="42128" y="9670"/>
                    <a:pt x="42128" y="21600"/>
                  </a:cubicBezTo>
                  <a:cubicBezTo>
                    <a:pt x="42128" y="33529"/>
                    <a:pt x="32457" y="43200"/>
                    <a:pt x="20528" y="43200"/>
                  </a:cubicBezTo>
                  <a:cubicBezTo>
                    <a:pt x="11188" y="43200"/>
                    <a:pt x="2906" y="37197"/>
                    <a:pt x="0" y="28320"/>
                  </a:cubicBezTo>
                  <a:lnTo>
                    <a:pt x="20528" y="21600"/>
                  </a:lnTo>
                  <a:close/>
                </a:path>
              </a:pathLst>
            </a:custGeom>
            <a:noFill/>
            <a:ln w="47625">
              <a:solidFill>
                <a:schemeClr val="tx1"/>
              </a:solidFill>
              <a:round/>
              <a:headEnd type="arrow" w="med" len="med"/>
              <a:tailEnd/>
            </a:ln>
            <a:effectLst/>
          </p:spPr>
          <p:txBody>
            <a:bodyPr wrap="none" anchor="ctr"/>
            <a:lstStyle/>
            <a:p>
              <a:endParaRPr lang="en-IN"/>
            </a:p>
          </p:txBody>
        </p:sp>
        <p:sp>
          <p:nvSpPr>
            <p:cNvPr id="22" name="Arc 25"/>
            <p:cNvSpPr>
              <a:spLocks/>
            </p:cNvSpPr>
            <p:nvPr/>
          </p:nvSpPr>
          <p:spPr bwMode="auto">
            <a:xfrm rot="16290604" flipH="1">
              <a:off x="1326" y="2898"/>
              <a:ext cx="320" cy="571"/>
            </a:xfrm>
            <a:custGeom>
              <a:avLst/>
              <a:gdLst>
                <a:gd name="G0" fmla="+- 20528 0 0"/>
                <a:gd name="G1" fmla="+- 21600 0 0"/>
                <a:gd name="G2" fmla="+- 21600 0 0"/>
                <a:gd name="T0" fmla="*/ 88 w 42128"/>
                <a:gd name="T1" fmla="*/ 14618 h 43200"/>
                <a:gd name="T2" fmla="*/ 0 w 42128"/>
                <a:gd name="T3" fmla="*/ 28321 h 43200"/>
                <a:gd name="T4" fmla="*/ 20528 w 42128"/>
                <a:gd name="T5" fmla="*/ 21600 h 43200"/>
              </a:gdLst>
              <a:ahLst/>
              <a:cxnLst>
                <a:cxn ang="0">
                  <a:pos x="T0" y="T1"/>
                </a:cxn>
                <a:cxn ang="0">
                  <a:pos x="T2" y="T3"/>
                </a:cxn>
                <a:cxn ang="0">
                  <a:pos x="T4" y="T5"/>
                </a:cxn>
              </a:cxnLst>
              <a:rect l="0" t="0" r="r" b="b"/>
              <a:pathLst>
                <a:path w="42128" h="43200" fill="none" extrusionOk="0">
                  <a:moveTo>
                    <a:pt x="87" y="14617"/>
                  </a:moveTo>
                  <a:cubicBezTo>
                    <a:pt x="3073" y="5875"/>
                    <a:pt x="11289" y="-1"/>
                    <a:pt x="20528" y="0"/>
                  </a:cubicBezTo>
                  <a:cubicBezTo>
                    <a:pt x="32457" y="0"/>
                    <a:pt x="42128" y="9670"/>
                    <a:pt x="42128" y="21600"/>
                  </a:cubicBezTo>
                  <a:cubicBezTo>
                    <a:pt x="42128" y="33529"/>
                    <a:pt x="32457" y="43200"/>
                    <a:pt x="20528" y="43200"/>
                  </a:cubicBezTo>
                  <a:cubicBezTo>
                    <a:pt x="11188" y="43200"/>
                    <a:pt x="2906" y="37197"/>
                    <a:pt x="0" y="28320"/>
                  </a:cubicBezTo>
                </a:path>
                <a:path w="42128" h="43200" stroke="0" extrusionOk="0">
                  <a:moveTo>
                    <a:pt x="87" y="14617"/>
                  </a:moveTo>
                  <a:cubicBezTo>
                    <a:pt x="3073" y="5875"/>
                    <a:pt x="11289" y="-1"/>
                    <a:pt x="20528" y="0"/>
                  </a:cubicBezTo>
                  <a:cubicBezTo>
                    <a:pt x="32457" y="0"/>
                    <a:pt x="42128" y="9670"/>
                    <a:pt x="42128" y="21600"/>
                  </a:cubicBezTo>
                  <a:cubicBezTo>
                    <a:pt x="42128" y="33529"/>
                    <a:pt x="32457" y="43200"/>
                    <a:pt x="20528" y="43200"/>
                  </a:cubicBezTo>
                  <a:cubicBezTo>
                    <a:pt x="11188" y="43200"/>
                    <a:pt x="2906" y="37197"/>
                    <a:pt x="0" y="28320"/>
                  </a:cubicBezTo>
                  <a:lnTo>
                    <a:pt x="20528" y="21600"/>
                  </a:lnTo>
                  <a:close/>
                </a:path>
              </a:pathLst>
            </a:custGeom>
            <a:noFill/>
            <a:ln w="47625">
              <a:solidFill>
                <a:schemeClr val="tx1"/>
              </a:solidFill>
              <a:round/>
              <a:headEnd/>
              <a:tailEnd type="arrow" w="med" len="med"/>
            </a:ln>
            <a:effectLst/>
          </p:spPr>
          <p:txBody>
            <a:bodyPr wrap="none" anchor="ctr"/>
            <a:lstStyle/>
            <a:p>
              <a:endParaRPr lang="en-IN"/>
            </a:p>
          </p:txBody>
        </p:sp>
        <p:sp>
          <p:nvSpPr>
            <p:cNvPr id="23" name="Arc 26"/>
            <p:cNvSpPr>
              <a:spLocks/>
            </p:cNvSpPr>
            <p:nvPr/>
          </p:nvSpPr>
          <p:spPr bwMode="auto">
            <a:xfrm rot="16290604" flipH="1">
              <a:off x="1981" y="2513"/>
              <a:ext cx="624" cy="404"/>
            </a:xfrm>
            <a:custGeom>
              <a:avLst/>
              <a:gdLst>
                <a:gd name="G0" fmla="+- 21445 0 0"/>
                <a:gd name="G1" fmla="+- 176 0 0"/>
                <a:gd name="G2" fmla="+- 21600 0 0"/>
                <a:gd name="T0" fmla="*/ 43044 w 43045"/>
                <a:gd name="T1" fmla="*/ 0 h 21776"/>
                <a:gd name="T2" fmla="*/ 0 w 43045"/>
                <a:gd name="T3" fmla="*/ 2762 h 21776"/>
                <a:gd name="T4" fmla="*/ 21445 w 43045"/>
                <a:gd name="T5" fmla="*/ 176 h 21776"/>
              </a:gdLst>
              <a:ahLst/>
              <a:cxnLst>
                <a:cxn ang="0">
                  <a:pos x="T0" y="T1"/>
                </a:cxn>
                <a:cxn ang="0">
                  <a:pos x="T2" y="T3"/>
                </a:cxn>
                <a:cxn ang="0">
                  <a:pos x="T4" y="T5"/>
                </a:cxn>
              </a:cxnLst>
              <a:rect l="0" t="0" r="r" b="b"/>
              <a:pathLst>
                <a:path w="43045" h="21776" fill="none" extrusionOk="0">
                  <a:moveTo>
                    <a:pt x="43044" y="-1"/>
                  </a:moveTo>
                  <a:cubicBezTo>
                    <a:pt x="43044" y="58"/>
                    <a:pt x="43045" y="117"/>
                    <a:pt x="43045" y="176"/>
                  </a:cubicBezTo>
                  <a:cubicBezTo>
                    <a:pt x="43045" y="12105"/>
                    <a:pt x="33374" y="21776"/>
                    <a:pt x="21445" y="21776"/>
                  </a:cubicBezTo>
                  <a:cubicBezTo>
                    <a:pt x="10515" y="21776"/>
                    <a:pt x="1308" y="13612"/>
                    <a:pt x="0" y="2761"/>
                  </a:cubicBezTo>
                </a:path>
                <a:path w="43045" h="21776" stroke="0" extrusionOk="0">
                  <a:moveTo>
                    <a:pt x="43044" y="-1"/>
                  </a:moveTo>
                  <a:cubicBezTo>
                    <a:pt x="43044" y="58"/>
                    <a:pt x="43045" y="117"/>
                    <a:pt x="43045" y="176"/>
                  </a:cubicBezTo>
                  <a:cubicBezTo>
                    <a:pt x="43045" y="12105"/>
                    <a:pt x="33374" y="21776"/>
                    <a:pt x="21445" y="21776"/>
                  </a:cubicBezTo>
                  <a:cubicBezTo>
                    <a:pt x="10515" y="21776"/>
                    <a:pt x="1308" y="13612"/>
                    <a:pt x="0" y="2761"/>
                  </a:cubicBezTo>
                  <a:lnTo>
                    <a:pt x="21445" y="176"/>
                  </a:lnTo>
                  <a:close/>
                </a:path>
              </a:pathLst>
            </a:custGeom>
            <a:noFill/>
            <a:ln w="47625">
              <a:solidFill>
                <a:schemeClr val="tx1"/>
              </a:solidFill>
              <a:round/>
              <a:headEnd/>
              <a:tailEnd type="arrow" w="med" len="med"/>
            </a:ln>
            <a:effectLst/>
          </p:spPr>
          <p:txBody>
            <a:bodyPr wrap="none" anchor="ctr"/>
            <a:lstStyle/>
            <a:p>
              <a:endParaRPr lang="en-IN"/>
            </a:p>
          </p:txBody>
        </p:sp>
        <p:graphicFrame>
          <p:nvGraphicFramePr>
            <p:cNvPr id="24" name="Object 27"/>
            <p:cNvGraphicFramePr>
              <a:graphicFrameLocks noChangeAspect="1"/>
            </p:cNvGraphicFramePr>
            <p:nvPr/>
          </p:nvGraphicFramePr>
          <p:xfrm>
            <a:off x="1836" y="1850"/>
            <a:ext cx="324" cy="222"/>
          </p:xfrm>
          <a:graphic>
            <a:graphicData uri="http://schemas.openxmlformats.org/presentationml/2006/ole">
              <mc:AlternateContent xmlns:mc="http://schemas.openxmlformats.org/markup-compatibility/2006">
                <mc:Choice xmlns:v="urn:schemas-microsoft-com:vml" Requires="v">
                  <p:oleObj spid="_x0000_s73793" name="Equation" r:id="rId11" imgW="241091" imgH="164957" progId="Equation.3">
                    <p:embed/>
                  </p:oleObj>
                </mc:Choice>
                <mc:Fallback>
                  <p:oleObj name="Equation" r:id="rId11" imgW="241091" imgH="164957" progId="Equation.3">
                    <p:embed/>
                    <p:pic>
                      <p:nvPicPr>
                        <p:cNvPr id="0" name="Picture 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36" y="1850"/>
                          <a:ext cx="324" cy="2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28"/>
            <p:cNvGraphicFramePr>
              <a:graphicFrameLocks noChangeAspect="1"/>
            </p:cNvGraphicFramePr>
            <p:nvPr/>
          </p:nvGraphicFramePr>
          <p:xfrm>
            <a:off x="1824" y="3120"/>
            <a:ext cx="336" cy="230"/>
          </p:xfrm>
          <a:graphic>
            <a:graphicData uri="http://schemas.openxmlformats.org/presentationml/2006/ole">
              <mc:AlternateContent xmlns:mc="http://schemas.openxmlformats.org/markup-compatibility/2006">
                <mc:Choice xmlns:v="urn:schemas-microsoft-com:vml" Requires="v">
                  <p:oleObj spid="_x0000_s73794" name="Equation" r:id="rId13" imgW="241091" imgH="164957" progId="Equation.3">
                    <p:embed/>
                  </p:oleObj>
                </mc:Choice>
                <mc:Fallback>
                  <p:oleObj name="Equation" r:id="rId13" imgW="241091" imgH="164957" progId="Equation.3">
                    <p:embed/>
                    <p:pic>
                      <p:nvPicPr>
                        <p:cNvPr id="0" name="Picture 2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24" y="3120"/>
                          <a:ext cx="336" cy="2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6" name="Text Box 43"/>
          <p:cNvSpPr txBox="1">
            <a:spLocks noChangeArrowheads="1"/>
          </p:cNvSpPr>
          <p:nvPr/>
        </p:nvSpPr>
        <p:spPr bwMode="auto">
          <a:xfrm>
            <a:off x="682619" y="4799027"/>
            <a:ext cx="3032125" cy="701675"/>
          </a:xfrm>
          <a:prstGeom prst="rect">
            <a:avLst/>
          </a:prstGeom>
          <a:noFill/>
          <a:ln w="9525">
            <a:noFill/>
            <a:miter lim="800000"/>
            <a:headEnd/>
            <a:tailEnd/>
          </a:ln>
          <a:effectLst/>
        </p:spPr>
        <p:txBody>
          <a:bodyPr wrap="none">
            <a:spAutoFit/>
          </a:bodyPr>
          <a:lstStyle/>
          <a:p>
            <a:r>
              <a:rPr lang="en-IN" sz="2000" dirty="0"/>
              <a:t>Beth</a:t>
            </a:r>
          </a:p>
          <a:p>
            <a:r>
              <a:rPr lang="en-IN" sz="2000" dirty="0"/>
              <a:t>Phys. Rev. 50, 115, 1936</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Untitled"/>
          <p:cNvPicPr>
            <a:picLocks noChangeAspect="1" noChangeArrowheads="1"/>
          </p:cNvPicPr>
          <p:nvPr/>
        </p:nvPicPr>
        <p:blipFill rotWithShape="1">
          <a:blip r:embed="rId4">
            <a:extLst>
              <a:ext uri="{28A0092B-C50C-407E-A947-70E740481C1C}">
                <a14:useLocalDpi xmlns:a14="http://schemas.microsoft.com/office/drawing/2010/main" val="0"/>
              </a:ext>
            </a:extLst>
          </a:blip>
          <a:srcRect l="6886" t="18089" r="12252" b="17216"/>
          <a:stretch/>
        </p:blipFill>
        <p:spPr bwMode="auto">
          <a:xfrm>
            <a:off x="685800" y="838200"/>
            <a:ext cx="7669849" cy="3445874"/>
          </a:xfrm>
          <a:prstGeom prst="rect">
            <a:avLst/>
          </a:prstGeom>
          <a:noFill/>
          <a:extLst>
            <a:ext uri="{909E8E84-426E-40DD-AFC4-6F175D3DCCD1}">
              <a14:hiddenFill xmlns:a14="http://schemas.microsoft.com/office/drawing/2010/main">
                <a:solidFill>
                  <a:srgbClr val="FFFFFF"/>
                </a:solidFill>
              </a14:hiddenFill>
            </a:ext>
          </a:extLst>
        </p:spPr>
      </p:pic>
      <p:sp>
        <p:nvSpPr>
          <p:cNvPr id="3079" name="Text Box 7"/>
          <p:cNvSpPr txBox="1">
            <a:spLocks noChangeArrowheads="1"/>
          </p:cNvSpPr>
          <p:nvPr/>
        </p:nvSpPr>
        <p:spPr bwMode="auto">
          <a:xfrm>
            <a:off x="539750" y="4490812"/>
            <a:ext cx="82089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IN" dirty="0"/>
              <a:t>All the OAM </a:t>
            </a:r>
            <a:r>
              <a:rPr lang="en-IN" dirty="0" err="1" smtClean="0"/>
              <a:t>Qubits</a:t>
            </a:r>
            <a:r>
              <a:rPr lang="en-IN" dirty="0" smtClean="0"/>
              <a:t> </a:t>
            </a:r>
            <a:r>
              <a:rPr lang="en-IN" dirty="0"/>
              <a:t>on the Poincare sphere can be realized by projecting the non </a:t>
            </a:r>
            <a:r>
              <a:rPr lang="en-IN" dirty="0" smtClean="0"/>
              <a:t>separable state of polarization and </a:t>
            </a:r>
            <a:r>
              <a:rPr lang="en-IN" dirty="0"/>
              <a:t>OAM </a:t>
            </a:r>
            <a:r>
              <a:rPr lang="en-IN" dirty="0" smtClean="0"/>
              <a:t>into different </a:t>
            </a:r>
            <a:r>
              <a:rPr lang="en-IN" dirty="0"/>
              <a:t>polarization </a:t>
            </a:r>
            <a:r>
              <a:rPr lang="en-IN" dirty="0" smtClean="0"/>
              <a:t>basis</a:t>
            </a:r>
            <a:r>
              <a:rPr lang="en-IN" dirty="0"/>
              <a:t>.</a:t>
            </a:r>
            <a:endParaRPr lang="en-IN" dirty="0">
              <a:solidFill>
                <a:srgbClr val="FF3300"/>
              </a:solidFill>
            </a:endParaRPr>
          </a:p>
        </p:txBody>
      </p:sp>
      <p:sp>
        <p:nvSpPr>
          <p:cNvPr id="3086" name="Text Box 14"/>
          <p:cNvSpPr txBox="1">
            <a:spLocks noChangeArrowheads="1"/>
          </p:cNvSpPr>
          <p:nvPr/>
        </p:nvSpPr>
        <p:spPr bwMode="auto">
          <a:xfrm>
            <a:off x="543379" y="5229226"/>
            <a:ext cx="7345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IN" dirty="0"/>
              <a:t>Non separable polarization – OAM state </a:t>
            </a:r>
          </a:p>
        </p:txBody>
      </p:sp>
      <p:graphicFrame>
        <p:nvGraphicFramePr>
          <p:cNvPr id="3087" name="Object 15"/>
          <p:cNvGraphicFramePr>
            <a:graphicFrameLocks noChangeAspect="1"/>
          </p:cNvGraphicFramePr>
          <p:nvPr>
            <p:extLst>
              <p:ext uri="{D42A27DB-BD31-4B8C-83A1-F6EECF244321}">
                <p14:modId xmlns:p14="http://schemas.microsoft.com/office/powerpoint/2010/main" val="43617896"/>
              </p:ext>
            </p:extLst>
          </p:nvPr>
        </p:nvGraphicFramePr>
        <p:xfrm>
          <a:off x="5004048" y="5227290"/>
          <a:ext cx="3466311" cy="505966"/>
        </p:xfrm>
        <a:graphic>
          <a:graphicData uri="http://schemas.openxmlformats.org/presentationml/2006/ole">
            <mc:AlternateContent xmlns:mc="http://schemas.openxmlformats.org/markup-compatibility/2006">
              <mc:Choice xmlns:v="urn:schemas-microsoft-com:vml" Requires="v">
                <p:oleObj spid="_x0000_s161809" name="Equation" r:id="rId5" imgW="1511280" imgH="253800" progId="Equation.3">
                  <p:embed/>
                </p:oleObj>
              </mc:Choice>
              <mc:Fallback>
                <p:oleObj name="Equation" r:id="rId5" imgW="1511280" imgH="253800" progId="Equation.3">
                  <p:embed/>
                  <p:pic>
                    <p:nvPicPr>
                      <p:cNvPr id="0" name="Picture 10"/>
                      <p:cNvPicPr>
                        <a:picLocks noChangeAspect="1" noChangeArrowheads="1"/>
                      </p:cNvPicPr>
                      <p:nvPr/>
                    </p:nvPicPr>
                    <p:blipFill>
                      <a:blip r:embed="rId6"/>
                      <a:srcRect/>
                      <a:stretch>
                        <a:fillRect/>
                      </a:stretch>
                    </p:blipFill>
                    <p:spPr bwMode="auto">
                      <a:xfrm>
                        <a:off x="5004048" y="5227290"/>
                        <a:ext cx="3466311" cy="505966"/>
                      </a:xfrm>
                      <a:prstGeom prst="rect">
                        <a:avLst/>
                      </a:prstGeom>
                      <a:noFill/>
                      <a:extLst/>
                    </p:spPr>
                  </p:pic>
                </p:oleObj>
              </mc:Fallback>
            </mc:AlternateContent>
          </a:graphicData>
        </a:graphic>
      </p:graphicFrame>
      <p:sp>
        <p:nvSpPr>
          <p:cNvPr id="3088" name="Text Box 16"/>
          <p:cNvSpPr txBox="1">
            <a:spLocks noChangeArrowheads="1"/>
          </p:cNvSpPr>
          <p:nvPr/>
        </p:nvSpPr>
        <p:spPr bwMode="auto">
          <a:xfrm>
            <a:off x="539750" y="5683250"/>
            <a:ext cx="81359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IN" dirty="0"/>
              <a:t>This state can be generated from Q-plate or </a:t>
            </a:r>
            <a:r>
              <a:rPr lang="en-IN" dirty="0" smtClean="0"/>
              <a:t>modified </a:t>
            </a:r>
            <a:r>
              <a:rPr lang="en-IN" dirty="0" err="1" smtClean="0"/>
              <a:t>Sagnac</a:t>
            </a:r>
            <a:r>
              <a:rPr lang="en-IN" dirty="0" smtClean="0"/>
              <a:t> </a:t>
            </a:r>
            <a:r>
              <a:rPr lang="en-IN" dirty="0"/>
              <a:t>interferometer with vortex lens.</a:t>
            </a:r>
          </a:p>
        </p:txBody>
      </p:sp>
      <p:sp>
        <p:nvSpPr>
          <p:cNvPr id="3089" name="Text Box 17"/>
          <p:cNvSpPr txBox="1">
            <a:spLocks noChangeArrowheads="1"/>
          </p:cNvSpPr>
          <p:nvPr/>
        </p:nvSpPr>
        <p:spPr bwMode="auto">
          <a:xfrm>
            <a:off x="519112" y="3938291"/>
            <a:ext cx="77104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IN" sz="1600" dirty="0" smtClean="0">
                <a:solidFill>
                  <a:srgbClr val="664742"/>
                </a:solidFill>
              </a:rPr>
              <a:t>  Polarization Poincare </a:t>
            </a:r>
            <a:r>
              <a:rPr lang="en-IN" sz="1600" dirty="0">
                <a:solidFill>
                  <a:srgbClr val="664742"/>
                </a:solidFill>
              </a:rPr>
              <a:t>sphere                            </a:t>
            </a:r>
            <a:r>
              <a:rPr lang="en-IN" sz="1600" dirty="0" smtClean="0">
                <a:solidFill>
                  <a:srgbClr val="664742"/>
                </a:solidFill>
              </a:rPr>
              <a:t>          </a:t>
            </a:r>
            <a:r>
              <a:rPr lang="en-IN" sz="1600" dirty="0">
                <a:solidFill>
                  <a:srgbClr val="664742"/>
                </a:solidFill>
              </a:rPr>
              <a:t>OAM </a:t>
            </a:r>
            <a:r>
              <a:rPr lang="en-IN" sz="1600" dirty="0" smtClean="0">
                <a:solidFill>
                  <a:srgbClr val="664742"/>
                </a:solidFill>
              </a:rPr>
              <a:t>Poincare </a:t>
            </a:r>
            <a:r>
              <a:rPr lang="en-IN" sz="1600" dirty="0">
                <a:solidFill>
                  <a:srgbClr val="664742"/>
                </a:solidFill>
              </a:rPr>
              <a:t>sphere</a:t>
            </a:r>
          </a:p>
        </p:txBody>
      </p:sp>
      <p:sp>
        <p:nvSpPr>
          <p:cNvPr id="12" name="Footer Placeholder 3"/>
          <p:cNvSpPr>
            <a:spLocks noGrp="1"/>
          </p:cNvSpPr>
          <p:nvPr>
            <p:ph type="ftr" sz="quarter" idx="10"/>
          </p:nvPr>
        </p:nvSpPr>
        <p:spPr>
          <a:xfrm>
            <a:off x="6350" y="6569075"/>
            <a:ext cx="1966913" cy="274638"/>
          </a:xfrm>
        </p:spPr>
        <p:txBody>
          <a:bodyPr/>
          <a:lstStyle/>
          <a:p>
            <a:pPr>
              <a:defRPr/>
            </a:pPr>
            <a:r>
              <a:rPr lang="en-US" smtClean="0"/>
              <a:t>R. P. Singh</a:t>
            </a:r>
            <a:endParaRPr lang="en-US" dirty="0"/>
          </a:p>
        </p:txBody>
      </p:sp>
      <p:sp>
        <p:nvSpPr>
          <p:cNvPr id="11" name="Rectangle 1"/>
          <p:cNvSpPr txBox="1">
            <a:spLocks noChangeArrowheads="1"/>
          </p:cNvSpPr>
          <p:nvPr/>
        </p:nvSpPr>
        <p:spPr>
          <a:xfrm>
            <a:off x="9525" y="9525"/>
            <a:ext cx="9123363" cy="685800"/>
          </a:xfrm>
          <a:prstGeom prst="rect">
            <a:avLst/>
          </a:prstGeom>
          <a:solidFill>
            <a:srgbClr val="0000FF"/>
          </a:solidFill>
          <a:ln w="9360">
            <a:solidFill>
              <a:srgbClr val="FFFFFF"/>
            </a:solidFill>
            <a:miter lim="800000"/>
          </a:ln>
        </p:spPr>
        <p:txBody>
          <a:bodyPr/>
          <a:lstStyle>
            <a:lvl1pPr algn="l" defTabSz="449263" rtl="0" eaLnBrk="0" fontAlgn="base" hangingPunct="0">
              <a:spcBef>
                <a:spcPct val="0"/>
              </a:spcBef>
              <a:spcAft>
                <a:spcPct val="0"/>
              </a:spcAft>
              <a:buClr>
                <a:srgbClr val="000000"/>
              </a:buClr>
              <a:buSzPct val="100000"/>
              <a:buFont typeface="Times New Roman" pitchFamily="18" charset="0"/>
              <a:defRPr sz="2800">
                <a:solidFill>
                  <a:srgbClr val="FFFFFF"/>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2800">
                <a:solidFill>
                  <a:srgbClr val="FFFFFF"/>
                </a:solidFill>
                <a:latin typeface="cmss12" pitchFamily="34" charset="0"/>
              </a:defRPr>
            </a:lvl2pPr>
            <a:lvl3pPr algn="l" defTabSz="449263" rtl="0" eaLnBrk="0" fontAlgn="base" hangingPunct="0">
              <a:spcBef>
                <a:spcPct val="0"/>
              </a:spcBef>
              <a:spcAft>
                <a:spcPct val="0"/>
              </a:spcAft>
              <a:buClr>
                <a:srgbClr val="000000"/>
              </a:buClr>
              <a:buSzPct val="100000"/>
              <a:buFont typeface="Times New Roman" pitchFamily="18" charset="0"/>
              <a:defRPr sz="2800">
                <a:solidFill>
                  <a:srgbClr val="FFFFFF"/>
                </a:solidFill>
                <a:latin typeface="cmss12" pitchFamily="34" charset="0"/>
              </a:defRPr>
            </a:lvl3pPr>
            <a:lvl4pPr algn="l" defTabSz="449263" rtl="0" eaLnBrk="0" fontAlgn="base" hangingPunct="0">
              <a:spcBef>
                <a:spcPct val="0"/>
              </a:spcBef>
              <a:spcAft>
                <a:spcPct val="0"/>
              </a:spcAft>
              <a:buClr>
                <a:srgbClr val="000000"/>
              </a:buClr>
              <a:buSzPct val="100000"/>
              <a:buFont typeface="Times New Roman" pitchFamily="18" charset="0"/>
              <a:defRPr sz="2800">
                <a:solidFill>
                  <a:srgbClr val="FFFFFF"/>
                </a:solidFill>
                <a:latin typeface="cmss12" pitchFamily="34" charset="0"/>
              </a:defRPr>
            </a:lvl4pPr>
            <a:lvl5pPr algn="l" defTabSz="449263" rtl="0" eaLnBrk="0" fontAlgn="base" hangingPunct="0">
              <a:spcBef>
                <a:spcPct val="0"/>
              </a:spcBef>
              <a:spcAft>
                <a:spcPct val="0"/>
              </a:spcAft>
              <a:buClr>
                <a:srgbClr val="000000"/>
              </a:buClr>
              <a:buSzPct val="100000"/>
              <a:buFont typeface="Times New Roman" pitchFamily="18" charset="0"/>
              <a:defRPr sz="2800">
                <a:solidFill>
                  <a:srgbClr val="FFFFFF"/>
                </a:solidFill>
                <a:latin typeface="cmss12" pitchFamily="34" charset="0"/>
              </a:defRPr>
            </a:lvl5pPr>
            <a:lvl6pPr marL="2514600" indent="-228600" algn="l" defTabSz="449263" rtl="0" fontAlgn="base">
              <a:spcBef>
                <a:spcPct val="0"/>
              </a:spcBef>
              <a:spcAft>
                <a:spcPct val="0"/>
              </a:spcAft>
              <a:buClr>
                <a:srgbClr val="000000"/>
              </a:buClr>
              <a:buSzPct val="100000"/>
              <a:buFont typeface="Times New Roman" pitchFamily="18" charset="0"/>
              <a:defRPr sz="2800">
                <a:solidFill>
                  <a:srgbClr val="FFFFFF"/>
                </a:solidFill>
                <a:latin typeface="cmss12" pitchFamily="34" charset="0"/>
              </a:defRPr>
            </a:lvl6pPr>
            <a:lvl7pPr marL="2971800" indent="-228600" algn="l" defTabSz="449263" rtl="0" fontAlgn="base">
              <a:spcBef>
                <a:spcPct val="0"/>
              </a:spcBef>
              <a:spcAft>
                <a:spcPct val="0"/>
              </a:spcAft>
              <a:buClr>
                <a:srgbClr val="000000"/>
              </a:buClr>
              <a:buSzPct val="100000"/>
              <a:buFont typeface="Times New Roman" pitchFamily="18" charset="0"/>
              <a:defRPr sz="2800">
                <a:solidFill>
                  <a:srgbClr val="FFFFFF"/>
                </a:solidFill>
                <a:latin typeface="cmss12" pitchFamily="34" charset="0"/>
              </a:defRPr>
            </a:lvl7pPr>
            <a:lvl8pPr marL="3429000" indent="-228600" algn="l" defTabSz="449263" rtl="0" fontAlgn="base">
              <a:spcBef>
                <a:spcPct val="0"/>
              </a:spcBef>
              <a:spcAft>
                <a:spcPct val="0"/>
              </a:spcAft>
              <a:buClr>
                <a:srgbClr val="000000"/>
              </a:buClr>
              <a:buSzPct val="100000"/>
              <a:buFont typeface="Times New Roman" pitchFamily="18" charset="0"/>
              <a:defRPr sz="2800">
                <a:solidFill>
                  <a:srgbClr val="FFFFFF"/>
                </a:solidFill>
                <a:latin typeface="cmss12" pitchFamily="34" charset="0"/>
              </a:defRPr>
            </a:lvl8pPr>
            <a:lvl9pPr marL="3886200" indent="-228600" algn="l" defTabSz="449263" rtl="0" fontAlgn="base">
              <a:spcBef>
                <a:spcPct val="0"/>
              </a:spcBef>
              <a:spcAft>
                <a:spcPct val="0"/>
              </a:spcAft>
              <a:buClr>
                <a:srgbClr val="000000"/>
              </a:buClr>
              <a:buSzPct val="100000"/>
              <a:buFont typeface="Times New Roman" pitchFamily="18" charset="0"/>
              <a:defRPr sz="2800">
                <a:solidFill>
                  <a:srgbClr val="FFFFFF"/>
                </a:solidFill>
                <a:latin typeface="cmss12" pitchFamily="34" charset="0"/>
              </a:defRPr>
            </a:lvl9p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dirty="0" smtClean="0"/>
              <a:t>Generation of OAM </a:t>
            </a:r>
            <a:r>
              <a:rPr lang="en-IN" dirty="0" err="1" smtClean="0"/>
              <a:t>qubits</a:t>
            </a:r>
            <a:endParaRPr lang="en-IN" dirty="0" smtClean="0"/>
          </a:p>
        </p:txBody>
      </p:sp>
      <p:sp>
        <p:nvSpPr>
          <p:cNvPr id="13" name="Slide Number Placeholder 4"/>
          <p:cNvSpPr>
            <a:spLocks noGrp="1"/>
          </p:cNvSpPr>
          <p:nvPr>
            <p:ph type="sldNum" sz="quarter" idx="11"/>
          </p:nvPr>
        </p:nvSpPr>
        <p:spPr>
          <a:xfrm>
            <a:off x="1955800" y="6569075"/>
            <a:ext cx="7173913" cy="274638"/>
          </a:xfrm>
        </p:spPr>
        <p:txBody>
          <a:bodyPr/>
          <a:lstStyle/>
          <a:p>
            <a:pPr>
              <a:defRPr/>
            </a:pPr>
            <a:fld id="{7F99E879-DAC3-4DE9-8F3C-328FD1B5E9C3}" type="slidenum">
              <a:rPr lang="en-US"/>
              <a:pPr>
                <a:defRPr/>
              </a:pPr>
              <a:t>40</a:t>
            </a:fld>
            <a:endParaRPr lang="en-US"/>
          </a:p>
        </p:txBody>
      </p:sp>
    </p:spTree>
    <p:extLst>
      <p:ext uri="{BB962C8B-B14F-4D97-AF65-F5344CB8AC3E}">
        <p14:creationId xmlns:p14="http://schemas.microsoft.com/office/powerpoint/2010/main" val="119646500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Text Box 11"/>
          <p:cNvSpPr txBox="1">
            <a:spLocks noChangeArrowheads="1"/>
          </p:cNvSpPr>
          <p:nvPr/>
        </p:nvSpPr>
        <p:spPr bwMode="auto">
          <a:xfrm>
            <a:off x="468313" y="260350"/>
            <a:ext cx="7921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6220" name="Text Box 76"/>
          <p:cNvSpPr txBox="1">
            <a:spLocks noChangeArrowheads="1"/>
          </p:cNvSpPr>
          <p:nvPr/>
        </p:nvSpPr>
        <p:spPr bwMode="auto">
          <a:xfrm>
            <a:off x="1905000" y="1143000"/>
            <a:ext cx="11509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IN" sz="1400" b="1" dirty="0"/>
              <a:t>OAM </a:t>
            </a:r>
            <a:r>
              <a:rPr lang="en-IN" sz="1400" b="1" dirty="0" err="1"/>
              <a:t>qubit</a:t>
            </a:r>
            <a:endParaRPr lang="en-IN" sz="1400" b="1" dirty="0"/>
          </a:p>
        </p:txBody>
      </p:sp>
      <p:grpSp>
        <p:nvGrpSpPr>
          <p:cNvPr id="6240" name="Group 96"/>
          <p:cNvGrpSpPr>
            <a:grpSpLocks/>
          </p:cNvGrpSpPr>
          <p:nvPr/>
        </p:nvGrpSpPr>
        <p:grpSpPr bwMode="auto">
          <a:xfrm>
            <a:off x="323851" y="1503362"/>
            <a:ext cx="4394200" cy="4475163"/>
            <a:chOff x="430" y="1162"/>
            <a:chExt cx="2768" cy="2819"/>
          </a:xfrm>
        </p:grpSpPr>
        <p:sp>
          <p:nvSpPr>
            <p:cNvPr id="6218" name="Rectangle 74"/>
            <p:cNvSpPr>
              <a:spLocks noChangeArrowheads="1"/>
            </p:cNvSpPr>
            <p:nvPr/>
          </p:nvSpPr>
          <p:spPr bwMode="auto">
            <a:xfrm>
              <a:off x="1156" y="1293"/>
              <a:ext cx="1996" cy="90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8" name="AutoShape 14"/>
            <p:cNvSpPr>
              <a:spLocks noChangeArrowheads="1"/>
            </p:cNvSpPr>
            <p:nvPr/>
          </p:nvSpPr>
          <p:spPr bwMode="auto">
            <a:xfrm>
              <a:off x="1119" y="2643"/>
              <a:ext cx="69" cy="340"/>
            </a:xfrm>
            <a:prstGeom prst="flowChartMagneticDrum">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0" name="Rectangle 16"/>
            <p:cNvSpPr>
              <a:spLocks noChangeArrowheads="1"/>
            </p:cNvSpPr>
            <p:nvPr/>
          </p:nvSpPr>
          <p:spPr bwMode="auto">
            <a:xfrm>
              <a:off x="1326" y="2432"/>
              <a:ext cx="1826" cy="154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161" name="Line 17"/>
            <p:cNvSpPr>
              <a:spLocks noChangeShapeType="1"/>
            </p:cNvSpPr>
            <p:nvPr/>
          </p:nvSpPr>
          <p:spPr bwMode="auto">
            <a:xfrm rot="19020000">
              <a:off x="2804" y="2573"/>
              <a:ext cx="0" cy="426"/>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2" name="Line 18"/>
            <p:cNvSpPr>
              <a:spLocks noChangeShapeType="1"/>
            </p:cNvSpPr>
            <p:nvPr/>
          </p:nvSpPr>
          <p:spPr bwMode="auto">
            <a:xfrm rot="19020000">
              <a:off x="1697" y="3243"/>
              <a:ext cx="0" cy="425"/>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4" name="Text Box 20"/>
            <p:cNvSpPr txBox="1">
              <a:spLocks noChangeArrowheads="1"/>
            </p:cNvSpPr>
            <p:nvPr/>
          </p:nvSpPr>
          <p:spPr bwMode="auto">
            <a:xfrm>
              <a:off x="2026" y="2976"/>
              <a:ext cx="50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IN" sz="1200" b="1" dirty="0"/>
                <a:t>OV </a:t>
              </a:r>
              <a:r>
                <a:rPr lang="en-IN" sz="1400" b="1" dirty="0"/>
                <a:t>l</a:t>
              </a:r>
              <a:r>
                <a:rPr lang="en-IN" sz="1200" b="1" dirty="0"/>
                <a:t>ens</a:t>
              </a:r>
              <a:r>
                <a:rPr lang="en-IN" sz="1400" b="1" dirty="0"/>
                <a:t> </a:t>
              </a:r>
            </a:p>
          </p:txBody>
        </p:sp>
        <p:sp>
          <p:nvSpPr>
            <p:cNvPr id="6165" name="Line 21"/>
            <p:cNvSpPr>
              <a:spLocks noChangeShapeType="1"/>
            </p:cNvSpPr>
            <p:nvPr/>
          </p:nvSpPr>
          <p:spPr bwMode="auto">
            <a:xfrm>
              <a:off x="2438" y="2520"/>
              <a:ext cx="0"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166" name="Group 22"/>
            <p:cNvGrpSpPr>
              <a:grpSpLocks/>
            </p:cNvGrpSpPr>
            <p:nvPr/>
          </p:nvGrpSpPr>
          <p:grpSpPr bwMode="auto">
            <a:xfrm>
              <a:off x="1446" y="2624"/>
              <a:ext cx="506" cy="363"/>
              <a:chOff x="2253" y="1234"/>
              <a:chExt cx="1113" cy="772"/>
            </a:xfrm>
          </p:grpSpPr>
          <p:sp>
            <p:nvSpPr>
              <p:cNvPr id="6167" name="Rectangle 23"/>
              <p:cNvSpPr>
                <a:spLocks noChangeArrowheads="1"/>
              </p:cNvSpPr>
              <p:nvPr/>
            </p:nvSpPr>
            <p:spPr bwMode="auto">
              <a:xfrm>
                <a:off x="2402" y="1234"/>
                <a:ext cx="817" cy="772"/>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8" name="Line 24"/>
              <p:cNvSpPr>
                <a:spLocks noChangeShapeType="1"/>
              </p:cNvSpPr>
              <p:nvPr/>
            </p:nvSpPr>
            <p:spPr bwMode="auto">
              <a:xfrm rot="2520000">
                <a:off x="2253" y="1607"/>
                <a:ext cx="1113" cy="2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70" name="Line 26"/>
            <p:cNvSpPr>
              <a:spLocks noChangeShapeType="1"/>
            </p:cNvSpPr>
            <p:nvPr/>
          </p:nvSpPr>
          <p:spPr bwMode="auto">
            <a:xfrm>
              <a:off x="475" y="2813"/>
              <a:ext cx="2346" cy="0"/>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1" name="Line 27"/>
            <p:cNvSpPr>
              <a:spLocks noChangeShapeType="1"/>
            </p:cNvSpPr>
            <p:nvPr/>
          </p:nvSpPr>
          <p:spPr bwMode="auto">
            <a:xfrm>
              <a:off x="1709" y="1201"/>
              <a:ext cx="0" cy="2267"/>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3" name="Line 29"/>
            <p:cNvSpPr>
              <a:spLocks noChangeShapeType="1"/>
            </p:cNvSpPr>
            <p:nvPr/>
          </p:nvSpPr>
          <p:spPr bwMode="auto">
            <a:xfrm rot="2400000">
              <a:off x="2808" y="3267"/>
              <a:ext cx="0" cy="426"/>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4" name="Line 30"/>
            <p:cNvSpPr>
              <a:spLocks noChangeShapeType="1"/>
            </p:cNvSpPr>
            <p:nvPr/>
          </p:nvSpPr>
          <p:spPr bwMode="auto">
            <a:xfrm>
              <a:off x="1707" y="3461"/>
              <a:ext cx="1113" cy="0"/>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5" name="Line 31"/>
            <p:cNvSpPr>
              <a:spLocks noChangeShapeType="1"/>
            </p:cNvSpPr>
            <p:nvPr/>
          </p:nvSpPr>
          <p:spPr bwMode="auto">
            <a:xfrm>
              <a:off x="2821" y="2807"/>
              <a:ext cx="0" cy="661"/>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8" name="Oval 34"/>
            <p:cNvSpPr>
              <a:spLocks noChangeArrowheads="1"/>
            </p:cNvSpPr>
            <p:nvPr/>
          </p:nvSpPr>
          <p:spPr bwMode="auto">
            <a:xfrm>
              <a:off x="2167" y="3244"/>
              <a:ext cx="124" cy="447"/>
            </a:xfrm>
            <a:prstGeom prst="ellipse">
              <a:avLst/>
            </a:prstGeom>
            <a:noFill/>
            <a:ln w="222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9" name="Text Box 35"/>
            <p:cNvSpPr txBox="1">
              <a:spLocks noChangeArrowheads="1"/>
            </p:cNvSpPr>
            <p:nvPr/>
          </p:nvSpPr>
          <p:spPr bwMode="auto">
            <a:xfrm>
              <a:off x="2079" y="3192"/>
              <a:ext cx="52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6189" name="Text Box 45"/>
            <p:cNvSpPr txBox="1">
              <a:spLocks noChangeArrowheads="1"/>
            </p:cNvSpPr>
            <p:nvPr/>
          </p:nvSpPr>
          <p:spPr bwMode="auto">
            <a:xfrm>
              <a:off x="1067" y="2963"/>
              <a:ext cx="27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sz="1200" b="1"/>
                <a:t>λ</a:t>
              </a:r>
              <a:r>
                <a:rPr lang="en-IN" sz="1200" b="1"/>
                <a:t>/2</a:t>
              </a:r>
              <a:endParaRPr lang="el-GR" sz="1200" b="1"/>
            </a:p>
          </p:txBody>
        </p:sp>
        <p:sp>
          <p:nvSpPr>
            <p:cNvPr id="6190" name="Text Box 46"/>
            <p:cNvSpPr txBox="1">
              <a:spLocks noChangeArrowheads="1"/>
            </p:cNvSpPr>
            <p:nvPr/>
          </p:nvSpPr>
          <p:spPr bwMode="auto">
            <a:xfrm>
              <a:off x="1735" y="2428"/>
              <a:ext cx="35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IN" sz="1400" b="1" dirty="0"/>
                <a:t>PBS</a:t>
              </a:r>
            </a:p>
          </p:txBody>
        </p:sp>
        <p:sp>
          <p:nvSpPr>
            <p:cNvPr id="6192" name="Text Box 48"/>
            <p:cNvSpPr txBox="1">
              <a:spLocks noChangeArrowheads="1"/>
            </p:cNvSpPr>
            <p:nvPr/>
          </p:nvSpPr>
          <p:spPr bwMode="auto">
            <a:xfrm>
              <a:off x="2256" y="2445"/>
              <a:ext cx="86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IN" sz="1000" b="1" dirty="0"/>
                <a:t>State Preparation</a:t>
              </a:r>
            </a:p>
          </p:txBody>
        </p:sp>
        <p:sp>
          <p:nvSpPr>
            <p:cNvPr id="6199" name="Line 55"/>
            <p:cNvSpPr>
              <a:spLocks noChangeShapeType="1"/>
            </p:cNvSpPr>
            <p:nvPr/>
          </p:nvSpPr>
          <p:spPr bwMode="auto">
            <a:xfrm flipV="1">
              <a:off x="1709" y="1162"/>
              <a:ext cx="0" cy="82"/>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1" name="Line 57"/>
            <p:cNvSpPr>
              <a:spLocks noChangeShapeType="1"/>
            </p:cNvSpPr>
            <p:nvPr/>
          </p:nvSpPr>
          <p:spPr bwMode="auto">
            <a:xfrm>
              <a:off x="430" y="2813"/>
              <a:ext cx="207" cy="0"/>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3" name="AutoShape 59"/>
            <p:cNvSpPr>
              <a:spLocks noChangeArrowheads="1"/>
            </p:cNvSpPr>
            <p:nvPr/>
          </p:nvSpPr>
          <p:spPr bwMode="auto">
            <a:xfrm rot="16200000">
              <a:off x="1671" y="1977"/>
              <a:ext cx="67" cy="340"/>
            </a:xfrm>
            <a:prstGeom prst="flowChartMagneticDrum">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4" name="AutoShape 60"/>
            <p:cNvSpPr>
              <a:spLocks noChangeArrowheads="1"/>
            </p:cNvSpPr>
            <p:nvPr/>
          </p:nvSpPr>
          <p:spPr bwMode="auto">
            <a:xfrm rot="16200000">
              <a:off x="1665" y="1797"/>
              <a:ext cx="67" cy="340"/>
            </a:xfrm>
            <a:prstGeom prst="flowChartMagneticDrum">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5" name="Text Box 61"/>
            <p:cNvSpPr txBox="1">
              <a:spLocks noChangeArrowheads="1"/>
            </p:cNvSpPr>
            <p:nvPr/>
          </p:nvSpPr>
          <p:spPr bwMode="auto">
            <a:xfrm>
              <a:off x="1873" y="1887"/>
              <a:ext cx="55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sz="1200" b="1"/>
                <a:t>λ</a:t>
              </a:r>
              <a:r>
                <a:rPr lang="en-IN" sz="1200" b="1"/>
                <a:t>/2 (</a:t>
              </a:r>
              <a:r>
                <a:rPr lang="el-GR" sz="1600"/>
                <a:t>α</a:t>
              </a:r>
              <a:r>
                <a:rPr lang="en-IN" sz="1200" b="1"/>
                <a:t>)</a:t>
              </a:r>
              <a:endParaRPr lang="el-GR" sz="1200" b="1"/>
            </a:p>
          </p:txBody>
        </p:sp>
        <p:sp>
          <p:nvSpPr>
            <p:cNvPr id="6206" name="Text Box 62"/>
            <p:cNvSpPr txBox="1">
              <a:spLocks noChangeArrowheads="1"/>
            </p:cNvSpPr>
            <p:nvPr/>
          </p:nvSpPr>
          <p:spPr bwMode="auto">
            <a:xfrm>
              <a:off x="1889" y="2040"/>
              <a:ext cx="71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sz="1200" b="1"/>
                <a:t>λ</a:t>
              </a:r>
              <a:r>
                <a:rPr lang="en-IN" sz="1200" b="1"/>
                <a:t>/4 (</a:t>
              </a:r>
              <a:r>
                <a:rPr lang="el-GR" sz="1400"/>
                <a:t>β</a:t>
              </a:r>
              <a:r>
                <a:rPr lang="en-IN" sz="1400"/>
                <a:t>)</a:t>
              </a:r>
              <a:endParaRPr lang="el-GR" sz="1400"/>
            </a:p>
          </p:txBody>
        </p:sp>
        <p:grpSp>
          <p:nvGrpSpPr>
            <p:cNvPr id="6213" name="Group 69"/>
            <p:cNvGrpSpPr>
              <a:grpSpLocks/>
            </p:cNvGrpSpPr>
            <p:nvPr/>
          </p:nvGrpSpPr>
          <p:grpSpPr bwMode="auto">
            <a:xfrm>
              <a:off x="1456" y="1434"/>
              <a:ext cx="506" cy="363"/>
              <a:chOff x="2253" y="1234"/>
              <a:chExt cx="1113" cy="772"/>
            </a:xfrm>
          </p:grpSpPr>
          <p:sp>
            <p:nvSpPr>
              <p:cNvPr id="6214" name="Rectangle 70"/>
              <p:cNvSpPr>
                <a:spLocks noChangeArrowheads="1"/>
              </p:cNvSpPr>
              <p:nvPr/>
            </p:nvSpPr>
            <p:spPr bwMode="auto">
              <a:xfrm>
                <a:off x="2402" y="1234"/>
                <a:ext cx="817" cy="772"/>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5" name="Line 71"/>
              <p:cNvSpPr>
                <a:spLocks noChangeShapeType="1"/>
              </p:cNvSpPr>
              <p:nvPr/>
            </p:nvSpPr>
            <p:spPr bwMode="auto">
              <a:xfrm rot="2520000">
                <a:off x="2253" y="1607"/>
                <a:ext cx="1113" cy="2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217" name="Text Box 73"/>
            <p:cNvSpPr txBox="1">
              <a:spLocks noChangeArrowheads="1"/>
            </p:cNvSpPr>
            <p:nvPr/>
          </p:nvSpPr>
          <p:spPr bwMode="auto">
            <a:xfrm>
              <a:off x="1202" y="1525"/>
              <a:ext cx="35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IN" sz="1200" b="1"/>
                <a:t>PBS</a:t>
              </a:r>
            </a:p>
          </p:txBody>
        </p:sp>
        <p:sp>
          <p:nvSpPr>
            <p:cNvPr id="6219" name="Text Box 75"/>
            <p:cNvSpPr txBox="1">
              <a:spLocks noChangeArrowheads="1"/>
            </p:cNvSpPr>
            <p:nvPr/>
          </p:nvSpPr>
          <p:spPr bwMode="auto">
            <a:xfrm>
              <a:off x="1973" y="1389"/>
              <a:ext cx="1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IN" sz="1000" b="1" dirty="0"/>
                <a:t>Projective measurements in polarization basis</a:t>
              </a:r>
            </a:p>
          </p:txBody>
        </p:sp>
        <p:graphicFrame>
          <p:nvGraphicFramePr>
            <p:cNvPr id="6236" name="Object 92"/>
            <p:cNvGraphicFramePr>
              <a:graphicFrameLocks noChangeAspect="1"/>
            </p:cNvGraphicFramePr>
            <p:nvPr>
              <p:extLst>
                <p:ext uri="{D42A27DB-BD31-4B8C-83A1-F6EECF244321}">
                  <p14:modId xmlns:p14="http://schemas.microsoft.com/office/powerpoint/2010/main" val="1068244711"/>
                </p:ext>
              </p:extLst>
            </p:nvPr>
          </p:nvGraphicFramePr>
          <p:xfrm>
            <a:off x="2393" y="3643"/>
            <a:ext cx="360" cy="307"/>
          </p:xfrm>
          <a:graphic>
            <a:graphicData uri="http://schemas.openxmlformats.org/presentationml/2006/ole">
              <mc:AlternateContent xmlns:mc="http://schemas.openxmlformats.org/markup-compatibility/2006">
                <mc:Choice xmlns:v="urn:schemas-microsoft-com:vml" Requires="v">
                  <p:oleObj spid="_x0000_s162857" name="Equation" r:id="rId4" imgW="406080" imgH="431640" progId="Equation.3">
                    <p:embed/>
                  </p:oleObj>
                </mc:Choice>
                <mc:Fallback>
                  <p:oleObj name="Equation" r:id="rId4" imgW="406080" imgH="431640" progId="Equation.3">
                    <p:embed/>
                    <p:pic>
                      <p:nvPicPr>
                        <p:cNvPr id="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3" y="3643"/>
                          <a:ext cx="360" cy="3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238" name="Text Box 94"/>
          <p:cNvSpPr txBox="1">
            <a:spLocks noChangeArrowheads="1"/>
          </p:cNvSpPr>
          <p:nvPr/>
        </p:nvSpPr>
        <p:spPr bwMode="auto">
          <a:xfrm>
            <a:off x="5181600" y="1973282"/>
            <a:ext cx="3779838"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IN" dirty="0" smtClean="0"/>
              <a:t>Horizontal </a:t>
            </a:r>
            <a:r>
              <a:rPr lang="en-IN" dirty="0"/>
              <a:t>polarization will acquire OAM of +2 Vertical polarization  will get OAM of -2. </a:t>
            </a:r>
          </a:p>
          <a:p>
            <a:pPr>
              <a:spcBef>
                <a:spcPct val="50000"/>
              </a:spcBef>
            </a:pPr>
            <a:endParaRPr lang="en-IN" dirty="0"/>
          </a:p>
          <a:p>
            <a:pPr>
              <a:spcBef>
                <a:spcPct val="50000"/>
              </a:spcBef>
            </a:pPr>
            <a:r>
              <a:rPr lang="en-IN" dirty="0"/>
              <a:t>HWP (</a:t>
            </a:r>
            <a:r>
              <a:rPr lang="el-GR" dirty="0"/>
              <a:t>λ</a:t>
            </a:r>
            <a:r>
              <a:rPr lang="en-IN" dirty="0"/>
              <a:t>/2(</a:t>
            </a:r>
            <a:r>
              <a:rPr lang="el-GR" dirty="0"/>
              <a:t>α</a:t>
            </a:r>
            <a:r>
              <a:rPr lang="en-IN" dirty="0"/>
              <a:t>)) and QWP (</a:t>
            </a:r>
            <a:r>
              <a:rPr lang="el-GR" dirty="0"/>
              <a:t>λ</a:t>
            </a:r>
            <a:r>
              <a:rPr lang="en-IN" dirty="0"/>
              <a:t>/2(</a:t>
            </a:r>
            <a:r>
              <a:rPr lang="el-GR" dirty="0"/>
              <a:t>β</a:t>
            </a:r>
            <a:r>
              <a:rPr lang="en-IN" dirty="0"/>
              <a:t>)) with PBS will project the state in to different polarization basis.</a:t>
            </a:r>
          </a:p>
          <a:p>
            <a:pPr>
              <a:spcBef>
                <a:spcPct val="50000"/>
              </a:spcBef>
            </a:pPr>
            <a:endParaRPr lang="en-IN" dirty="0"/>
          </a:p>
          <a:p>
            <a:pPr>
              <a:spcBef>
                <a:spcPct val="50000"/>
              </a:spcBef>
            </a:pPr>
            <a:r>
              <a:rPr lang="en-IN" dirty="0"/>
              <a:t>Each combination of HWP and QWP will generate corresponding points on </a:t>
            </a:r>
            <a:r>
              <a:rPr lang="en-IN" dirty="0" smtClean="0"/>
              <a:t>the </a:t>
            </a:r>
            <a:r>
              <a:rPr lang="en-IN" dirty="0"/>
              <a:t>P</a:t>
            </a:r>
            <a:r>
              <a:rPr lang="en-IN" dirty="0" smtClean="0"/>
              <a:t>oincare sphere of OAM.</a:t>
            </a:r>
            <a:endParaRPr lang="en-IN" dirty="0"/>
          </a:p>
        </p:txBody>
      </p:sp>
      <p:sp>
        <p:nvSpPr>
          <p:cNvPr id="40" name="Rectangle 1"/>
          <p:cNvSpPr txBox="1">
            <a:spLocks noChangeArrowheads="1"/>
          </p:cNvSpPr>
          <p:nvPr/>
        </p:nvSpPr>
        <p:spPr>
          <a:xfrm>
            <a:off x="9525" y="9525"/>
            <a:ext cx="9123363" cy="685800"/>
          </a:xfrm>
          <a:prstGeom prst="rect">
            <a:avLst/>
          </a:prstGeom>
          <a:solidFill>
            <a:srgbClr val="0000FF"/>
          </a:solidFill>
          <a:ln w="9360">
            <a:solidFill>
              <a:srgbClr val="FFFFFF"/>
            </a:solidFill>
            <a:miter lim="800000"/>
          </a:ln>
        </p:spPr>
        <p:txBody>
          <a:bodyPr/>
          <a:lstStyle>
            <a:lvl1pPr algn="l" defTabSz="449263" rtl="0" eaLnBrk="0" fontAlgn="base" hangingPunct="0">
              <a:spcBef>
                <a:spcPct val="0"/>
              </a:spcBef>
              <a:spcAft>
                <a:spcPct val="0"/>
              </a:spcAft>
              <a:buClr>
                <a:srgbClr val="000000"/>
              </a:buClr>
              <a:buSzPct val="100000"/>
              <a:buFont typeface="Times New Roman" pitchFamily="18" charset="0"/>
              <a:defRPr sz="2800">
                <a:solidFill>
                  <a:srgbClr val="FFFFFF"/>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2800">
                <a:solidFill>
                  <a:srgbClr val="FFFFFF"/>
                </a:solidFill>
                <a:latin typeface="cmss12" pitchFamily="34" charset="0"/>
              </a:defRPr>
            </a:lvl2pPr>
            <a:lvl3pPr algn="l" defTabSz="449263" rtl="0" eaLnBrk="0" fontAlgn="base" hangingPunct="0">
              <a:spcBef>
                <a:spcPct val="0"/>
              </a:spcBef>
              <a:spcAft>
                <a:spcPct val="0"/>
              </a:spcAft>
              <a:buClr>
                <a:srgbClr val="000000"/>
              </a:buClr>
              <a:buSzPct val="100000"/>
              <a:buFont typeface="Times New Roman" pitchFamily="18" charset="0"/>
              <a:defRPr sz="2800">
                <a:solidFill>
                  <a:srgbClr val="FFFFFF"/>
                </a:solidFill>
                <a:latin typeface="cmss12" pitchFamily="34" charset="0"/>
              </a:defRPr>
            </a:lvl3pPr>
            <a:lvl4pPr algn="l" defTabSz="449263" rtl="0" eaLnBrk="0" fontAlgn="base" hangingPunct="0">
              <a:spcBef>
                <a:spcPct val="0"/>
              </a:spcBef>
              <a:spcAft>
                <a:spcPct val="0"/>
              </a:spcAft>
              <a:buClr>
                <a:srgbClr val="000000"/>
              </a:buClr>
              <a:buSzPct val="100000"/>
              <a:buFont typeface="Times New Roman" pitchFamily="18" charset="0"/>
              <a:defRPr sz="2800">
                <a:solidFill>
                  <a:srgbClr val="FFFFFF"/>
                </a:solidFill>
                <a:latin typeface="cmss12" pitchFamily="34" charset="0"/>
              </a:defRPr>
            </a:lvl4pPr>
            <a:lvl5pPr algn="l" defTabSz="449263" rtl="0" eaLnBrk="0" fontAlgn="base" hangingPunct="0">
              <a:spcBef>
                <a:spcPct val="0"/>
              </a:spcBef>
              <a:spcAft>
                <a:spcPct val="0"/>
              </a:spcAft>
              <a:buClr>
                <a:srgbClr val="000000"/>
              </a:buClr>
              <a:buSzPct val="100000"/>
              <a:buFont typeface="Times New Roman" pitchFamily="18" charset="0"/>
              <a:defRPr sz="2800">
                <a:solidFill>
                  <a:srgbClr val="FFFFFF"/>
                </a:solidFill>
                <a:latin typeface="cmss12" pitchFamily="34" charset="0"/>
              </a:defRPr>
            </a:lvl5pPr>
            <a:lvl6pPr marL="2514600" indent="-228600" algn="l" defTabSz="449263" rtl="0" fontAlgn="base">
              <a:spcBef>
                <a:spcPct val="0"/>
              </a:spcBef>
              <a:spcAft>
                <a:spcPct val="0"/>
              </a:spcAft>
              <a:buClr>
                <a:srgbClr val="000000"/>
              </a:buClr>
              <a:buSzPct val="100000"/>
              <a:buFont typeface="Times New Roman" pitchFamily="18" charset="0"/>
              <a:defRPr sz="2800">
                <a:solidFill>
                  <a:srgbClr val="FFFFFF"/>
                </a:solidFill>
                <a:latin typeface="cmss12" pitchFamily="34" charset="0"/>
              </a:defRPr>
            </a:lvl6pPr>
            <a:lvl7pPr marL="2971800" indent="-228600" algn="l" defTabSz="449263" rtl="0" fontAlgn="base">
              <a:spcBef>
                <a:spcPct val="0"/>
              </a:spcBef>
              <a:spcAft>
                <a:spcPct val="0"/>
              </a:spcAft>
              <a:buClr>
                <a:srgbClr val="000000"/>
              </a:buClr>
              <a:buSzPct val="100000"/>
              <a:buFont typeface="Times New Roman" pitchFamily="18" charset="0"/>
              <a:defRPr sz="2800">
                <a:solidFill>
                  <a:srgbClr val="FFFFFF"/>
                </a:solidFill>
                <a:latin typeface="cmss12" pitchFamily="34" charset="0"/>
              </a:defRPr>
            </a:lvl7pPr>
            <a:lvl8pPr marL="3429000" indent="-228600" algn="l" defTabSz="449263" rtl="0" fontAlgn="base">
              <a:spcBef>
                <a:spcPct val="0"/>
              </a:spcBef>
              <a:spcAft>
                <a:spcPct val="0"/>
              </a:spcAft>
              <a:buClr>
                <a:srgbClr val="000000"/>
              </a:buClr>
              <a:buSzPct val="100000"/>
              <a:buFont typeface="Times New Roman" pitchFamily="18" charset="0"/>
              <a:defRPr sz="2800">
                <a:solidFill>
                  <a:srgbClr val="FFFFFF"/>
                </a:solidFill>
                <a:latin typeface="cmss12" pitchFamily="34" charset="0"/>
              </a:defRPr>
            </a:lvl8pPr>
            <a:lvl9pPr marL="3886200" indent="-228600" algn="l" defTabSz="449263" rtl="0" fontAlgn="base">
              <a:spcBef>
                <a:spcPct val="0"/>
              </a:spcBef>
              <a:spcAft>
                <a:spcPct val="0"/>
              </a:spcAft>
              <a:buClr>
                <a:srgbClr val="000000"/>
              </a:buClr>
              <a:buSzPct val="100000"/>
              <a:buFont typeface="Times New Roman" pitchFamily="18" charset="0"/>
              <a:defRPr sz="2800">
                <a:solidFill>
                  <a:srgbClr val="FFFFFF"/>
                </a:solidFill>
                <a:latin typeface="cmss12" pitchFamily="34" charset="0"/>
              </a:defRPr>
            </a:lvl9pPr>
          </a:lstStyle>
          <a:p>
            <a:pPr>
              <a:spcBef>
                <a:spcPct val="50000"/>
              </a:spcBef>
            </a:pPr>
            <a:r>
              <a:rPr lang="en-IN" dirty="0"/>
              <a:t>Generation of non separable state</a:t>
            </a:r>
          </a:p>
        </p:txBody>
      </p:sp>
      <p:sp>
        <p:nvSpPr>
          <p:cNvPr id="2" name="TextBox 1"/>
          <p:cNvSpPr txBox="1"/>
          <p:nvPr/>
        </p:nvSpPr>
        <p:spPr>
          <a:xfrm>
            <a:off x="3081339" y="3780393"/>
            <a:ext cx="574675" cy="369332"/>
          </a:xfrm>
          <a:prstGeom prst="rect">
            <a:avLst/>
          </a:prstGeom>
          <a:noFill/>
        </p:spPr>
        <p:txBody>
          <a:bodyPr wrap="square" rtlCol="0">
            <a:spAutoFit/>
          </a:bodyPr>
          <a:lstStyle/>
          <a:p>
            <a:r>
              <a:rPr lang="en-US" dirty="0" smtClean="0"/>
              <a:t>H</a:t>
            </a:r>
            <a:endParaRPr lang="en-US" dirty="0"/>
          </a:p>
        </p:txBody>
      </p:sp>
      <p:sp>
        <p:nvSpPr>
          <p:cNvPr id="42" name="TextBox 41"/>
          <p:cNvSpPr txBox="1"/>
          <p:nvPr/>
        </p:nvSpPr>
        <p:spPr>
          <a:xfrm>
            <a:off x="2059781" y="4389993"/>
            <a:ext cx="378619" cy="369332"/>
          </a:xfrm>
          <a:prstGeom prst="rect">
            <a:avLst/>
          </a:prstGeom>
          <a:noFill/>
        </p:spPr>
        <p:txBody>
          <a:bodyPr wrap="square" rtlCol="0">
            <a:spAutoFit/>
          </a:bodyPr>
          <a:lstStyle/>
          <a:p>
            <a:r>
              <a:rPr lang="en-US" dirty="0" smtClean="0"/>
              <a:t>V</a:t>
            </a:r>
            <a:endParaRPr lang="en-US" dirty="0"/>
          </a:p>
        </p:txBody>
      </p:sp>
      <p:cxnSp>
        <p:nvCxnSpPr>
          <p:cNvPr id="4" name="Straight Arrow Connector 3"/>
          <p:cNvCxnSpPr/>
          <p:nvPr/>
        </p:nvCxnSpPr>
        <p:spPr bwMode="auto">
          <a:xfrm>
            <a:off x="2989262" y="5597525"/>
            <a:ext cx="439738" cy="0"/>
          </a:xfrm>
          <a:prstGeom prst="straightConnector1">
            <a:avLst/>
          </a:prstGeom>
          <a:solidFill>
            <a:srgbClr val="00B8FF"/>
          </a:solidFill>
          <a:ln w="19050" cap="flat" cmpd="sng" algn="ctr">
            <a:solidFill>
              <a:schemeClr val="tx1"/>
            </a:solidFill>
            <a:prstDash val="solid"/>
            <a:round/>
            <a:headEnd type="none" w="med" len="med"/>
            <a:tailEnd type="arrow"/>
          </a:ln>
          <a:effectLst/>
        </p:spPr>
      </p:cxnSp>
      <p:cxnSp>
        <p:nvCxnSpPr>
          <p:cNvPr id="45" name="Straight Arrow Connector 44"/>
          <p:cNvCxnSpPr/>
          <p:nvPr/>
        </p:nvCxnSpPr>
        <p:spPr bwMode="auto">
          <a:xfrm flipH="1">
            <a:off x="2941639" y="4759325"/>
            <a:ext cx="487361" cy="0"/>
          </a:xfrm>
          <a:prstGeom prst="straightConnector1">
            <a:avLst/>
          </a:prstGeom>
          <a:solidFill>
            <a:srgbClr val="00B8FF"/>
          </a:solidFill>
          <a:ln w="19050" cap="flat" cmpd="sng" algn="ctr">
            <a:solidFill>
              <a:schemeClr val="tx1"/>
            </a:solidFill>
            <a:prstDash val="solid"/>
            <a:round/>
            <a:headEnd type="none" w="med" len="med"/>
            <a:tailEnd type="arrow"/>
          </a:ln>
          <a:effectLst/>
        </p:spPr>
      </p:cxnSp>
      <p:graphicFrame>
        <p:nvGraphicFramePr>
          <p:cNvPr id="48" name="Object 92"/>
          <p:cNvGraphicFramePr>
            <a:graphicFrameLocks noChangeAspect="1"/>
          </p:cNvGraphicFramePr>
          <p:nvPr>
            <p:extLst>
              <p:ext uri="{D42A27DB-BD31-4B8C-83A1-F6EECF244321}">
                <p14:modId xmlns:p14="http://schemas.microsoft.com/office/powerpoint/2010/main" val="267525010"/>
              </p:ext>
            </p:extLst>
          </p:nvPr>
        </p:nvGraphicFramePr>
        <p:xfrm>
          <a:off x="2362200" y="4652963"/>
          <a:ext cx="573087" cy="487362"/>
        </p:xfrm>
        <a:graphic>
          <a:graphicData uri="http://schemas.openxmlformats.org/presentationml/2006/ole">
            <mc:AlternateContent xmlns:mc="http://schemas.openxmlformats.org/markup-compatibility/2006">
              <mc:Choice xmlns:v="urn:schemas-microsoft-com:vml" Requires="v">
                <p:oleObj spid="_x0000_s162858" name="Equation" r:id="rId6" imgW="406080" imgH="431640" progId="Equation.3">
                  <p:embed/>
                </p:oleObj>
              </mc:Choice>
              <mc:Fallback>
                <p:oleObj name="Equation" r:id="rId6" imgW="406080" imgH="431640" progId="Equation.3">
                  <p:embed/>
                  <p:pic>
                    <p:nvPicPr>
                      <p:cNvPr id="0"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4652963"/>
                        <a:ext cx="573087"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447866181"/>
              </p:ext>
            </p:extLst>
          </p:nvPr>
        </p:nvGraphicFramePr>
        <p:xfrm>
          <a:off x="2355850" y="3159125"/>
          <a:ext cx="2520950" cy="687387"/>
        </p:xfrm>
        <a:graphic>
          <a:graphicData uri="http://schemas.openxmlformats.org/presentationml/2006/ole">
            <mc:AlternateContent xmlns:mc="http://schemas.openxmlformats.org/markup-compatibility/2006">
              <mc:Choice xmlns:v="urn:schemas-microsoft-com:vml" Requires="v">
                <p:oleObj spid="_x0000_s162859" name="Equation" r:id="rId8" imgW="1536700" imgH="482600" progId="Equation.3">
                  <p:embed/>
                </p:oleObj>
              </mc:Choice>
              <mc:Fallback>
                <p:oleObj name="Equation" r:id="rId8" imgW="1536700" imgH="482600" progId="Equation.3">
                  <p:embed/>
                  <p:pic>
                    <p:nvPicPr>
                      <p:cNvPr id="0"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5850" y="3159125"/>
                        <a:ext cx="2520950" cy="687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 name="Footer Placeholder 3"/>
          <p:cNvSpPr>
            <a:spLocks noGrp="1"/>
          </p:cNvSpPr>
          <p:nvPr>
            <p:ph type="ftr" sz="quarter" idx="10"/>
          </p:nvPr>
        </p:nvSpPr>
        <p:spPr>
          <a:xfrm>
            <a:off x="6350" y="6569075"/>
            <a:ext cx="1966913" cy="274638"/>
          </a:xfrm>
        </p:spPr>
        <p:txBody>
          <a:bodyPr/>
          <a:lstStyle/>
          <a:p>
            <a:pPr>
              <a:defRPr/>
            </a:pPr>
            <a:r>
              <a:rPr lang="en-US" smtClean="0"/>
              <a:t>R. P. Singh</a:t>
            </a:r>
            <a:endParaRPr lang="en-US" dirty="0"/>
          </a:p>
        </p:txBody>
      </p:sp>
      <p:sp>
        <p:nvSpPr>
          <p:cNvPr id="53" name="Slide Number Placeholder 4"/>
          <p:cNvSpPr>
            <a:spLocks noGrp="1"/>
          </p:cNvSpPr>
          <p:nvPr>
            <p:ph type="sldNum" sz="quarter" idx="11"/>
          </p:nvPr>
        </p:nvSpPr>
        <p:spPr>
          <a:xfrm>
            <a:off x="1955800" y="6569075"/>
            <a:ext cx="7173913" cy="274638"/>
          </a:xfrm>
        </p:spPr>
        <p:txBody>
          <a:bodyPr/>
          <a:lstStyle/>
          <a:p>
            <a:pPr>
              <a:defRPr/>
            </a:pPr>
            <a:fld id="{7F99E879-DAC3-4DE9-8F3C-328FD1B5E9C3}" type="slidenum">
              <a:rPr lang="en-US"/>
              <a:pPr>
                <a:defRPr/>
              </a:pPr>
              <a:t>41</a:t>
            </a:fld>
            <a:endParaRPr lang="en-US"/>
          </a:p>
        </p:txBody>
      </p:sp>
    </p:spTree>
    <p:extLst>
      <p:ext uri="{BB962C8B-B14F-4D97-AF65-F5344CB8AC3E}">
        <p14:creationId xmlns:p14="http://schemas.microsoft.com/office/powerpoint/2010/main" val="67821891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8" name="Picture 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6510"/>
            <a:ext cx="4379912" cy="4379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275" name="Group 83"/>
          <p:cNvGrpSpPr>
            <a:grpSpLocks/>
          </p:cNvGrpSpPr>
          <p:nvPr/>
        </p:nvGrpSpPr>
        <p:grpSpPr bwMode="auto">
          <a:xfrm>
            <a:off x="311150" y="4041775"/>
            <a:ext cx="8331200" cy="633413"/>
            <a:chOff x="113" y="2260"/>
            <a:chExt cx="5611" cy="399"/>
          </a:xfrm>
        </p:grpSpPr>
        <p:sp>
          <p:nvSpPr>
            <p:cNvPr id="8249" name="Text Box 57"/>
            <p:cNvSpPr txBox="1">
              <a:spLocks noChangeArrowheads="1"/>
            </p:cNvSpPr>
            <p:nvPr/>
          </p:nvSpPr>
          <p:spPr bwMode="auto">
            <a:xfrm>
              <a:off x="113" y="2260"/>
              <a:ext cx="54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IN" dirty="0"/>
                <a:t>  </a:t>
              </a:r>
              <a:r>
                <a:rPr lang="el-GR" dirty="0">
                  <a:solidFill>
                    <a:srgbClr val="0000FF"/>
                  </a:solidFill>
                </a:rPr>
                <a:t>α</a:t>
              </a:r>
              <a:r>
                <a:rPr lang="en-IN" dirty="0">
                  <a:solidFill>
                    <a:srgbClr val="0000FF"/>
                  </a:solidFill>
                </a:rPr>
                <a:t>=0 ̊</a:t>
              </a:r>
              <a:r>
                <a:rPr lang="en-IN" dirty="0"/>
                <a:t>    </a:t>
              </a:r>
              <a:r>
                <a:rPr lang="el-GR" dirty="0"/>
                <a:t>α</a:t>
              </a:r>
              <a:r>
                <a:rPr lang="en-IN" dirty="0"/>
                <a:t>= 22.5 ̊  </a:t>
              </a:r>
              <a:r>
                <a:rPr lang="el-GR" dirty="0">
                  <a:solidFill>
                    <a:srgbClr val="33CC33"/>
                  </a:solidFill>
                </a:rPr>
                <a:t>α</a:t>
              </a:r>
              <a:r>
                <a:rPr lang="en-IN" dirty="0">
                  <a:solidFill>
                    <a:srgbClr val="33CC33"/>
                  </a:solidFill>
                </a:rPr>
                <a:t>=45 ̊</a:t>
              </a:r>
              <a:r>
                <a:rPr lang="en-IN" dirty="0"/>
                <a:t>   </a:t>
              </a:r>
              <a:r>
                <a:rPr lang="el-GR" dirty="0">
                  <a:solidFill>
                    <a:srgbClr val="FF00FF"/>
                  </a:solidFill>
                </a:rPr>
                <a:t>α</a:t>
              </a:r>
              <a:r>
                <a:rPr lang="en-IN" dirty="0">
                  <a:solidFill>
                    <a:srgbClr val="FF00FF"/>
                  </a:solidFill>
                </a:rPr>
                <a:t>=67.5 ̊</a:t>
              </a:r>
              <a:r>
                <a:rPr lang="en-IN" dirty="0"/>
                <a:t>   </a:t>
              </a:r>
              <a:r>
                <a:rPr lang="el-GR" dirty="0">
                  <a:solidFill>
                    <a:srgbClr val="FF6600"/>
                  </a:solidFill>
                </a:rPr>
                <a:t>α</a:t>
              </a:r>
              <a:r>
                <a:rPr lang="en-IN" dirty="0">
                  <a:solidFill>
                    <a:srgbClr val="FF6600"/>
                  </a:solidFill>
                </a:rPr>
                <a:t>=90 ̊</a:t>
              </a:r>
              <a:r>
                <a:rPr lang="en-IN" dirty="0"/>
                <a:t>   </a:t>
              </a:r>
              <a:r>
                <a:rPr lang="el-GR" dirty="0">
                  <a:solidFill>
                    <a:schemeClr val="bg2"/>
                  </a:solidFill>
                </a:rPr>
                <a:t>α</a:t>
              </a:r>
              <a:r>
                <a:rPr lang="en-IN" dirty="0">
                  <a:solidFill>
                    <a:schemeClr val="bg2"/>
                  </a:solidFill>
                </a:rPr>
                <a:t>=112.5 ̊</a:t>
              </a:r>
              <a:r>
                <a:rPr lang="en-IN" dirty="0"/>
                <a:t> </a:t>
              </a:r>
              <a:r>
                <a:rPr lang="el-GR" dirty="0">
                  <a:solidFill>
                    <a:srgbClr val="664742"/>
                  </a:solidFill>
                </a:rPr>
                <a:t>α</a:t>
              </a:r>
              <a:r>
                <a:rPr lang="en-IN" dirty="0">
                  <a:solidFill>
                    <a:srgbClr val="664742"/>
                  </a:solidFill>
                </a:rPr>
                <a:t>=135 ̊</a:t>
              </a:r>
              <a:r>
                <a:rPr lang="en-IN" dirty="0"/>
                <a:t> </a:t>
              </a:r>
              <a:r>
                <a:rPr lang="el-GR" dirty="0">
                  <a:solidFill>
                    <a:srgbClr val="660033"/>
                  </a:solidFill>
                </a:rPr>
                <a:t>α</a:t>
              </a:r>
              <a:r>
                <a:rPr lang="en-IN" dirty="0">
                  <a:solidFill>
                    <a:srgbClr val="660033"/>
                  </a:solidFill>
                </a:rPr>
                <a:t>=157.5 ̊ </a:t>
              </a:r>
              <a:r>
                <a:rPr lang="en-IN" dirty="0"/>
                <a:t> </a:t>
              </a:r>
              <a:r>
                <a:rPr lang="el-GR" dirty="0">
                  <a:solidFill>
                    <a:srgbClr val="FF0000"/>
                  </a:solidFill>
                </a:rPr>
                <a:t>α</a:t>
              </a:r>
              <a:r>
                <a:rPr lang="en-IN" dirty="0">
                  <a:solidFill>
                    <a:srgbClr val="FF0000"/>
                  </a:solidFill>
                </a:rPr>
                <a:t>=45 ̊</a:t>
              </a:r>
              <a:endParaRPr lang="el-GR" dirty="0"/>
            </a:p>
          </p:txBody>
        </p:sp>
        <p:sp>
          <p:nvSpPr>
            <p:cNvPr id="8250" name="Text Box 58"/>
            <p:cNvSpPr txBox="1">
              <a:spLocks noChangeArrowheads="1"/>
            </p:cNvSpPr>
            <p:nvPr/>
          </p:nvSpPr>
          <p:spPr bwMode="auto">
            <a:xfrm>
              <a:off x="113" y="2428"/>
              <a:ext cx="5611"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IN" dirty="0">
                  <a:solidFill>
                    <a:srgbClr val="0000FF"/>
                  </a:solidFill>
                </a:rPr>
                <a:t>  </a:t>
              </a:r>
              <a:r>
                <a:rPr lang="el-GR" dirty="0">
                  <a:solidFill>
                    <a:srgbClr val="0000FF"/>
                  </a:solidFill>
                </a:rPr>
                <a:t>β</a:t>
              </a:r>
              <a:r>
                <a:rPr lang="en-IN" dirty="0">
                  <a:solidFill>
                    <a:srgbClr val="0000FF"/>
                  </a:solidFill>
                </a:rPr>
                <a:t>=0 ̊</a:t>
              </a:r>
              <a:r>
                <a:rPr lang="en-IN" dirty="0"/>
                <a:t>    </a:t>
              </a:r>
              <a:r>
                <a:rPr lang="el-GR" dirty="0"/>
                <a:t>β </a:t>
              </a:r>
              <a:r>
                <a:rPr lang="en-IN" dirty="0"/>
                <a:t>= 0 ̊      </a:t>
              </a:r>
              <a:r>
                <a:rPr lang="el-GR" dirty="0">
                  <a:solidFill>
                    <a:srgbClr val="33CC33"/>
                  </a:solidFill>
                </a:rPr>
                <a:t>β </a:t>
              </a:r>
              <a:r>
                <a:rPr lang="en-IN" dirty="0">
                  <a:solidFill>
                    <a:srgbClr val="33CC33"/>
                  </a:solidFill>
                </a:rPr>
                <a:t>=0</a:t>
              </a:r>
              <a:r>
                <a:rPr lang="en-IN" dirty="0"/>
                <a:t> ̊     </a:t>
              </a:r>
              <a:r>
                <a:rPr lang="el-GR" dirty="0">
                  <a:solidFill>
                    <a:srgbClr val="FF00FF"/>
                  </a:solidFill>
                </a:rPr>
                <a:t>β </a:t>
              </a:r>
              <a:r>
                <a:rPr lang="en-IN" dirty="0">
                  <a:solidFill>
                    <a:srgbClr val="FF00FF"/>
                  </a:solidFill>
                </a:rPr>
                <a:t>=0 ̊</a:t>
              </a:r>
              <a:r>
                <a:rPr lang="en-IN" dirty="0"/>
                <a:t>      </a:t>
              </a:r>
              <a:r>
                <a:rPr lang="el-GR" dirty="0">
                  <a:solidFill>
                    <a:srgbClr val="FF6600"/>
                  </a:solidFill>
                </a:rPr>
                <a:t>β </a:t>
              </a:r>
              <a:r>
                <a:rPr lang="en-IN" dirty="0">
                  <a:solidFill>
                    <a:srgbClr val="FF6600"/>
                  </a:solidFill>
                </a:rPr>
                <a:t>=0 ̊</a:t>
              </a:r>
              <a:r>
                <a:rPr lang="en-IN" dirty="0"/>
                <a:t>     </a:t>
              </a:r>
              <a:r>
                <a:rPr lang="el-GR" dirty="0">
                  <a:solidFill>
                    <a:schemeClr val="bg2"/>
                  </a:solidFill>
                </a:rPr>
                <a:t>β </a:t>
              </a:r>
              <a:r>
                <a:rPr lang="en-IN" dirty="0">
                  <a:solidFill>
                    <a:schemeClr val="bg2"/>
                  </a:solidFill>
                </a:rPr>
                <a:t>=0 ̊</a:t>
              </a:r>
              <a:r>
                <a:rPr lang="en-IN" dirty="0"/>
                <a:t>      </a:t>
              </a:r>
              <a:r>
                <a:rPr lang="el-GR" dirty="0">
                  <a:solidFill>
                    <a:srgbClr val="664742"/>
                  </a:solidFill>
                </a:rPr>
                <a:t>β </a:t>
              </a:r>
              <a:r>
                <a:rPr lang="en-IN" dirty="0">
                  <a:solidFill>
                    <a:srgbClr val="664742"/>
                  </a:solidFill>
                </a:rPr>
                <a:t>=0 ̊</a:t>
              </a:r>
              <a:r>
                <a:rPr lang="en-IN" dirty="0"/>
                <a:t>      </a:t>
              </a:r>
              <a:r>
                <a:rPr lang="el-GR" dirty="0">
                  <a:solidFill>
                    <a:srgbClr val="660033"/>
                  </a:solidFill>
                </a:rPr>
                <a:t>β</a:t>
              </a:r>
              <a:r>
                <a:rPr lang="en-IN" dirty="0">
                  <a:solidFill>
                    <a:srgbClr val="660033"/>
                  </a:solidFill>
                </a:rPr>
                <a:t>=0 ̊</a:t>
              </a:r>
              <a:r>
                <a:rPr lang="en-IN" dirty="0"/>
                <a:t>       </a:t>
              </a:r>
              <a:r>
                <a:rPr lang="el-GR" dirty="0">
                  <a:solidFill>
                    <a:srgbClr val="FF0000"/>
                  </a:solidFill>
                </a:rPr>
                <a:t>β </a:t>
              </a:r>
              <a:r>
                <a:rPr lang="en-IN" dirty="0">
                  <a:solidFill>
                    <a:srgbClr val="FF0000"/>
                  </a:solidFill>
                </a:rPr>
                <a:t>=90 ̊</a:t>
              </a:r>
              <a:endParaRPr lang="el-GR" dirty="0">
                <a:solidFill>
                  <a:srgbClr val="FF6699"/>
                </a:solidFill>
              </a:endParaRPr>
            </a:p>
          </p:txBody>
        </p:sp>
      </p:grpSp>
      <p:sp>
        <p:nvSpPr>
          <p:cNvPr id="8253" name="Oval 61"/>
          <p:cNvSpPr>
            <a:spLocks noChangeArrowheads="1"/>
          </p:cNvSpPr>
          <p:nvPr/>
        </p:nvSpPr>
        <p:spPr bwMode="auto">
          <a:xfrm>
            <a:off x="585787" y="5629275"/>
            <a:ext cx="144463" cy="144463"/>
          </a:xfrm>
          <a:prstGeom prst="ellipse">
            <a:avLst/>
          </a:prstGeom>
          <a:solidFill>
            <a:srgbClr val="0000FF"/>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54" name="Oval 62"/>
          <p:cNvSpPr>
            <a:spLocks noChangeArrowheads="1"/>
          </p:cNvSpPr>
          <p:nvPr/>
        </p:nvSpPr>
        <p:spPr bwMode="auto">
          <a:xfrm>
            <a:off x="1450975" y="5630863"/>
            <a:ext cx="144462" cy="1444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55" name="Oval 63"/>
          <p:cNvSpPr>
            <a:spLocks noChangeArrowheads="1"/>
          </p:cNvSpPr>
          <p:nvPr/>
        </p:nvSpPr>
        <p:spPr bwMode="auto">
          <a:xfrm>
            <a:off x="2314575" y="5630863"/>
            <a:ext cx="144462" cy="144462"/>
          </a:xfrm>
          <a:prstGeom prst="ellipse">
            <a:avLst/>
          </a:prstGeom>
          <a:solidFill>
            <a:srgbClr val="00FF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chemeClr val="bg1"/>
              </a:solidFill>
            </a:endParaRPr>
          </a:p>
        </p:txBody>
      </p:sp>
      <p:sp>
        <p:nvSpPr>
          <p:cNvPr id="8256" name="Oval 64"/>
          <p:cNvSpPr>
            <a:spLocks noChangeArrowheads="1"/>
          </p:cNvSpPr>
          <p:nvPr/>
        </p:nvSpPr>
        <p:spPr bwMode="auto">
          <a:xfrm>
            <a:off x="3251200" y="5630863"/>
            <a:ext cx="144462" cy="144462"/>
          </a:xfrm>
          <a:prstGeom prst="ellipse">
            <a:avLst/>
          </a:prstGeom>
          <a:solidFill>
            <a:srgbClr val="FF00FF"/>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57" name="Oval 65"/>
          <p:cNvSpPr>
            <a:spLocks noChangeArrowheads="1"/>
          </p:cNvSpPr>
          <p:nvPr/>
        </p:nvSpPr>
        <p:spPr bwMode="auto">
          <a:xfrm>
            <a:off x="4114800" y="5632450"/>
            <a:ext cx="144462" cy="144463"/>
          </a:xfrm>
          <a:prstGeom prst="ellipse">
            <a:avLst/>
          </a:prstGeom>
          <a:solidFill>
            <a:srgbClr val="FF66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58" name="Oval 66"/>
          <p:cNvSpPr>
            <a:spLocks noChangeArrowheads="1"/>
          </p:cNvSpPr>
          <p:nvPr/>
        </p:nvSpPr>
        <p:spPr bwMode="auto">
          <a:xfrm>
            <a:off x="4978400" y="5632450"/>
            <a:ext cx="144462" cy="144463"/>
          </a:xfrm>
          <a:prstGeom prst="ellipse">
            <a:avLst/>
          </a:prstGeom>
          <a:solidFill>
            <a:schemeClr val="bg2"/>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59" name="Oval 67"/>
          <p:cNvSpPr>
            <a:spLocks noChangeArrowheads="1"/>
          </p:cNvSpPr>
          <p:nvPr/>
        </p:nvSpPr>
        <p:spPr bwMode="auto">
          <a:xfrm>
            <a:off x="5915025" y="5630863"/>
            <a:ext cx="144462" cy="144462"/>
          </a:xfrm>
          <a:prstGeom prst="ellipse">
            <a:avLst/>
          </a:prstGeom>
          <a:solidFill>
            <a:srgbClr val="7A544E"/>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60" name="Oval 68"/>
          <p:cNvSpPr>
            <a:spLocks noChangeArrowheads="1"/>
          </p:cNvSpPr>
          <p:nvPr/>
        </p:nvSpPr>
        <p:spPr bwMode="auto">
          <a:xfrm>
            <a:off x="6816725" y="5632450"/>
            <a:ext cx="144462" cy="144463"/>
          </a:xfrm>
          <a:prstGeom prst="ellipse">
            <a:avLst/>
          </a:prstGeom>
          <a:solidFill>
            <a:srgbClr val="660033"/>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61" name="Oval 69"/>
          <p:cNvSpPr>
            <a:spLocks noChangeArrowheads="1"/>
          </p:cNvSpPr>
          <p:nvPr/>
        </p:nvSpPr>
        <p:spPr bwMode="auto">
          <a:xfrm>
            <a:off x="7715250" y="5632450"/>
            <a:ext cx="144462" cy="144463"/>
          </a:xfrm>
          <a:prstGeom prst="ellipse">
            <a:avLst/>
          </a:prstGeom>
          <a:solidFill>
            <a:srgbClr val="FF00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290" name="Group 98"/>
          <p:cNvGrpSpPr>
            <a:grpSpLocks/>
          </p:cNvGrpSpPr>
          <p:nvPr/>
        </p:nvGrpSpPr>
        <p:grpSpPr bwMode="auto">
          <a:xfrm>
            <a:off x="228600" y="4632325"/>
            <a:ext cx="7981950" cy="828675"/>
            <a:chOff x="130" y="1797"/>
            <a:chExt cx="5028" cy="522"/>
          </a:xfrm>
        </p:grpSpPr>
        <p:graphicFrame>
          <p:nvGraphicFramePr>
            <p:cNvPr id="8291" name="Object 99"/>
            <p:cNvGraphicFramePr>
              <a:graphicFrameLocks noChangeAspect="1"/>
            </p:cNvGraphicFramePr>
            <p:nvPr/>
          </p:nvGraphicFramePr>
          <p:xfrm>
            <a:off x="130" y="1800"/>
            <a:ext cx="567" cy="518"/>
          </p:xfrm>
          <a:graphic>
            <a:graphicData uri="http://schemas.openxmlformats.org/presentationml/2006/ole">
              <mc:AlternateContent xmlns:mc="http://schemas.openxmlformats.org/markup-compatibility/2006">
                <mc:Choice xmlns:v="urn:schemas-microsoft-com:vml" Requires="v">
                  <p:oleObj spid="_x0000_s160995" name="Acrobat Document" r:id="rId5" imgW="3047902" imgH="2466923" progId="AcroExch.Document.11">
                    <p:embed/>
                  </p:oleObj>
                </mc:Choice>
                <mc:Fallback>
                  <p:oleObj name="Acrobat Document" r:id="rId5" imgW="3047902" imgH="2466923" progId="AcroExch.Document.11">
                    <p:embed/>
                    <p:pic>
                      <p:nvPicPr>
                        <p:cNvPr id="0" name="Picture 1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 y="1800"/>
                          <a:ext cx="567"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92" name="Object 100"/>
            <p:cNvGraphicFramePr>
              <a:graphicFrameLocks noChangeAspect="1"/>
            </p:cNvGraphicFramePr>
            <p:nvPr/>
          </p:nvGraphicFramePr>
          <p:xfrm>
            <a:off x="705" y="1797"/>
            <a:ext cx="536" cy="520"/>
          </p:xfrm>
          <a:graphic>
            <a:graphicData uri="http://schemas.openxmlformats.org/presentationml/2006/ole">
              <mc:AlternateContent xmlns:mc="http://schemas.openxmlformats.org/markup-compatibility/2006">
                <mc:Choice xmlns:v="urn:schemas-microsoft-com:vml" Requires="v">
                  <p:oleObj spid="_x0000_s160996" name="Acrobat Document" r:id="rId7" imgW="3047902" imgH="2466923" progId="AcroExch.Document.11">
                    <p:embed/>
                  </p:oleObj>
                </mc:Choice>
                <mc:Fallback>
                  <p:oleObj name="Acrobat Document" r:id="rId7" imgW="3047902" imgH="2466923" progId="AcroExch.Document.11">
                    <p:embed/>
                    <p:pic>
                      <p:nvPicPr>
                        <p:cNvPr id="0" name="Picture 1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 y="1797"/>
                          <a:ext cx="536"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93" name="Object 101"/>
            <p:cNvGraphicFramePr>
              <a:graphicFrameLocks noChangeAspect="1"/>
            </p:cNvGraphicFramePr>
            <p:nvPr/>
          </p:nvGraphicFramePr>
          <p:xfrm>
            <a:off x="1250" y="1797"/>
            <a:ext cx="544" cy="520"/>
          </p:xfrm>
          <a:graphic>
            <a:graphicData uri="http://schemas.openxmlformats.org/presentationml/2006/ole">
              <mc:AlternateContent xmlns:mc="http://schemas.openxmlformats.org/markup-compatibility/2006">
                <mc:Choice xmlns:v="urn:schemas-microsoft-com:vml" Requires="v">
                  <p:oleObj spid="_x0000_s160997" name="Acrobat Document" r:id="rId9" imgW="3047902" imgH="2466923" progId="AcroExch.Document.11">
                    <p:embed/>
                  </p:oleObj>
                </mc:Choice>
                <mc:Fallback>
                  <p:oleObj name="Acrobat Document" r:id="rId9" imgW="3047902" imgH="2466923" progId="AcroExch.Document.11">
                    <p:embed/>
                    <p:pic>
                      <p:nvPicPr>
                        <p:cNvPr id="0" name="Picture 10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0" y="1797"/>
                          <a:ext cx="544"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94" name="Object 102"/>
            <p:cNvGraphicFramePr>
              <a:graphicFrameLocks noChangeAspect="1"/>
            </p:cNvGraphicFramePr>
            <p:nvPr/>
          </p:nvGraphicFramePr>
          <p:xfrm>
            <a:off x="1801" y="1797"/>
            <a:ext cx="560" cy="521"/>
          </p:xfrm>
          <a:graphic>
            <a:graphicData uri="http://schemas.openxmlformats.org/presentationml/2006/ole">
              <mc:AlternateContent xmlns:mc="http://schemas.openxmlformats.org/markup-compatibility/2006">
                <mc:Choice xmlns:v="urn:schemas-microsoft-com:vml" Requires="v">
                  <p:oleObj spid="_x0000_s160998" name="Acrobat Document" r:id="rId11" imgW="3047902" imgH="2466923" progId="AcroExch.Document.11">
                    <p:embed/>
                  </p:oleObj>
                </mc:Choice>
                <mc:Fallback>
                  <p:oleObj name="Acrobat Document" r:id="rId11" imgW="3047902" imgH="2466923" progId="AcroExch.Document.11">
                    <p:embed/>
                    <p:pic>
                      <p:nvPicPr>
                        <p:cNvPr id="0" name="Picture 1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01" y="1797"/>
                          <a:ext cx="560" cy="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95" name="Object 103"/>
            <p:cNvGraphicFramePr>
              <a:graphicFrameLocks noChangeAspect="1"/>
            </p:cNvGraphicFramePr>
            <p:nvPr/>
          </p:nvGraphicFramePr>
          <p:xfrm>
            <a:off x="2367" y="1797"/>
            <a:ext cx="544" cy="520"/>
          </p:xfrm>
          <a:graphic>
            <a:graphicData uri="http://schemas.openxmlformats.org/presentationml/2006/ole">
              <mc:AlternateContent xmlns:mc="http://schemas.openxmlformats.org/markup-compatibility/2006">
                <mc:Choice xmlns:v="urn:schemas-microsoft-com:vml" Requires="v">
                  <p:oleObj spid="_x0000_s160999" name="Acrobat Document" r:id="rId13" imgW="3047902" imgH="2466923" progId="AcroExch.Document.11">
                    <p:embed/>
                  </p:oleObj>
                </mc:Choice>
                <mc:Fallback>
                  <p:oleObj name="Acrobat Document" r:id="rId13" imgW="3047902" imgH="2466923" progId="AcroExch.Document.11">
                    <p:embed/>
                    <p:pic>
                      <p:nvPicPr>
                        <p:cNvPr id="0" name="Picture 10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67" y="1797"/>
                          <a:ext cx="544"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96" name="Object 104"/>
            <p:cNvGraphicFramePr>
              <a:graphicFrameLocks noChangeAspect="1"/>
            </p:cNvGraphicFramePr>
            <p:nvPr/>
          </p:nvGraphicFramePr>
          <p:xfrm>
            <a:off x="3470" y="1799"/>
            <a:ext cx="569" cy="520"/>
          </p:xfrm>
          <a:graphic>
            <a:graphicData uri="http://schemas.openxmlformats.org/presentationml/2006/ole">
              <mc:AlternateContent xmlns:mc="http://schemas.openxmlformats.org/markup-compatibility/2006">
                <mc:Choice xmlns:v="urn:schemas-microsoft-com:vml" Requires="v">
                  <p:oleObj spid="_x0000_s161000" name="Acrobat Document" r:id="rId15" imgW="3047902" imgH="2466923" progId="AcroExch.Document.11">
                    <p:embed/>
                  </p:oleObj>
                </mc:Choice>
                <mc:Fallback>
                  <p:oleObj name="Acrobat Document" r:id="rId15" imgW="3047902" imgH="2466923" progId="AcroExch.Document.11">
                    <p:embed/>
                    <p:pic>
                      <p:nvPicPr>
                        <p:cNvPr id="0" name="Picture 10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70" y="1799"/>
                          <a:ext cx="569"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97" name="Object 105"/>
            <p:cNvGraphicFramePr>
              <a:graphicFrameLocks noChangeAspect="1"/>
            </p:cNvGraphicFramePr>
            <p:nvPr/>
          </p:nvGraphicFramePr>
          <p:xfrm>
            <a:off x="4047" y="1797"/>
            <a:ext cx="585" cy="519"/>
          </p:xfrm>
          <a:graphic>
            <a:graphicData uri="http://schemas.openxmlformats.org/presentationml/2006/ole">
              <mc:AlternateContent xmlns:mc="http://schemas.openxmlformats.org/markup-compatibility/2006">
                <mc:Choice xmlns:v="urn:schemas-microsoft-com:vml" Requires="v">
                  <p:oleObj spid="_x0000_s161001" name="Acrobat Document" r:id="rId17" imgW="3047902" imgH="2466923" progId="AcroExch.Document.11">
                    <p:embed/>
                  </p:oleObj>
                </mc:Choice>
                <mc:Fallback>
                  <p:oleObj name="Acrobat Document" r:id="rId17" imgW="3047902" imgH="2466923" progId="AcroExch.Document.11">
                    <p:embed/>
                    <p:pic>
                      <p:nvPicPr>
                        <p:cNvPr id="0" name="Picture 10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47" y="1797"/>
                          <a:ext cx="585"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98" name="Object 106"/>
            <p:cNvGraphicFramePr>
              <a:graphicFrameLocks noChangeAspect="1"/>
            </p:cNvGraphicFramePr>
            <p:nvPr/>
          </p:nvGraphicFramePr>
          <p:xfrm>
            <a:off x="2919" y="1797"/>
            <a:ext cx="545" cy="522"/>
          </p:xfrm>
          <a:graphic>
            <a:graphicData uri="http://schemas.openxmlformats.org/presentationml/2006/ole">
              <mc:AlternateContent xmlns:mc="http://schemas.openxmlformats.org/markup-compatibility/2006">
                <mc:Choice xmlns:v="urn:schemas-microsoft-com:vml" Requires="v">
                  <p:oleObj spid="_x0000_s161002" name="Acrobat Document" r:id="rId19" imgW="3047902" imgH="2466923" progId="AcroExch.Document.11">
                    <p:embed/>
                  </p:oleObj>
                </mc:Choice>
                <mc:Fallback>
                  <p:oleObj name="Acrobat Document" r:id="rId19" imgW="3047902" imgH="2466923" progId="AcroExch.Document.11">
                    <p:embed/>
                    <p:pic>
                      <p:nvPicPr>
                        <p:cNvPr id="0" name="Picture 10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19" y="1797"/>
                          <a:ext cx="545" cy="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99" name="Object 107"/>
            <p:cNvGraphicFramePr>
              <a:graphicFrameLocks noChangeAspect="1"/>
            </p:cNvGraphicFramePr>
            <p:nvPr/>
          </p:nvGraphicFramePr>
          <p:xfrm>
            <a:off x="4639" y="1797"/>
            <a:ext cx="519" cy="519"/>
          </p:xfrm>
          <a:graphic>
            <a:graphicData uri="http://schemas.openxmlformats.org/presentationml/2006/ole">
              <mc:AlternateContent xmlns:mc="http://schemas.openxmlformats.org/markup-compatibility/2006">
                <mc:Choice xmlns:v="urn:schemas-microsoft-com:vml" Requires="v">
                  <p:oleObj spid="_x0000_s161003" name="Acrobat Document" r:id="rId21" imgW="3047902" imgH="2466923" progId="AcroExch.Document.11">
                    <p:embed/>
                  </p:oleObj>
                </mc:Choice>
                <mc:Fallback>
                  <p:oleObj name="Acrobat Document" r:id="rId21" imgW="3047902" imgH="2466923" progId="AcroExch.Document.11">
                    <p:embed/>
                    <p:pic>
                      <p:nvPicPr>
                        <p:cNvPr id="0" name="Picture 10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39" y="1797"/>
                          <a:ext cx="519"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312" name="Group 120"/>
          <p:cNvGrpSpPr>
            <a:grpSpLocks/>
          </p:cNvGrpSpPr>
          <p:nvPr/>
        </p:nvGrpSpPr>
        <p:grpSpPr bwMode="auto">
          <a:xfrm>
            <a:off x="265112" y="5918200"/>
            <a:ext cx="7950200" cy="863600"/>
            <a:chOff x="364" y="3430"/>
            <a:chExt cx="5008" cy="544"/>
          </a:xfrm>
        </p:grpSpPr>
        <p:graphicFrame>
          <p:nvGraphicFramePr>
            <p:cNvPr id="8303" name="Object 111"/>
            <p:cNvGraphicFramePr>
              <a:graphicFrameLocks noChangeAspect="1"/>
            </p:cNvGraphicFramePr>
            <p:nvPr/>
          </p:nvGraphicFramePr>
          <p:xfrm>
            <a:off x="1459" y="3432"/>
            <a:ext cx="542" cy="542"/>
          </p:xfrm>
          <a:graphic>
            <a:graphicData uri="http://schemas.openxmlformats.org/presentationml/2006/ole">
              <mc:AlternateContent xmlns:mc="http://schemas.openxmlformats.org/markup-compatibility/2006">
                <mc:Choice xmlns:v="urn:schemas-microsoft-com:vml" Requires="v">
                  <p:oleObj spid="_x0000_s161004" name="Acrobat Document" r:id="rId23" imgW="3047902" imgH="2466923" progId="AcroExch.Document.11">
                    <p:embed/>
                  </p:oleObj>
                </mc:Choice>
                <mc:Fallback>
                  <p:oleObj name="Acrobat Document" r:id="rId23" imgW="3047902" imgH="2466923" progId="AcroExch.Document.11">
                    <p:embed/>
                    <p:pic>
                      <p:nvPicPr>
                        <p:cNvPr id="0" name="Picture 11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459" y="3432"/>
                          <a:ext cx="542" cy="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04" name="Object 112"/>
            <p:cNvGraphicFramePr>
              <a:graphicFrameLocks noChangeAspect="1"/>
            </p:cNvGraphicFramePr>
            <p:nvPr/>
          </p:nvGraphicFramePr>
          <p:xfrm>
            <a:off x="4853" y="3432"/>
            <a:ext cx="519" cy="528"/>
          </p:xfrm>
          <a:graphic>
            <a:graphicData uri="http://schemas.openxmlformats.org/presentationml/2006/ole">
              <mc:AlternateContent xmlns:mc="http://schemas.openxmlformats.org/markup-compatibility/2006">
                <mc:Choice xmlns:v="urn:schemas-microsoft-com:vml" Requires="v">
                  <p:oleObj spid="_x0000_s161005" name="Acrobat Document" r:id="rId25" imgW="3047902" imgH="2466923" progId="AcroExch.Document.11">
                    <p:embed/>
                  </p:oleObj>
                </mc:Choice>
                <mc:Fallback>
                  <p:oleObj name="Acrobat Document" r:id="rId25" imgW="3047902" imgH="2466923" progId="AcroExch.Document.11">
                    <p:embed/>
                    <p:pic>
                      <p:nvPicPr>
                        <p:cNvPr id="0" name="Picture 11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853" y="3432"/>
                          <a:ext cx="519"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05" name="Object 113"/>
            <p:cNvGraphicFramePr>
              <a:graphicFrameLocks noChangeAspect="1"/>
            </p:cNvGraphicFramePr>
            <p:nvPr/>
          </p:nvGraphicFramePr>
          <p:xfrm>
            <a:off x="3678" y="3433"/>
            <a:ext cx="567" cy="529"/>
          </p:xfrm>
          <a:graphic>
            <a:graphicData uri="http://schemas.openxmlformats.org/presentationml/2006/ole">
              <mc:AlternateContent xmlns:mc="http://schemas.openxmlformats.org/markup-compatibility/2006">
                <mc:Choice xmlns:v="urn:schemas-microsoft-com:vml" Requires="v">
                  <p:oleObj spid="_x0000_s161006" name="Acrobat Document" r:id="rId27" imgW="3047902" imgH="2466923" progId="AcroExch.Document.11">
                    <p:embed/>
                  </p:oleObj>
                </mc:Choice>
                <mc:Fallback>
                  <p:oleObj name="Acrobat Document" r:id="rId27" imgW="3047902" imgH="2466923" progId="AcroExch.Document.11">
                    <p:embed/>
                    <p:pic>
                      <p:nvPicPr>
                        <p:cNvPr id="0" name="Picture 11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678" y="3433"/>
                          <a:ext cx="567" cy="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06" name="Object 114"/>
            <p:cNvGraphicFramePr>
              <a:graphicFrameLocks noChangeAspect="1"/>
            </p:cNvGraphicFramePr>
            <p:nvPr/>
          </p:nvGraphicFramePr>
          <p:xfrm>
            <a:off x="914" y="3432"/>
            <a:ext cx="537" cy="542"/>
          </p:xfrm>
          <a:graphic>
            <a:graphicData uri="http://schemas.openxmlformats.org/presentationml/2006/ole">
              <mc:AlternateContent xmlns:mc="http://schemas.openxmlformats.org/markup-compatibility/2006">
                <mc:Choice xmlns:v="urn:schemas-microsoft-com:vml" Requires="v">
                  <p:oleObj spid="_x0000_s161007" name="Acrobat Document" r:id="rId29" imgW="3047902" imgH="2466923" progId="AcroExch.Document.11">
                    <p:embed/>
                  </p:oleObj>
                </mc:Choice>
                <mc:Fallback>
                  <p:oleObj name="Acrobat Document" r:id="rId29" imgW="3047902" imgH="2466923" progId="AcroExch.Document.11">
                    <p:embed/>
                    <p:pic>
                      <p:nvPicPr>
                        <p:cNvPr id="0" name="Picture 11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14" y="3432"/>
                          <a:ext cx="537" cy="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07" name="Object 115"/>
            <p:cNvGraphicFramePr>
              <a:graphicFrameLocks noChangeAspect="1"/>
            </p:cNvGraphicFramePr>
            <p:nvPr/>
          </p:nvGraphicFramePr>
          <p:xfrm>
            <a:off x="2008" y="3432"/>
            <a:ext cx="564" cy="532"/>
          </p:xfrm>
          <a:graphic>
            <a:graphicData uri="http://schemas.openxmlformats.org/presentationml/2006/ole">
              <mc:AlternateContent xmlns:mc="http://schemas.openxmlformats.org/markup-compatibility/2006">
                <mc:Choice xmlns:v="urn:schemas-microsoft-com:vml" Requires="v">
                  <p:oleObj spid="_x0000_s161008" name="Acrobat Document" r:id="rId31" imgW="3047902" imgH="2466923" progId="AcroExch.Document.11">
                    <p:embed/>
                  </p:oleObj>
                </mc:Choice>
                <mc:Fallback>
                  <p:oleObj name="Acrobat Document" r:id="rId31" imgW="3047902" imgH="2466923" progId="AcroExch.Document.11">
                    <p:embed/>
                    <p:pic>
                      <p:nvPicPr>
                        <p:cNvPr id="0" name="Picture 114"/>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008" y="3432"/>
                          <a:ext cx="564" cy="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08" name="Object 116"/>
            <p:cNvGraphicFramePr>
              <a:graphicFrameLocks noChangeAspect="1"/>
            </p:cNvGraphicFramePr>
            <p:nvPr/>
          </p:nvGraphicFramePr>
          <p:xfrm>
            <a:off x="3120" y="3433"/>
            <a:ext cx="549" cy="531"/>
          </p:xfrm>
          <a:graphic>
            <a:graphicData uri="http://schemas.openxmlformats.org/presentationml/2006/ole">
              <mc:AlternateContent xmlns:mc="http://schemas.openxmlformats.org/markup-compatibility/2006">
                <mc:Choice xmlns:v="urn:schemas-microsoft-com:vml" Requires="v">
                  <p:oleObj spid="_x0000_s161009" name="Acrobat Document" r:id="rId32" imgW="3047902" imgH="2466923" progId="AcroExch.Document.11">
                    <p:embed/>
                  </p:oleObj>
                </mc:Choice>
                <mc:Fallback>
                  <p:oleObj name="Acrobat Document" r:id="rId32" imgW="3047902" imgH="2466923" progId="AcroExch.Document.11">
                    <p:embed/>
                    <p:pic>
                      <p:nvPicPr>
                        <p:cNvPr id="0" name="Picture 115"/>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120" y="3433"/>
                          <a:ext cx="549" cy="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09" name="Object 117"/>
            <p:cNvGraphicFramePr>
              <a:graphicFrameLocks noChangeAspect="1"/>
            </p:cNvGraphicFramePr>
            <p:nvPr/>
          </p:nvGraphicFramePr>
          <p:xfrm>
            <a:off x="4256" y="3432"/>
            <a:ext cx="589" cy="530"/>
          </p:xfrm>
          <a:graphic>
            <a:graphicData uri="http://schemas.openxmlformats.org/presentationml/2006/ole">
              <mc:AlternateContent xmlns:mc="http://schemas.openxmlformats.org/markup-compatibility/2006">
                <mc:Choice xmlns:v="urn:schemas-microsoft-com:vml" Requires="v">
                  <p:oleObj spid="_x0000_s161010" name="Acrobat Document" r:id="rId34" imgW="3047902" imgH="2466923" progId="AcroExch.Document.11">
                    <p:embed/>
                  </p:oleObj>
                </mc:Choice>
                <mc:Fallback>
                  <p:oleObj name="Acrobat Document" r:id="rId34" imgW="3047902" imgH="2466923" progId="AcroExch.Document.11">
                    <p:embed/>
                    <p:pic>
                      <p:nvPicPr>
                        <p:cNvPr id="0" name="Picture 116"/>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256" y="3432"/>
                          <a:ext cx="589" cy="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10" name="Object 118"/>
            <p:cNvGraphicFramePr>
              <a:graphicFrameLocks noChangeAspect="1"/>
            </p:cNvGraphicFramePr>
            <p:nvPr/>
          </p:nvGraphicFramePr>
          <p:xfrm>
            <a:off x="2579" y="3440"/>
            <a:ext cx="534" cy="527"/>
          </p:xfrm>
          <a:graphic>
            <a:graphicData uri="http://schemas.openxmlformats.org/presentationml/2006/ole">
              <mc:AlternateContent xmlns:mc="http://schemas.openxmlformats.org/markup-compatibility/2006">
                <mc:Choice xmlns:v="urn:schemas-microsoft-com:vml" Requires="v">
                  <p:oleObj spid="_x0000_s161011" name="Acrobat Document" r:id="rId35" imgW="3047902" imgH="2466923" progId="AcroExch.Document.11">
                    <p:embed/>
                  </p:oleObj>
                </mc:Choice>
                <mc:Fallback>
                  <p:oleObj name="Acrobat Document" r:id="rId35" imgW="3047902" imgH="2466923" progId="AcroExch.Document.11">
                    <p:embed/>
                    <p:pic>
                      <p:nvPicPr>
                        <p:cNvPr id="0" name="Picture 117"/>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579" y="3440"/>
                          <a:ext cx="534" cy="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11" name="Object 119"/>
            <p:cNvGraphicFramePr>
              <a:graphicFrameLocks noChangeAspect="1"/>
            </p:cNvGraphicFramePr>
            <p:nvPr/>
          </p:nvGraphicFramePr>
          <p:xfrm>
            <a:off x="364" y="3430"/>
            <a:ext cx="534" cy="527"/>
          </p:xfrm>
          <a:graphic>
            <a:graphicData uri="http://schemas.openxmlformats.org/presentationml/2006/ole">
              <mc:AlternateContent xmlns:mc="http://schemas.openxmlformats.org/markup-compatibility/2006">
                <mc:Choice xmlns:v="urn:schemas-microsoft-com:vml" Requires="v">
                  <p:oleObj spid="_x0000_s161012" name="Acrobat Document" r:id="rId37" imgW="3047902" imgH="2466923" progId="AcroExch.Document.11">
                    <p:embed/>
                  </p:oleObj>
                </mc:Choice>
                <mc:Fallback>
                  <p:oleObj name="Acrobat Document" r:id="rId37" imgW="3047902" imgH="2466923" progId="AcroExch.Document.11">
                    <p:embed/>
                    <p:pic>
                      <p:nvPicPr>
                        <p:cNvPr id="0" name="Picture 118"/>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64" y="3430"/>
                          <a:ext cx="534" cy="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7" name="Rectangle 1"/>
          <p:cNvSpPr txBox="1">
            <a:spLocks noChangeArrowheads="1"/>
          </p:cNvSpPr>
          <p:nvPr/>
        </p:nvSpPr>
        <p:spPr>
          <a:xfrm>
            <a:off x="9526" y="9525"/>
            <a:ext cx="3633780" cy="704832"/>
          </a:xfrm>
          <a:prstGeom prst="rect">
            <a:avLst/>
          </a:prstGeom>
          <a:solidFill>
            <a:srgbClr val="0000FF"/>
          </a:solidFill>
          <a:ln w="9360">
            <a:solidFill>
              <a:srgbClr val="FFFFFF"/>
            </a:solidFill>
            <a:miter lim="800000"/>
          </a:ln>
        </p:spPr>
        <p:txBody>
          <a:bodyPr/>
          <a:lstStyle>
            <a:lvl1pPr algn="l" defTabSz="449263" rtl="0" eaLnBrk="0" fontAlgn="base" hangingPunct="0">
              <a:spcBef>
                <a:spcPct val="0"/>
              </a:spcBef>
              <a:spcAft>
                <a:spcPct val="0"/>
              </a:spcAft>
              <a:buClr>
                <a:srgbClr val="000000"/>
              </a:buClr>
              <a:buSzPct val="100000"/>
              <a:buFont typeface="Times New Roman" pitchFamily="18" charset="0"/>
              <a:defRPr sz="2800">
                <a:solidFill>
                  <a:srgbClr val="FFFFFF"/>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2800">
                <a:solidFill>
                  <a:srgbClr val="FFFFFF"/>
                </a:solidFill>
                <a:latin typeface="cmss12" pitchFamily="34" charset="0"/>
              </a:defRPr>
            </a:lvl2pPr>
            <a:lvl3pPr algn="l" defTabSz="449263" rtl="0" eaLnBrk="0" fontAlgn="base" hangingPunct="0">
              <a:spcBef>
                <a:spcPct val="0"/>
              </a:spcBef>
              <a:spcAft>
                <a:spcPct val="0"/>
              </a:spcAft>
              <a:buClr>
                <a:srgbClr val="000000"/>
              </a:buClr>
              <a:buSzPct val="100000"/>
              <a:buFont typeface="Times New Roman" pitchFamily="18" charset="0"/>
              <a:defRPr sz="2800">
                <a:solidFill>
                  <a:srgbClr val="FFFFFF"/>
                </a:solidFill>
                <a:latin typeface="cmss12" pitchFamily="34" charset="0"/>
              </a:defRPr>
            </a:lvl3pPr>
            <a:lvl4pPr algn="l" defTabSz="449263" rtl="0" eaLnBrk="0" fontAlgn="base" hangingPunct="0">
              <a:spcBef>
                <a:spcPct val="0"/>
              </a:spcBef>
              <a:spcAft>
                <a:spcPct val="0"/>
              </a:spcAft>
              <a:buClr>
                <a:srgbClr val="000000"/>
              </a:buClr>
              <a:buSzPct val="100000"/>
              <a:buFont typeface="Times New Roman" pitchFamily="18" charset="0"/>
              <a:defRPr sz="2800">
                <a:solidFill>
                  <a:srgbClr val="FFFFFF"/>
                </a:solidFill>
                <a:latin typeface="cmss12" pitchFamily="34" charset="0"/>
              </a:defRPr>
            </a:lvl4pPr>
            <a:lvl5pPr algn="l" defTabSz="449263" rtl="0" eaLnBrk="0" fontAlgn="base" hangingPunct="0">
              <a:spcBef>
                <a:spcPct val="0"/>
              </a:spcBef>
              <a:spcAft>
                <a:spcPct val="0"/>
              </a:spcAft>
              <a:buClr>
                <a:srgbClr val="000000"/>
              </a:buClr>
              <a:buSzPct val="100000"/>
              <a:buFont typeface="Times New Roman" pitchFamily="18" charset="0"/>
              <a:defRPr sz="2800">
                <a:solidFill>
                  <a:srgbClr val="FFFFFF"/>
                </a:solidFill>
                <a:latin typeface="cmss12" pitchFamily="34" charset="0"/>
              </a:defRPr>
            </a:lvl5pPr>
            <a:lvl6pPr marL="2514600" indent="-228600" algn="l" defTabSz="449263" rtl="0" fontAlgn="base">
              <a:spcBef>
                <a:spcPct val="0"/>
              </a:spcBef>
              <a:spcAft>
                <a:spcPct val="0"/>
              </a:spcAft>
              <a:buClr>
                <a:srgbClr val="000000"/>
              </a:buClr>
              <a:buSzPct val="100000"/>
              <a:buFont typeface="Times New Roman" pitchFamily="18" charset="0"/>
              <a:defRPr sz="2800">
                <a:solidFill>
                  <a:srgbClr val="FFFFFF"/>
                </a:solidFill>
                <a:latin typeface="cmss12" pitchFamily="34" charset="0"/>
              </a:defRPr>
            </a:lvl6pPr>
            <a:lvl7pPr marL="2971800" indent="-228600" algn="l" defTabSz="449263" rtl="0" fontAlgn="base">
              <a:spcBef>
                <a:spcPct val="0"/>
              </a:spcBef>
              <a:spcAft>
                <a:spcPct val="0"/>
              </a:spcAft>
              <a:buClr>
                <a:srgbClr val="000000"/>
              </a:buClr>
              <a:buSzPct val="100000"/>
              <a:buFont typeface="Times New Roman" pitchFamily="18" charset="0"/>
              <a:defRPr sz="2800">
                <a:solidFill>
                  <a:srgbClr val="FFFFFF"/>
                </a:solidFill>
                <a:latin typeface="cmss12" pitchFamily="34" charset="0"/>
              </a:defRPr>
            </a:lvl7pPr>
            <a:lvl8pPr marL="3429000" indent="-228600" algn="l" defTabSz="449263" rtl="0" fontAlgn="base">
              <a:spcBef>
                <a:spcPct val="0"/>
              </a:spcBef>
              <a:spcAft>
                <a:spcPct val="0"/>
              </a:spcAft>
              <a:buClr>
                <a:srgbClr val="000000"/>
              </a:buClr>
              <a:buSzPct val="100000"/>
              <a:buFont typeface="Times New Roman" pitchFamily="18" charset="0"/>
              <a:defRPr sz="2800">
                <a:solidFill>
                  <a:srgbClr val="FFFFFF"/>
                </a:solidFill>
                <a:latin typeface="cmss12" pitchFamily="34" charset="0"/>
              </a:defRPr>
            </a:lvl8pPr>
            <a:lvl9pPr marL="3886200" indent="-228600" algn="l" defTabSz="449263" rtl="0" fontAlgn="base">
              <a:spcBef>
                <a:spcPct val="0"/>
              </a:spcBef>
              <a:spcAft>
                <a:spcPct val="0"/>
              </a:spcAft>
              <a:buClr>
                <a:srgbClr val="000000"/>
              </a:buClr>
              <a:buSzPct val="100000"/>
              <a:buFont typeface="Times New Roman" pitchFamily="18" charset="0"/>
              <a:defRPr sz="2800">
                <a:solidFill>
                  <a:srgbClr val="FFFFFF"/>
                </a:solidFill>
                <a:latin typeface="cmss12" pitchFamily="34" charset="0"/>
              </a:defRPr>
            </a:lvl9pPr>
          </a:lstStyle>
          <a:p>
            <a:pPr>
              <a:spcBef>
                <a:spcPct val="50000"/>
              </a:spcBef>
            </a:pPr>
            <a:r>
              <a:rPr lang="en-IN" dirty="0"/>
              <a:t>Experimental results</a:t>
            </a:r>
          </a:p>
        </p:txBody>
      </p:sp>
    </p:spTree>
    <p:extLst>
      <p:ext uri="{BB962C8B-B14F-4D97-AF65-F5344CB8AC3E}">
        <p14:creationId xmlns:p14="http://schemas.microsoft.com/office/powerpoint/2010/main" val="215868625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a:xfrm>
            <a:off x="9525" y="9525"/>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dirty="0" smtClean="0"/>
              <a:t>Conclusion and future outlook</a:t>
            </a:r>
          </a:p>
        </p:txBody>
      </p:sp>
      <p:sp>
        <p:nvSpPr>
          <p:cNvPr id="25603" name="Rectangle 3"/>
          <p:cNvSpPr>
            <a:spLocks noGrp="1" noChangeArrowheads="1"/>
          </p:cNvSpPr>
          <p:nvPr>
            <p:ph type="body" idx="1"/>
          </p:nvPr>
        </p:nvSpPr>
        <p:spPr>
          <a:xfrm>
            <a:off x="152400" y="960437"/>
            <a:ext cx="8847138" cy="5059363"/>
          </a:xfrm>
        </p:spPr>
        <p:txBody>
          <a:bodyPr/>
          <a:lstStyle/>
          <a:p>
            <a:pPr marL="339725" indent="-339725" eaLnBrk="1" hangingPunct="1">
              <a:buFont typeface="cmss12"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z="2400" dirty="0" smtClean="0"/>
              <a:t>Optical Vortices and orbital angular momentum of light</a:t>
            </a:r>
          </a:p>
          <a:p>
            <a:pPr marL="339725" indent="-339725" eaLnBrk="1" hangingPunct="1">
              <a:buFont typeface="cmss12"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z="2400" dirty="0" smtClean="0"/>
              <a:t>Spontaneous Parametric Down-conversion can be used to generate entangled photons in different degrees of freedom</a:t>
            </a:r>
          </a:p>
          <a:p>
            <a:pPr marL="339725" indent="-339725" eaLnBrk="1" hangingPunct="1">
              <a:buFont typeface="cmss12"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z="2400" dirty="0" smtClean="0"/>
              <a:t>Spatial distribution of SPDC ring with higher order optical vortices</a:t>
            </a:r>
          </a:p>
          <a:p>
            <a:pPr marL="339725" indent="-339725" eaLnBrk="1" hangingPunct="1">
              <a:buFont typeface="cmss12"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z="2400" dirty="0" smtClean="0"/>
              <a:t>Proposal to generate </a:t>
            </a:r>
            <a:r>
              <a:rPr lang="en-GB" sz="2400" dirty="0" smtClean="0">
                <a:solidFill>
                  <a:schemeClr val="tx1"/>
                </a:solidFill>
              </a:rPr>
              <a:t>multi-photon, multi- dimensional entanglement</a:t>
            </a:r>
          </a:p>
          <a:p>
            <a:pPr marL="339725" indent="-339725" eaLnBrk="1" hangingPunct="1">
              <a:buFont typeface="cmss12"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sz="2400" dirty="0" smtClean="0"/>
              <a:t>Bell inequality violation for light beams with OAM</a:t>
            </a:r>
          </a:p>
          <a:p>
            <a:pPr marL="339725" indent="-339725" eaLnBrk="1" hangingPunct="1">
              <a:buFont typeface="cmss12"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sz="2400" dirty="0" smtClean="0"/>
              <a:t>OAM </a:t>
            </a:r>
            <a:r>
              <a:rPr lang="en-GB" sz="2400" dirty="0" err="1" smtClean="0"/>
              <a:t>qubit</a:t>
            </a:r>
            <a:r>
              <a:rPr lang="en-GB" sz="2400" dirty="0" smtClean="0"/>
              <a:t> generation with non separable OAM-polarization state  </a:t>
            </a:r>
          </a:p>
          <a:p>
            <a:pPr marL="339725" indent="-339725" eaLnBrk="1" hangingPunct="1">
              <a:buFont typeface="cmss12"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sz="2400" dirty="0" smtClean="0"/>
              <a:t>Using hybrid entanglement for quantum teleportation and quantum key distribution</a:t>
            </a:r>
            <a:endParaRPr lang="en-IN" sz="2400" dirty="0" smtClean="0"/>
          </a:p>
          <a:p>
            <a:pPr marL="339725" indent="-339725" eaLnBrk="1" hangingPunct="1">
              <a:buFont typeface="cmss12"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IN" sz="2400" dirty="0" smtClean="0"/>
          </a:p>
        </p:txBody>
      </p:sp>
      <p:sp>
        <p:nvSpPr>
          <p:cNvPr id="25604" name="Slide Number Placeholder 6"/>
          <p:cNvSpPr>
            <a:spLocks noGrp="1"/>
          </p:cNvSpPr>
          <p:nvPr>
            <p:ph type="sldNum" sz="quarter" idx="11"/>
          </p:nvPr>
        </p:nvSpPr>
        <p:spPr/>
        <p:txBody>
          <a:bodyPr/>
          <a:lstStyle/>
          <a:p>
            <a:fld id="{1C9247BB-B822-4F39-AE5E-70F722E7AFB3}" type="slidenum">
              <a:rPr lang="en-US" smtClean="0">
                <a:latin typeface="Arial" pitchFamily="34" charset="0"/>
              </a:rPr>
              <a:pPr/>
              <a:t>43</a:t>
            </a:fld>
            <a:r>
              <a:rPr lang="en-US" smtClean="0">
                <a:latin typeface="Arial" pitchFamily="34" charset="0"/>
              </a:rPr>
              <a:t> </a:t>
            </a:r>
          </a:p>
        </p:txBody>
      </p:sp>
      <p:sp>
        <p:nvSpPr>
          <p:cNvPr id="25605" name="Footer Placeholder 7"/>
          <p:cNvSpPr>
            <a:spLocks noGrp="1"/>
          </p:cNvSpPr>
          <p:nvPr>
            <p:ph type="ftr" sz="quarter" idx="10"/>
          </p:nvPr>
        </p:nvSpPr>
        <p:spPr/>
        <p:txBody>
          <a:bodyPr/>
          <a:lstStyle/>
          <a:p>
            <a:r>
              <a:rPr lang="en-US" smtClean="0">
                <a:latin typeface="Arial" pitchFamily="34" charset="0"/>
              </a:rPr>
              <a:t>R. P. Singh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a:xfrm>
            <a:off x="9525" y="2743200"/>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mtClean="0"/>
              <a:t>Thank you!</a:t>
            </a:r>
          </a:p>
        </p:txBody>
      </p:sp>
      <p:sp>
        <p:nvSpPr>
          <p:cNvPr id="26627" name="Slide Number Placeholder 4"/>
          <p:cNvSpPr>
            <a:spLocks noGrp="1"/>
          </p:cNvSpPr>
          <p:nvPr>
            <p:ph type="sldNum" sz="quarter" idx="11"/>
          </p:nvPr>
        </p:nvSpPr>
        <p:spPr/>
        <p:txBody>
          <a:bodyPr/>
          <a:lstStyle/>
          <a:p>
            <a:fld id="{FEBD1D5F-22C1-4D88-B87E-A23516712794}" type="slidenum">
              <a:rPr lang="en-US" smtClean="0">
                <a:latin typeface="Arial" pitchFamily="34" charset="0"/>
              </a:rPr>
              <a:pPr/>
              <a:t>44</a:t>
            </a:fld>
            <a:r>
              <a:rPr lang="en-US" smtClean="0">
                <a:latin typeface="Arial" pitchFamily="34" charset="0"/>
              </a:rPr>
              <a:t> </a:t>
            </a:r>
          </a:p>
        </p:txBody>
      </p:sp>
      <p:sp>
        <p:nvSpPr>
          <p:cNvPr id="26628" name="Footer Placeholder 5"/>
          <p:cNvSpPr>
            <a:spLocks noGrp="1"/>
          </p:cNvSpPr>
          <p:nvPr>
            <p:ph type="ftr" sz="quarter" idx="10"/>
          </p:nvPr>
        </p:nvSpPr>
        <p:spPr/>
        <p:txBody>
          <a:bodyPr/>
          <a:lstStyle/>
          <a:p>
            <a:r>
              <a:rPr lang="en-US" smtClean="0">
                <a:latin typeface="Arial" pitchFamily="34" charset="0"/>
              </a:rPr>
              <a:t>R. P. Singh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525" y="9525"/>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mtClean="0"/>
              <a:t>OAM entanglement</a:t>
            </a:r>
          </a:p>
        </p:txBody>
      </p:sp>
      <p:sp>
        <p:nvSpPr>
          <p:cNvPr id="27651" name="Text Box 3"/>
          <p:cNvSpPr txBox="1">
            <a:spLocks noChangeArrowheads="1"/>
          </p:cNvSpPr>
          <p:nvPr/>
        </p:nvSpPr>
        <p:spPr bwMode="auto">
          <a:xfrm>
            <a:off x="2422525" y="6523038"/>
            <a:ext cx="4968875" cy="228600"/>
          </a:xfrm>
          <a:prstGeom prst="rect">
            <a:avLst/>
          </a:prstGeom>
          <a:noFill/>
          <a:ln w="72000">
            <a:noFill/>
            <a:round/>
            <a:headEnd/>
            <a:tailEnd/>
          </a:ln>
        </p:spPr>
        <p:txBody>
          <a:bodyPr wrap="none" lIns="90000" tIns="46800" rIns="90000" bIns="4680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1400">
                <a:solidFill>
                  <a:srgbClr val="FFFFFF"/>
                </a:solidFill>
                <a:latin typeface="cmss12" pitchFamily="34" charset="0"/>
              </a:rPr>
              <a:t>Future plan</a:t>
            </a:r>
          </a:p>
        </p:txBody>
      </p:sp>
      <p:sp>
        <p:nvSpPr>
          <p:cNvPr id="27652" name="Text Box 6"/>
          <p:cNvSpPr txBox="1">
            <a:spLocks noChangeArrowheads="1"/>
          </p:cNvSpPr>
          <p:nvPr/>
        </p:nvSpPr>
        <p:spPr bwMode="auto">
          <a:xfrm>
            <a:off x="236538" y="4191000"/>
            <a:ext cx="7769225" cy="400050"/>
          </a:xfrm>
          <a:prstGeom prst="rect">
            <a:avLst/>
          </a:prstGeom>
          <a:noFill/>
          <a:ln w="9525" algn="ctr">
            <a:noFill/>
            <a:miter lim="800000"/>
            <a:headEnd/>
            <a:tailEnd/>
          </a:ln>
        </p:spPr>
        <p:txBody>
          <a:bodyPr wrap="none">
            <a:spAutoFit/>
          </a:bodyPr>
          <a:lstStyle/>
          <a:p>
            <a:pPr>
              <a:buClrTx/>
              <a:buSzTx/>
              <a:buFontTx/>
              <a:buNone/>
            </a:pPr>
            <a:r>
              <a:rPr lang="en-US" sz="2000" i="1">
                <a:latin typeface="cmss12" pitchFamily="34" charset="0"/>
              </a:rPr>
              <a:t>l</a:t>
            </a:r>
            <a:r>
              <a:rPr lang="en-US" sz="2000">
                <a:latin typeface="cmss12" pitchFamily="34" charset="0"/>
              </a:rPr>
              <a:t> =		   -2				-1				+1					+2</a:t>
            </a:r>
          </a:p>
        </p:txBody>
      </p:sp>
      <p:sp>
        <p:nvSpPr>
          <p:cNvPr id="27653" name="Text Box 7"/>
          <p:cNvSpPr txBox="1">
            <a:spLocks noChangeArrowheads="1"/>
          </p:cNvSpPr>
          <p:nvPr/>
        </p:nvSpPr>
        <p:spPr bwMode="auto">
          <a:xfrm>
            <a:off x="228600" y="1066800"/>
            <a:ext cx="8686800" cy="701675"/>
          </a:xfrm>
          <a:prstGeom prst="rect">
            <a:avLst/>
          </a:prstGeom>
          <a:noFill/>
          <a:ln w="9525" algn="ctr">
            <a:noFill/>
            <a:miter lim="800000"/>
            <a:headEnd/>
            <a:tailEnd/>
          </a:ln>
        </p:spPr>
        <p:txBody>
          <a:bodyPr>
            <a:spAutoFit/>
          </a:bodyPr>
          <a:lstStyle/>
          <a:p>
            <a:pPr>
              <a:buClrTx/>
              <a:buSzTx/>
              <a:buFontTx/>
              <a:buNone/>
            </a:pPr>
            <a:r>
              <a:rPr lang="en-US" sz="2000">
                <a:latin typeface="cmss12" pitchFamily="34" charset="0"/>
              </a:rPr>
              <a:t>The rotation in phase provides orbital angular momentum of </a:t>
            </a:r>
            <a:r>
              <a:rPr lang="en-US" sz="2000" i="1">
                <a:latin typeface="Times New Roman" pitchFamily="18" charset="0"/>
                <a:cs typeface="Times New Roman" pitchFamily="18" charset="0"/>
              </a:rPr>
              <a:t>l</a:t>
            </a:r>
            <a:r>
              <a:rPr lang="ru-RU" sz="2000" i="1">
                <a:latin typeface="Times New Roman" pitchFamily="18" charset="0"/>
                <a:cs typeface="Times New Roman" pitchFamily="18" charset="0"/>
              </a:rPr>
              <a:t>ћ</a:t>
            </a:r>
            <a:r>
              <a:rPr lang="en-US" sz="2000">
                <a:latin typeface="Times New Roman" pitchFamily="18" charset="0"/>
                <a:cs typeface="Times New Roman" pitchFamily="18" charset="0"/>
              </a:rPr>
              <a:t> </a:t>
            </a:r>
            <a:r>
              <a:rPr lang="en-US" sz="2000">
                <a:latin typeface="cmss12" pitchFamily="34" charset="0"/>
              </a:rPr>
              <a:t>to the photons.</a:t>
            </a:r>
          </a:p>
        </p:txBody>
      </p:sp>
      <p:pic>
        <p:nvPicPr>
          <p:cNvPr id="27654" name="Picture 10" descr="helix_-2"/>
          <p:cNvPicPr>
            <a:picLocks noChangeAspect="1" noChangeArrowheads="1"/>
          </p:cNvPicPr>
          <p:nvPr/>
        </p:nvPicPr>
        <p:blipFill>
          <a:blip r:embed="rId3" cstate="print"/>
          <a:srcRect/>
          <a:stretch>
            <a:fillRect/>
          </a:stretch>
        </p:blipFill>
        <p:spPr bwMode="auto">
          <a:xfrm>
            <a:off x="569913" y="2057400"/>
            <a:ext cx="2020887" cy="2019300"/>
          </a:xfrm>
          <a:prstGeom prst="rect">
            <a:avLst/>
          </a:prstGeom>
          <a:noFill/>
          <a:ln w="9525">
            <a:noFill/>
            <a:miter lim="800000"/>
            <a:headEnd/>
            <a:tailEnd/>
          </a:ln>
        </p:spPr>
      </p:pic>
      <p:pic>
        <p:nvPicPr>
          <p:cNvPr id="27655" name="Picture 11" descr="helix_-1"/>
          <p:cNvPicPr>
            <a:picLocks noChangeAspect="1" noChangeArrowheads="1"/>
          </p:cNvPicPr>
          <p:nvPr/>
        </p:nvPicPr>
        <p:blipFill>
          <a:blip r:embed="rId4" cstate="print"/>
          <a:srcRect/>
          <a:stretch>
            <a:fillRect/>
          </a:stretch>
        </p:blipFill>
        <p:spPr bwMode="auto">
          <a:xfrm>
            <a:off x="2552700" y="2057400"/>
            <a:ext cx="2019300" cy="2019300"/>
          </a:xfrm>
          <a:prstGeom prst="rect">
            <a:avLst/>
          </a:prstGeom>
          <a:noFill/>
          <a:ln w="9525">
            <a:noFill/>
            <a:miter lim="800000"/>
            <a:headEnd/>
            <a:tailEnd/>
          </a:ln>
        </p:spPr>
      </p:pic>
      <p:pic>
        <p:nvPicPr>
          <p:cNvPr id="27656" name="Picture 12" descr="helix_+1"/>
          <p:cNvPicPr>
            <a:picLocks noChangeAspect="1" noChangeArrowheads="1"/>
          </p:cNvPicPr>
          <p:nvPr/>
        </p:nvPicPr>
        <p:blipFill>
          <a:blip r:embed="rId5" cstate="print"/>
          <a:srcRect/>
          <a:stretch>
            <a:fillRect/>
          </a:stretch>
        </p:blipFill>
        <p:spPr bwMode="auto">
          <a:xfrm>
            <a:off x="4533900" y="2065338"/>
            <a:ext cx="2019300" cy="2019300"/>
          </a:xfrm>
          <a:prstGeom prst="rect">
            <a:avLst/>
          </a:prstGeom>
          <a:noFill/>
          <a:ln w="9525">
            <a:noFill/>
            <a:miter lim="800000"/>
            <a:headEnd/>
            <a:tailEnd/>
          </a:ln>
        </p:spPr>
      </p:pic>
      <p:pic>
        <p:nvPicPr>
          <p:cNvPr id="27657" name="Picture 13" descr="helix_+2"/>
          <p:cNvPicPr>
            <a:picLocks noChangeAspect="1" noChangeArrowheads="1"/>
          </p:cNvPicPr>
          <p:nvPr/>
        </p:nvPicPr>
        <p:blipFill>
          <a:blip r:embed="rId6" cstate="print"/>
          <a:srcRect/>
          <a:stretch>
            <a:fillRect/>
          </a:stretch>
        </p:blipFill>
        <p:spPr bwMode="auto">
          <a:xfrm>
            <a:off x="6515100" y="2065338"/>
            <a:ext cx="2019300" cy="2019300"/>
          </a:xfrm>
          <a:prstGeom prst="rect">
            <a:avLst/>
          </a:prstGeom>
          <a:noFill/>
          <a:ln w="9525">
            <a:noFill/>
            <a:miter lim="800000"/>
            <a:headEnd/>
            <a:tailEnd/>
          </a:ln>
        </p:spPr>
      </p:pic>
      <p:sp>
        <p:nvSpPr>
          <p:cNvPr id="27658" name="Text Box 14"/>
          <p:cNvSpPr txBox="1">
            <a:spLocks noChangeArrowheads="1"/>
          </p:cNvSpPr>
          <p:nvPr/>
        </p:nvSpPr>
        <p:spPr bwMode="auto">
          <a:xfrm>
            <a:off x="228600" y="5195888"/>
            <a:ext cx="4649788" cy="366712"/>
          </a:xfrm>
          <a:prstGeom prst="rect">
            <a:avLst/>
          </a:prstGeom>
          <a:noFill/>
          <a:ln w="9525" algn="ctr">
            <a:noFill/>
            <a:miter lim="800000"/>
            <a:headEnd/>
            <a:tailEnd/>
          </a:ln>
        </p:spPr>
        <p:txBody>
          <a:bodyPr wrap="none">
            <a:spAutoFit/>
          </a:bodyPr>
          <a:lstStyle/>
          <a:p>
            <a:pPr>
              <a:buClrTx/>
              <a:buSzTx/>
              <a:buFontTx/>
              <a:buNone/>
            </a:pPr>
            <a:r>
              <a:rPr lang="en-US">
                <a:latin typeface="cmss12" pitchFamily="34" charset="0"/>
              </a:rPr>
              <a:t>Rotation of phase front as the beam propagates</a:t>
            </a:r>
          </a:p>
        </p:txBody>
      </p:sp>
      <p:sp>
        <p:nvSpPr>
          <p:cNvPr id="27659" name="Slide Number Placeholder 12"/>
          <p:cNvSpPr>
            <a:spLocks noGrp="1"/>
          </p:cNvSpPr>
          <p:nvPr>
            <p:ph type="sldNum" sz="quarter" idx="11"/>
          </p:nvPr>
        </p:nvSpPr>
        <p:spPr/>
        <p:txBody>
          <a:bodyPr/>
          <a:lstStyle/>
          <a:p>
            <a:fld id="{48BF0E5B-18F4-4CF8-8478-BE8D7B44A090}" type="slidenum">
              <a:rPr lang="en-US" smtClean="0">
                <a:latin typeface="Arial" pitchFamily="34" charset="0"/>
              </a:rPr>
              <a:pPr/>
              <a:t>45</a:t>
            </a:fld>
            <a:r>
              <a:rPr lang="en-US" smtClean="0">
                <a:latin typeface="Arial" pitchFamily="34" charset="0"/>
              </a:rPr>
              <a:t> </a:t>
            </a:r>
          </a:p>
        </p:txBody>
      </p:sp>
      <p:sp>
        <p:nvSpPr>
          <p:cNvPr id="27660" name="Footer Placeholder 13"/>
          <p:cNvSpPr>
            <a:spLocks noGrp="1"/>
          </p:cNvSpPr>
          <p:nvPr>
            <p:ph type="ftr" sz="quarter" idx="10"/>
          </p:nvPr>
        </p:nvSpPr>
        <p:spPr/>
        <p:txBody>
          <a:bodyPr/>
          <a:lstStyle/>
          <a:p>
            <a:r>
              <a:rPr lang="en-US" smtClean="0">
                <a:latin typeface="Arial" pitchFamily="34" charset="0"/>
              </a:rPr>
              <a:t>R. P. Singh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9525" y="9525"/>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mtClean="0"/>
              <a:t>Generating correlated photon pairs</a:t>
            </a:r>
          </a:p>
        </p:txBody>
      </p:sp>
      <p:grpSp>
        <p:nvGrpSpPr>
          <p:cNvPr id="16387" name="Group 33"/>
          <p:cNvGrpSpPr>
            <a:grpSpLocks/>
          </p:cNvGrpSpPr>
          <p:nvPr/>
        </p:nvGrpSpPr>
        <p:grpSpPr bwMode="auto">
          <a:xfrm>
            <a:off x="171450" y="790575"/>
            <a:ext cx="6826250" cy="2641600"/>
            <a:chOff x="336" y="960"/>
            <a:chExt cx="4300" cy="1664"/>
          </a:xfrm>
        </p:grpSpPr>
        <p:sp>
          <p:nvSpPr>
            <p:cNvPr id="16391" name="Rectangle 4"/>
            <p:cNvSpPr>
              <a:spLocks noChangeArrowheads="1"/>
            </p:cNvSpPr>
            <p:nvPr/>
          </p:nvSpPr>
          <p:spPr bwMode="auto">
            <a:xfrm>
              <a:off x="480" y="1620"/>
              <a:ext cx="960" cy="288"/>
            </a:xfrm>
            <a:prstGeom prst="rect">
              <a:avLst/>
            </a:prstGeom>
            <a:solidFill>
              <a:srgbClr val="0000FF"/>
            </a:solidFill>
            <a:ln w="22225">
              <a:noFill/>
              <a:miter lim="800000"/>
              <a:headEnd/>
              <a:tailEnd/>
            </a:ln>
          </p:spPr>
          <p:txBody>
            <a:bodyPr wrap="none" anchor="ctr"/>
            <a:lstStyle/>
            <a:p>
              <a:pPr algn="ctr"/>
              <a:r>
                <a:rPr lang="en-US">
                  <a:solidFill>
                    <a:schemeClr val="bg1"/>
                  </a:solidFill>
                </a:rPr>
                <a:t>Blue Laser</a:t>
              </a:r>
            </a:p>
          </p:txBody>
        </p:sp>
        <p:sp>
          <p:nvSpPr>
            <p:cNvPr id="16392" name="Line 5"/>
            <p:cNvSpPr>
              <a:spLocks noChangeShapeType="1"/>
            </p:cNvSpPr>
            <p:nvPr/>
          </p:nvSpPr>
          <p:spPr bwMode="auto">
            <a:xfrm>
              <a:off x="1417" y="1770"/>
              <a:ext cx="2015" cy="0"/>
            </a:xfrm>
            <a:prstGeom prst="line">
              <a:avLst/>
            </a:prstGeom>
            <a:noFill/>
            <a:ln w="76200">
              <a:solidFill>
                <a:srgbClr val="0000FF"/>
              </a:solidFill>
              <a:round/>
              <a:headEnd/>
              <a:tailEnd/>
            </a:ln>
          </p:spPr>
          <p:txBody>
            <a:bodyPr/>
            <a:lstStyle/>
            <a:p>
              <a:endParaRPr lang="en-IN"/>
            </a:p>
          </p:txBody>
        </p:sp>
        <p:sp>
          <p:nvSpPr>
            <p:cNvPr id="16393" name="Rectangle 6"/>
            <p:cNvSpPr>
              <a:spLocks noChangeArrowheads="1"/>
            </p:cNvSpPr>
            <p:nvPr/>
          </p:nvSpPr>
          <p:spPr bwMode="auto">
            <a:xfrm>
              <a:off x="1830" y="1380"/>
              <a:ext cx="96" cy="768"/>
            </a:xfrm>
            <a:prstGeom prst="rect">
              <a:avLst/>
            </a:prstGeom>
            <a:solidFill>
              <a:srgbClr val="00B8FF">
                <a:alpha val="50195"/>
              </a:srgbClr>
            </a:solidFill>
            <a:ln w="9525">
              <a:noFill/>
              <a:miter lim="800000"/>
              <a:headEnd/>
              <a:tailEnd/>
            </a:ln>
          </p:spPr>
          <p:txBody>
            <a:bodyPr wrap="none" anchor="ctr"/>
            <a:lstStyle/>
            <a:p>
              <a:endParaRPr lang="en-US">
                <a:solidFill>
                  <a:schemeClr val="bg1"/>
                </a:solidFill>
              </a:endParaRPr>
            </a:p>
          </p:txBody>
        </p:sp>
        <p:sp>
          <p:nvSpPr>
            <p:cNvPr id="16394" name="Rectangle 7"/>
            <p:cNvSpPr>
              <a:spLocks noChangeArrowheads="1"/>
            </p:cNvSpPr>
            <p:nvPr/>
          </p:nvSpPr>
          <p:spPr bwMode="auto">
            <a:xfrm rot="300000">
              <a:off x="2274" y="1380"/>
              <a:ext cx="96" cy="768"/>
            </a:xfrm>
            <a:prstGeom prst="rect">
              <a:avLst/>
            </a:prstGeom>
            <a:solidFill>
              <a:srgbClr val="808000">
                <a:alpha val="50195"/>
              </a:srgbClr>
            </a:solidFill>
            <a:ln w="9525">
              <a:noFill/>
              <a:miter lim="800000"/>
              <a:headEnd/>
              <a:tailEnd/>
            </a:ln>
          </p:spPr>
          <p:txBody>
            <a:bodyPr wrap="none" anchor="ctr"/>
            <a:lstStyle/>
            <a:p>
              <a:endParaRPr lang="en-US">
                <a:solidFill>
                  <a:schemeClr val="bg1"/>
                </a:solidFill>
              </a:endParaRPr>
            </a:p>
          </p:txBody>
        </p:sp>
        <p:sp>
          <p:nvSpPr>
            <p:cNvPr id="16395" name="Oval 8"/>
            <p:cNvSpPr>
              <a:spLocks noChangeArrowheads="1"/>
            </p:cNvSpPr>
            <p:nvPr/>
          </p:nvSpPr>
          <p:spPr bwMode="auto">
            <a:xfrm>
              <a:off x="2910" y="1356"/>
              <a:ext cx="144" cy="816"/>
            </a:xfrm>
            <a:prstGeom prst="ellipse">
              <a:avLst/>
            </a:prstGeom>
            <a:solidFill>
              <a:srgbClr val="00B8FF">
                <a:alpha val="94901"/>
              </a:srgbClr>
            </a:solidFill>
            <a:ln w="9525">
              <a:solidFill>
                <a:schemeClr val="accent1"/>
              </a:solidFill>
              <a:round/>
              <a:headEnd/>
              <a:tailEnd/>
            </a:ln>
          </p:spPr>
          <p:txBody>
            <a:bodyPr wrap="none" anchor="ctr"/>
            <a:lstStyle/>
            <a:p>
              <a:endParaRPr lang="en-US">
                <a:solidFill>
                  <a:schemeClr val="bg1"/>
                </a:solidFill>
              </a:endParaRPr>
            </a:p>
          </p:txBody>
        </p:sp>
        <p:sp>
          <p:nvSpPr>
            <p:cNvPr id="16396" name="Rectangle 10"/>
            <p:cNvSpPr>
              <a:spLocks noChangeArrowheads="1"/>
            </p:cNvSpPr>
            <p:nvPr/>
          </p:nvSpPr>
          <p:spPr bwMode="auto">
            <a:xfrm>
              <a:off x="3432" y="1380"/>
              <a:ext cx="96" cy="768"/>
            </a:xfrm>
            <a:prstGeom prst="rect">
              <a:avLst/>
            </a:prstGeom>
            <a:solidFill>
              <a:schemeClr val="tx1">
                <a:alpha val="50195"/>
              </a:schemeClr>
            </a:solidFill>
            <a:ln w="9525">
              <a:noFill/>
              <a:miter lim="800000"/>
              <a:headEnd/>
              <a:tailEnd/>
            </a:ln>
          </p:spPr>
          <p:txBody>
            <a:bodyPr wrap="none" anchor="ctr"/>
            <a:lstStyle/>
            <a:p>
              <a:endParaRPr lang="en-US">
                <a:solidFill>
                  <a:schemeClr val="bg1"/>
                </a:solidFill>
              </a:endParaRPr>
            </a:p>
          </p:txBody>
        </p:sp>
        <p:grpSp>
          <p:nvGrpSpPr>
            <p:cNvPr id="16397" name="Group 17"/>
            <p:cNvGrpSpPr>
              <a:grpSpLocks/>
            </p:cNvGrpSpPr>
            <p:nvPr/>
          </p:nvGrpSpPr>
          <p:grpSpPr bwMode="auto">
            <a:xfrm>
              <a:off x="2304" y="1482"/>
              <a:ext cx="1554" cy="576"/>
              <a:chOff x="2640" y="1614"/>
              <a:chExt cx="1554" cy="576"/>
            </a:xfrm>
          </p:grpSpPr>
          <p:sp>
            <p:nvSpPr>
              <p:cNvPr id="16408" name="Line 12"/>
              <p:cNvSpPr>
                <a:spLocks noChangeShapeType="1"/>
              </p:cNvSpPr>
              <p:nvPr/>
            </p:nvSpPr>
            <p:spPr bwMode="auto">
              <a:xfrm flipV="1">
                <a:off x="2658" y="1614"/>
                <a:ext cx="672" cy="288"/>
              </a:xfrm>
              <a:prstGeom prst="line">
                <a:avLst/>
              </a:prstGeom>
              <a:noFill/>
              <a:ln w="31750">
                <a:solidFill>
                  <a:srgbClr val="FF0000"/>
                </a:solidFill>
                <a:round/>
                <a:headEnd/>
                <a:tailEnd/>
              </a:ln>
            </p:spPr>
            <p:txBody>
              <a:bodyPr/>
              <a:lstStyle/>
              <a:p>
                <a:endParaRPr lang="en-IN"/>
              </a:p>
            </p:txBody>
          </p:sp>
          <p:sp>
            <p:nvSpPr>
              <p:cNvPr id="16409" name="Line 13"/>
              <p:cNvSpPr>
                <a:spLocks noChangeShapeType="1"/>
              </p:cNvSpPr>
              <p:nvPr/>
            </p:nvSpPr>
            <p:spPr bwMode="auto">
              <a:xfrm rot="2357162" flipV="1">
                <a:off x="2640" y="1950"/>
                <a:ext cx="702" cy="192"/>
              </a:xfrm>
              <a:prstGeom prst="line">
                <a:avLst/>
              </a:prstGeom>
              <a:noFill/>
              <a:ln w="31750">
                <a:solidFill>
                  <a:srgbClr val="FF0000"/>
                </a:solidFill>
                <a:round/>
                <a:headEnd/>
                <a:tailEnd/>
              </a:ln>
            </p:spPr>
            <p:txBody>
              <a:bodyPr/>
              <a:lstStyle/>
              <a:p>
                <a:endParaRPr lang="en-IN"/>
              </a:p>
            </p:txBody>
          </p:sp>
          <p:sp>
            <p:nvSpPr>
              <p:cNvPr id="16410" name="Line 14"/>
              <p:cNvSpPr>
                <a:spLocks noChangeShapeType="1"/>
              </p:cNvSpPr>
              <p:nvPr/>
            </p:nvSpPr>
            <p:spPr bwMode="auto">
              <a:xfrm>
                <a:off x="3324" y="1614"/>
                <a:ext cx="864" cy="192"/>
              </a:xfrm>
              <a:prstGeom prst="line">
                <a:avLst/>
              </a:prstGeom>
              <a:noFill/>
              <a:ln w="31750">
                <a:solidFill>
                  <a:srgbClr val="FF0000"/>
                </a:solidFill>
                <a:round/>
                <a:headEnd/>
                <a:tailEnd/>
              </a:ln>
            </p:spPr>
            <p:txBody>
              <a:bodyPr/>
              <a:lstStyle/>
              <a:p>
                <a:endParaRPr lang="en-IN"/>
              </a:p>
            </p:txBody>
          </p:sp>
          <p:sp>
            <p:nvSpPr>
              <p:cNvPr id="16411" name="Line 15"/>
              <p:cNvSpPr>
                <a:spLocks noChangeShapeType="1"/>
              </p:cNvSpPr>
              <p:nvPr/>
            </p:nvSpPr>
            <p:spPr bwMode="auto">
              <a:xfrm flipV="1">
                <a:off x="3324" y="1998"/>
                <a:ext cx="870" cy="192"/>
              </a:xfrm>
              <a:prstGeom prst="line">
                <a:avLst/>
              </a:prstGeom>
              <a:noFill/>
              <a:ln w="31750">
                <a:solidFill>
                  <a:srgbClr val="FF0000"/>
                </a:solidFill>
                <a:round/>
                <a:headEnd/>
                <a:tailEnd/>
              </a:ln>
            </p:spPr>
            <p:txBody>
              <a:bodyPr/>
              <a:lstStyle/>
              <a:p>
                <a:endParaRPr lang="en-IN"/>
              </a:p>
            </p:txBody>
          </p:sp>
        </p:grpSp>
        <p:grpSp>
          <p:nvGrpSpPr>
            <p:cNvPr id="16398" name="Group 16"/>
            <p:cNvGrpSpPr>
              <a:grpSpLocks/>
            </p:cNvGrpSpPr>
            <p:nvPr/>
          </p:nvGrpSpPr>
          <p:grpSpPr bwMode="auto">
            <a:xfrm>
              <a:off x="3852" y="1422"/>
              <a:ext cx="186" cy="690"/>
              <a:chOff x="3504" y="1620"/>
              <a:chExt cx="186" cy="690"/>
            </a:xfrm>
          </p:grpSpPr>
          <p:sp>
            <p:nvSpPr>
              <p:cNvPr id="16406" name="Rectangle 9"/>
              <p:cNvSpPr>
                <a:spLocks noChangeArrowheads="1"/>
              </p:cNvSpPr>
              <p:nvPr/>
            </p:nvSpPr>
            <p:spPr bwMode="auto">
              <a:xfrm>
                <a:off x="3504" y="1752"/>
                <a:ext cx="48" cy="426"/>
              </a:xfrm>
              <a:prstGeom prst="rect">
                <a:avLst/>
              </a:prstGeom>
              <a:solidFill>
                <a:srgbClr val="00B8FF">
                  <a:alpha val="74901"/>
                </a:srgbClr>
              </a:solidFill>
              <a:ln w="9525">
                <a:noFill/>
                <a:miter lim="800000"/>
                <a:headEnd/>
                <a:tailEnd/>
              </a:ln>
            </p:spPr>
            <p:txBody>
              <a:bodyPr wrap="none" anchor="ctr"/>
              <a:lstStyle/>
              <a:p>
                <a:endParaRPr lang="en-US">
                  <a:solidFill>
                    <a:schemeClr val="bg1"/>
                  </a:solidFill>
                </a:endParaRPr>
              </a:p>
            </p:txBody>
          </p:sp>
          <p:sp>
            <p:nvSpPr>
              <p:cNvPr id="16407" name="AutoShape 11"/>
              <p:cNvSpPr>
                <a:spLocks noChangeArrowheads="1"/>
              </p:cNvSpPr>
              <p:nvPr/>
            </p:nvSpPr>
            <p:spPr bwMode="auto">
              <a:xfrm rot="5400000">
                <a:off x="3273" y="1893"/>
                <a:ext cx="690"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88 w 21600"/>
                  <a:gd name="T13" fmla="*/ 3750 h 21600"/>
                  <a:gd name="T14" fmla="*/ 17812 w 21600"/>
                  <a:gd name="T15" fmla="*/ 17850 h 21600"/>
                </a:gdLst>
                <a:ahLst/>
                <a:cxnLst>
                  <a:cxn ang="T8">
                    <a:pos x="T0" y="T1"/>
                  </a:cxn>
                  <a:cxn ang="T9">
                    <a:pos x="T2" y="T3"/>
                  </a:cxn>
                  <a:cxn ang="T10">
                    <a:pos x="T4" y="T5"/>
                  </a:cxn>
                  <a:cxn ang="T11">
                    <a:pos x="T6" y="T7"/>
                  </a:cxn>
                </a:cxnLst>
                <a:rect l="T12" t="T13" r="T14" b="T15"/>
                <a:pathLst>
                  <a:path w="21600" h="21600">
                    <a:moveTo>
                      <a:pt x="0" y="0"/>
                    </a:moveTo>
                    <a:lnTo>
                      <a:pt x="4006" y="21600"/>
                    </a:lnTo>
                    <a:lnTo>
                      <a:pt x="17594" y="21600"/>
                    </a:lnTo>
                    <a:lnTo>
                      <a:pt x="21600" y="0"/>
                    </a:lnTo>
                    <a:close/>
                  </a:path>
                </a:pathLst>
              </a:custGeom>
              <a:solidFill>
                <a:srgbClr val="00B8FF">
                  <a:alpha val="74901"/>
                </a:srgbClr>
              </a:solidFill>
              <a:ln w="9525">
                <a:noFill/>
                <a:miter lim="800000"/>
                <a:headEnd/>
                <a:tailEnd/>
              </a:ln>
            </p:spPr>
            <p:txBody>
              <a:bodyPr wrap="none" anchor="ctr"/>
              <a:lstStyle/>
              <a:p>
                <a:endParaRPr lang="en-US">
                  <a:solidFill>
                    <a:schemeClr val="bg1"/>
                  </a:solidFill>
                </a:endParaRPr>
              </a:p>
            </p:txBody>
          </p:sp>
        </p:grpSp>
        <p:sp>
          <p:nvSpPr>
            <p:cNvPr id="16399" name="Text Box 18"/>
            <p:cNvSpPr txBox="1">
              <a:spLocks noChangeArrowheads="1"/>
            </p:cNvSpPr>
            <p:nvPr/>
          </p:nvSpPr>
          <p:spPr bwMode="auto">
            <a:xfrm>
              <a:off x="336" y="2003"/>
              <a:ext cx="1228" cy="231"/>
            </a:xfrm>
            <a:prstGeom prst="rect">
              <a:avLst/>
            </a:prstGeom>
            <a:noFill/>
            <a:ln w="9525">
              <a:noFill/>
              <a:miter lim="800000"/>
              <a:headEnd/>
              <a:tailEnd/>
            </a:ln>
          </p:spPr>
          <p:txBody>
            <a:bodyPr wrap="none">
              <a:spAutoFit/>
            </a:bodyPr>
            <a:lstStyle/>
            <a:p>
              <a:r>
                <a:rPr lang="en-US"/>
                <a:t>405 nm &amp; 50 mW</a:t>
              </a:r>
            </a:p>
          </p:txBody>
        </p:sp>
        <p:sp>
          <p:nvSpPr>
            <p:cNvPr id="16400" name="AutoShape 19"/>
            <p:cNvSpPr>
              <a:spLocks noChangeArrowheads="1"/>
            </p:cNvSpPr>
            <p:nvPr/>
          </p:nvSpPr>
          <p:spPr bwMode="auto">
            <a:xfrm rot="-5400000">
              <a:off x="3432" y="1746"/>
              <a:ext cx="48" cy="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200 w 21600"/>
                <a:gd name="T13" fmla="*/ 7200 h 21600"/>
                <a:gd name="T14" fmla="*/ 14400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close/>
                </a:path>
              </a:pathLst>
            </a:custGeom>
            <a:solidFill>
              <a:srgbClr val="0000FF"/>
            </a:solidFill>
            <a:ln w="9525">
              <a:noFill/>
              <a:miter lim="800000"/>
              <a:headEnd/>
              <a:tailEnd/>
            </a:ln>
          </p:spPr>
          <p:txBody>
            <a:bodyPr wrap="none" anchor="ctr"/>
            <a:lstStyle/>
            <a:p>
              <a:endParaRPr lang="en-US">
                <a:solidFill>
                  <a:schemeClr val="bg1"/>
                </a:solidFill>
              </a:endParaRPr>
            </a:p>
          </p:txBody>
        </p:sp>
        <p:sp>
          <p:nvSpPr>
            <p:cNvPr id="16401" name="Text Box 20"/>
            <p:cNvSpPr txBox="1">
              <a:spLocks noChangeArrowheads="1"/>
            </p:cNvSpPr>
            <p:nvPr/>
          </p:nvSpPr>
          <p:spPr bwMode="auto">
            <a:xfrm>
              <a:off x="2715" y="960"/>
              <a:ext cx="593" cy="404"/>
            </a:xfrm>
            <a:prstGeom prst="rect">
              <a:avLst/>
            </a:prstGeom>
            <a:noFill/>
            <a:ln w="9525">
              <a:noFill/>
              <a:miter lim="800000"/>
              <a:headEnd/>
              <a:tailEnd/>
            </a:ln>
          </p:spPr>
          <p:txBody>
            <a:bodyPr wrap="none">
              <a:spAutoFit/>
            </a:bodyPr>
            <a:lstStyle/>
            <a:p>
              <a:pPr algn="ctr"/>
              <a:r>
                <a:rPr lang="en-US">
                  <a:latin typeface="Times New Roman" pitchFamily="18" charset="0"/>
                  <a:cs typeface="Times New Roman" pitchFamily="18" charset="0"/>
                </a:rPr>
                <a:t>Lens</a:t>
              </a:r>
            </a:p>
            <a:p>
              <a:pPr algn="ctr"/>
              <a:r>
                <a:rPr lang="en-US" i="1">
                  <a:latin typeface="Times New Roman" pitchFamily="18" charset="0"/>
                  <a:cs typeface="Times New Roman" pitchFamily="18" charset="0"/>
                </a:rPr>
                <a:t>f</a:t>
              </a:r>
              <a:r>
                <a:rPr lang="en-US">
                  <a:latin typeface="Times New Roman" pitchFamily="18" charset="0"/>
                  <a:cs typeface="Times New Roman" pitchFamily="18" charset="0"/>
                </a:rPr>
                <a:t> = 5 cm</a:t>
              </a:r>
              <a:endParaRPr lang="el-GR">
                <a:latin typeface="Times New Roman" pitchFamily="18" charset="0"/>
                <a:cs typeface="Times New Roman" pitchFamily="18" charset="0"/>
              </a:endParaRPr>
            </a:p>
          </p:txBody>
        </p:sp>
        <p:sp>
          <p:nvSpPr>
            <p:cNvPr id="16402" name="Text Box 21"/>
            <p:cNvSpPr txBox="1">
              <a:spLocks noChangeArrowheads="1"/>
            </p:cNvSpPr>
            <p:nvPr/>
          </p:nvSpPr>
          <p:spPr bwMode="auto">
            <a:xfrm>
              <a:off x="2016" y="2220"/>
              <a:ext cx="532" cy="404"/>
            </a:xfrm>
            <a:prstGeom prst="rect">
              <a:avLst/>
            </a:prstGeom>
            <a:noFill/>
            <a:ln w="9525">
              <a:noFill/>
              <a:miter lim="800000"/>
              <a:headEnd/>
              <a:tailEnd/>
            </a:ln>
          </p:spPr>
          <p:txBody>
            <a:bodyPr wrap="none">
              <a:spAutoFit/>
            </a:bodyPr>
            <a:lstStyle/>
            <a:p>
              <a:pPr algn="ctr"/>
              <a:r>
                <a:rPr lang="en-US"/>
                <a:t>BBO</a:t>
              </a:r>
            </a:p>
            <a:p>
              <a:pPr algn="ctr"/>
              <a:r>
                <a:rPr lang="en-US"/>
                <a:t>crystal</a:t>
              </a:r>
            </a:p>
          </p:txBody>
        </p:sp>
        <p:sp>
          <p:nvSpPr>
            <p:cNvPr id="16403" name="Text Box 22"/>
            <p:cNvSpPr txBox="1">
              <a:spLocks noChangeArrowheads="1"/>
            </p:cNvSpPr>
            <p:nvPr/>
          </p:nvSpPr>
          <p:spPr bwMode="auto">
            <a:xfrm>
              <a:off x="3366" y="2256"/>
              <a:ext cx="244" cy="231"/>
            </a:xfrm>
            <a:prstGeom prst="rect">
              <a:avLst/>
            </a:prstGeom>
            <a:noFill/>
            <a:ln w="9525">
              <a:noFill/>
              <a:miter lim="800000"/>
              <a:headEnd/>
              <a:tailEnd/>
            </a:ln>
          </p:spPr>
          <p:txBody>
            <a:bodyPr wrap="none">
              <a:spAutoFit/>
            </a:bodyPr>
            <a:lstStyle/>
            <a:p>
              <a:pPr algn="ctr"/>
              <a:r>
                <a:rPr lang="en-US">
                  <a:latin typeface="Times New Roman" pitchFamily="18" charset="0"/>
                  <a:cs typeface="Times New Roman" pitchFamily="18" charset="0"/>
                </a:rPr>
                <a:t>IF</a:t>
              </a:r>
              <a:endParaRPr lang="el-GR">
                <a:latin typeface="Times New Roman" pitchFamily="18" charset="0"/>
                <a:cs typeface="Times New Roman" pitchFamily="18" charset="0"/>
              </a:endParaRPr>
            </a:p>
          </p:txBody>
        </p:sp>
        <p:sp>
          <p:nvSpPr>
            <p:cNvPr id="16404" name="Text Box 23"/>
            <p:cNvSpPr txBox="1">
              <a:spLocks noChangeArrowheads="1"/>
            </p:cNvSpPr>
            <p:nvPr/>
          </p:nvSpPr>
          <p:spPr bwMode="auto">
            <a:xfrm>
              <a:off x="4008" y="1638"/>
              <a:ext cx="628" cy="231"/>
            </a:xfrm>
            <a:prstGeom prst="rect">
              <a:avLst/>
            </a:prstGeom>
            <a:noFill/>
            <a:ln w="9525">
              <a:noFill/>
              <a:miter lim="800000"/>
              <a:headEnd/>
              <a:tailEnd/>
            </a:ln>
          </p:spPr>
          <p:txBody>
            <a:bodyPr wrap="none">
              <a:spAutoFit/>
            </a:bodyPr>
            <a:lstStyle/>
            <a:p>
              <a:pPr algn="ctr"/>
              <a:r>
                <a:rPr lang="en-US">
                  <a:latin typeface="Times New Roman" pitchFamily="18" charset="0"/>
                  <a:cs typeface="Times New Roman" pitchFamily="18" charset="0"/>
                </a:rPr>
                <a:t>EMCCD</a:t>
              </a:r>
              <a:endParaRPr lang="el-GR">
                <a:latin typeface="Times New Roman" pitchFamily="18" charset="0"/>
                <a:cs typeface="Times New Roman" pitchFamily="18" charset="0"/>
              </a:endParaRPr>
            </a:p>
          </p:txBody>
        </p:sp>
        <p:sp>
          <p:nvSpPr>
            <p:cNvPr id="16405" name="Text Box 28"/>
            <p:cNvSpPr txBox="1">
              <a:spLocks noChangeArrowheads="1"/>
            </p:cNvSpPr>
            <p:nvPr/>
          </p:nvSpPr>
          <p:spPr bwMode="auto">
            <a:xfrm>
              <a:off x="1652" y="961"/>
              <a:ext cx="396" cy="404"/>
            </a:xfrm>
            <a:prstGeom prst="rect">
              <a:avLst/>
            </a:prstGeom>
            <a:noFill/>
            <a:ln w="9525">
              <a:noFill/>
              <a:miter lim="800000"/>
              <a:headEnd/>
              <a:tailEnd/>
            </a:ln>
          </p:spPr>
          <p:txBody>
            <a:bodyPr wrap="none">
              <a:spAutoFit/>
            </a:bodyPr>
            <a:lstStyle/>
            <a:p>
              <a:pPr algn="ctr"/>
              <a:r>
                <a:rPr lang="el-GR">
                  <a:latin typeface="Times New Roman" pitchFamily="18" charset="0"/>
                  <a:cs typeface="Times New Roman" pitchFamily="18" charset="0"/>
                </a:rPr>
                <a:t>λ</a:t>
              </a:r>
              <a:r>
                <a:rPr lang="en-US">
                  <a:latin typeface="Times New Roman" pitchFamily="18" charset="0"/>
                  <a:cs typeface="Times New Roman" pitchFamily="18" charset="0"/>
                </a:rPr>
                <a:t>/2</a:t>
              </a:r>
            </a:p>
            <a:p>
              <a:pPr algn="ctr"/>
              <a:r>
                <a:rPr lang="en-US">
                  <a:latin typeface="Times New Roman" pitchFamily="18" charset="0"/>
                  <a:cs typeface="Times New Roman" pitchFamily="18" charset="0"/>
                </a:rPr>
                <a:t>plate</a:t>
              </a:r>
              <a:endParaRPr lang="el-GR">
                <a:latin typeface="Times New Roman" pitchFamily="18" charset="0"/>
                <a:cs typeface="Times New Roman" pitchFamily="18" charset="0"/>
              </a:endParaRPr>
            </a:p>
          </p:txBody>
        </p:sp>
      </p:grpSp>
      <p:sp>
        <p:nvSpPr>
          <p:cNvPr id="16388" name="Rectangle 31"/>
          <p:cNvSpPr>
            <a:spLocks noGrp="1" noChangeArrowheads="1"/>
          </p:cNvSpPr>
          <p:nvPr>
            <p:ph type="body" idx="1"/>
          </p:nvPr>
        </p:nvSpPr>
        <p:spPr>
          <a:xfrm>
            <a:off x="5495925" y="2819400"/>
            <a:ext cx="3562350" cy="623888"/>
          </a:xfrm>
        </p:spPr>
        <p:txBody>
          <a:bodyPr/>
          <a:lstStyle/>
          <a:p>
            <a:pPr marL="339725" indent="-339725" eaLnBrk="1" hangingPunct="1">
              <a:lnSpc>
                <a:spcPct val="80000"/>
              </a:lnSpc>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IN" sz="1600" smtClean="0"/>
              <a:t>IF: Interference filter 810</a:t>
            </a:r>
            <a:r>
              <a:rPr lang="en-US" sz="1600" smtClean="0">
                <a:latin typeface="Times New Roman" pitchFamily="18" charset="0"/>
                <a:cs typeface="Times New Roman" pitchFamily="18" charset="0"/>
              </a:rPr>
              <a:t>±5</a:t>
            </a:r>
            <a:r>
              <a:rPr lang="en-US" sz="1600" smtClean="0"/>
              <a:t> nm</a:t>
            </a:r>
          </a:p>
          <a:p>
            <a:pPr marL="339725" indent="-339725" eaLnBrk="1" hangingPunct="1">
              <a:lnSpc>
                <a:spcPct val="80000"/>
              </a:lnSpc>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sz="1600" smtClean="0"/>
              <a:t>EMCCD: Electron Multiplying CCD</a:t>
            </a:r>
          </a:p>
        </p:txBody>
      </p:sp>
      <p:sp>
        <p:nvSpPr>
          <p:cNvPr id="16389" name="Slide Number Placeholder 28"/>
          <p:cNvSpPr>
            <a:spLocks noGrp="1"/>
          </p:cNvSpPr>
          <p:nvPr>
            <p:ph type="sldNum" sz="quarter" idx="11"/>
          </p:nvPr>
        </p:nvSpPr>
        <p:spPr/>
        <p:txBody>
          <a:bodyPr/>
          <a:lstStyle/>
          <a:p>
            <a:fld id="{8338E313-147B-4463-B4FB-7488EFBF9383}" type="slidenum">
              <a:rPr lang="en-US" smtClean="0">
                <a:latin typeface="Arial" pitchFamily="34" charset="0"/>
              </a:rPr>
              <a:pPr/>
              <a:t>46</a:t>
            </a:fld>
            <a:r>
              <a:rPr lang="en-US" smtClean="0">
                <a:latin typeface="Arial" pitchFamily="34" charset="0"/>
              </a:rPr>
              <a:t> </a:t>
            </a:r>
          </a:p>
        </p:txBody>
      </p:sp>
      <p:sp>
        <p:nvSpPr>
          <p:cNvPr id="16390" name="Footer Placeholder 29"/>
          <p:cNvSpPr>
            <a:spLocks noGrp="1"/>
          </p:cNvSpPr>
          <p:nvPr>
            <p:ph type="ftr" sz="quarter" idx="10"/>
          </p:nvPr>
        </p:nvSpPr>
        <p:spPr/>
        <p:txBody>
          <a:bodyPr/>
          <a:lstStyle/>
          <a:p>
            <a:r>
              <a:rPr lang="en-US" smtClean="0">
                <a:latin typeface="Arial" pitchFamily="34" charset="0"/>
              </a:rPr>
              <a:t>R. P. Singh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Grp="1" noChangeArrowheads="1"/>
          </p:cNvSpPr>
          <p:nvPr>
            <p:ph type="title"/>
          </p:nvPr>
        </p:nvSpPr>
        <p:spPr>
          <a:xfrm>
            <a:off x="9525" y="9525"/>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mtClean="0"/>
              <a:t>SPDC with gaussian pump beam</a:t>
            </a:r>
          </a:p>
        </p:txBody>
      </p:sp>
      <p:pic>
        <p:nvPicPr>
          <p:cNvPr id="20483" name="Picture 7"/>
          <p:cNvPicPr>
            <a:picLocks noChangeAspect="1" noChangeArrowheads="1"/>
          </p:cNvPicPr>
          <p:nvPr/>
        </p:nvPicPr>
        <p:blipFill>
          <a:blip r:embed="rId3" cstate="print"/>
          <a:srcRect/>
          <a:stretch>
            <a:fillRect/>
          </a:stretch>
        </p:blipFill>
        <p:spPr bwMode="auto">
          <a:xfrm>
            <a:off x="1020763" y="2514600"/>
            <a:ext cx="6675437" cy="2257425"/>
          </a:xfrm>
          <a:prstGeom prst="rect">
            <a:avLst/>
          </a:prstGeom>
          <a:noFill/>
          <a:ln w="9525">
            <a:noFill/>
            <a:miter lim="800000"/>
            <a:headEnd/>
            <a:tailEnd/>
          </a:ln>
        </p:spPr>
      </p:pic>
      <p:sp>
        <p:nvSpPr>
          <p:cNvPr id="20484" name="Slide Number Placeholder 6"/>
          <p:cNvSpPr>
            <a:spLocks noGrp="1"/>
          </p:cNvSpPr>
          <p:nvPr>
            <p:ph type="sldNum" sz="quarter" idx="11"/>
          </p:nvPr>
        </p:nvSpPr>
        <p:spPr/>
        <p:txBody>
          <a:bodyPr/>
          <a:lstStyle/>
          <a:p>
            <a:fld id="{56F98B5E-AB1D-49E1-BBA9-1A293D20D281}" type="slidenum">
              <a:rPr lang="en-US" smtClean="0">
                <a:latin typeface="Arial" pitchFamily="34" charset="0"/>
              </a:rPr>
              <a:pPr/>
              <a:t>47</a:t>
            </a:fld>
            <a:r>
              <a:rPr lang="en-US" smtClean="0">
                <a:latin typeface="Arial" pitchFamily="34" charset="0"/>
              </a:rPr>
              <a:t> </a:t>
            </a:r>
          </a:p>
        </p:txBody>
      </p:sp>
      <p:sp>
        <p:nvSpPr>
          <p:cNvPr id="20485" name="Footer Placeholder 7"/>
          <p:cNvSpPr>
            <a:spLocks noGrp="1"/>
          </p:cNvSpPr>
          <p:nvPr>
            <p:ph type="ftr" sz="quarter" idx="10"/>
          </p:nvPr>
        </p:nvSpPr>
        <p:spPr/>
        <p:txBody>
          <a:bodyPr/>
          <a:lstStyle/>
          <a:p>
            <a:r>
              <a:rPr lang="en-US" smtClean="0">
                <a:latin typeface="Arial" pitchFamily="34" charset="0"/>
              </a:rPr>
              <a:t>R. P. Singh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9525" y="9525"/>
            <a:ext cx="9123363" cy="685800"/>
          </a:xfrm>
          <a:solidFill>
            <a:srgbClr val="0000FF"/>
          </a:solidFill>
          <a:ln w="9360">
            <a:solidFill>
              <a:srgbClr val="FFFFFF"/>
            </a:solidFill>
            <a:miter lim="800000"/>
          </a:ln>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mtClean="0"/>
              <a:t>Generating optical vortices</a:t>
            </a:r>
          </a:p>
        </p:txBody>
      </p:sp>
      <p:pic>
        <p:nvPicPr>
          <p:cNvPr id="4100" name="Picture 6" descr="generation"/>
          <p:cNvPicPr>
            <a:picLocks noChangeAspect="1" noChangeArrowheads="1"/>
          </p:cNvPicPr>
          <p:nvPr/>
        </p:nvPicPr>
        <p:blipFill>
          <a:blip r:embed="rId4" cstate="print"/>
          <a:srcRect/>
          <a:stretch>
            <a:fillRect/>
          </a:stretch>
        </p:blipFill>
        <p:spPr bwMode="auto">
          <a:xfrm>
            <a:off x="304800" y="2122488"/>
            <a:ext cx="5427663" cy="2678112"/>
          </a:xfrm>
          <a:prstGeom prst="rect">
            <a:avLst/>
          </a:prstGeom>
          <a:noFill/>
          <a:ln w="9525">
            <a:noFill/>
            <a:miter lim="800000"/>
            <a:headEnd/>
            <a:tailEnd/>
          </a:ln>
        </p:spPr>
      </p:pic>
      <p:sp>
        <p:nvSpPr>
          <p:cNvPr id="4101" name="Text Box 8"/>
          <p:cNvSpPr txBox="1">
            <a:spLocks noChangeArrowheads="1"/>
          </p:cNvSpPr>
          <p:nvPr/>
        </p:nvSpPr>
        <p:spPr bwMode="auto">
          <a:xfrm>
            <a:off x="61913" y="5119688"/>
            <a:ext cx="7735887" cy="369887"/>
          </a:xfrm>
          <a:prstGeom prst="rect">
            <a:avLst/>
          </a:prstGeom>
          <a:noFill/>
          <a:ln w="9525" algn="ctr">
            <a:noFill/>
            <a:miter lim="800000"/>
            <a:headEnd/>
            <a:tailEnd/>
          </a:ln>
        </p:spPr>
        <p:txBody>
          <a:bodyPr wrap="none">
            <a:spAutoFit/>
          </a:bodyPr>
          <a:lstStyle/>
          <a:p>
            <a:pPr>
              <a:buClrTx/>
              <a:buSzTx/>
              <a:buFontTx/>
              <a:buNone/>
            </a:pPr>
            <a:r>
              <a:rPr lang="en-US">
                <a:latin typeface="cmss12" pitchFamily="34" charset="0"/>
              </a:rPr>
              <a:t>Computer generated holography technique for the generation of optical vortices.</a:t>
            </a:r>
          </a:p>
        </p:txBody>
      </p:sp>
      <p:pic>
        <p:nvPicPr>
          <p:cNvPr id="4102" name="Picture 10" descr="blazing"/>
          <p:cNvPicPr>
            <a:picLocks noChangeAspect="1" noChangeArrowheads="1"/>
          </p:cNvPicPr>
          <p:nvPr/>
        </p:nvPicPr>
        <p:blipFill>
          <a:blip r:embed="rId5" cstate="print"/>
          <a:srcRect/>
          <a:stretch>
            <a:fillRect/>
          </a:stretch>
        </p:blipFill>
        <p:spPr bwMode="auto">
          <a:xfrm>
            <a:off x="6781800" y="1981200"/>
            <a:ext cx="1828800" cy="1828800"/>
          </a:xfrm>
          <a:prstGeom prst="rect">
            <a:avLst/>
          </a:prstGeom>
          <a:noFill/>
          <a:ln w="9525">
            <a:noFill/>
            <a:miter lim="800000"/>
            <a:headEnd/>
            <a:tailEnd/>
          </a:ln>
        </p:spPr>
      </p:pic>
      <p:graphicFrame>
        <p:nvGraphicFramePr>
          <p:cNvPr id="4098" name="Object 11"/>
          <p:cNvGraphicFramePr>
            <a:graphicFrameLocks noChangeAspect="1"/>
          </p:cNvGraphicFramePr>
          <p:nvPr/>
        </p:nvGraphicFramePr>
        <p:xfrm>
          <a:off x="6172200" y="4054475"/>
          <a:ext cx="2797175" cy="593725"/>
        </p:xfrm>
        <a:graphic>
          <a:graphicData uri="http://schemas.openxmlformats.org/presentationml/2006/ole">
            <mc:AlternateContent xmlns:mc="http://schemas.openxmlformats.org/markup-compatibility/2006">
              <mc:Choice xmlns:v="urn:schemas-microsoft-com:vml" Requires="v">
                <p:oleObj spid="_x0000_s4111" name="Equation" r:id="rId6" imgW="1854200" imgH="393700" progId="Equation.3">
                  <p:embed/>
                </p:oleObj>
              </mc:Choice>
              <mc:Fallback>
                <p:oleObj name="Equation" r:id="rId6" imgW="1854200" imgH="393700" progId="Equation.3">
                  <p:embed/>
                  <p:pic>
                    <p:nvPicPr>
                      <p:cNvPr id="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4054475"/>
                        <a:ext cx="2797175" cy="593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3" name="Slide Number Placeholder 9"/>
          <p:cNvSpPr>
            <a:spLocks noGrp="1"/>
          </p:cNvSpPr>
          <p:nvPr>
            <p:ph type="sldNum" sz="quarter" idx="11"/>
          </p:nvPr>
        </p:nvSpPr>
        <p:spPr/>
        <p:txBody>
          <a:bodyPr/>
          <a:lstStyle/>
          <a:p>
            <a:fld id="{92661574-3AC9-4FFB-8F04-5CE0E6AD2A6B}" type="slidenum">
              <a:rPr lang="en-US" smtClean="0">
                <a:latin typeface="Arial" pitchFamily="34" charset="0"/>
              </a:rPr>
              <a:pPr/>
              <a:t>48</a:t>
            </a:fld>
            <a:r>
              <a:rPr lang="en-US" smtClean="0">
                <a:latin typeface="Arial" pitchFamily="34" charset="0"/>
              </a:rPr>
              <a:t> </a:t>
            </a:r>
          </a:p>
        </p:txBody>
      </p:sp>
      <p:sp>
        <p:nvSpPr>
          <p:cNvPr id="4104" name="Footer Placeholder 10"/>
          <p:cNvSpPr>
            <a:spLocks noGrp="1"/>
          </p:cNvSpPr>
          <p:nvPr>
            <p:ph type="ftr" sz="quarter" idx="10"/>
          </p:nvPr>
        </p:nvSpPr>
        <p:spPr/>
        <p:txBody>
          <a:bodyPr/>
          <a:lstStyle/>
          <a:p>
            <a:r>
              <a:rPr lang="en-US" smtClean="0">
                <a:latin typeface="Arial" pitchFamily="34" charset="0"/>
              </a:rPr>
              <a:t>R. P. Singh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Text Box 4"/>
          <p:cNvSpPr txBox="1">
            <a:spLocks noChangeArrowheads="1"/>
          </p:cNvSpPr>
          <p:nvPr/>
        </p:nvSpPr>
        <p:spPr bwMode="auto">
          <a:xfrm>
            <a:off x="911225" y="841375"/>
            <a:ext cx="7493000" cy="1552575"/>
          </a:xfrm>
          <a:prstGeom prst="rect">
            <a:avLst/>
          </a:prstGeom>
          <a:noFill/>
          <a:ln w="9525" algn="ctr">
            <a:noFill/>
            <a:miter lim="800000"/>
            <a:headEnd/>
            <a:tailEnd/>
          </a:ln>
          <a:effectLst/>
        </p:spPr>
        <p:txBody>
          <a:bodyPr wrap="none">
            <a:spAutoFit/>
          </a:bodyPr>
          <a:lstStyle/>
          <a:p>
            <a:pPr algn="ctr"/>
            <a:r>
              <a:rPr lang="en-IN" sz="2400"/>
              <a:t>Can a light beam possess orbital angular momentum?</a:t>
            </a:r>
          </a:p>
          <a:p>
            <a:pPr algn="ctr"/>
            <a:endParaRPr lang="en-IN" sz="2400"/>
          </a:p>
          <a:p>
            <a:pPr algn="ctr"/>
            <a:endParaRPr lang="en-IN" sz="2400"/>
          </a:p>
          <a:p>
            <a:pPr algn="ctr"/>
            <a:r>
              <a:rPr lang="en-IN" sz="2400"/>
              <a:t>What would it mean?</a:t>
            </a:r>
          </a:p>
        </p:txBody>
      </p:sp>
      <p:sp>
        <p:nvSpPr>
          <p:cNvPr id="74757" name="Text Box 5"/>
          <p:cNvSpPr txBox="1">
            <a:spLocks noChangeArrowheads="1"/>
          </p:cNvSpPr>
          <p:nvPr/>
        </p:nvSpPr>
        <p:spPr bwMode="auto">
          <a:xfrm>
            <a:off x="3713163" y="2819400"/>
            <a:ext cx="1327608" cy="461665"/>
          </a:xfrm>
          <a:prstGeom prst="rect">
            <a:avLst/>
          </a:prstGeom>
          <a:noFill/>
          <a:ln w="9525" algn="ctr">
            <a:noFill/>
            <a:miter lim="800000"/>
            <a:headEnd/>
            <a:tailEnd/>
          </a:ln>
          <a:effectLst/>
        </p:spPr>
        <p:txBody>
          <a:bodyPr wrap="none">
            <a:spAutoFit/>
          </a:bodyPr>
          <a:lstStyle/>
          <a:p>
            <a:r>
              <a:rPr lang="en-IN" sz="2400" b="1" dirty="0"/>
              <a:t>L</a:t>
            </a:r>
            <a:r>
              <a:rPr lang="en-IN" sz="2400" dirty="0"/>
              <a:t> = </a:t>
            </a:r>
            <a:r>
              <a:rPr lang="en-IN" sz="2400" b="1" dirty="0"/>
              <a:t>r</a:t>
            </a:r>
            <a:r>
              <a:rPr lang="en-IN" sz="2400" dirty="0"/>
              <a:t> </a:t>
            </a:r>
            <a:r>
              <a:rPr lang="en-IN" sz="2000" dirty="0" smtClean="0"/>
              <a:t>x</a:t>
            </a:r>
            <a:r>
              <a:rPr lang="en-IN" sz="2400" dirty="0" smtClean="0"/>
              <a:t> </a:t>
            </a:r>
            <a:r>
              <a:rPr lang="en-IN" sz="2400" b="1" dirty="0"/>
              <a:t>p</a:t>
            </a:r>
          </a:p>
        </p:txBody>
      </p:sp>
      <p:sp>
        <p:nvSpPr>
          <p:cNvPr id="74758" name="Text Box 6"/>
          <p:cNvSpPr txBox="1">
            <a:spLocks noChangeArrowheads="1"/>
          </p:cNvSpPr>
          <p:nvPr/>
        </p:nvSpPr>
        <p:spPr bwMode="auto">
          <a:xfrm>
            <a:off x="2346325" y="3697288"/>
            <a:ext cx="5237163" cy="822325"/>
          </a:xfrm>
          <a:prstGeom prst="rect">
            <a:avLst/>
          </a:prstGeom>
          <a:noFill/>
          <a:ln w="9525" algn="ctr">
            <a:noFill/>
            <a:miter lim="800000"/>
            <a:headEnd/>
            <a:tailEnd/>
          </a:ln>
          <a:effectLst/>
        </p:spPr>
        <p:txBody>
          <a:bodyPr wrap="none">
            <a:spAutoFit/>
          </a:bodyPr>
          <a:lstStyle/>
          <a:p>
            <a:pPr algn="ctr"/>
            <a:r>
              <a:rPr lang="en-IN" sz="2400"/>
              <a:t>Does each photon in the beam have </a:t>
            </a:r>
          </a:p>
          <a:p>
            <a:pPr algn="ctr"/>
            <a:r>
              <a:rPr lang="en-IN" sz="2400"/>
              <a:t>the same orbital angular momentum?</a:t>
            </a:r>
          </a:p>
        </p:txBody>
      </p:sp>
      <p:sp>
        <p:nvSpPr>
          <p:cNvPr id="74759" name="Text Box 7"/>
          <p:cNvSpPr txBox="1">
            <a:spLocks noChangeArrowheads="1"/>
          </p:cNvSpPr>
          <p:nvPr/>
        </p:nvSpPr>
        <p:spPr bwMode="auto">
          <a:xfrm>
            <a:off x="304800" y="5105400"/>
            <a:ext cx="7608888" cy="457200"/>
          </a:xfrm>
          <a:prstGeom prst="rect">
            <a:avLst/>
          </a:prstGeom>
          <a:noFill/>
          <a:ln w="9525" algn="ctr">
            <a:noFill/>
            <a:miter lim="800000"/>
            <a:headEnd/>
            <a:tailEnd/>
          </a:ln>
          <a:effectLst/>
        </p:spPr>
        <p:txBody>
          <a:bodyPr wrap="none">
            <a:spAutoFit/>
          </a:bodyPr>
          <a:lstStyle/>
          <a:p>
            <a:r>
              <a:rPr lang="en-IN" sz="2400"/>
              <a:t>Is the orbital angular momentum an integral number of </a:t>
            </a:r>
          </a:p>
        </p:txBody>
      </p:sp>
      <p:graphicFrame>
        <p:nvGraphicFramePr>
          <p:cNvPr id="74760" name="Object 8"/>
          <p:cNvGraphicFramePr>
            <a:graphicFrameLocks noChangeAspect="1"/>
          </p:cNvGraphicFramePr>
          <p:nvPr/>
        </p:nvGraphicFramePr>
        <p:xfrm>
          <a:off x="7859713" y="5105400"/>
          <a:ext cx="293687" cy="381000"/>
        </p:xfrm>
        <a:graphic>
          <a:graphicData uri="http://schemas.openxmlformats.org/presentationml/2006/ole">
            <mc:AlternateContent xmlns:mc="http://schemas.openxmlformats.org/markup-compatibility/2006">
              <mc:Choice xmlns:v="urn:schemas-microsoft-com:vml" Requires="v">
                <p:oleObj spid="_x0000_s74773" name="Equation" r:id="rId3" imgW="126780" imgH="164814" progId="Equation.3">
                  <p:embed/>
                </p:oleObj>
              </mc:Choice>
              <mc:Fallback>
                <p:oleObj name="Equation" r:id="rId3" imgW="126780" imgH="164814" progId="Equation.3">
                  <p:embed/>
                  <p:pic>
                    <p:nvPicPr>
                      <p:cNvPr id="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9713" y="5105400"/>
                        <a:ext cx="293687"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4761" name="Text Box 9"/>
          <p:cNvSpPr txBox="1">
            <a:spLocks noChangeArrowheads="1"/>
          </p:cNvSpPr>
          <p:nvPr/>
        </p:nvSpPr>
        <p:spPr bwMode="auto">
          <a:xfrm>
            <a:off x="8061325" y="5105400"/>
            <a:ext cx="354013" cy="457200"/>
          </a:xfrm>
          <a:prstGeom prst="rect">
            <a:avLst/>
          </a:prstGeom>
          <a:noFill/>
          <a:ln w="9525" algn="ctr">
            <a:noFill/>
            <a:miter lim="800000"/>
            <a:headEnd/>
            <a:tailEnd/>
          </a:ln>
          <a:effectLst/>
        </p:spPr>
        <p:txBody>
          <a:bodyPr wrap="none">
            <a:spAutoFit/>
          </a:bodyPr>
          <a:lstStyle/>
          <a:p>
            <a:r>
              <a:rPr lang="en-IN" sz="2400"/>
              <a:t>?</a:t>
            </a:r>
          </a:p>
        </p:txBody>
      </p:sp>
      <p:sp>
        <p:nvSpPr>
          <p:cNvPr id="74762" name="Slide Number Placeholder 6"/>
          <p:cNvSpPr txBox="1">
            <a:spLocks noGrp="1"/>
          </p:cNvSpPr>
          <p:nvPr/>
        </p:nvSpPr>
        <p:spPr bwMode="auto">
          <a:xfrm>
            <a:off x="1955800" y="6569075"/>
            <a:ext cx="7173913" cy="274638"/>
          </a:xfrm>
          <a:prstGeom prst="rect">
            <a:avLst/>
          </a:prstGeom>
          <a:solidFill>
            <a:srgbClr val="0000FF"/>
          </a:solidFill>
          <a:ln w="9360">
            <a:solidFill>
              <a:srgbClr val="FFFFFF"/>
            </a:solidFill>
            <a:miter lim="800000"/>
            <a:headEnd/>
            <a:tailEnd/>
          </a:ln>
        </p:spPr>
        <p:txBody>
          <a:bodyPr lIns="4680" tIns="4680" rIns="4680" bIns="4680" anchor="ct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33FCAC1-B321-43E9-BCE3-2D798A555781}" type="slidenum">
              <a:rPr lang="en-US" sz="1200">
                <a:solidFill>
                  <a:srgbClr val="FFFFFF"/>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a:t>
            </a:fld>
            <a:r>
              <a:rPr lang="en-US" sz="1200">
                <a:solidFill>
                  <a:srgbClr val="FFFFFF"/>
                </a:solidFill>
              </a:rPr>
              <a:t> </a:t>
            </a:r>
          </a:p>
        </p:txBody>
      </p:sp>
      <p:sp>
        <p:nvSpPr>
          <p:cNvPr id="74763" name="Footer Placeholder 7"/>
          <p:cNvSpPr txBox="1">
            <a:spLocks noGrp="1"/>
          </p:cNvSpPr>
          <p:nvPr/>
        </p:nvSpPr>
        <p:spPr bwMode="auto">
          <a:xfrm>
            <a:off x="6350" y="6569075"/>
            <a:ext cx="1966913" cy="274638"/>
          </a:xfrm>
          <a:prstGeom prst="rect">
            <a:avLst/>
          </a:prstGeom>
          <a:solidFill>
            <a:srgbClr val="0000FF"/>
          </a:solidFill>
          <a:ln w="9360">
            <a:solidFill>
              <a:srgbClr val="FFFFFF"/>
            </a:solidFill>
            <a:miter lim="800000"/>
            <a:headEnd/>
            <a:tailEnd/>
          </a:ln>
        </p:spPr>
        <p:txBody>
          <a:bodyPr lIns="4680" tIns="4680" rIns="4680" bIns="468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rPr>
              <a:t>R. P. Singh</a:t>
            </a:r>
          </a:p>
        </p:txBody>
      </p:sp>
      <p:sp>
        <p:nvSpPr>
          <p:cNvPr id="74764" name="Rectangle 1"/>
          <p:cNvSpPr>
            <a:spLocks noChangeArrowheads="1"/>
          </p:cNvSpPr>
          <p:nvPr/>
        </p:nvSpPr>
        <p:spPr bwMode="auto">
          <a:xfrm>
            <a:off x="9525" y="9525"/>
            <a:ext cx="9123363" cy="685800"/>
          </a:xfrm>
          <a:prstGeom prst="rect">
            <a:avLst/>
          </a:prstGeom>
          <a:solidFill>
            <a:srgbClr val="0000FF"/>
          </a:solidFill>
          <a:ln w="9360">
            <a:solidFill>
              <a:srgbClr val="FFFFFF"/>
            </a:solidFill>
            <a:miter lim="800000"/>
            <a:headEnd/>
            <a:tailEnd/>
          </a:ln>
        </p:spPr>
        <p:txBody>
          <a:bodyPr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800">
                <a:solidFill>
                  <a:srgbClr val="FFFFFF"/>
                </a:solidFill>
                <a:latin typeface="cmss12" pitchFamily="34" charset="0"/>
              </a:rPr>
              <a:t>Orbital Angular Momentum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Text Box 4"/>
          <p:cNvSpPr txBox="1">
            <a:spLocks noChangeArrowheads="1"/>
          </p:cNvSpPr>
          <p:nvPr/>
        </p:nvSpPr>
        <p:spPr bwMode="auto">
          <a:xfrm>
            <a:off x="1355725" y="801688"/>
            <a:ext cx="5424488" cy="457200"/>
          </a:xfrm>
          <a:prstGeom prst="rect">
            <a:avLst/>
          </a:prstGeom>
          <a:noFill/>
          <a:ln w="9525" algn="ctr">
            <a:noFill/>
            <a:miter lim="800000"/>
            <a:headEnd/>
            <a:tailEnd/>
          </a:ln>
          <a:effectLst/>
        </p:spPr>
        <p:txBody>
          <a:bodyPr wrap="none">
            <a:spAutoFit/>
          </a:bodyPr>
          <a:lstStyle/>
          <a:p>
            <a:r>
              <a:rPr lang="en-IN" sz="2400"/>
              <a:t>For a field amplitude distribution where</a:t>
            </a:r>
          </a:p>
        </p:txBody>
      </p:sp>
      <p:graphicFrame>
        <p:nvGraphicFramePr>
          <p:cNvPr id="75781"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75833" name="Equation" r:id="rId3" imgW="114151" imgH="215619" progId="Equation.3">
                  <p:embed/>
                </p:oleObj>
              </mc:Choice>
              <mc:Fallback>
                <p:oleObj name="Equation" r:id="rId3" imgW="114151" imgH="215619" progId="Equation.3">
                  <p:embed/>
                  <p:pic>
                    <p:nvPicPr>
                      <p:cNvPr id="0"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5782"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75834" name="Equation" r:id="rId5" imgW="114151" imgH="215619" progId="Equation.3">
                  <p:embed/>
                </p:oleObj>
              </mc:Choice>
              <mc:Fallback>
                <p:oleObj name="Equation" r:id="rId5" imgW="114151" imgH="215619" progId="Equation.3">
                  <p:embed/>
                  <p:pic>
                    <p:nvPicPr>
                      <p:cNvPr id="0"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5783" name="Object 7"/>
          <p:cNvGraphicFramePr>
            <a:graphicFrameLocks noChangeAspect="1"/>
          </p:cNvGraphicFramePr>
          <p:nvPr/>
        </p:nvGraphicFramePr>
        <p:xfrm>
          <a:off x="1676400" y="1803400"/>
          <a:ext cx="5029200" cy="711200"/>
        </p:xfrm>
        <a:graphic>
          <a:graphicData uri="http://schemas.openxmlformats.org/presentationml/2006/ole">
            <mc:AlternateContent xmlns:mc="http://schemas.openxmlformats.org/markup-compatibility/2006">
              <mc:Choice xmlns:v="urn:schemas-microsoft-com:vml" Requires="v">
                <p:oleObj spid="_x0000_s75835" name="Equation" r:id="rId6" imgW="1612900" imgH="228600" progId="Equation.3">
                  <p:embed/>
                </p:oleObj>
              </mc:Choice>
              <mc:Fallback>
                <p:oleObj name="Equation" r:id="rId6" imgW="1612900" imgH="228600" progId="Equation.3">
                  <p:embed/>
                  <p:pic>
                    <p:nvPicPr>
                      <p:cNvPr id="0"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1803400"/>
                        <a:ext cx="5029200" cy="71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5784" name="Object 8"/>
          <p:cNvGraphicFramePr>
            <a:graphicFrameLocks noChangeAspect="1"/>
          </p:cNvGraphicFramePr>
          <p:nvPr/>
        </p:nvGraphicFramePr>
        <p:xfrm>
          <a:off x="1724025" y="3348038"/>
          <a:ext cx="5362575" cy="995362"/>
        </p:xfrm>
        <a:graphic>
          <a:graphicData uri="http://schemas.openxmlformats.org/presentationml/2006/ole">
            <mc:AlternateContent xmlns:mc="http://schemas.openxmlformats.org/markup-compatibility/2006">
              <mc:Choice xmlns:v="urn:schemas-microsoft-com:vml" Requires="v">
                <p:oleObj spid="_x0000_s75836" name="Equation" r:id="rId8" imgW="2260600" imgH="419100" progId="Equation.3">
                  <p:embed/>
                </p:oleObj>
              </mc:Choice>
              <mc:Fallback>
                <p:oleObj name="Equation" r:id="rId8" imgW="2260600" imgH="419100" progId="Equation.3">
                  <p:embed/>
                  <p:pic>
                    <p:nvPicPr>
                      <p:cNvPr id="0" name="Picture 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4025" y="3348038"/>
                        <a:ext cx="5362575" cy="995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5785" name="Text Box 9"/>
          <p:cNvSpPr txBox="1">
            <a:spLocks noChangeArrowheads="1"/>
          </p:cNvSpPr>
          <p:nvPr/>
        </p:nvSpPr>
        <p:spPr bwMode="auto">
          <a:xfrm>
            <a:off x="684213" y="4860925"/>
            <a:ext cx="7908925" cy="854075"/>
          </a:xfrm>
          <a:prstGeom prst="rect">
            <a:avLst/>
          </a:prstGeom>
          <a:noFill/>
          <a:ln w="9525" algn="ctr">
            <a:noFill/>
            <a:miter lim="800000"/>
            <a:headEnd/>
            <a:tailEnd/>
          </a:ln>
          <a:effectLst/>
        </p:spPr>
        <p:txBody>
          <a:bodyPr wrap="none">
            <a:spAutoFit/>
          </a:bodyPr>
          <a:lstStyle/>
          <a:p>
            <a:pPr algn="ctr">
              <a:lnSpc>
                <a:spcPct val="125000"/>
              </a:lnSpc>
            </a:pPr>
            <a:r>
              <a:rPr lang="en-IN" sz="2000"/>
              <a:t>L. Allen, M. W. Beijersbergen, R. J. C. Spreeuw and J. P. Woerdman</a:t>
            </a:r>
          </a:p>
          <a:p>
            <a:pPr algn="ctr">
              <a:lnSpc>
                <a:spcPct val="125000"/>
              </a:lnSpc>
            </a:pPr>
            <a:r>
              <a:rPr lang="en-IN" sz="2000"/>
              <a:t>Phys. Rev. 45, 8185, 1992</a:t>
            </a:r>
          </a:p>
        </p:txBody>
      </p:sp>
      <p:sp>
        <p:nvSpPr>
          <p:cNvPr id="75786" name="Slide Number Placeholder 6"/>
          <p:cNvSpPr txBox="1">
            <a:spLocks noGrp="1"/>
          </p:cNvSpPr>
          <p:nvPr/>
        </p:nvSpPr>
        <p:spPr bwMode="auto">
          <a:xfrm>
            <a:off x="1955800" y="6569075"/>
            <a:ext cx="7173913" cy="274638"/>
          </a:xfrm>
          <a:prstGeom prst="rect">
            <a:avLst/>
          </a:prstGeom>
          <a:solidFill>
            <a:srgbClr val="0000FF"/>
          </a:solidFill>
          <a:ln w="9360">
            <a:solidFill>
              <a:srgbClr val="FFFFFF"/>
            </a:solidFill>
            <a:miter lim="800000"/>
            <a:headEnd/>
            <a:tailEnd/>
          </a:ln>
        </p:spPr>
        <p:txBody>
          <a:bodyPr lIns="4680" tIns="4680" rIns="4680" bIns="4680" anchor="ct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A9C767D-2AD8-4356-A892-A6B00DED6982}" type="slidenum">
              <a:rPr lang="en-US" sz="1200">
                <a:solidFill>
                  <a:srgbClr val="FFFFFF"/>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a:t>
            </a:fld>
            <a:r>
              <a:rPr lang="en-US" sz="1200">
                <a:solidFill>
                  <a:srgbClr val="FFFFFF"/>
                </a:solidFill>
              </a:rPr>
              <a:t> </a:t>
            </a:r>
          </a:p>
        </p:txBody>
      </p:sp>
      <p:sp>
        <p:nvSpPr>
          <p:cNvPr id="75787" name="Footer Placeholder 7"/>
          <p:cNvSpPr txBox="1">
            <a:spLocks noGrp="1"/>
          </p:cNvSpPr>
          <p:nvPr/>
        </p:nvSpPr>
        <p:spPr bwMode="auto">
          <a:xfrm>
            <a:off x="6350" y="6569075"/>
            <a:ext cx="1966913" cy="274638"/>
          </a:xfrm>
          <a:prstGeom prst="rect">
            <a:avLst/>
          </a:prstGeom>
          <a:solidFill>
            <a:srgbClr val="0000FF"/>
          </a:solidFill>
          <a:ln w="9360">
            <a:solidFill>
              <a:srgbClr val="FFFFFF"/>
            </a:solidFill>
            <a:miter lim="800000"/>
            <a:headEnd/>
            <a:tailEnd/>
          </a:ln>
        </p:spPr>
        <p:txBody>
          <a:bodyPr lIns="4680" tIns="4680" rIns="4680" bIns="468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rPr>
              <a:t>R. P. Singh</a:t>
            </a:r>
          </a:p>
        </p:txBody>
      </p:sp>
      <p:sp>
        <p:nvSpPr>
          <p:cNvPr id="75788" name="Rectangle 1"/>
          <p:cNvSpPr>
            <a:spLocks noChangeArrowheads="1"/>
          </p:cNvSpPr>
          <p:nvPr/>
        </p:nvSpPr>
        <p:spPr bwMode="auto">
          <a:xfrm>
            <a:off x="9525" y="9525"/>
            <a:ext cx="9123363" cy="685800"/>
          </a:xfrm>
          <a:prstGeom prst="rect">
            <a:avLst/>
          </a:prstGeom>
          <a:solidFill>
            <a:srgbClr val="0000FF"/>
          </a:solidFill>
          <a:ln w="9360">
            <a:solidFill>
              <a:srgbClr val="FFFFFF"/>
            </a:solidFill>
            <a:miter lim="800000"/>
            <a:headEnd/>
            <a:tailEnd/>
          </a:ln>
        </p:spPr>
        <p:txBody>
          <a:bodyPr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800">
                <a:solidFill>
                  <a:srgbClr val="FFFFFF"/>
                </a:solidFill>
                <a:latin typeface="cmss12" pitchFamily="34" charset="0"/>
              </a:rPr>
              <a:t>Orbital Angular Momentum contd…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orbit.mpg">
            <a:hlinkClick r:id="" action="ppaction://media"/>
          </p:cNvPr>
          <p:cNvPicPr>
            <a:picLocks noRot="1" noChangeAspect="1" noChangeArrowheads="1"/>
          </p:cNvPicPr>
          <p:nvPr>
            <a:videoFile r:link="rId1"/>
          </p:nvPr>
        </p:nvPicPr>
        <p:blipFill>
          <a:blip r:embed="rId4" cstate="print"/>
          <a:srcRect/>
          <a:stretch>
            <a:fillRect/>
          </a:stretch>
        </p:blipFill>
        <p:spPr bwMode="auto">
          <a:xfrm>
            <a:off x="1066800" y="990600"/>
            <a:ext cx="2743200" cy="2781300"/>
          </a:xfrm>
          <a:prstGeom prst="rect">
            <a:avLst/>
          </a:prstGeom>
          <a:noFill/>
          <a:ln w="9525">
            <a:noFill/>
            <a:miter lim="800000"/>
            <a:headEnd/>
            <a:tailEnd/>
          </a:ln>
        </p:spPr>
      </p:pic>
      <p:pic>
        <p:nvPicPr>
          <p:cNvPr id="71683" name="spin.mpg">
            <a:hlinkClick r:id="" action="ppaction://media"/>
          </p:cNvPr>
          <p:cNvPicPr>
            <a:picLocks noRot="1" noChangeAspect="1" noChangeArrowheads="1"/>
          </p:cNvPicPr>
          <p:nvPr>
            <a:videoFile r:link="rId2"/>
          </p:nvPr>
        </p:nvPicPr>
        <p:blipFill>
          <a:blip r:embed="rId5" cstate="print"/>
          <a:srcRect/>
          <a:stretch>
            <a:fillRect/>
          </a:stretch>
        </p:blipFill>
        <p:spPr bwMode="auto">
          <a:xfrm>
            <a:off x="4876800" y="3581400"/>
            <a:ext cx="3048000" cy="2743200"/>
          </a:xfrm>
          <a:prstGeom prst="rect">
            <a:avLst/>
          </a:prstGeom>
          <a:noFill/>
          <a:ln w="9525">
            <a:noFill/>
            <a:miter lim="800000"/>
            <a:headEnd/>
            <a:tailEnd/>
          </a:ln>
        </p:spPr>
      </p:pic>
      <p:sp>
        <p:nvSpPr>
          <p:cNvPr id="80900" name="Slide Number Placeholder 6"/>
          <p:cNvSpPr txBox="1">
            <a:spLocks noGrp="1"/>
          </p:cNvSpPr>
          <p:nvPr/>
        </p:nvSpPr>
        <p:spPr bwMode="auto">
          <a:xfrm>
            <a:off x="1955800" y="6569075"/>
            <a:ext cx="7173913" cy="274638"/>
          </a:xfrm>
          <a:prstGeom prst="rect">
            <a:avLst/>
          </a:prstGeom>
          <a:solidFill>
            <a:srgbClr val="0000FF"/>
          </a:solidFill>
          <a:ln w="9360">
            <a:solidFill>
              <a:srgbClr val="FFFFFF"/>
            </a:solidFill>
            <a:miter lim="800000"/>
            <a:headEnd/>
            <a:tailEnd/>
          </a:ln>
        </p:spPr>
        <p:txBody>
          <a:bodyPr lIns="4680" tIns="4680" rIns="4680" bIns="4680" anchor="ct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D5E6CA2-B92C-41FF-A996-DDAD754F0E88}" type="slidenum">
              <a:rPr lang="en-US" sz="1200">
                <a:solidFill>
                  <a:srgbClr val="FFFFFF"/>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a:t>
            </a:fld>
            <a:r>
              <a:rPr lang="en-US" sz="1200">
                <a:solidFill>
                  <a:srgbClr val="FFFFFF"/>
                </a:solidFill>
              </a:rPr>
              <a:t> </a:t>
            </a:r>
          </a:p>
        </p:txBody>
      </p:sp>
      <p:sp>
        <p:nvSpPr>
          <p:cNvPr id="80901" name="Footer Placeholder 7"/>
          <p:cNvSpPr txBox="1">
            <a:spLocks noGrp="1"/>
          </p:cNvSpPr>
          <p:nvPr/>
        </p:nvSpPr>
        <p:spPr bwMode="auto">
          <a:xfrm>
            <a:off x="6350" y="6569075"/>
            <a:ext cx="1966913" cy="274638"/>
          </a:xfrm>
          <a:prstGeom prst="rect">
            <a:avLst/>
          </a:prstGeom>
          <a:solidFill>
            <a:srgbClr val="0000FF"/>
          </a:solidFill>
          <a:ln w="9360">
            <a:solidFill>
              <a:srgbClr val="FFFFFF"/>
            </a:solidFill>
            <a:miter lim="800000"/>
            <a:headEnd/>
            <a:tailEnd/>
          </a:ln>
        </p:spPr>
        <p:txBody>
          <a:bodyPr lIns="4680" tIns="4680" rIns="4680" bIns="468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rPr>
              <a:t>R. P. Singh</a:t>
            </a:r>
          </a:p>
        </p:txBody>
      </p:sp>
      <p:sp>
        <p:nvSpPr>
          <p:cNvPr id="80902" name="Rectangle 1"/>
          <p:cNvSpPr>
            <a:spLocks noChangeArrowheads="1"/>
          </p:cNvSpPr>
          <p:nvPr/>
        </p:nvSpPr>
        <p:spPr bwMode="auto">
          <a:xfrm>
            <a:off x="9525" y="9525"/>
            <a:ext cx="9123363" cy="685800"/>
          </a:xfrm>
          <a:prstGeom prst="rect">
            <a:avLst/>
          </a:prstGeom>
          <a:solidFill>
            <a:srgbClr val="0000FF"/>
          </a:solidFill>
          <a:ln w="9360">
            <a:solidFill>
              <a:srgbClr val="FFFFFF"/>
            </a:solidFill>
            <a:miter lim="800000"/>
            <a:headEnd/>
            <a:tailEnd/>
          </a:ln>
        </p:spPr>
        <p:txBody>
          <a:bodyPr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800">
                <a:solidFill>
                  <a:srgbClr val="FFFFFF"/>
                </a:solidFill>
                <a:latin typeface="cmss12" pitchFamily="34" charset="0"/>
              </a:rPr>
              <a:t>Difference in SAM and OAM</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168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1682"/>
                                        </p:tgtEl>
                                      </p:cBhvr>
                                    </p:cmd>
                                  </p:childTnLst>
                                </p:cTn>
                              </p:par>
                            </p:childTnLst>
                          </p:cTn>
                        </p:par>
                      </p:childTnLst>
                    </p:cTn>
                  </p:par>
                </p:childTnLst>
              </p:cTn>
              <p:nextCondLst>
                <p:cond evt="onClick" delay="0">
                  <p:tgtEl>
                    <p:spTgt spid="71682"/>
                  </p:tgtEl>
                </p:cond>
              </p:nextCondLst>
            </p:seq>
            <p:video>
              <p:cMediaNode>
                <p:cTn id="7" fill="hold" display="0">
                  <p:stCondLst>
                    <p:cond delay="indefinite"/>
                  </p:stCondLst>
                  <p:endCondLst>
                    <p:cond evt="onNext" delay="0">
                      <p:tgtEl>
                        <p:sldTgt/>
                      </p:tgtEl>
                    </p:cond>
                    <p:cond evt="onPrev" delay="0">
                      <p:tgtEl>
                        <p:sldTgt/>
                      </p:tgtEl>
                    </p:cond>
                  </p:endCondLst>
                </p:cTn>
                <p:tgtEl>
                  <p:spTgt spid="71682"/>
                </p:tgtEl>
              </p:cMediaNode>
            </p:video>
            <p:seq concurrent="1" nextAc="seek">
              <p:cTn id="8" restart="whenNotActive" fill="hold" evtFilter="cancelBubble" nodeType="interactiveSeq">
                <p:stCondLst>
                  <p:cond evt="onClick" delay="0">
                    <p:tgtEl>
                      <p:spTgt spid="7168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1683"/>
                                        </p:tgtEl>
                                      </p:cBhvr>
                                    </p:cmd>
                                  </p:childTnLst>
                                </p:cTn>
                              </p:par>
                            </p:childTnLst>
                          </p:cTn>
                        </p:par>
                      </p:childTnLst>
                    </p:cTn>
                  </p:par>
                </p:childTnLst>
              </p:cTn>
              <p:nextCondLst>
                <p:cond evt="onClick" delay="0">
                  <p:tgtEl>
                    <p:spTgt spid="71683"/>
                  </p:tgtEl>
                </p:cond>
              </p:nextCondLst>
            </p:seq>
            <p:video>
              <p:cMediaNode>
                <p:cTn id="13" fill="hold" display="0">
                  <p:stCondLst>
                    <p:cond delay="indefinite"/>
                  </p:stCondLst>
                  <p:endCondLst>
                    <p:cond evt="onNext" delay="0">
                      <p:tgtEl>
                        <p:sldTgt/>
                      </p:tgtEl>
                    </p:cond>
                    <p:cond evt="onPrev" delay="0">
                      <p:tgtEl>
                        <p:sldTgt/>
                      </p:tgtEl>
                    </p:cond>
                  </p:endCondLst>
                </p:cTn>
                <p:tgtEl>
                  <p:spTgt spid="7168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1066800" y="304800"/>
            <a:ext cx="7258050" cy="457200"/>
          </a:xfrm>
          <a:prstGeom prst="rect">
            <a:avLst/>
          </a:prstGeom>
          <a:noFill/>
          <a:ln w="9525">
            <a:noFill/>
            <a:miter lim="800000"/>
            <a:headEnd/>
            <a:tailEnd/>
          </a:ln>
          <a:effectLst/>
        </p:spPr>
        <p:txBody>
          <a:bodyPr wrap="none">
            <a:spAutoFit/>
          </a:bodyPr>
          <a:lstStyle/>
          <a:p>
            <a:pPr>
              <a:buClrTx/>
              <a:buSzTx/>
              <a:buFontTx/>
              <a:buNone/>
            </a:pPr>
            <a:r>
              <a:rPr lang="en-US" sz="2400" b="1">
                <a:solidFill>
                  <a:schemeClr val="accent2"/>
                </a:solidFill>
              </a:rPr>
              <a:t>Intensity and phase plot of a beam carrying OAM</a:t>
            </a:r>
          </a:p>
        </p:txBody>
      </p:sp>
      <p:sp>
        <p:nvSpPr>
          <p:cNvPr id="78851" name="Text Box 3"/>
          <p:cNvSpPr txBox="1">
            <a:spLocks noChangeArrowheads="1"/>
          </p:cNvSpPr>
          <p:nvPr/>
        </p:nvSpPr>
        <p:spPr bwMode="auto">
          <a:xfrm>
            <a:off x="6678613" y="3429000"/>
            <a:ext cx="2312987" cy="396875"/>
          </a:xfrm>
          <a:prstGeom prst="rect">
            <a:avLst/>
          </a:prstGeom>
          <a:noFill/>
          <a:ln w="9525">
            <a:noFill/>
            <a:miter lim="800000"/>
            <a:headEnd/>
            <a:tailEnd/>
          </a:ln>
          <a:effectLst/>
        </p:spPr>
        <p:txBody>
          <a:bodyPr wrap="none">
            <a:spAutoFit/>
          </a:bodyPr>
          <a:lstStyle/>
          <a:p>
            <a:pPr>
              <a:buClrTx/>
              <a:buSzTx/>
              <a:buFontTx/>
              <a:buNone/>
            </a:pPr>
            <a:r>
              <a:rPr lang="en-US" sz="2000" b="1"/>
              <a:t>Helical Wavefront</a:t>
            </a:r>
          </a:p>
        </p:txBody>
      </p:sp>
      <p:sp>
        <p:nvSpPr>
          <p:cNvPr id="78852" name="Text Box 4"/>
          <p:cNvSpPr txBox="1">
            <a:spLocks noChangeArrowheads="1"/>
          </p:cNvSpPr>
          <p:nvPr/>
        </p:nvSpPr>
        <p:spPr bwMode="auto">
          <a:xfrm>
            <a:off x="5791200" y="4394200"/>
            <a:ext cx="3270250" cy="1371600"/>
          </a:xfrm>
          <a:prstGeom prst="rect">
            <a:avLst/>
          </a:prstGeom>
          <a:noFill/>
          <a:ln w="9525">
            <a:noFill/>
            <a:miter lim="800000"/>
            <a:headEnd/>
            <a:tailEnd/>
          </a:ln>
          <a:effectLst/>
        </p:spPr>
        <p:txBody>
          <a:bodyPr wrap="none">
            <a:spAutoFit/>
          </a:bodyPr>
          <a:lstStyle/>
          <a:p>
            <a:pPr algn="just">
              <a:buClrTx/>
              <a:buSzTx/>
              <a:buFontTx/>
              <a:buNone/>
            </a:pPr>
            <a:r>
              <a:rPr lang="en-US" sz="2000"/>
              <a:t>Each photon carries an</a:t>
            </a:r>
          </a:p>
          <a:p>
            <a:pPr algn="just">
              <a:buClrTx/>
              <a:buSzTx/>
              <a:buFontTx/>
              <a:buNone/>
            </a:pPr>
            <a:r>
              <a:rPr lang="en-US" sz="2000"/>
              <a:t>Orbital Angular Momentum</a:t>
            </a:r>
          </a:p>
          <a:p>
            <a:pPr algn="just">
              <a:buClrTx/>
              <a:buSzTx/>
              <a:buFontTx/>
              <a:buNone/>
            </a:pPr>
            <a:r>
              <a:rPr lang="en-US" sz="2000"/>
              <a:t>of</a:t>
            </a:r>
            <a:r>
              <a:rPr lang="en-US"/>
              <a:t> </a:t>
            </a:r>
            <a:r>
              <a:rPr lang="en-US" sz="2400">
                <a:solidFill>
                  <a:srgbClr val="008000"/>
                </a:solidFill>
              </a:rPr>
              <a:t>l</a:t>
            </a:r>
            <a:r>
              <a:rPr lang="en-US" sz="2400">
                <a:solidFill>
                  <a:srgbClr val="008000"/>
                </a:solidFill>
                <a:cs typeface="Arial" pitchFamily="34" charset="0"/>
              </a:rPr>
              <a:t>ħ, l </a:t>
            </a:r>
            <a:r>
              <a:rPr lang="en-US" sz="2000">
                <a:solidFill>
                  <a:srgbClr val="990000"/>
                </a:solidFill>
                <a:cs typeface="Arial" pitchFamily="34" charset="0"/>
              </a:rPr>
              <a:t>order of vortex, </a:t>
            </a:r>
            <a:r>
              <a:rPr lang="en-US" sz="2000">
                <a:solidFill>
                  <a:srgbClr val="0000FF"/>
                </a:solidFill>
                <a:cs typeface="Arial" pitchFamily="34" charset="0"/>
              </a:rPr>
              <a:t>can </a:t>
            </a:r>
          </a:p>
          <a:p>
            <a:pPr algn="just">
              <a:buClrTx/>
              <a:buSzTx/>
              <a:buFontTx/>
              <a:buNone/>
            </a:pPr>
            <a:r>
              <a:rPr lang="en-US" sz="2000">
                <a:solidFill>
                  <a:srgbClr val="0000FF"/>
                </a:solidFill>
                <a:cs typeface="Arial" pitchFamily="34" charset="0"/>
              </a:rPr>
              <a:t>be any integer</a:t>
            </a:r>
          </a:p>
        </p:txBody>
      </p:sp>
      <p:graphicFrame>
        <p:nvGraphicFramePr>
          <p:cNvPr id="78853" name="Object 5"/>
          <p:cNvGraphicFramePr>
            <a:graphicFrameLocks noChangeAspect="1"/>
          </p:cNvGraphicFramePr>
          <p:nvPr/>
        </p:nvGraphicFramePr>
        <p:xfrm>
          <a:off x="6948488" y="914400"/>
          <a:ext cx="1814512" cy="2438400"/>
        </p:xfrm>
        <a:graphic>
          <a:graphicData uri="http://schemas.openxmlformats.org/presentationml/2006/ole">
            <mc:AlternateContent xmlns:mc="http://schemas.openxmlformats.org/markup-compatibility/2006">
              <mc:Choice xmlns:v="urn:schemas-microsoft-com:vml" Requires="v">
                <p:oleObj spid="_x0000_s78866" name="Bitmap Image" r:id="rId3" imgW="1638529" imgH="2200582" progId="PBrush">
                  <p:embed/>
                </p:oleObj>
              </mc:Choice>
              <mc:Fallback>
                <p:oleObj name="Bitmap Image" r:id="rId3" imgW="1638529" imgH="2200582" progId="PBrush">
                  <p:embed/>
                  <p:pic>
                    <p:nvPicPr>
                      <p:cNvPr id="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914400"/>
                        <a:ext cx="1814512"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8854" name="Picture 6"/>
          <p:cNvPicPr>
            <a:picLocks noChangeAspect="1" noChangeArrowheads="1"/>
          </p:cNvPicPr>
          <p:nvPr/>
        </p:nvPicPr>
        <p:blipFill>
          <a:blip r:embed="rId5" cstate="print"/>
          <a:srcRect/>
          <a:stretch>
            <a:fillRect/>
          </a:stretch>
        </p:blipFill>
        <p:spPr bwMode="auto">
          <a:xfrm>
            <a:off x="304800" y="1066800"/>
            <a:ext cx="1828800" cy="1828800"/>
          </a:xfrm>
          <a:prstGeom prst="rect">
            <a:avLst/>
          </a:prstGeom>
          <a:noFill/>
          <a:ln w="9525">
            <a:noFill/>
            <a:miter lim="800000"/>
            <a:headEnd/>
            <a:tailEnd/>
          </a:ln>
          <a:effectLst/>
        </p:spPr>
      </p:pic>
      <p:pic>
        <p:nvPicPr>
          <p:cNvPr id="78855" name="Picture 7"/>
          <p:cNvPicPr>
            <a:picLocks noChangeArrowheads="1"/>
          </p:cNvPicPr>
          <p:nvPr/>
        </p:nvPicPr>
        <p:blipFill>
          <a:blip r:embed="rId6" cstate="print"/>
          <a:srcRect l="16757" t="20016" r="13586" b="13193"/>
          <a:stretch>
            <a:fillRect/>
          </a:stretch>
        </p:blipFill>
        <p:spPr bwMode="auto">
          <a:xfrm>
            <a:off x="228600" y="4191000"/>
            <a:ext cx="1919288" cy="1828800"/>
          </a:xfrm>
          <a:prstGeom prst="rect">
            <a:avLst/>
          </a:prstGeom>
          <a:noFill/>
          <a:ln w="9525">
            <a:noFill/>
            <a:miter lim="800000"/>
            <a:headEnd/>
            <a:tailEnd/>
          </a:ln>
          <a:effectLst/>
        </p:spPr>
      </p:pic>
      <p:pic>
        <p:nvPicPr>
          <p:cNvPr id="78856" name="Picture 8"/>
          <p:cNvPicPr>
            <a:picLocks noChangeArrowheads="1"/>
          </p:cNvPicPr>
          <p:nvPr/>
        </p:nvPicPr>
        <p:blipFill>
          <a:blip r:embed="rId7" cstate="print"/>
          <a:srcRect l="14040" t="16537" r="16304" b="10052"/>
          <a:stretch>
            <a:fillRect/>
          </a:stretch>
        </p:blipFill>
        <p:spPr bwMode="auto">
          <a:xfrm>
            <a:off x="2133600" y="4267200"/>
            <a:ext cx="1600200" cy="1828800"/>
          </a:xfrm>
          <a:prstGeom prst="rect">
            <a:avLst/>
          </a:prstGeom>
          <a:noFill/>
          <a:ln w="9525">
            <a:noFill/>
            <a:miter lim="800000"/>
            <a:headEnd/>
            <a:tailEnd/>
          </a:ln>
          <a:effectLst/>
        </p:spPr>
      </p:pic>
      <p:pic>
        <p:nvPicPr>
          <p:cNvPr id="78857" name="Picture 9"/>
          <p:cNvPicPr>
            <a:picLocks noChangeArrowheads="1"/>
          </p:cNvPicPr>
          <p:nvPr/>
        </p:nvPicPr>
        <p:blipFill>
          <a:blip r:embed="rId8" cstate="print"/>
          <a:srcRect l="12228" t="13333" r="14946" b="6667"/>
          <a:stretch>
            <a:fillRect/>
          </a:stretch>
        </p:blipFill>
        <p:spPr bwMode="auto">
          <a:xfrm>
            <a:off x="3886200" y="4267200"/>
            <a:ext cx="1600200" cy="1828800"/>
          </a:xfrm>
          <a:prstGeom prst="rect">
            <a:avLst/>
          </a:prstGeom>
          <a:noFill/>
          <a:ln w="9525">
            <a:noFill/>
            <a:miter lim="800000"/>
            <a:headEnd/>
            <a:tailEnd/>
          </a:ln>
          <a:effectLst/>
        </p:spPr>
      </p:pic>
      <p:sp>
        <p:nvSpPr>
          <p:cNvPr id="78858" name="Text Box 10"/>
          <p:cNvSpPr txBox="1">
            <a:spLocks noChangeArrowheads="1"/>
          </p:cNvSpPr>
          <p:nvPr/>
        </p:nvSpPr>
        <p:spPr bwMode="auto">
          <a:xfrm>
            <a:off x="914400" y="3505200"/>
            <a:ext cx="471604" cy="369332"/>
          </a:xfrm>
          <a:prstGeom prst="rect">
            <a:avLst/>
          </a:prstGeom>
          <a:noFill/>
          <a:ln w="9525">
            <a:noFill/>
            <a:miter lim="800000"/>
            <a:headEnd/>
            <a:tailEnd/>
          </a:ln>
          <a:effectLst/>
        </p:spPr>
        <p:txBody>
          <a:bodyPr wrap="none">
            <a:spAutoFit/>
          </a:bodyPr>
          <a:lstStyle/>
          <a:p>
            <a:pPr>
              <a:buClrTx/>
              <a:buSzTx/>
              <a:buFontTx/>
              <a:buNone/>
            </a:pPr>
            <a:r>
              <a:rPr lang="en-US" dirty="0" smtClean="0"/>
              <a:t>2</a:t>
            </a:r>
            <a:r>
              <a:rPr lang="el-GR" dirty="0" smtClean="0">
                <a:sym typeface="Mathematica1" pitchFamily="2" charset="2"/>
              </a:rPr>
              <a:t>π</a:t>
            </a:r>
            <a:endParaRPr lang="en-US" dirty="0">
              <a:sym typeface="Mathematica1" pitchFamily="2" charset="2"/>
            </a:endParaRPr>
          </a:p>
        </p:txBody>
      </p:sp>
      <p:sp>
        <p:nvSpPr>
          <p:cNvPr id="78859" name="Text Box 11"/>
          <p:cNvSpPr txBox="1">
            <a:spLocks noChangeArrowheads="1"/>
          </p:cNvSpPr>
          <p:nvPr/>
        </p:nvSpPr>
        <p:spPr bwMode="auto">
          <a:xfrm>
            <a:off x="2667000" y="3505200"/>
            <a:ext cx="471604" cy="369332"/>
          </a:xfrm>
          <a:prstGeom prst="rect">
            <a:avLst/>
          </a:prstGeom>
          <a:noFill/>
          <a:ln w="9525">
            <a:noFill/>
            <a:miter lim="800000"/>
            <a:headEnd/>
            <a:tailEnd/>
          </a:ln>
          <a:effectLst/>
        </p:spPr>
        <p:txBody>
          <a:bodyPr wrap="none">
            <a:spAutoFit/>
          </a:bodyPr>
          <a:lstStyle/>
          <a:p>
            <a:pPr>
              <a:buClrTx/>
              <a:buSzTx/>
              <a:buFontTx/>
              <a:buNone/>
            </a:pPr>
            <a:r>
              <a:rPr lang="en-US" dirty="0" smtClean="0"/>
              <a:t>4</a:t>
            </a:r>
            <a:r>
              <a:rPr lang="el-GR" dirty="0" smtClean="0"/>
              <a:t>π</a:t>
            </a:r>
            <a:endParaRPr lang="en-US" dirty="0">
              <a:sym typeface="Mathematica1" pitchFamily="2" charset="2"/>
            </a:endParaRPr>
          </a:p>
        </p:txBody>
      </p:sp>
      <p:pic>
        <p:nvPicPr>
          <p:cNvPr id="78861" name="Picture 13"/>
          <p:cNvPicPr>
            <a:picLocks noChangeAspect="1" noChangeArrowheads="1"/>
          </p:cNvPicPr>
          <p:nvPr/>
        </p:nvPicPr>
        <p:blipFill>
          <a:blip r:embed="rId9" cstate="print"/>
          <a:srcRect l="26717" t="2408"/>
          <a:stretch>
            <a:fillRect/>
          </a:stretch>
        </p:blipFill>
        <p:spPr bwMode="auto">
          <a:xfrm>
            <a:off x="4648200" y="1062038"/>
            <a:ext cx="2203450" cy="1833562"/>
          </a:xfrm>
          <a:prstGeom prst="rect">
            <a:avLst/>
          </a:prstGeom>
          <a:noFill/>
          <a:ln w="9525">
            <a:noFill/>
            <a:miter lim="800000"/>
            <a:headEnd/>
            <a:tailEnd/>
          </a:ln>
          <a:effectLst/>
        </p:spPr>
      </p:pic>
      <p:pic>
        <p:nvPicPr>
          <p:cNvPr id="78862" name="Picture 14"/>
          <p:cNvPicPr>
            <a:picLocks noChangeAspect="1" noChangeArrowheads="1"/>
          </p:cNvPicPr>
          <p:nvPr/>
        </p:nvPicPr>
        <p:blipFill>
          <a:blip r:embed="rId10" cstate="print"/>
          <a:srcRect/>
          <a:stretch>
            <a:fillRect/>
          </a:stretch>
        </p:blipFill>
        <p:spPr bwMode="auto">
          <a:xfrm>
            <a:off x="2514600" y="1066800"/>
            <a:ext cx="1828800" cy="1828800"/>
          </a:xfrm>
          <a:prstGeom prst="rect">
            <a:avLst/>
          </a:prstGeom>
          <a:noFill/>
          <a:ln w="9525">
            <a:noFill/>
            <a:miter lim="800000"/>
            <a:headEnd/>
            <a:tailEnd/>
          </a:ln>
          <a:effectLst/>
        </p:spPr>
      </p:pic>
      <p:sp>
        <p:nvSpPr>
          <p:cNvPr id="78863" name="Text Box 15"/>
          <p:cNvSpPr txBox="1">
            <a:spLocks noChangeArrowheads="1"/>
          </p:cNvSpPr>
          <p:nvPr/>
        </p:nvSpPr>
        <p:spPr bwMode="auto">
          <a:xfrm>
            <a:off x="4784725" y="6183313"/>
            <a:ext cx="2513013" cy="396875"/>
          </a:xfrm>
          <a:prstGeom prst="rect">
            <a:avLst/>
          </a:prstGeom>
          <a:noFill/>
          <a:ln w="9525">
            <a:noFill/>
            <a:miter lim="800000"/>
            <a:headEnd/>
            <a:tailEnd/>
          </a:ln>
          <a:effectLst/>
        </p:spPr>
        <p:txBody>
          <a:bodyPr wrap="none">
            <a:spAutoFit/>
          </a:bodyPr>
          <a:lstStyle/>
          <a:p>
            <a:pPr>
              <a:buClrTx/>
              <a:buSzTx/>
              <a:buFontTx/>
              <a:buNone/>
            </a:pPr>
            <a:r>
              <a:rPr lang="en-US" sz="2000" b="1">
                <a:solidFill>
                  <a:srgbClr val="008000"/>
                </a:solidFill>
              </a:rPr>
              <a:t>Topological charge</a:t>
            </a:r>
          </a:p>
        </p:txBody>
      </p:sp>
      <p:sp>
        <p:nvSpPr>
          <p:cNvPr id="78864" name="Slide Number Placeholder 6"/>
          <p:cNvSpPr txBox="1">
            <a:spLocks noGrp="1"/>
          </p:cNvSpPr>
          <p:nvPr/>
        </p:nvSpPr>
        <p:spPr bwMode="auto">
          <a:xfrm>
            <a:off x="1955800" y="6569075"/>
            <a:ext cx="7173913" cy="274638"/>
          </a:xfrm>
          <a:prstGeom prst="rect">
            <a:avLst/>
          </a:prstGeom>
          <a:solidFill>
            <a:srgbClr val="0000FF"/>
          </a:solidFill>
          <a:ln w="9360">
            <a:solidFill>
              <a:srgbClr val="FFFFFF"/>
            </a:solidFill>
            <a:miter lim="800000"/>
            <a:headEnd/>
            <a:tailEnd/>
          </a:ln>
        </p:spPr>
        <p:txBody>
          <a:bodyPr lIns="4680" tIns="4680" rIns="4680" bIns="4680" anchor="ct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130DCC3-3B24-4390-A34C-FD1210AAA863}" type="slidenum">
              <a:rPr lang="en-US" sz="1200">
                <a:solidFill>
                  <a:srgbClr val="FFFFFF"/>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a:t>
            </a:fld>
            <a:r>
              <a:rPr lang="en-US" sz="1200">
                <a:solidFill>
                  <a:srgbClr val="FFFFFF"/>
                </a:solidFill>
              </a:rPr>
              <a:t> </a:t>
            </a:r>
          </a:p>
        </p:txBody>
      </p:sp>
      <p:sp>
        <p:nvSpPr>
          <p:cNvPr id="78865" name="Footer Placeholder 7"/>
          <p:cNvSpPr txBox="1">
            <a:spLocks noGrp="1"/>
          </p:cNvSpPr>
          <p:nvPr/>
        </p:nvSpPr>
        <p:spPr bwMode="auto">
          <a:xfrm>
            <a:off x="6350" y="6569075"/>
            <a:ext cx="1966913" cy="274638"/>
          </a:xfrm>
          <a:prstGeom prst="rect">
            <a:avLst/>
          </a:prstGeom>
          <a:solidFill>
            <a:srgbClr val="0000FF"/>
          </a:solidFill>
          <a:ln w="9360">
            <a:solidFill>
              <a:srgbClr val="FFFFFF"/>
            </a:solidFill>
            <a:miter lim="800000"/>
            <a:headEnd/>
            <a:tailEnd/>
          </a:ln>
        </p:spPr>
        <p:txBody>
          <a:bodyPr lIns="4680" tIns="4680" rIns="4680" bIns="468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rPr>
              <a:t>R. P. Singh</a:t>
            </a:r>
          </a:p>
        </p:txBody>
      </p:sp>
      <p:sp>
        <p:nvSpPr>
          <p:cNvPr id="78866" name="Rectangle 1"/>
          <p:cNvSpPr>
            <a:spLocks noChangeArrowheads="1"/>
          </p:cNvSpPr>
          <p:nvPr/>
        </p:nvSpPr>
        <p:spPr bwMode="auto">
          <a:xfrm>
            <a:off x="9525" y="9525"/>
            <a:ext cx="9123363" cy="685800"/>
          </a:xfrm>
          <a:prstGeom prst="rect">
            <a:avLst/>
          </a:prstGeom>
          <a:solidFill>
            <a:srgbClr val="0000FF"/>
          </a:solidFill>
          <a:ln w="9360">
            <a:solidFill>
              <a:srgbClr val="FFFFFF"/>
            </a:solidFill>
            <a:miter lim="800000"/>
            <a:headEnd/>
            <a:tailEnd/>
          </a:ln>
        </p:spPr>
        <p:txBody>
          <a:bodyPr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800">
                <a:solidFill>
                  <a:srgbClr val="FFFFFF"/>
                </a:solidFill>
                <a:latin typeface="cmss12" pitchFamily="34" charset="0"/>
              </a:rPr>
              <a:t>Optical Vortex</a:t>
            </a:r>
          </a:p>
        </p:txBody>
      </p:sp>
      <p:sp>
        <p:nvSpPr>
          <p:cNvPr id="2" name="TextBox 1"/>
          <p:cNvSpPr txBox="1"/>
          <p:nvPr/>
        </p:nvSpPr>
        <p:spPr>
          <a:xfrm>
            <a:off x="4495800" y="3505200"/>
            <a:ext cx="471604" cy="369332"/>
          </a:xfrm>
          <a:prstGeom prst="rect">
            <a:avLst/>
          </a:prstGeom>
          <a:noFill/>
        </p:spPr>
        <p:txBody>
          <a:bodyPr wrap="none" rtlCol="0">
            <a:spAutoFit/>
          </a:bodyPr>
          <a:lstStyle/>
          <a:p>
            <a:r>
              <a:rPr lang="en-US" dirty="0" smtClean="0"/>
              <a:t>6</a:t>
            </a:r>
            <a:r>
              <a:rPr lang="el-GR" dirty="0" smtClean="0"/>
              <a:t>π</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Text Box 3"/>
          <p:cNvSpPr txBox="1">
            <a:spLocks noChangeArrowheads="1"/>
          </p:cNvSpPr>
          <p:nvPr/>
        </p:nvSpPr>
        <p:spPr bwMode="auto">
          <a:xfrm>
            <a:off x="762000" y="1374775"/>
            <a:ext cx="7783513" cy="1463675"/>
          </a:xfrm>
          <a:prstGeom prst="rect">
            <a:avLst/>
          </a:prstGeom>
          <a:noFill/>
          <a:ln w="9525">
            <a:noFill/>
            <a:miter lim="800000"/>
            <a:headEnd/>
            <a:tailEnd/>
          </a:ln>
          <a:effectLst/>
        </p:spPr>
        <p:txBody>
          <a:bodyPr wrap="none">
            <a:spAutoFit/>
          </a:bodyPr>
          <a:lstStyle/>
          <a:p>
            <a:pPr>
              <a:lnSpc>
                <a:spcPct val="125000"/>
              </a:lnSpc>
              <a:buClrTx/>
              <a:buSzTx/>
              <a:buFontTx/>
              <a:buNone/>
            </a:pPr>
            <a:r>
              <a:rPr lang="en-US" sz="2400">
                <a:latin typeface="Times New Roman" pitchFamily="18" charset="0"/>
              </a:rPr>
              <a:t>Optical vortices are generated as </a:t>
            </a:r>
            <a:r>
              <a:rPr lang="en-US" sz="2400">
                <a:solidFill>
                  <a:srgbClr val="FF0066"/>
                </a:solidFill>
                <a:latin typeface="Times New Roman" pitchFamily="18" charset="0"/>
              </a:rPr>
              <a:t>natural structures</a:t>
            </a:r>
            <a:r>
              <a:rPr lang="en-US" sz="2400">
                <a:latin typeface="Times New Roman" pitchFamily="18" charset="0"/>
              </a:rPr>
              <a:t> when light </a:t>
            </a:r>
          </a:p>
          <a:p>
            <a:pPr>
              <a:lnSpc>
                <a:spcPct val="125000"/>
              </a:lnSpc>
              <a:buClrTx/>
              <a:buSzTx/>
              <a:buFontTx/>
              <a:buNone/>
            </a:pPr>
            <a:r>
              <a:rPr lang="en-US" sz="2400">
                <a:latin typeface="Times New Roman" pitchFamily="18" charset="0"/>
              </a:rPr>
              <a:t>passes through a rough surface or due to </a:t>
            </a:r>
            <a:r>
              <a:rPr lang="en-US" sz="2400">
                <a:solidFill>
                  <a:srgbClr val="990000"/>
                </a:solidFill>
                <a:latin typeface="Times New Roman" pitchFamily="18" charset="0"/>
              </a:rPr>
              <a:t>phase modification</a:t>
            </a:r>
            <a:r>
              <a:rPr lang="en-US" sz="2400">
                <a:latin typeface="Times New Roman" pitchFamily="18" charset="0"/>
              </a:rPr>
              <a:t> </a:t>
            </a:r>
          </a:p>
          <a:p>
            <a:pPr>
              <a:lnSpc>
                <a:spcPct val="125000"/>
              </a:lnSpc>
              <a:buClrTx/>
              <a:buSzTx/>
              <a:buFontTx/>
              <a:buNone/>
            </a:pPr>
            <a:r>
              <a:rPr lang="en-US" sz="2400">
                <a:latin typeface="Times New Roman" pitchFamily="18" charset="0"/>
              </a:rPr>
              <a:t>while </a:t>
            </a:r>
            <a:r>
              <a:rPr lang="en-US" sz="2400">
                <a:solidFill>
                  <a:srgbClr val="990000"/>
                </a:solidFill>
                <a:latin typeface="Times New Roman" pitchFamily="18" charset="0"/>
              </a:rPr>
              <a:t>propagating through a medium</a:t>
            </a:r>
            <a:r>
              <a:rPr lang="en-US" sz="2400">
                <a:latin typeface="Times New Roman" pitchFamily="18" charset="0"/>
              </a:rPr>
              <a:t>.</a:t>
            </a:r>
            <a:endParaRPr lang="en-US">
              <a:latin typeface="Times New Roman" pitchFamily="18" charset="0"/>
            </a:endParaRPr>
          </a:p>
        </p:txBody>
      </p:sp>
      <p:sp>
        <p:nvSpPr>
          <p:cNvPr id="79876" name="Text Box 4"/>
          <p:cNvSpPr txBox="1">
            <a:spLocks noChangeArrowheads="1"/>
          </p:cNvSpPr>
          <p:nvPr/>
        </p:nvSpPr>
        <p:spPr bwMode="auto">
          <a:xfrm>
            <a:off x="1295400" y="3124200"/>
            <a:ext cx="3429000" cy="457200"/>
          </a:xfrm>
          <a:prstGeom prst="rect">
            <a:avLst/>
          </a:prstGeom>
          <a:noFill/>
          <a:ln w="9525">
            <a:noFill/>
            <a:miter lim="800000"/>
            <a:headEnd/>
            <a:tailEnd/>
          </a:ln>
          <a:effectLst/>
        </p:spPr>
        <p:txBody>
          <a:bodyPr>
            <a:spAutoFit/>
          </a:bodyPr>
          <a:lstStyle/>
          <a:p>
            <a:pPr>
              <a:buClrTx/>
              <a:buSzTx/>
              <a:buFontTx/>
              <a:buNone/>
            </a:pPr>
            <a:r>
              <a:rPr lang="en-US" sz="2400" b="1">
                <a:solidFill>
                  <a:srgbClr val="FF3300"/>
                </a:solidFill>
                <a:latin typeface="Times New Roman" pitchFamily="18" charset="0"/>
              </a:rPr>
              <a:t>Controlled generation</a:t>
            </a:r>
          </a:p>
        </p:txBody>
      </p:sp>
      <p:sp>
        <p:nvSpPr>
          <p:cNvPr id="79877" name="Text Box 5"/>
          <p:cNvSpPr txBox="1">
            <a:spLocks noChangeArrowheads="1"/>
          </p:cNvSpPr>
          <p:nvPr/>
        </p:nvSpPr>
        <p:spPr bwMode="auto">
          <a:xfrm>
            <a:off x="1143000" y="3657600"/>
            <a:ext cx="6721475" cy="2282825"/>
          </a:xfrm>
          <a:prstGeom prst="rect">
            <a:avLst/>
          </a:prstGeom>
          <a:noFill/>
          <a:ln w="9525">
            <a:noFill/>
            <a:miter lim="800000"/>
            <a:headEnd/>
            <a:tailEnd/>
          </a:ln>
          <a:effectLst/>
        </p:spPr>
        <p:txBody>
          <a:bodyPr>
            <a:spAutoFit/>
          </a:bodyPr>
          <a:lstStyle/>
          <a:p>
            <a:pPr marL="342900" indent="-342900" defTabSz="914400">
              <a:lnSpc>
                <a:spcPct val="150000"/>
              </a:lnSpc>
              <a:buClrTx/>
              <a:buSzTx/>
              <a:buFontTx/>
              <a:buAutoNum type="arabicPeriod"/>
            </a:pPr>
            <a:r>
              <a:rPr lang="en-US" sz="2400">
                <a:solidFill>
                  <a:srgbClr val="009900"/>
                </a:solidFill>
                <a:latin typeface="Times New Roman" pitchFamily="18" charset="0"/>
              </a:rPr>
              <a:t>Computer generated hologram (CGH)</a:t>
            </a:r>
          </a:p>
          <a:p>
            <a:pPr marL="342900" indent="-342900" defTabSz="914400">
              <a:lnSpc>
                <a:spcPct val="150000"/>
              </a:lnSpc>
              <a:buClrTx/>
              <a:buSzTx/>
              <a:buFontTx/>
              <a:buAutoNum type="arabicPeriod"/>
            </a:pPr>
            <a:r>
              <a:rPr lang="en-US" sz="2400">
                <a:latin typeface="Times New Roman" pitchFamily="18" charset="0"/>
              </a:rPr>
              <a:t>Spiral  phase plate</a:t>
            </a:r>
          </a:p>
          <a:p>
            <a:pPr marL="342900" indent="-342900" defTabSz="914400">
              <a:lnSpc>
                <a:spcPct val="150000"/>
              </a:lnSpc>
              <a:buClrTx/>
              <a:buSzTx/>
              <a:buFontTx/>
              <a:buAutoNum type="arabicPeriod"/>
            </a:pPr>
            <a:r>
              <a:rPr lang="en-US" sz="2400">
                <a:solidFill>
                  <a:srgbClr val="0033CC"/>
                </a:solidFill>
                <a:latin typeface="Times New Roman" pitchFamily="18" charset="0"/>
              </a:rPr>
              <a:t>Astigmatic mode converter</a:t>
            </a:r>
          </a:p>
          <a:p>
            <a:pPr marL="342900" indent="-342900" defTabSz="914400">
              <a:lnSpc>
                <a:spcPct val="150000"/>
              </a:lnSpc>
              <a:buClrTx/>
              <a:buSzTx/>
              <a:buFontTx/>
              <a:buAutoNum type="arabicPeriod"/>
            </a:pPr>
            <a:r>
              <a:rPr lang="en-US" sz="2400">
                <a:solidFill>
                  <a:srgbClr val="0033CC"/>
                </a:solidFill>
                <a:latin typeface="Times New Roman" pitchFamily="18" charset="0"/>
              </a:rPr>
              <a:t>Liquid crystal (Spatial light modulator)</a:t>
            </a:r>
          </a:p>
        </p:txBody>
      </p:sp>
      <p:sp>
        <p:nvSpPr>
          <p:cNvPr id="79878" name="Slide Number Placeholder 6"/>
          <p:cNvSpPr txBox="1">
            <a:spLocks noGrp="1"/>
          </p:cNvSpPr>
          <p:nvPr/>
        </p:nvSpPr>
        <p:spPr bwMode="auto">
          <a:xfrm>
            <a:off x="1955800" y="6569075"/>
            <a:ext cx="7173913" cy="274638"/>
          </a:xfrm>
          <a:prstGeom prst="rect">
            <a:avLst/>
          </a:prstGeom>
          <a:solidFill>
            <a:srgbClr val="0000FF"/>
          </a:solidFill>
          <a:ln w="9360">
            <a:solidFill>
              <a:srgbClr val="FFFFFF"/>
            </a:solidFill>
            <a:miter lim="800000"/>
            <a:headEnd/>
            <a:tailEnd/>
          </a:ln>
        </p:spPr>
        <p:txBody>
          <a:bodyPr lIns="4680" tIns="4680" rIns="4680" bIns="4680" anchor="ct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7A8C517-17D6-4C12-B1CC-E85C71E7D489}" type="slidenum">
              <a:rPr lang="en-US" sz="1200">
                <a:solidFill>
                  <a:srgbClr val="FFFFFF"/>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a:t>
            </a:fld>
            <a:r>
              <a:rPr lang="en-US" sz="1200">
                <a:solidFill>
                  <a:srgbClr val="FFFFFF"/>
                </a:solidFill>
              </a:rPr>
              <a:t> </a:t>
            </a:r>
          </a:p>
        </p:txBody>
      </p:sp>
      <p:sp>
        <p:nvSpPr>
          <p:cNvPr id="79879" name="Footer Placeholder 7"/>
          <p:cNvSpPr txBox="1">
            <a:spLocks noGrp="1"/>
          </p:cNvSpPr>
          <p:nvPr/>
        </p:nvSpPr>
        <p:spPr bwMode="auto">
          <a:xfrm>
            <a:off x="6350" y="6569075"/>
            <a:ext cx="1966913" cy="274638"/>
          </a:xfrm>
          <a:prstGeom prst="rect">
            <a:avLst/>
          </a:prstGeom>
          <a:solidFill>
            <a:srgbClr val="0000FF"/>
          </a:solidFill>
          <a:ln w="9360">
            <a:solidFill>
              <a:srgbClr val="FFFFFF"/>
            </a:solidFill>
            <a:miter lim="800000"/>
            <a:headEnd/>
            <a:tailEnd/>
          </a:ln>
        </p:spPr>
        <p:txBody>
          <a:bodyPr lIns="4680" tIns="4680" rIns="4680" bIns="468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rPr>
              <a:t>R. P. Singh</a:t>
            </a:r>
          </a:p>
        </p:txBody>
      </p:sp>
      <p:sp>
        <p:nvSpPr>
          <p:cNvPr id="79880" name="Rectangle 1"/>
          <p:cNvSpPr>
            <a:spLocks noChangeArrowheads="1"/>
          </p:cNvSpPr>
          <p:nvPr/>
        </p:nvSpPr>
        <p:spPr bwMode="auto">
          <a:xfrm>
            <a:off x="9525" y="9525"/>
            <a:ext cx="9123363" cy="685800"/>
          </a:xfrm>
          <a:prstGeom prst="rect">
            <a:avLst/>
          </a:prstGeom>
          <a:solidFill>
            <a:srgbClr val="0000FF"/>
          </a:solidFill>
          <a:ln w="9360">
            <a:solidFill>
              <a:srgbClr val="FFFFFF"/>
            </a:solidFill>
            <a:miter lim="800000"/>
            <a:headEnd/>
            <a:tailEnd/>
          </a:ln>
        </p:spPr>
        <p:txBody>
          <a:bodyPr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a:solidFill>
                  <a:schemeClr val="bg1"/>
                </a:solidFill>
                <a:latin typeface="cmss12" pitchFamily="34" charset="0"/>
              </a:rPr>
              <a:t>Generation of Vortices in light</a:t>
            </a:r>
            <a:endParaRPr lang="en-IN" sz="2800">
              <a:solidFill>
                <a:schemeClr val="bg1"/>
              </a:solidFill>
              <a:latin typeface="cmss12"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mss12"/>
        <a:ea typeface=""/>
        <a:cs typeface=""/>
      </a:majorFont>
      <a:minorFont>
        <a:latin typeface="cmss12"/>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9248</TotalTime>
  <Words>2268</Words>
  <Application>Microsoft Office PowerPoint</Application>
  <PresentationFormat>On-screen Show (4:3)</PresentationFormat>
  <Paragraphs>474</Paragraphs>
  <Slides>48</Slides>
  <Notes>30</Notes>
  <HiddenSlides>0</HiddenSlides>
  <MMClips>2</MMClips>
  <ScaleCrop>false</ScaleCrop>
  <HeadingPairs>
    <vt:vector size="6" baseType="variant">
      <vt:variant>
        <vt:lpstr>Theme</vt:lpstr>
      </vt:variant>
      <vt:variant>
        <vt:i4>1</vt:i4>
      </vt:variant>
      <vt:variant>
        <vt:lpstr>Embedded OLE Servers</vt:lpstr>
      </vt:variant>
      <vt:variant>
        <vt:i4>6</vt:i4>
      </vt:variant>
      <vt:variant>
        <vt:lpstr>Slide Titles</vt:lpstr>
      </vt:variant>
      <vt:variant>
        <vt:i4>48</vt:i4>
      </vt:variant>
    </vt:vector>
  </HeadingPairs>
  <TitlesOfParts>
    <vt:vector size="55" baseType="lpstr">
      <vt:lpstr>Default Design</vt:lpstr>
      <vt:lpstr>Equation</vt:lpstr>
      <vt:lpstr>Bitmap Image</vt:lpstr>
      <vt:lpstr>Microsoft Equation 3.0</vt:lpstr>
      <vt:lpstr>Presentation</vt:lpstr>
      <vt:lpstr>Graph</vt:lpstr>
      <vt:lpstr>Acrobat Document</vt:lpstr>
      <vt:lpstr>PowerPoint Presentation</vt:lpstr>
      <vt:lpstr>PowerPoint Presentation</vt:lpstr>
      <vt:lpstr>Outline of the talk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Entanglement</vt:lpstr>
      <vt:lpstr>Entanglement contd…</vt:lpstr>
      <vt:lpstr>Spontaneous parametric down conversion</vt:lpstr>
      <vt:lpstr>Phase matching (Birefringence)</vt:lpstr>
      <vt:lpstr>Type-I SPDC</vt:lpstr>
      <vt:lpstr>Type-II SPDC</vt:lpstr>
      <vt:lpstr>Specification of components used</vt:lpstr>
      <vt:lpstr>PowerPoint Presentation</vt:lpstr>
      <vt:lpstr>PowerPoint Presentation</vt:lpstr>
      <vt:lpstr>PowerPoint Presentation</vt:lpstr>
      <vt:lpstr>PowerPoint Presentation</vt:lpstr>
      <vt:lpstr> Related works at PRL</vt:lpstr>
      <vt:lpstr>Generating correlated photon pairs</vt:lpstr>
      <vt:lpstr>Generating correlated photons</vt:lpstr>
      <vt:lpstr>Observing SPDC at varying pump intensity</vt:lpstr>
      <vt:lpstr>SPDC with Gaussian pump beam</vt:lpstr>
      <vt:lpstr>SPDC with Gaussian pump beam (theory)</vt:lpstr>
      <vt:lpstr>SPDC with gaussian pump beam</vt:lpstr>
      <vt:lpstr>SPDC with optical vortex beam</vt:lpstr>
      <vt:lpstr>SPDC with optical vortex pump beam</vt:lpstr>
      <vt:lpstr>SPDC with optical vortex pump beam</vt:lpstr>
      <vt:lpstr>PowerPoint Presentation</vt:lpstr>
      <vt:lpstr>Classical Entanglement</vt:lpstr>
      <vt:lpstr>Classical Bell’s Violation for Optical Vortex beams</vt:lpstr>
      <vt:lpstr>Experimental setup for determining TPCF</vt:lpstr>
      <vt:lpstr>Variation of non-locality with order of vortex (n)</vt:lpstr>
      <vt:lpstr>Results</vt:lpstr>
      <vt:lpstr>PowerPoint Presentation</vt:lpstr>
      <vt:lpstr>PowerPoint Presentation</vt:lpstr>
      <vt:lpstr>PowerPoint Presentation</vt:lpstr>
      <vt:lpstr>Conclusion and future outlook</vt:lpstr>
      <vt:lpstr>Thank you!</vt:lpstr>
      <vt:lpstr>OAM entanglement</vt:lpstr>
      <vt:lpstr>Generating correlated photon pairs</vt:lpstr>
      <vt:lpstr>SPDC with gaussian pump beam</vt:lpstr>
      <vt:lpstr>Generating optical vortices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SP</dc:creator>
  <cp:lastModifiedBy>Chithrabhanu</cp:lastModifiedBy>
  <cp:revision>1324</cp:revision>
  <cp:lastPrinted>1601-01-01T00:00:00Z</cp:lastPrinted>
  <dcterms:created xsi:type="dcterms:W3CDTF">2011-07-29T02:56:18Z</dcterms:created>
  <dcterms:modified xsi:type="dcterms:W3CDTF">2014-02-27T22:13:40Z</dcterms:modified>
</cp:coreProperties>
</file>