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89" r:id="rId3"/>
    <p:sldId id="288" r:id="rId4"/>
    <p:sldId id="294" r:id="rId5"/>
    <p:sldId id="292" r:id="rId6"/>
    <p:sldId id="280" r:id="rId7"/>
    <p:sldId id="293" r:id="rId8"/>
    <p:sldId id="290" r:id="rId9"/>
    <p:sldId id="291" r:id="rId10"/>
    <p:sldId id="262" r:id="rId11"/>
    <p:sldId id="264" r:id="rId12"/>
    <p:sldId id="284" r:id="rId13"/>
    <p:sldId id="285" r:id="rId14"/>
    <p:sldId id="286" r:id="rId15"/>
    <p:sldId id="296" r:id="rId16"/>
    <p:sldId id="295" r:id="rId17"/>
    <p:sldId id="298" r:id="rId18"/>
    <p:sldId id="299" r:id="rId19"/>
    <p:sldId id="300" r:id="rId20"/>
    <p:sldId id="274" r:id="rId21"/>
    <p:sldId id="265" r:id="rId22"/>
    <p:sldId id="301" r:id="rId23"/>
    <p:sldId id="28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D593"/>
    <a:srgbClr val="646768"/>
    <a:srgbClr val="188458"/>
    <a:srgbClr val="019D6D"/>
    <a:srgbClr val="01BF84"/>
    <a:srgbClr val="01AB76"/>
    <a:srgbClr val="3FD5B8"/>
    <a:srgbClr val="A5D3BD"/>
    <a:srgbClr val="01D191"/>
    <a:srgbClr val="01A1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19" autoAdjust="0"/>
    <p:restoredTop sz="93701" autoAdjust="0"/>
  </p:normalViewPr>
  <p:slideViewPr>
    <p:cSldViewPr>
      <p:cViewPr>
        <p:scale>
          <a:sx n="55" d="100"/>
          <a:sy n="55" d="100"/>
        </p:scale>
        <p:origin x="-228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11761-0CC0-434A-8C01-7F2A937AF9B0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CB9C71-C49C-46F7-9BAD-3A3C37937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000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200E-710C-42DB-AFA2-290BF3E6CDF7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10B61-6029-40D8-983E-16EE3A7F0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68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200E-710C-42DB-AFA2-290BF3E6CDF7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10B61-6029-40D8-983E-16EE3A7F0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468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200E-710C-42DB-AFA2-290BF3E6CDF7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10B61-6029-40D8-983E-16EE3A7F0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80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200E-710C-42DB-AFA2-290BF3E6CDF7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10B61-6029-40D8-983E-16EE3A7F0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27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200E-710C-42DB-AFA2-290BF3E6CDF7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10B61-6029-40D8-983E-16EE3A7F0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58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200E-710C-42DB-AFA2-290BF3E6CDF7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10B61-6029-40D8-983E-16EE3A7F0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335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200E-710C-42DB-AFA2-290BF3E6CDF7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10B61-6029-40D8-983E-16EE3A7F0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714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200E-710C-42DB-AFA2-290BF3E6CDF7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10B61-6029-40D8-983E-16EE3A7F0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52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200E-710C-42DB-AFA2-290BF3E6CDF7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10B61-6029-40D8-983E-16EE3A7F0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086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200E-710C-42DB-AFA2-290BF3E6CDF7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10B61-6029-40D8-983E-16EE3A7F0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1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200E-710C-42DB-AFA2-290BF3E6CDF7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10B61-6029-40D8-983E-16EE3A7F0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686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7200E-710C-42DB-AFA2-290BF3E6CDF7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10B61-6029-40D8-983E-16EE3A7F0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1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qunet.physics.siu.edu/wiki/" TargetMode="Externa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tags" Target="../tags/tag29.xml"/><Relationship Id="rId7" Type="http://schemas.openxmlformats.org/officeDocument/2006/relationships/image" Target="../media/image28.png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image" Target="../media/image27.png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31.png"/><Relationship Id="rId4" Type="http://schemas.openxmlformats.org/officeDocument/2006/relationships/tags" Target="../tags/tag30.xml"/><Relationship Id="rId9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7" Type="http://schemas.openxmlformats.org/officeDocument/2006/relationships/image" Target="../media/image34.png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tags" Target="../tags/tag36.xml"/><Relationship Id="rId7" Type="http://schemas.openxmlformats.org/officeDocument/2006/relationships/image" Target="../media/image36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35.png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37.xml"/><Relationship Id="rId9" Type="http://schemas.openxmlformats.org/officeDocument/2006/relationships/image" Target="../media/image3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49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3" Type="http://schemas.openxmlformats.org/officeDocument/2006/relationships/tags" Target="../tags/tag40.xml"/><Relationship Id="rId7" Type="http://schemas.openxmlformats.org/officeDocument/2006/relationships/image" Target="../media/image53.png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10" Type="http://schemas.openxmlformats.org/officeDocument/2006/relationships/image" Target="../media/image56.png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5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1.xml"/><Relationship Id="rId4" Type="http://schemas.openxmlformats.org/officeDocument/2006/relationships/image" Target="../media/image5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arxiv.org/abs/1305.1978" TargetMode="Externa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image" Target="../media/image60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gif"/><Relationship Id="rId2" Type="http://schemas.openxmlformats.org/officeDocument/2006/relationships/image" Target="../media/image6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image" Target="../media/image4.png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image" Target="../media/image3.png"/><Relationship Id="rId17" Type="http://schemas.openxmlformats.org/officeDocument/2006/relationships/image" Target="../media/image8.png"/><Relationship Id="rId2" Type="http://schemas.openxmlformats.org/officeDocument/2006/relationships/tags" Target="../tags/tag2.xml"/><Relationship Id="rId16" Type="http://schemas.openxmlformats.org/officeDocument/2006/relationships/image" Target="../media/image7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image" Target="../media/image2.png"/><Relationship Id="rId5" Type="http://schemas.openxmlformats.org/officeDocument/2006/relationships/tags" Target="../tags/tag5.xml"/><Relationship Id="rId15" Type="http://schemas.openxmlformats.org/officeDocument/2006/relationships/image" Target="../media/image6.png"/><Relationship Id="rId10" Type="http://schemas.openxmlformats.org/officeDocument/2006/relationships/image" Target="../media/image1.png"/><Relationship Id="rId4" Type="http://schemas.openxmlformats.org/officeDocument/2006/relationships/tags" Target="../tags/tag4.xml"/><Relationship Id="rId9" Type="http://schemas.openxmlformats.org/officeDocument/2006/relationships/slideLayout" Target="../slideLayouts/slideLayout6.xml"/><Relationship Id="rId1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tags" Target="../tags/tag13.xml"/><Relationship Id="rId7" Type="http://schemas.openxmlformats.org/officeDocument/2006/relationships/image" Target="../media/image11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5.png"/><Relationship Id="rId5" Type="http://schemas.openxmlformats.org/officeDocument/2006/relationships/tags" Target="../tags/tag15.xml"/><Relationship Id="rId10" Type="http://schemas.openxmlformats.org/officeDocument/2006/relationships/image" Target="../media/image14.png"/><Relationship Id="rId4" Type="http://schemas.openxmlformats.org/officeDocument/2006/relationships/tags" Target="../tags/tag14.xml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tags" Target="../tags/tag18.xml"/><Relationship Id="rId7" Type="http://schemas.openxmlformats.org/officeDocument/2006/relationships/image" Target="../media/image16.png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0.png"/><Relationship Id="rId5" Type="http://schemas.openxmlformats.org/officeDocument/2006/relationships/tags" Target="../tags/tag20.xml"/><Relationship Id="rId10" Type="http://schemas.openxmlformats.org/officeDocument/2006/relationships/image" Target="../media/image19.png"/><Relationship Id="rId4" Type="http://schemas.openxmlformats.org/officeDocument/2006/relationships/tags" Target="../tags/tag19.xml"/><Relationship Id="rId9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solidFill>
                  <a:srgbClr val="019D6D"/>
                </a:solidFill>
              </a:rPr>
              <a:t>Decoherence</a:t>
            </a:r>
            <a:r>
              <a:rPr lang="en-US" sz="2800" dirty="0" smtClean="0">
                <a:solidFill>
                  <a:srgbClr val="019D6D"/>
                </a:solidFill>
              </a:rPr>
              <a:t>-free/Noiseless Subsystems for </a:t>
            </a:r>
            <a:br>
              <a:rPr lang="en-US" sz="2800" dirty="0" smtClean="0">
                <a:solidFill>
                  <a:srgbClr val="019D6D"/>
                </a:solidFill>
              </a:rPr>
            </a:br>
            <a:r>
              <a:rPr lang="en-US" sz="2800" dirty="0" smtClean="0">
                <a:solidFill>
                  <a:srgbClr val="019D6D"/>
                </a:solidFill>
              </a:rPr>
              <a:t>Quantum Computation</a:t>
            </a:r>
            <a:endParaRPr lang="en-US" sz="2800" dirty="0">
              <a:solidFill>
                <a:srgbClr val="019D6D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2194087"/>
            <a:ext cx="9144000" cy="0"/>
          </a:xfrm>
          <a:prstGeom prst="line">
            <a:avLst/>
          </a:prstGeom>
          <a:ln w="2222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52400" y="2223655"/>
            <a:ext cx="899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   IPQI, Bhubaneswar </a:t>
            </a:r>
            <a:r>
              <a:rPr lang="en-US" dirty="0" smtClean="0"/>
              <a:t>				</a:t>
            </a:r>
            <a:r>
              <a:rPr lang="en-US" smtClean="0"/>
              <a:t>     February 24, </a:t>
            </a:r>
            <a:r>
              <a:rPr lang="en-US" dirty="0" smtClean="0"/>
              <a:t>2014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151098" y="1059870"/>
            <a:ext cx="28533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accent6">
                    <a:lumMod val="50000"/>
                  </a:schemeClr>
                </a:solidFill>
              </a:rPr>
              <a:t>Mark Byrd</a:t>
            </a:r>
          </a:p>
          <a:p>
            <a:pPr algn="ctr"/>
            <a:r>
              <a:rPr lang="en-US" sz="1400" i="1" dirty="0" smtClean="0">
                <a:solidFill>
                  <a:schemeClr val="accent6">
                    <a:lumMod val="50000"/>
                  </a:schemeClr>
                </a:solidFill>
              </a:rPr>
              <a:t>Physics Department, CS Department</a:t>
            </a:r>
          </a:p>
          <a:p>
            <a:pPr algn="ctr"/>
            <a:r>
              <a:rPr lang="en-US" sz="1400" i="1" dirty="0" smtClean="0">
                <a:solidFill>
                  <a:schemeClr val="accent6">
                    <a:lumMod val="50000"/>
                  </a:schemeClr>
                </a:solidFill>
              </a:rPr>
              <a:t>Southern Illinois University</a:t>
            </a:r>
          </a:p>
          <a:p>
            <a:pPr algn="ctr"/>
            <a:r>
              <a:rPr lang="en-US" sz="1400" i="1" dirty="0" smtClean="0">
                <a:solidFill>
                  <a:schemeClr val="accent6">
                    <a:lumMod val="50000"/>
                  </a:schemeClr>
                </a:solidFill>
              </a:rPr>
              <a:t>Carbondale, Illinois 62901</a:t>
            </a:r>
            <a:endParaRPr lang="en-US" sz="1400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21786" y="2971800"/>
            <a:ext cx="3390223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u="sng" dirty="0" smtClean="0">
                <a:solidFill>
                  <a:srgbClr val="019D6D"/>
                </a:solidFill>
              </a:rPr>
              <a:t>Outline: </a:t>
            </a:r>
          </a:p>
          <a:p>
            <a:endParaRPr lang="en-US" dirty="0" smtClean="0">
              <a:solidFill>
                <a:srgbClr val="019D6D"/>
              </a:solidFill>
            </a:endParaRPr>
          </a:p>
          <a:p>
            <a:r>
              <a:rPr lang="en-US" dirty="0" smtClean="0">
                <a:solidFill>
                  <a:srgbClr val="019D6D"/>
                </a:solidFill>
              </a:rPr>
              <a:t>Background</a:t>
            </a:r>
          </a:p>
          <a:p>
            <a:endParaRPr lang="en-US" dirty="0">
              <a:solidFill>
                <a:srgbClr val="019D6D"/>
              </a:solidFill>
            </a:endParaRPr>
          </a:p>
          <a:p>
            <a:r>
              <a:rPr lang="en-US" dirty="0" smtClean="0">
                <a:solidFill>
                  <a:srgbClr val="019D6D"/>
                </a:solidFill>
              </a:rPr>
              <a:t>Some examples</a:t>
            </a:r>
            <a:endParaRPr lang="en-US" dirty="0">
              <a:solidFill>
                <a:srgbClr val="019D6D"/>
              </a:solidFill>
            </a:endParaRPr>
          </a:p>
          <a:p>
            <a:endParaRPr lang="en-US" dirty="0" smtClean="0">
              <a:solidFill>
                <a:srgbClr val="019D6D"/>
              </a:solidFill>
            </a:endParaRPr>
          </a:p>
          <a:p>
            <a:r>
              <a:rPr lang="en-US" dirty="0" smtClean="0">
                <a:solidFill>
                  <a:srgbClr val="019D6D"/>
                </a:solidFill>
              </a:rPr>
              <a:t>Quantum computing on a DFS</a:t>
            </a:r>
            <a:endParaRPr lang="en-US" dirty="0">
              <a:solidFill>
                <a:srgbClr val="019D6D"/>
              </a:solidFill>
            </a:endParaRPr>
          </a:p>
          <a:p>
            <a:endParaRPr lang="en-US" dirty="0" smtClean="0">
              <a:solidFill>
                <a:srgbClr val="019D6D"/>
              </a:solidFill>
            </a:endParaRPr>
          </a:p>
          <a:p>
            <a:r>
              <a:rPr lang="en-US" dirty="0" smtClean="0">
                <a:solidFill>
                  <a:srgbClr val="019D6D"/>
                </a:solidFill>
              </a:rPr>
              <a:t>Three-</a:t>
            </a:r>
            <a:r>
              <a:rPr lang="en-US" dirty="0" err="1" smtClean="0">
                <a:solidFill>
                  <a:srgbClr val="019D6D"/>
                </a:solidFill>
              </a:rPr>
              <a:t>qubit</a:t>
            </a:r>
            <a:r>
              <a:rPr lang="en-US" dirty="0" smtClean="0">
                <a:solidFill>
                  <a:srgbClr val="019D6D"/>
                </a:solidFill>
              </a:rPr>
              <a:t> DFS for quantum dots</a:t>
            </a:r>
            <a:endParaRPr lang="en-US" dirty="0">
              <a:solidFill>
                <a:srgbClr val="019D6D"/>
              </a:solidFill>
            </a:endParaRPr>
          </a:p>
          <a:p>
            <a:endParaRPr lang="en-US" dirty="0" smtClean="0">
              <a:solidFill>
                <a:srgbClr val="019D6D"/>
              </a:solidFill>
            </a:endParaRPr>
          </a:p>
          <a:p>
            <a:r>
              <a:rPr lang="en-US" dirty="0" smtClean="0">
                <a:solidFill>
                  <a:srgbClr val="019D6D"/>
                </a:solidFill>
              </a:rPr>
              <a:t>Summary</a:t>
            </a:r>
            <a:endParaRPr lang="en-US" dirty="0">
              <a:solidFill>
                <a:srgbClr val="019D6D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2667000"/>
            <a:ext cx="9144000" cy="0"/>
          </a:xfrm>
          <a:prstGeom prst="line">
            <a:avLst/>
          </a:prstGeom>
          <a:ln w="2222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47704" y="6338233"/>
            <a:ext cx="7600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 introductory material: QUNET </a:t>
            </a:r>
            <a:r>
              <a:rPr lang="en-US" dirty="0" smtClean="0"/>
              <a:t>WIKIBOOK:  </a:t>
            </a:r>
            <a:r>
              <a:rPr lang="en-US" dirty="0" smtClean="0">
                <a:hlinkClick r:id="rId2"/>
              </a:rPr>
              <a:t>http://qunet.physics.siu.edu/wiki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53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188458"/>
                </a:solidFill>
              </a:rPr>
              <a:t>Three-</a:t>
            </a:r>
            <a:r>
              <a:rPr lang="en-US" sz="3200" dirty="0" err="1">
                <a:solidFill>
                  <a:srgbClr val="188458"/>
                </a:solidFill>
              </a:rPr>
              <a:t>Q</a:t>
            </a:r>
            <a:r>
              <a:rPr lang="en-US" sz="3200" dirty="0" err="1" smtClean="0">
                <a:solidFill>
                  <a:srgbClr val="188458"/>
                </a:solidFill>
              </a:rPr>
              <a:t>ubit</a:t>
            </a:r>
            <a:r>
              <a:rPr lang="en-US" sz="3200" dirty="0" smtClean="0">
                <a:solidFill>
                  <a:srgbClr val="188458"/>
                </a:solidFill>
              </a:rPr>
              <a:t> NS (cont.)</a:t>
            </a:r>
            <a:endParaRPr lang="en-US" sz="3200" dirty="0">
              <a:solidFill>
                <a:srgbClr val="188458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5181" y="1462547"/>
            <a:ext cx="3557483" cy="2499853"/>
          </a:xfrm>
          <a:prstGeom prst="rect">
            <a:avLst/>
          </a:prstGeom>
        </p:spPr>
      </p:pic>
      <p:sp>
        <p:nvSpPr>
          <p:cNvPr id="15" name="Left Brace 14"/>
          <p:cNvSpPr/>
          <p:nvPr/>
        </p:nvSpPr>
        <p:spPr>
          <a:xfrm flipH="1">
            <a:off x="6126615" y="1447801"/>
            <a:ext cx="145026" cy="581612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 Brace 15"/>
          <p:cNvSpPr/>
          <p:nvPr/>
        </p:nvSpPr>
        <p:spPr>
          <a:xfrm flipH="1">
            <a:off x="6128139" y="2209801"/>
            <a:ext cx="145026" cy="581612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565" y="1637602"/>
            <a:ext cx="370435" cy="86978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57200" y="140627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Explicitly: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85800" y="4343400"/>
            <a:ext cx="70371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 perform quantum computing on this DFS, you can use the Heisenberg </a:t>
            </a:r>
          </a:p>
          <a:p>
            <a:r>
              <a:rPr lang="en-US" dirty="0"/>
              <a:t>e</a:t>
            </a:r>
            <a:r>
              <a:rPr lang="en-US" dirty="0" smtClean="0"/>
              <a:t>xchange interaction:</a:t>
            </a:r>
            <a:endParaRPr lang="en-US" dirty="0"/>
          </a:p>
        </p:txBody>
      </p:sp>
      <p:pic>
        <p:nvPicPr>
          <p:cNvPr id="20" name="Picture 19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0885" y="4876800"/>
            <a:ext cx="2063115" cy="533400"/>
          </a:xfrm>
          <a:prstGeom prst="rect">
            <a:avLst/>
          </a:prstGeom>
        </p:spPr>
      </p:pic>
      <p:pic>
        <p:nvPicPr>
          <p:cNvPr id="21" name="Picture 13" descr="figure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711825"/>
            <a:ext cx="24384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4" descr="figure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5711825"/>
            <a:ext cx="31242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427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276600" y="5867400"/>
            <a:ext cx="2466975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188458"/>
                </a:solidFill>
              </a:rPr>
              <a:t>Logical vs. Physical</a:t>
            </a:r>
            <a:endParaRPr lang="en-US" sz="3200" dirty="0">
              <a:solidFill>
                <a:srgbClr val="188458"/>
              </a:solidFill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609600" y="2667000"/>
            <a:ext cx="8093075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dirty="0"/>
              <a:t>Using the logical operations introduced above, we can construct an LEO from interactions involving Heisenberg exchange:</a:t>
            </a:r>
          </a:p>
          <a:p>
            <a:pPr eaLnBrk="1" hangingPunct="1"/>
            <a:endParaRPr lang="en-US" sz="1600" dirty="0"/>
          </a:p>
          <a:p>
            <a:pPr eaLnBrk="1" hangingPunct="1"/>
            <a:r>
              <a:rPr lang="en-US" sz="1600" dirty="0"/>
              <a:t>                                                                 or</a:t>
            </a:r>
          </a:p>
        </p:txBody>
      </p:sp>
      <p:pic>
        <p:nvPicPr>
          <p:cNvPr id="10" name="Picture 14" descr="figure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038600"/>
            <a:ext cx="4343400" cy="95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7" descr="figure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3225" y="3440113"/>
            <a:ext cx="3030538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609600" y="914400"/>
            <a:ext cx="8093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dirty="0"/>
              <a:t>We can switch between pictures with a change of basis:</a:t>
            </a:r>
          </a:p>
        </p:txBody>
      </p:sp>
      <p:pic>
        <p:nvPicPr>
          <p:cNvPr id="14" name="Picture 22" descr="figure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1695450"/>
            <a:ext cx="27400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80522" y="5413400"/>
            <a:ext cx="69559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The experimentalists doing quantum dot quantum computing call these </a:t>
            </a:r>
          </a:p>
          <a:p>
            <a:r>
              <a:rPr lang="en-US" i="1" dirty="0" smtClean="0"/>
              <a:t>“triple dots”.</a:t>
            </a:r>
            <a:endParaRPr lang="en-US" i="1" dirty="0"/>
          </a:p>
        </p:txBody>
      </p:sp>
      <p:sp>
        <p:nvSpPr>
          <p:cNvPr id="15" name="Oval 11"/>
          <p:cNvSpPr>
            <a:spLocks noChangeArrowheads="1"/>
          </p:cNvSpPr>
          <p:nvPr/>
        </p:nvSpPr>
        <p:spPr bwMode="auto">
          <a:xfrm>
            <a:off x="4343400" y="6096000"/>
            <a:ext cx="228600" cy="228600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dirty="0"/>
              <a:t>2</a:t>
            </a:r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3581400" y="6096000"/>
            <a:ext cx="228600" cy="228600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1</a:t>
            </a: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5181600" y="6096000"/>
            <a:ext cx="228600" cy="228600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31427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188458"/>
                </a:solidFill>
              </a:rPr>
              <a:t>Quantum Computing on a DFS</a:t>
            </a:r>
            <a:endParaRPr lang="en-US" sz="3200" dirty="0">
              <a:solidFill>
                <a:srgbClr val="188458"/>
              </a:solidFill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533400" y="1090613"/>
            <a:ext cx="5463355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dirty="0"/>
              <a:t>A</a:t>
            </a:r>
            <a:r>
              <a:rPr lang="en-US" sz="1600" dirty="0" smtClean="0"/>
              <a:t>ny </a:t>
            </a:r>
            <a:r>
              <a:rPr lang="en-US" sz="1600" dirty="0"/>
              <a:t>logical operation will take code words to code words.  </a:t>
            </a:r>
          </a:p>
          <a:p>
            <a:pPr eaLnBrk="1" hangingPunct="1"/>
            <a:r>
              <a:rPr lang="en-US" sz="1600" dirty="0"/>
              <a:t>So let </a:t>
            </a:r>
            <a:r>
              <a:rPr lang="en-US" sz="1600" i="1" dirty="0">
                <a:latin typeface="CG Times" pitchFamily="18" charset="0"/>
              </a:rPr>
              <a:t>U</a:t>
            </a:r>
            <a:r>
              <a:rPr lang="en-US" sz="1600" dirty="0"/>
              <a:t> be such an operation.  Then </a:t>
            </a:r>
          </a:p>
          <a:p>
            <a:pPr eaLnBrk="1" hangingPunct="1"/>
            <a:endParaRPr lang="en-US" sz="1600" dirty="0"/>
          </a:p>
          <a:p>
            <a:pPr eaLnBrk="1" hangingPunct="1"/>
            <a:endParaRPr lang="en-US" sz="1600" dirty="0"/>
          </a:p>
          <a:p>
            <a:pPr eaLnBrk="1" hangingPunct="1"/>
            <a:endParaRPr lang="en-US" sz="1600" dirty="0"/>
          </a:p>
          <a:p>
            <a:pPr eaLnBrk="1" hangingPunct="1"/>
            <a:r>
              <a:rPr lang="en-US" sz="1600" dirty="0"/>
              <a:t> or </a:t>
            </a:r>
          </a:p>
          <a:p>
            <a:pPr eaLnBrk="1" hangingPunct="1"/>
            <a:endParaRPr lang="en-US" sz="1600" dirty="0"/>
          </a:p>
          <a:p>
            <a:pPr eaLnBrk="1" hangingPunct="1"/>
            <a:endParaRPr lang="en-US" sz="1600" dirty="0"/>
          </a:p>
          <a:p>
            <a:pPr eaLnBrk="1" hangingPunct="1"/>
            <a:endParaRPr lang="en-US" sz="1600" dirty="0"/>
          </a:p>
          <a:p>
            <a:pPr eaLnBrk="1" hangingPunct="1"/>
            <a:r>
              <a:rPr lang="en-US" sz="1600" dirty="0"/>
              <a:t> so that </a:t>
            </a:r>
          </a:p>
          <a:p>
            <a:pPr eaLnBrk="1" hangingPunct="1"/>
            <a:endParaRPr lang="en-US" sz="1600" dirty="0"/>
          </a:p>
        </p:txBody>
      </p:sp>
      <p:pic>
        <p:nvPicPr>
          <p:cNvPr id="13" name="Picture 15" descr="figure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0" y="3732213"/>
            <a:ext cx="3213100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593725" y="4303713"/>
            <a:ext cx="81692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/>
              <a:t>This provides a sufficient condition for the a Hamiltonian to be compatible with a NS/DFS:</a:t>
            </a:r>
          </a:p>
        </p:txBody>
      </p:sp>
      <p:pic>
        <p:nvPicPr>
          <p:cNvPr id="15" name="Picture 18" descr="figure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125" y="4953000"/>
            <a:ext cx="2190750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19" descr="figure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100" y="1901825"/>
            <a:ext cx="2871788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20" descr="figure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8213" y="2736850"/>
            <a:ext cx="2087562" cy="29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593725" y="5607050"/>
            <a:ext cx="8169275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i="1" dirty="0">
                <a:solidFill>
                  <a:srgbClr val="A82D14"/>
                </a:solidFill>
              </a:rPr>
              <a:t>This also gives us another way in which to design codes.  Encode against errors which are correctable up to a stabilizer element.</a:t>
            </a:r>
          </a:p>
          <a:p>
            <a:pPr eaLnBrk="1" hangingPunct="1"/>
            <a:endParaRPr lang="en-US" i="1" dirty="0">
              <a:solidFill>
                <a:srgbClr val="A82D14"/>
              </a:solidFill>
            </a:endParaRPr>
          </a:p>
          <a:p>
            <a:r>
              <a:rPr lang="en-US" sz="1200" dirty="0" smtClean="0"/>
              <a:t>Byrd/</a:t>
            </a:r>
            <a:r>
              <a:rPr lang="en-US" sz="1200" dirty="0" err="1" smtClean="0"/>
              <a:t>Lidar</a:t>
            </a:r>
            <a:r>
              <a:rPr lang="en-US" sz="1200" dirty="0" smtClean="0"/>
              <a:t> </a:t>
            </a:r>
            <a:r>
              <a:rPr lang="en-US" sz="1200" dirty="0" smtClean="0"/>
              <a:t>Phys</a:t>
            </a:r>
            <a:r>
              <a:rPr lang="en-US" sz="1200" dirty="0"/>
              <a:t>. Rev. A 67, 012324 (</a:t>
            </a:r>
            <a:r>
              <a:rPr lang="en-US" sz="1200" dirty="0" smtClean="0"/>
              <a:t>2003)</a:t>
            </a:r>
            <a:r>
              <a:rPr lang="en-US" sz="1200" dirty="0"/>
              <a:t> Dave </a:t>
            </a:r>
            <a:r>
              <a:rPr lang="en-US" sz="1200" dirty="0" smtClean="0"/>
              <a:t>Bacon Phys</a:t>
            </a:r>
            <a:r>
              <a:rPr lang="en-US" sz="1200" dirty="0"/>
              <a:t>. Rev. A </a:t>
            </a:r>
            <a:r>
              <a:rPr lang="en-US" sz="1200" b="1" dirty="0"/>
              <a:t>73</a:t>
            </a:r>
            <a:r>
              <a:rPr lang="en-US" sz="1200" dirty="0"/>
              <a:t>, 012340 – Published 29 January </a:t>
            </a:r>
            <a:r>
              <a:rPr lang="en-US" sz="1200" dirty="0" smtClean="0"/>
              <a:t>2006  </a:t>
            </a:r>
            <a:r>
              <a:rPr lang="en-US" sz="1200" dirty="0"/>
              <a:t> </a:t>
            </a:r>
            <a:r>
              <a:rPr lang="en-US" sz="1200" dirty="0" err="1" smtClean="0"/>
              <a:t>Kribs</a:t>
            </a:r>
            <a:r>
              <a:rPr lang="en-US" sz="1200" dirty="0" smtClean="0"/>
              <a:t>, et al. Phys</a:t>
            </a:r>
            <a:r>
              <a:rPr lang="en-US" sz="1200" dirty="0"/>
              <a:t>. Rev. </a:t>
            </a:r>
            <a:r>
              <a:rPr lang="en-US" sz="1200" dirty="0" err="1"/>
              <a:t>Lett</a:t>
            </a:r>
            <a:r>
              <a:rPr lang="en-US" sz="1200" dirty="0"/>
              <a:t>. </a:t>
            </a:r>
            <a:r>
              <a:rPr lang="en-US" sz="1200" b="1" dirty="0"/>
              <a:t>94</a:t>
            </a:r>
            <a:r>
              <a:rPr lang="en-US" sz="1200" dirty="0"/>
              <a:t>, 180501 (2005).</a:t>
            </a:r>
          </a:p>
          <a:p>
            <a:pPr eaLnBrk="1" hangingPunct="1"/>
            <a:endParaRPr lang="en-US" sz="1200" dirty="0"/>
          </a:p>
        </p:txBody>
      </p:sp>
      <p:sp>
        <p:nvSpPr>
          <p:cNvPr id="2" name="Rectangle 1"/>
          <p:cNvSpPr/>
          <p:nvPr/>
        </p:nvSpPr>
        <p:spPr>
          <a:xfrm>
            <a:off x="7086600" y="2306329"/>
            <a:ext cx="1676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err="1"/>
              <a:t>Kempe</a:t>
            </a:r>
            <a:r>
              <a:rPr lang="en-US" sz="1200" dirty="0"/>
              <a:t>, et al. </a:t>
            </a:r>
            <a:r>
              <a:rPr lang="en-US" sz="1200" dirty="0" err="1"/>
              <a:t>Phys.Rev</a:t>
            </a:r>
            <a:r>
              <a:rPr lang="en-US" sz="1200" dirty="0"/>
              <a:t>. A 63, 042307 (2001).</a:t>
            </a:r>
          </a:p>
        </p:txBody>
      </p:sp>
    </p:spTree>
    <p:extLst>
      <p:ext uri="{BB962C8B-B14F-4D97-AF65-F5344CB8AC3E}">
        <p14:creationId xmlns:p14="http://schemas.microsoft.com/office/powerpoint/2010/main" val="245048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188458"/>
                </a:solidFill>
              </a:rPr>
              <a:t>There is an Algorithm</a:t>
            </a:r>
            <a:endParaRPr lang="en-US" sz="3200" dirty="0">
              <a:solidFill>
                <a:srgbClr val="188458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6329" y="884908"/>
            <a:ext cx="9015127" cy="4664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07840" tIns="4761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Let us begin with notation.    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is the Hamiltonian.       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is a complete set of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Hermitian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matrices in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terms of which any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Hermitian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matrix can be expanded. The      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form a basis for the stabilizer of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the system, and            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is an arbitrary linear combination of those stabilizer elements.        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is a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5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set of real numbers.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Expand     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in terms of the complete set of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Hermitian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matrices      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   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described above:           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n-US" sz="15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Determine the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commutator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of the general Hamiltonian   </a:t>
            </a:r>
            <a:r>
              <a:rPr lang="en-US" sz="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and a generic collective error 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here the      are arbitrary coefficients. In other words, calculate 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Find the projection of                  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onto a component       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by taking the trace of the basis element   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with the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result of (2). In other words, calculate         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          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for each   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Set all of the projections equal to zero and then solve the system of linear equations for the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expansion coefficients   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        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which satisfy these relations, thereby determining the   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    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which will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commute with   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38" name="Picture 2" descr="H\,\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2616" y="1049908"/>
            <a:ext cx="171450" cy="13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39" name="Picture 3" descr="\mu_{ijk}\,\!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9221" y="1072515"/>
            <a:ext cx="295275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 descr="S_i,\,\!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4975" y="1260584"/>
            <a:ext cx="200025" cy="17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1" name="Picture 5" descr="\sum_i g_i S_i,\,\!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311" y="5357652"/>
            <a:ext cx="609600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2" name="Picture 6" descr="a_{ijk}\,\!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6881" y="1593959"/>
            <a:ext cx="276225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3" name="Picture 7" descr="H\,\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788" y="2392680"/>
            <a:ext cx="171450" cy="13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4" name="Picture 8" descr="\mu_{ijk}\,\!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6241" y="4472667"/>
            <a:ext cx="295275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5" name="Picture 9" descr="H=\sum_{ijk}a_{ijk}\mu_{ijk}\,\!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300" y="2362200"/>
            <a:ext cx="12573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6" name="Picture 10" descr="H\,\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865120"/>
            <a:ext cx="171450" cy="13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7" name="Picture 11" descr="\sum_i g_i S_i,\,\!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665" y="1540510"/>
            <a:ext cx="609600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8" name="Picture 12" descr="g_i\,\!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044" y="3223059"/>
            <a:ext cx="133350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9" name="Picture 13" descr="[H,\sum_i g_i S_i].\,\!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075" y="3945192"/>
            <a:ext cx="923925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50" name="Picture 14" descr="\left[H,\sum_i g_i S_i\right]\,\!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2675" y="3214669"/>
            <a:ext cx="923925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51" name="Picture 15" descr="\mu_{ijk}\,\!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3776" y="3971925"/>
            <a:ext cx="295275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52" name="Picture 16" descr="\mu_{ijk}\,\!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8638" y="2417445"/>
            <a:ext cx="295275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53" name="Picture 17" descr="\text{Tr}\left(\left[H,\sum_i g_i S_i\right]\mu_{ijk}\right)\,\!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9435" y="4297617"/>
            <a:ext cx="1895475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54" name="Picture 18" descr="\mu_{ijk}.\,\!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1100" y="3951995"/>
            <a:ext cx="34290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55" name="Picture 19" descr="a_{ijk}\,\!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4607" y="5154387"/>
            <a:ext cx="276225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56" name="Picture 20" descr="H\,\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2184" y="5117448"/>
            <a:ext cx="171450" cy="13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57" name="Picture 21" descr="\sum_i g_i S_i.\,\!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8413" y="2822257"/>
            <a:ext cx="609600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3633553" y="6474767"/>
            <a:ext cx="36483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Bishop/Byrd, J</a:t>
            </a:r>
            <a:r>
              <a:rPr lang="en-US" sz="1200" dirty="0"/>
              <a:t>. Phys. A: Math. </a:t>
            </a:r>
            <a:r>
              <a:rPr lang="en-US" sz="1200" dirty="0" err="1"/>
              <a:t>Theor</a:t>
            </a:r>
            <a:r>
              <a:rPr lang="en-US" sz="1200" dirty="0"/>
              <a:t>. 42, 055301 (</a:t>
            </a:r>
            <a:r>
              <a:rPr lang="en-US" sz="1200" dirty="0" smtClean="0"/>
              <a:t>2009)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3910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188458"/>
                </a:solidFill>
              </a:rPr>
              <a:t>For Collective Errors There is an Analytic Method</a:t>
            </a:r>
            <a:endParaRPr lang="en-US" sz="3200" dirty="0">
              <a:solidFill>
                <a:srgbClr val="188458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6958" y="1524000"/>
            <a:ext cx="1395837" cy="40375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6875" y="2286000"/>
            <a:ext cx="2981325" cy="47701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1524000"/>
            <a:ext cx="2306165" cy="47305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05755" y="1046513"/>
            <a:ext cx="6676700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Casimir</a:t>
            </a:r>
            <a:r>
              <a:rPr lang="en-US" dirty="0" smtClean="0"/>
              <a:t> operators will commute with any element of the algebra: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The collective errors also form a </a:t>
            </a:r>
          </a:p>
          <a:p>
            <a:r>
              <a:rPr lang="en-US" dirty="0"/>
              <a:t>r</a:t>
            </a:r>
            <a:r>
              <a:rPr lang="en-US" dirty="0" smtClean="0"/>
              <a:t>epresentation of the algebra: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We then construct the Casimir invariants for the collective errors</a:t>
            </a:r>
          </a:p>
        </p:txBody>
      </p:sp>
      <p:pic>
        <p:nvPicPr>
          <p:cNvPr id="24" name="Picture 2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3013971"/>
            <a:ext cx="2903220" cy="112014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4953000"/>
            <a:ext cx="1602105" cy="533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1" y="4916714"/>
            <a:ext cx="2406015" cy="58293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94698" y="2160767"/>
            <a:ext cx="2575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Gruber/O’Raifeartaigh:64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68114" y="6324600"/>
            <a:ext cx="29029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 smtClean="0"/>
              <a:t>Bihsop</a:t>
            </a:r>
            <a:r>
              <a:rPr lang="en-US" sz="1200" dirty="0" smtClean="0"/>
              <a:t>, et al Phys</a:t>
            </a:r>
            <a:r>
              <a:rPr lang="en-US" sz="1200" dirty="0"/>
              <a:t>. Rev. A 83, 062327 (2011)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9142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188458"/>
                </a:solidFill>
              </a:rPr>
              <a:t>Compatible Transformations</a:t>
            </a:r>
            <a:endParaRPr lang="en-US" sz="3200" dirty="0">
              <a:solidFill>
                <a:srgbClr val="188458"/>
              </a:solidFill>
            </a:endParaRPr>
          </a:p>
        </p:txBody>
      </p:sp>
      <p:pic>
        <p:nvPicPr>
          <p:cNvPr id="4" name="Picture 2" descr=" \begin{align}&#10;T_2^{(i,j)}   &amp;= \sum_{\alpha} \lambda_\alpha^{(i)}\lambda_\alpha^{(j)} \\&#10;T_3^{(i,j,k)} &amp;= \sum_{\alpha,\beta,\gamma}f_{\alpha\beta\gamma}\lambda_\alpha^{(i)}\lambda_\beta^{(j)}\lambda_\gamma^{(k)}, \\&#10;T_3^{(i,j,k)} &amp;= \sum_{\alpha,\beta,\gamma}d_{\alpha\beta\gamma}\lambda_\alpha^{(i)}\lambda_\beta^{(j)}\lambda_\gamma^{(k)}, &#10;\end{align}\,\!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981200"/>
            <a:ext cx="2971800" cy="1892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5800" y="106680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 these, we extract the single particle Casimir invariants and, using the fact that the sum of invariants is and invariant, we get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705600" y="2703286"/>
            <a:ext cx="2040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Bishop/Byrd/Wu:10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4267200"/>
            <a:ext cx="80375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quadratic can be analytically </a:t>
            </a:r>
            <a:r>
              <a:rPr lang="en-US" dirty="0" err="1" smtClean="0"/>
              <a:t>exponentiated</a:t>
            </a:r>
            <a:r>
              <a:rPr lang="en-US" dirty="0" smtClean="0"/>
              <a:t> to obtain the generalized SWAP for </a:t>
            </a:r>
          </a:p>
          <a:p>
            <a:r>
              <a:rPr lang="en-US" dirty="0"/>
              <a:t> </a:t>
            </a:r>
            <a:r>
              <a:rPr lang="en-US" dirty="0" err="1" smtClean="0"/>
              <a:t>qudits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236" y="4913531"/>
            <a:ext cx="7709535" cy="91249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3633553" y="6474767"/>
            <a:ext cx="36483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Bishop/Byrd, J</a:t>
            </a:r>
            <a:r>
              <a:rPr lang="en-US" sz="1200" dirty="0"/>
              <a:t>. Phys. A: Math. </a:t>
            </a:r>
            <a:r>
              <a:rPr lang="en-US" sz="1200" dirty="0" err="1"/>
              <a:t>Theor</a:t>
            </a:r>
            <a:r>
              <a:rPr lang="en-US" sz="1200" dirty="0"/>
              <a:t>. 42, 055301 (</a:t>
            </a:r>
            <a:r>
              <a:rPr lang="en-US" sz="1200" dirty="0" smtClean="0"/>
              <a:t>2009)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51477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188458"/>
                </a:solidFill>
              </a:rPr>
              <a:t>Finding Collective Errors (or nearly)</a:t>
            </a:r>
            <a:endParaRPr lang="en-US" sz="3200" dirty="0">
              <a:solidFill>
                <a:srgbClr val="188458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1" y="12192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take advantage of a DFS for noise protection, a symmetry must exist in the system-bath interaction.  However, such a symmetry may be hard to identify. 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2362200"/>
            <a:ext cx="784860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Two Algorithms: </a:t>
            </a:r>
          </a:p>
          <a:p>
            <a:endParaRPr lang="en-US" dirty="0"/>
          </a:p>
          <a:p>
            <a:pPr marL="342900" indent="-342900">
              <a:buFont typeface="+mj-lt"/>
              <a:buAutoNum type="arabicParenR"/>
            </a:pPr>
            <a:r>
              <a:rPr lang="en-US" dirty="0" smtClean="0"/>
              <a:t>Optimize, with respect to the given errors, the effect of errors on a two-state system.</a:t>
            </a:r>
          </a:p>
          <a:p>
            <a:pPr marL="342900" indent="-342900">
              <a:buFont typeface="+mj-lt"/>
              <a:buAutoNum type="arabicParenR"/>
            </a:pPr>
            <a:endParaRPr lang="en-US" dirty="0"/>
          </a:p>
          <a:p>
            <a:pPr marL="342900" indent="-342900">
              <a:buFont typeface="+mj-lt"/>
              <a:buAutoNum type="arabicParenR"/>
            </a:pPr>
            <a:r>
              <a:rPr lang="en-US" dirty="0" smtClean="0"/>
              <a:t>Calculate the </a:t>
            </a:r>
            <a:r>
              <a:rPr lang="en-US" dirty="0" err="1" smtClean="0"/>
              <a:t>commutators</a:t>
            </a:r>
            <a:r>
              <a:rPr lang="en-US" dirty="0" smtClean="0"/>
              <a:t> to find a the blocks in the block-</a:t>
            </a:r>
            <a:r>
              <a:rPr lang="en-US" dirty="0" err="1" smtClean="0"/>
              <a:t>diagonalization</a:t>
            </a:r>
            <a:r>
              <a:rPr lang="en-US" dirty="0" smtClean="0"/>
              <a:t> of the errors.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4699329"/>
            <a:ext cx="78198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These are </a:t>
            </a:r>
            <a:r>
              <a:rPr lang="en-US" i="1" dirty="0" smtClean="0"/>
              <a:t>symmetry-finding algorithms </a:t>
            </a:r>
            <a:r>
              <a:rPr lang="en-US" dirty="0" smtClean="0"/>
              <a:t>based on algebraic representation theory.  The second will find the largest symmetry.</a:t>
            </a:r>
          </a:p>
          <a:p>
            <a:r>
              <a:rPr lang="en-US" dirty="0"/>
              <a:t> </a:t>
            </a:r>
            <a:r>
              <a:rPr lang="en-US" dirty="0" smtClean="0"/>
              <a:t> or </a:t>
            </a:r>
          </a:p>
          <a:p>
            <a:r>
              <a:rPr lang="en-US" dirty="0" smtClean="0"/>
              <a:t>The first will find an approximate symmetry. 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15993" y="6386899"/>
            <a:ext cx="400705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Wang, et al. Phys. Rev. A 87, 012338 (2013), </a:t>
            </a:r>
            <a:r>
              <a:rPr lang="en-US" sz="1200" b="1" dirty="0" smtClean="0">
                <a:hlinkClick r:id="rId2" tooltip="Abstract"/>
              </a:rPr>
              <a:t> </a:t>
            </a:r>
            <a:r>
              <a:rPr lang="en-US" sz="1200" dirty="0"/>
              <a:t>arXiv:1305.1978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5984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990600"/>
            <a:ext cx="6477000" cy="4648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6687496" y="4582563"/>
            <a:ext cx="95731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Polarizing </a:t>
            </a:r>
          </a:p>
          <a:p>
            <a:r>
              <a:rPr lang="en-US" sz="1100" dirty="0" smtClean="0"/>
              <a:t>beam-splitter</a:t>
            </a:r>
          </a:p>
          <a:p>
            <a:endParaRPr lang="en-US" sz="400" dirty="0"/>
          </a:p>
          <a:p>
            <a:r>
              <a:rPr lang="en-US" sz="1100" dirty="0" smtClean="0"/>
              <a:t>Photon trap</a:t>
            </a:r>
          </a:p>
          <a:p>
            <a:endParaRPr lang="en-US" sz="1100" dirty="0"/>
          </a:p>
          <a:p>
            <a:r>
              <a:rPr lang="en-US" sz="1100" dirty="0" smtClean="0"/>
              <a:t>Mirror</a:t>
            </a:r>
            <a:endParaRPr 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4073106" y="5334000"/>
            <a:ext cx="51809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pump</a:t>
            </a:r>
            <a:endParaRPr lang="en-US" sz="1100" dirty="0"/>
          </a:p>
        </p:txBody>
      </p:sp>
      <p:sp>
        <p:nvSpPr>
          <p:cNvPr id="6" name="TextBox 5"/>
          <p:cNvSpPr txBox="1"/>
          <p:nvPr/>
        </p:nvSpPr>
        <p:spPr>
          <a:xfrm>
            <a:off x="4108791" y="2483454"/>
            <a:ext cx="4459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PDC</a:t>
            </a:r>
            <a:endParaRPr lang="en-US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079095" y="4582563"/>
            <a:ext cx="4411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PDC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4098292" y="3556959"/>
            <a:ext cx="4411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PDC</a:t>
            </a:r>
            <a:endParaRPr lang="en-US" sz="1200" dirty="0"/>
          </a:p>
        </p:txBody>
      </p:sp>
      <p:sp>
        <p:nvSpPr>
          <p:cNvPr id="9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188458"/>
                </a:solidFill>
              </a:rPr>
              <a:t>Logical </a:t>
            </a:r>
            <a:r>
              <a:rPr lang="en-US" sz="3200" dirty="0" err="1" smtClean="0">
                <a:solidFill>
                  <a:srgbClr val="188458"/>
                </a:solidFill>
              </a:rPr>
              <a:t>qutrit</a:t>
            </a:r>
            <a:r>
              <a:rPr lang="en-US" sz="3200" dirty="0" smtClean="0">
                <a:solidFill>
                  <a:srgbClr val="188458"/>
                </a:solidFill>
              </a:rPr>
              <a:t> DFS state from photons</a:t>
            </a:r>
            <a:endParaRPr lang="en-US" sz="3200" dirty="0">
              <a:solidFill>
                <a:srgbClr val="188458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84669" y="6248400"/>
            <a:ext cx="28759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Bishop/Byrd: </a:t>
            </a:r>
            <a:r>
              <a:rPr lang="en-US" sz="1200" dirty="0" err="1" smtClean="0"/>
              <a:t>Phys</a:t>
            </a:r>
            <a:r>
              <a:rPr lang="en-US" sz="1200" dirty="0" smtClean="0"/>
              <a:t> Rev </a:t>
            </a:r>
            <a:r>
              <a:rPr lang="en-US" sz="1200" dirty="0"/>
              <a:t>A 77, 012314 (</a:t>
            </a:r>
            <a:r>
              <a:rPr lang="en-US" sz="1200" dirty="0" smtClean="0"/>
              <a:t>2008)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30992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762000" y="1447800"/>
            <a:ext cx="6400800" cy="4343400"/>
            <a:chOff x="3" y="3"/>
            <a:chExt cx="4722" cy="3253"/>
          </a:xfrm>
        </p:grpSpPr>
        <p:sp>
          <p:nvSpPr>
            <p:cNvPr id="4" name="Freeform 3"/>
            <p:cNvSpPr>
              <a:spLocks/>
            </p:cNvSpPr>
            <p:nvPr/>
          </p:nvSpPr>
          <p:spPr bwMode="auto">
            <a:xfrm>
              <a:off x="1375" y="828"/>
              <a:ext cx="47" cy="81"/>
            </a:xfrm>
            <a:custGeom>
              <a:avLst/>
              <a:gdLst>
                <a:gd name="T0" fmla="*/ 46 w 47"/>
                <a:gd name="T1" fmla="*/ 0 h 81"/>
                <a:gd name="T2" fmla="*/ 0 w 47"/>
                <a:gd name="T3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7" h="81">
                  <a:moveTo>
                    <a:pt x="46" y="0"/>
                  </a:moveTo>
                  <a:lnTo>
                    <a:pt x="0" y="81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" name="Freeform 4"/>
            <p:cNvSpPr>
              <a:spLocks/>
            </p:cNvSpPr>
            <p:nvPr/>
          </p:nvSpPr>
          <p:spPr bwMode="auto">
            <a:xfrm>
              <a:off x="1339" y="859"/>
              <a:ext cx="70" cy="58"/>
            </a:xfrm>
            <a:custGeom>
              <a:avLst/>
              <a:gdLst>
                <a:gd name="T0" fmla="*/ 0 w 70"/>
                <a:gd name="T1" fmla="*/ 0 h 58"/>
                <a:gd name="T2" fmla="*/ 11 w 70"/>
                <a:gd name="T3" fmla="*/ 58 h 58"/>
                <a:gd name="T4" fmla="*/ 70 w 70"/>
                <a:gd name="T5" fmla="*/ 35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0" h="58">
                  <a:moveTo>
                    <a:pt x="0" y="0"/>
                  </a:moveTo>
                  <a:lnTo>
                    <a:pt x="11" y="58"/>
                  </a:lnTo>
                  <a:lnTo>
                    <a:pt x="70" y="35"/>
                  </a:lnTo>
                </a:path>
              </a:pathLst>
            </a:custGeom>
            <a:noFill/>
            <a:ln w="39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397" y="793"/>
              <a:ext cx="47" cy="46"/>
            </a:xfrm>
            <a:custGeom>
              <a:avLst/>
              <a:gdLst>
                <a:gd name="T0" fmla="*/ 0 w 47"/>
                <a:gd name="T1" fmla="*/ 0 h 46"/>
                <a:gd name="T2" fmla="*/ 0 w 47"/>
                <a:gd name="T3" fmla="*/ 46 h 46"/>
                <a:gd name="T4" fmla="*/ 47 w 47"/>
                <a:gd name="T5" fmla="*/ 23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46">
                  <a:moveTo>
                    <a:pt x="0" y="0"/>
                  </a:moveTo>
                  <a:lnTo>
                    <a:pt x="0" y="46"/>
                  </a:lnTo>
                  <a:lnTo>
                    <a:pt x="47" y="23"/>
                  </a:lnTo>
                </a:path>
              </a:pathLst>
            </a:custGeom>
            <a:noFill/>
            <a:ln w="39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349" y="814"/>
              <a:ext cx="47" cy="82"/>
            </a:xfrm>
            <a:custGeom>
              <a:avLst/>
              <a:gdLst>
                <a:gd name="T0" fmla="*/ 47 w 47"/>
                <a:gd name="T1" fmla="*/ 0 h 82"/>
                <a:gd name="T2" fmla="*/ 0 w 47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7" h="82">
                  <a:moveTo>
                    <a:pt x="47" y="0"/>
                  </a:moveTo>
                  <a:lnTo>
                    <a:pt x="0" y="81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1341" y="895"/>
              <a:ext cx="37" cy="20"/>
            </a:xfrm>
            <a:custGeom>
              <a:avLst/>
              <a:gdLst>
                <a:gd name="T0" fmla="*/ 37 w 37"/>
                <a:gd name="T1" fmla="*/ 18 h 20"/>
                <a:gd name="T2" fmla="*/ 0 w 3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" h="20">
                  <a:moveTo>
                    <a:pt x="37" y="18"/>
                  </a:moveTo>
                  <a:lnTo>
                    <a:pt x="0" y="0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2360" y="868"/>
              <a:ext cx="39" cy="76"/>
            </a:xfrm>
            <a:custGeom>
              <a:avLst/>
              <a:gdLst>
                <a:gd name="T0" fmla="*/ 38 w 39"/>
                <a:gd name="T1" fmla="*/ 76 h 76"/>
                <a:gd name="T2" fmla="*/ 0 w 39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9" h="76">
                  <a:moveTo>
                    <a:pt x="38" y="76"/>
                  </a:moveTo>
                  <a:lnTo>
                    <a:pt x="0" y="0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2399" y="938"/>
              <a:ext cx="25" cy="20"/>
            </a:xfrm>
            <a:custGeom>
              <a:avLst/>
              <a:gdLst>
                <a:gd name="T0" fmla="*/ 0 w 25"/>
                <a:gd name="T1" fmla="*/ 0 h 20"/>
                <a:gd name="T2" fmla="*/ 25 w 25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" h="20">
                  <a:moveTo>
                    <a:pt x="0" y="0"/>
                  </a:moveTo>
                  <a:lnTo>
                    <a:pt x="25" y="0"/>
                  </a:lnTo>
                </a:path>
              </a:pathLst>
            </a:custGeom>
            <a:noFill/>
            <a:ln w="7874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2389" y="853"/>
              <a:ext cx="38" cy="77"/>
            </a:xfrm>
            <a:custGeom>
              <a:avLst/>
              <a:gdLst>
                <a:gd name="T0" fmla="*/ 38 w 38"/>
                <a:gd name="T1" fmla="*/ 76 h 77"/>
                <a:gd name="T2" fmla="*/ 0 w 38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8" h="77">
                  <a:moveTo>
                    <a:pt x="38" y="76"/>
                  </a:moveTo>
                  <a:lnTo>
                    <a:pt x="0" y="0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2332" y="821"/>
              <a:ext cx="50" cy="50"/>
            </a:xfrm>
            <a:custGeom>
              <a:avLst/>
              <a:gdLst>
                <a:gd name="T0" fmla="*/ 50 w 50"/>
                <a:gd name="T1" fmla="*/ 0 h 50"/>
                <a:gd name="T2" fmla="*/ 50 w 50"/>
                <a:gd name="T3" fmla="*/ 50 h 50"/>
                <a:gd name="T4" fmla="*/ 0 w 50"/>
                <a:gd name="T5" fmla="*/ 25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0">
                  <a:moveTo>
                    <a:pt x="50" y="0"/>
                  </a:moveTo>
                  <a:lnTo>
                    <a:pt x="50" y="50"/>
                  </a:lnTo>
                  <a:lnTo>
                    <a:pt x="0" y="25"/>
                  </a:lnTo>
                </a:path>
              </a:pathLst>
            </a:custGeom>
            <a:noFill/>
            <a:ln w="39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754" y="862"/>
              <a:ext cx="290" cy="289"/>
            </a:xfrm>
            <a:custGeom>
              <a:avLst/>
              <a:gdLst>
                <a:gd name="T0" fmla="*/ 289 w 290"/>
                <a:gd name="T1" fmla="*/ 144 h 289"/>
                <a:gd name="T2" fmla="*/ 287 w 290"/>
                <a:gd name="T3" fmla="*/ 167 h 289"/>
                <a:gd name="T4" fmla="*/ 282 w 290"/>
                <a:gd name="T5" fmla="*/ 189 h 289"/>
                <a:gd name="T6" fmla="*/ 274 w 290"/>
                <a:gd name="T7" fmla="*/ 209 h 289"/>
                <a:gd name="T8" fmla="*/ 262 w 290"/>
                <a:gd name="T9" fmla="*/ 228 h 289"/>
                <a:gd name="T10" fmla="*/ 249 w 290"/>
                <a:gd name="T11" fmla="*/ 244 h 289"/>
                <a:gd name="T12" fmla="*/ 232 w 290"/>
                <a:gd name="T13" fmla="*/ 259 h 289"/>
                <a:gd name="T14" fmla="*/ 214 w 290"/>
                <a:gd name="T15" fmla="*/ 271 h 289"/>
                <a:gd name="T16" fmla="*/ 194 w 290"/>
                <a:gd name="T17" fmla="*/ 280 h 289"/>
                <a:gd name="T18" fmla="*/ 173 w 290"/>
                <a:gd name="T19" fmla="*/ 286 h 289"/>
                <a:gd name="T20" fmla="*/ 150 w 290"/>
                <a:gd name="T21" fmla="*/ 289 h 289"/>
                <a:gd name="T22" fmla="*/ 126 w 290"/>
                <a:gd name="T23" fmla="*/ 287 h 289"/>
                <a:gd name="T24" fmla="*/ 103 w 290"/>
                <a:gd name="T25" fmla="*/ 282 h 289"/>
                <a:gd name="T26" fmla="*/ 82 w 290"/>
                <a:gd name="T27" fmla="*/ 274 h 289"/>
                <a:gd name="T28" fmla="*/ 63 w 290"/>
                <a:gd name="T29" fmla="*/ 263 h 289"/>
                <a:gd name="T30" fmla="*/ 46 w 290"/>
                <a:gd name="T31" fmla="*/ 250 h 289"/>
                <a:gd name="T32" fmla="*/ 31 w 290"/>
                <a:gd name="T33" fmla="*/ 234 h 289"/>
                <a:gd name="T34" fmla="*/ 19 w 290"/>
                <a:gd name="T35" fmla="*/ 217 h 289"/>
                <a:gd name="T36" fmla="*/ 9 w 290"/>
                <a:gd name="T37" fmla="*/ 197 h 289"/>
                <a:gd name="T38" fmla="*/ 3 w 290"/>
                <a:gd name="T39" fmla="*/ 176 h 289"/>
                <a:gd name="T40" fmla="*/ 0 w 290"/>
                <a:gd name="T41" fmla="*/ 154 h 289"/>
                <a:gd name="T42" fmla="*/ 1 w 290"/>
                <a:gd name="T43" fmla="*/ 130 h 289"/>
                <a:gd name="T44" fmla="*/ 6 w 290"/>
                <a:gd name="T45" fmla="*/ 106 h 289"/>
                <a:gd name="T46" fmla="*/ 14 w 290"/>
                <a:gd name="T47" fmla="*/ 85 h 289"/>
                <a:gd name="T48" fmla="*/ 24 w 290"/>
                <a:gd name="T49" fmla="*/ 65 h 289"/>
                <a:gd name="T50" fmla="*/ 37 w 290"/>
                <a:gd name="T51" fmla="*/ 48 h 289"/>
                <a:gd name="T52" fmla="*/ 52 w 290"/>
                <a:gd name="T53" fmla="*/ 33 h 289"/>
                <a:gd name="T54" fmla="*/ 69 w 290"/>
                <a:gd name="T55" fmla="*/ 20 h 289"/>
                <a:gd name="T56" fmla="*/ 88 w 290"/>
                <a:gd name="T57" fmla="*/ 10 h 289"/>
                <a:gd name="T58" fmla="*/ 108 w 290"/>
                <a:gd name="T59" fmla="*/ 3 h 289"/>
                <a:gd name="T60" fmla="*/ 130 w 290"/>
                <a:gd name="T61" fmla="*/ 0 h 289"/>
                <a:gd name="T62" fmla="*/ 155 w 290"/>
                <a:gd name="T63" fmla="*/ 1 h 289"/>
                <a:gd name="T64" fmla="*/ 179 w 290"/>
                <a:gd name="T65" fmla="*/ 6 h 289"/>
                <a:gd name="T66" fmla="*/ 201 w 290"/>
                <a:gd name="T67" fmla="*/ 13 h 289"/>
                <a:gd name="T68" fmla="*/ 221 w 290"/>
                <a:gd name="T69" fmla="*/ 23 h 289"/>
                <a:gd name="T70" fmla="*/ 238 w 290"/>
                <a:gd name="T71" fmla="*/ 36 h 289"/>
                <a:gd name="T72" fmla="*/ 254 w 290"/>
                <a:gd name="T73" fmla="*/ 50 h 289"/>
                <a:gd name="T74" fmla="*/ 267 w 290"/>
                <a:gd name="T75" fmla="*/ 67 h 289"/>
                <a:gd name="T76" fmla="*/ 277 w 290"/>
                <a:gd name="T77" fmla="*/ 85 h 289"/>
                <a:gd name="T78" fmla="*/ 284 w 290"/>
                <a:gd name="T79" fmla="*/ 105 h 289"/>
                <a:gd name="T80" fmla="*/ 288 w 290"/>
                <a:gd name="T81" fmla="*/ 126 h 289"/>
                <a:gd name="T82" fmla="*/ 289 w 290"/>
                <a:gd name="T83" fmla="*/ 144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90" h="289">
                  <a:moveTo>
                    <a:pt x="289" y="144"/>
                  </a:moveTo>
                  <a:lnTo>
                    <a:pt x="287" y="167"/>
                  </a:lnTo>
                  <a:lnTo>
                    <a:pt x="282" y="189"/>
                  </a:lnTo>
                  <a:lnTo>
                    <a:pt x="274" y="209"/>
                  </a:lnTo>
                  <a:lnTo>
                    <a:pt x="262" y="228"/>
                  </a:lnTo>
                  <a:lnTo>
                    <a:pt x="249" y="244"/>
                  </a:lnTo>
                  <a:lnTo>
                    <a:pt x="232" y="259"/>
                  </a:lnTo>
                  <a:lnTo>
                    <a:pt x="214" y="271"/>
                  </a:lnTo>
                  <a:lnTo>
                    <a:pt x="194" y="280"/>
                  </a:lnTo>
                  <a:lnTo>
                    <a:pt x="173" y="286"/>
                  </a:lnTo>
                  <a:lnTo>
                    <a:pt x="150" y="289"/>
                  </a:lnTo>
                  <a:lnTo>
                    <a:pt x="126" y="287"/>
                  </a:lnTo>
                  <a:lnTo>
                    <a:pt x="103" y="282"/>
                  </a:lnTo>
                  <a:lnTo>
                    <a:pt x="82" y="274"/>
                  </a:lnTo>
                  <a:lnTo>
                    <a:pt x="63" y="263"/>
                  </a:lnTo>
                  <a:lnTo>
                    <a:pt x="46" y="250"/>
                  </a:lnTo>
                  <a:lnTo>
                    <a:pt x="31" y="234"/>
                  </a:lnTo>
                  <a:lnTo>
                    <a:pt x="19" y="217"/>
                  </a:lnTo>
                  <a:lnTo>
                    <a:pt x="9" y="197"/>
                  </a:lnTo>
                  <a:lnTo>
                    <a:pt x="3" y="176"/>
                  </a:lnTo>
                  <a:lnTo>
                    <a:pt x="0" y="154"/>
                  </a:lnTo>
                  <a:lnTo>
                    <a:pt x="1" y="130"/>
                  </a:lnTo>
                  <a:lnTo>
                    <a:pt x="6" y="106"/>
                  </a:lnTo>
                  <a:lnTo>
                    <a:pt x="14" y="85"/>
                  </a:lnTo>
                  <a:lnTo>
                    <a:pt x="24" y="65"/>
                  </a:lnTo>
                  <a:lnTo>
                    <a:pt x="37" y="48"/>
                  </a:lnTo>
                  <a:lnTo>
                    <a:pt x="52" y="33"/>
                  </a:lnTo>
                  <a:lnTo>
                    <a:pt x="69" y="20"/>
                  </a:lnTo>
                  <a:lnTo>
                    <a:pt x="88" y="10"/>
                  </a:lnTo>
                  <a:lnTo>
                    <a:pt x="108" y="3"/>
                  </a:lnTo>
                  <a:lnTo>
                    <a:pt x="130" y="0"/>
                  </a:lnTo>
                  <a:lnTo>
                    <a:pt x="155" y="1"/>
                  </a:lnTo>
                  <a:lnTo>
                    <a:pt x="179" y="6"/>
                  </a:lnTo>
                  <a:lnTo>
                    <a:pt x="201" y="13"/>
                  </a:lnTo>
                  <a:lnTo>
                    <a:pt x="221" y="23"/>
                  </a:lnTo>
                  <a:lnTo>
                    <a:pt x="238" y="36"/>
                  </a:lnTo>
                  <a:lnTo>
                    <a:pt x="254" y="50"/>
                  </a:lnTo>
                  <a:lnTo>
                    <a:pt x="267" y="67"/>
                  </a:lnTo>
                  <a:lnTo>
                    <a:pt x="277" y="85"/>
                  </a:lnTo>
                  <a:lnTo>
                    <a:pt x="284" y="105"/>
                  </a:lnTo>
                  <a:lnTo>
                    <a:pt x="288" y="126"/>
                  </a:lnTo>
                  <a:lnTo>
                    <a:pt x="289" y="144"/>
                  </a:lnTo>
                  <a:close/>
                </a:path>
              </a:pathLst>
            </a:custGeom>
            <a:noFill/>
            <a:ln w="39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866" y="960"/>
              <a:ext cx="279" cy="20"/>
            </a:xfrm>
            <a:custGeom>
              <a:avLst/>
              <a:gdLst>
                <a:gd name="T0" fmla="*/ 0 w 279"/>
                <a:gd name="T1" fmla="*/ 0 h 20"/>
                <a:gd name="T2" fmla="*/ 278 w 27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79" h="20">
                  <a:moveTo>
                    <a:pt x="0" y="0"/>
                  </a:moveTo>
                  <a:lnTo>
                    <a:pt x="278" y="0"/>
                  </a:lnTo>
                </a:path>
              </a:pathLst>
            </a:custGeom>
            <a:noFill/>
            <a:ln w="5901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2364" y="1007"/>
              <a:ext cx="74" cy="92"/>
            </a:xfrm>
            <a:custGeom>
              <a:avLst/>
              <a:gdLst>
                <a:gd name="T0" fmla="*/ 37 w 74"/>
                <a:gd name="T1" fmla="*/ 0 h 92"/>
                <a:gd name="T2" fmla="*/ 74 w 74"/>
                <a:gd name="T3" fmla="*/ 92 h 92"/>
                <a:gd name="T4" fmla="*/ 0 w 74"/>
                <a:gd name="T5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4" h="92">
                  <a:moveTo>
                    <a:pt x="37" y="0"/>
                  </a:moveTo>
                  <a:lnTo>
                    <a:pt x="74" y="92"/>
                  </a:lnTo>
                  <a:lnTo>
                    <a:pt x="0" y="92"/>
                  </a:lnTo>
                </a:path>
              </a:pathLst>
            </a:custGeom>
            <a:noFill/>
            <a:ln w="39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2048" y="560"/>
              <a:ext cx="929" cy="465"/>
            </a:xfrm>
            <a:custGeom>
              <a:avLst/>
              <a:gdLst>
                <a:gd name="T0" fmla="*/ 929 w 929"/>
                <a:gd name="T1" fmla="*/ 0 h 465"/>
                <a:gd name="T2" fmla="*/ 0 w 929"/>
                <a:gd name="T3" fmla="*/ 464 h 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29" h="465">
                  <a:moveTo>
                    <a:pt x="929" y="0"/>
                  </a:moveTo>
                  <a:lnTo>
                    <a:pt x="0" y="464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2772" y="1046"/>
              <a:ext cx="131" cy="20"/>
            </a:xfrm>
            <a:custGeom>
              <a:avLst/>
              <a:gdLst>
                <a:gd name="T0" fmla="*/ 0 w 131"/>
                <a:gd name="T1" fmla="*/ 0 h 20"/>
                <a:gd name="T2" fmla="*/ 131 w 131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31" h="20">
                  <a:moveTo>
                    <a:pt x="0" y="0"/>
                  </a:moveTo>
                  <a:lnTo>
                    <a:pt x="131" y="0"/>
                  </a:lnTo>
                </a:path>
              </a:pathLst>
            </a:custGeom>
            <a:noFill/>
            <a:ln w="55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2376" y="906"/>
              <a:ext cx="64" cy="51"/>
            </a:xfrm>
            <a:custGeom>
              <a:avLst/>
              <a:gdLst>
                <a:gd name="T0" fmla="*/ 64 w 64"/>
                <a:gd name="T1" fmla="*/ 0 h 51"/>
                <a:gd name="T2" fmla="*/ 51 w 64"/>
                <a:gd name="T3" fmla="*/ 51 h 51"/>
                <a:gd name="T4" fmla="*/ 0 w 64"/>
                <a:gd name="T5" fmla="*/ 38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4" h="51">
                  <a:moveTo>
                    <a:pt x="64" y="0"/>
                  </a:moveTo>
                  <a:lnTo>
                    <a:pt x="51" y="51"/>
                  </a:lnTo>
                  <a:lnTo>
                    <a:pt x="0" y="38"/>
                  </a:lnTo>
                </a:path>
              </a:pathLst>
            </a:custGeom>
            <a:noFill/>
            <a:ln w="39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2364" y="1007"/>
              <a:ext cx="74" cy="92"/>
            </a:xfrm>
            <a:custGeom>
              <a:avLst/>
              <a:gdLst>
                <a:gd name="T0" fmla="*/ 37 w 74"/>
                <a:gd name="T1" fmla="*/ 0 h 92"/>
                <a:gd name="T2" fmla="*/ 0 w 74"/>
                <a:gd name="T3" fmla="*/ 92 h 92"/>
                <a:gd name="T4" fmla="*/ 74 w 74"/>
                <a:gd name="T5" fmla="*/ 92 h 92"/>
                <a:gd name="T6" fmla="*/ 37 w 74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4" h="92">
                  <a:moveTo>
                    <a:pt x="37" y="0"/>
                  </a:moveTo>
                  <a:lnTo>
                    <a:pt x="0" y="92"/>
                  </a:lnTo>
                  <a:lnTo>
                    <a:pt x="74" y="92"/>
                  </a:lnTo>
                  <a:lnTo>
                    <a:pt x="37" y="0"/>
                  </a:lnTo>
                  <a:close/>
                </a:path>
              </a:pathLst>
            </a:custGeom>
            <a:noFill/>
            <a:ln w="1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2672" y="545"/>
              <a:ext cx="502" cy="502"/>
            </a:xfrm>
            <a:custGeom>
              <a:avLst/>
              <a:gdLst>
                <a:gd name="T0" fmla="*/ 241 w 502"/>
                <a:gd name="T1" fmla="*/ 464 h 502"/>
                <a:gd name="T2" fmla="*/ 167 w 502"/>
                <a:gd name="T3" fmla="*/ 502 h 502"/>
                <a:gd name="T4" fmla="*/ 0 w 502"/>
                <a:gd name="T5" fmla="*/ 167 h 502"/>
                <a:gd name="T6" fmla="*/ 334 w 502"/>
                <a:gd name="T7" fmla="*/ 0 h 502"/>
                <a:gd name="T8" fmla="*/ 501 w 502"/>
                <a:gd name="T9" fmla="*/ 334 h 502"/>
                <a:gd name="T10" fmla="*/ 427 w 502"/>
                <a:gd name="T11" fmla="*/ 371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2" h="502">
                  <a:moveTo>
                    <a:pt x="241" y="464"/>
                  </a:moveTo>
                  <a:lnTo>
                    <a:pt x="167" y="502"/>
                  </a:lnTo>
                  <a:lnTo>
                    <a:pt x="0" y="167"/>
                  </a:lnTo>
                  <a:lnTo>
                    <a:pt x="334" y="0"/>
                  </a:lnTo>
                  <a:lnTo>
                    <a:pt x="501" y="334"/>
                  </a:lnTo>
                  <a:lnTo>
                    <a:pt x="427" y="371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2605" y="718"/>
              <a:ext cx="131" cy="20"/>
            </a:xfrm>
            <a:custGeom>
              <a:avLst/>
              <a:gdLst>
                <a:gd name="T0" fmla="*/ 0 w 131"/>
                <a:gd name="T1" fmla="*/ 0 h 20"/>
                <a:gd name="T2" fmla="*/ 130 w 131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31" h="20">
                  <a:moveTo>
                    <a:pt x="0" y="0"/>
                  </a:moveTo>
                  <a:lnTo>
                    <a:pt x="130" y="0"/>
                  </a:lnTo>
                </a:path>
              </a:pathLst>
            </a:custGeom>
            <a:noFill/>
            <a:ln w="3542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2939" y="544"/>
              <a:ext cx="131" cy="20"/>
            </a:xfrm>
            <a:custGeom>
              <a:avLst/>
              <a:gdLst>
                <a:gd name="T0" fmla="*/ 0 w 131"/>
                <a:gd name="T1" fmla="*/ 0 h 20"/>
                <a:gd name="T2" fmla="*/ 131 w 131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31" h="20">
                  <a:moveTo>
                    <a:pt x="0" y="0"/>
                  </a:moveTo>
                  <a:lnTo>
                    <a:pt x="131" y="0"/>
                  </a:lnTo>
                </a:path>
              </a:pathLst>
            </a:custGeom>
            <a:noFill/>
            <a:ln w="55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grpSp>
          <p:nvGrpSpPr>
            <p:cNvPr id="23" name="Group 22"/>
            <p:cNvGrpSpPr>
              <a:grpSpLocks/>
            </p:cNvGrpSpPr>
            <p:nvPr/>
          </p:nvGrpSpPr>
          <p:grpSpPr bwMode="auto">
            <a:xfrm>
              <a:off x="3052" y="1062"/>
              <a:ext cx="93" cy="186"/>
              <a:chOff x="3052" y="1062"/>
              <a:chExt cx="93" cy="186"/>
            </a:xfrm>
          </p:grpSpPr>
          <p:sp>
            <p:nvSpPr>
              <p:cNvPr id="147" name="Freeform 146"/>
              <p:cNvSpPr>
                <a:spLocks/>
              </p:cNvSpPr>
              <p:nvPr/>
            </p:nvSpPr>
            <p:spPr bwMode="auto">
              <a:xfrm>
                <a:off x="3052" y="1062"/>
                <a:ext cx="93" cy="186"/>
              </a:xfrm>
              <a:custGeom>
                <a:avLst/>
                <a:gdLst>
                  <a:gd name="T0" fmla="*/ 0 w 93"/>
                  <a:gd name="T1" fmla="*/ 0 h 186"/>
                  <a:gd name="T2" fmla="*/ 48 w 93"/>
                  <a:gd name="T3" fmla="*/ 9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3" h="186">
                    <a:moveTo>
                      <a:pt x="0" y="0"/>
                    </a:moveTo>
                    <a:lnTo>
                      <a:pt x="48" y="96"/>
                    </a:lnTo>
                  </a:path>
                </a:pathLst>
              </a:custGeom>
              <a:noFill/>
              <a:ln w="393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48" name="Freeform 147"/>
              <p:cNvSpPr>
                <a:spLocks/>
              </p:cNvSpPr>
              <p:nvPr/>
            </p:nvSpPr>
            <p:spPr bwMode="auto">
              <a:xfrm>
                <a:off x="3052" y="1062"/>
                <a:ext cx="93" cy="186"/>
              </a:xfrm>
              <a:custGeom>
                <a:avLst/>
                <a:gdLst>
                  <a:gd name="T0" fmla="*/ 48 w 93"/>
                  <a:gd name="T1" fmla="*/ 96 h 186"/>
                  <a:gd name="T2" fmla="*/ 86 w 93"/>
                  <a:gd name="T3" fmla="*/ 17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3" h="186">
                    <a:moveTo>
                      <a:pt x="48" y="96"/>
                    </a:moveTo>
                    <a:lnTo>
                      <a:pt x="86" y="173"/>
                    </a:lnTo>
                  </a:path>
                </a:pathLst>
              </a:custGeom>
              <a:noFill/>
              <a:ln w="393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3072" y="1136"/>
              <a:ext cx="67" cy="100"/>
            </a:xfrm>
            <a:custGeom>
              <a:avLst/>
              <a:gdLst>
                <a:gd name="T0" fmla="*/ 44 w 67"/>
                <a:gd name="T1" fmla="*/ 0 h 100"/>
                <a:gd name="T2" fmla="*/ 0 w 67"/>
                <a:gd name="T3" fmla="*/ 22 h 100"/>
                <a:gd name="T4" fmla="*/ 66 w 67"/>
                <a:gd name="T5" fmla="*/ 99 h 100"/>
                <a:gd name="T6" fmla="*/ 44 w 67"/>
                <a:gd name="T7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100">
                  <a:moveTo>
                    <a:pt x="44" y="0"/>
                  </a:moveTo>
                  <a:lnTo>
                    <a:pt x="0" y="22"/>
                  </a:lnTo>
                  <a:lnTo>
                    <a:pt x="66" y="99"/>
                  </a:lnTo>
                  <a:lnTo>
                    <a:pt x="44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3072" y="1136"/>
              <a:ext cx="67" cy="100"/>
            </a:xfrm>
            <a:custGeom>
              <a:avLst/>
              <a:gdLst>
                <a:gd name="T0" fmla="*/ 0 w 67"/>
                <a:gd name="T1" fmla="*/ 22 h 100"/>
                <a:gd name="T2" fmla="*/ 66 w 67"/>
                <a:gd name="T3" fmla="*/ 99 h 100"/>
                <a:gd name="T4" fmla="*/ 44 w 67"/>
                <a:gd name="T5" fmla="*/ 0 h 100"/>
                <a:gd name="T6" fmla="*/ 0 w 67"/>
                <a:gd name="T7" fmla="*/ 2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100">
                  <a:moveTo>
                    <a:pt x="0" y="22"/>
                  </a:moveTo>
                  <a:lnTo>
                    <a:pt x="66" y="99"/>
                  </a:lnTo>
                  <a:lnTo>
                    <a:pt x="44" y="0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866" y="821"/>
              <a:ext cx="279" cy="278"/>
            </a:xfrm>
            <a:custGeom>
              <a:avLst/>
              <a:gdLst>
                <a:gd name="T0" fmla="*/ 185 w 279"/>
                <a:gd name="T1" fmla="*/ 0 h 278"/>
                <a:gd name="T2" fmla="*/ 0 w 279"/>
                <a:gd name="T3" fmla="*/ 92 h 278"/>
                <a:gd name="T4" fmla="*/ 92 w 279"/>
                <a:gd name="T5" fmla="*/ 278 h 278"/>
                <a:gd name="T6" fmla="*/ 278 w 279"/>
                <a:gd name="T7" fmla="*/ 185 h 278"/>
                <a:gd name="T8" fmla="*/ 185 w 279"/>
                <a:gd name="T9" fmla="*/ 0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" h="278">
                  <a:moveTo>
                    <a:pt x="185" y="0"/>
                  </a:moveTo>
                  <a:lnTo>
                    <a:pt x="0" y="92"/>
                  </a:lnTo>
                  <a:lnTo>
                    <a:pt x="92" y="278"/>
                  </a:lnTo>
                  <a:lnTo>
                    <a:pt x="278" y="185"/>
                  </a:lnTo>
                  <a:lnTo>
                    <a:pt x="185" y="0"/>
                  </a:lnTo>
                </a:path>
              </a:pathLst>
            </a:custGeom>
            <a:solidFill>
              <a:srgbClr val="E1F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2866" y="821"/>
              <a:ext cx="279" cy="278"/>
            </a:xfrm>
            <a:custGeom>
              <a:avLst/>
              <a:gdLst>
                <a:gd name="T0" fmla="*/ 0 w 279"/>
                <a:gd name="T1" fmla="*/ 92 h 278"/>
                <a:gd name="T2" fmla="*/ 185 w 279"/>
                <a:gd name="T3" fmla="*/ 0 h 278"/>
                <a:gd name="T4" fmla="*/ 278 w 279"/>
                <a:gd name="T5" fmla="*/ 185 h 278"/>
                <a:gd name="T6" fmla="*/ 92 w 279"/>
                <a:gd name="T7" fmla="*/ 278 h 278"/>
                <a:gd name="T8" fmla="*/ 0 w 279"/>
                <a:gd name="T9" fmla="*/ 9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" h="278">
                  <a:moveTo>
                    <a:pt x="0" y="92"/>
                  </a:moveTo>
                  <a:lnTo>
                    <a:pt x="185" y="0"/>
                  </a:lnTo>
                  <a:lnTo>
                    <a:pt x="278" y="185"/>
                  </a:lnTo>
                  <a:lnTo>
                    <a:pt x="92" y="278"/>
                  </a:lnTo>
                  <a:lnTo>
                    <a:pt x="0" y="92"/>
                  </a:lnTo>
                  <a:close/>
                </a:path>
              </a:pathLst>
            </a:custGeom>
            <a:noFill/>
            <a:ln w="393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grpSp>
          <p:nvGrpSpPr>
            <p:cNvPr id="28" name="Group 27"/>
            <p:cNvGrpSpPr>
              <a:grpSpLocks/>
            </p:cNvGrpSpPr>
            <p:nvPr/>
          </p:nvGrpSpPr>
          <p:grpSpPr bwMode="auto">
            <a:xfrm>
              <a:off x="2728" y="424"/>
              <a:ext cx="93" cy="167"/>
              <a:chOff x="2728" y="424"/>
              <a:chExt cx="93" cy="167"/>
            </a:xfrm>
          </p:grpSpPr>
          <p:sp>
            <p:nvSpPr>
              <p:cNvPr id="145" name="Freeform 144"/>
              <p:cNvSpPr>
                <a:spLocks/>
              </p:cNvSpPr>
              <p:nvPr/>
            </p:nvSpPr>
            <p:spPr bwMode="auto">
              <a:xfrm>
                <a:off x="2728" y="424"/>
                <a:ext cx="93" cy="167"/>
              </a:xfrm>
              <a:custGeom>
                <a:avLst/>
                <a:gdLst>
                  <a:gd name="T0" fmla="*/ 0 w 93"/>
                  <a:gd name="T1" fmla="*/ 0 h 167"/>
                  <a:gd name="T2" fmla="*/ 68 w 93"/>
                  <a:gd name="T3" fmla="*/ 123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3" h="167">
                    <a:moveTo>
                      <a:pt x="0" y="0"/>
                    </a:moveTo>
                    <a:lnTo>
                      <a:pt x="68" y="123"/>
                    </a:lnTo>
                  </a:path>
                </a:pathLst>
              </a:custGeom>
              <a:noFill/>
              <a:ln w="1967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46" name="Freeform 145"/>
              <p:cNvSpPr>
                <a:spLocks/>
              </p:cNvSpPr>
              <p:nvPr/>
            </p:nvSpPr>
            <p:spPr bwMode="auto">
              <a:xfrm>
                <a:off x="2728" y="424"/>
                <a:ext cx="93" cy="167"/>
              </a:xfrm>
              <a:custGeom>
                <a:avLst/>
                <a:gdLst>
                  <a:gd name="T0" fmla="*/ 68 w 93"/>
                  <a:gd name="T1" fmla="*/ 123 h 167"/>
                  <a:gd name="T2" fmla="*/ 89 w 93"/>
                  <a:gd name="T3" fmla="*/ 161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3" h="167">
                    <a:moveTo>
                      <a:pt x="68" y="123"/>
                    </a:moveTo>
                    <a:lnTo>
                      <a:pt x="89" y="161"/>
                    </a:lnTo>
                  </a:path>
                </a:pathLst>
              </a:custGeom>
              <a:noFill/>
              <a:ln w="1967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2783" y="536"/>
              <a:ext cx="35" cy="50"/>
            </a:xfrm>
            <a:custGeom>
              <a:avLst/>
              <a:gdLst>
                <a:gd name="T0" fmla="*/ 21 w 35"/>
                <a:gd name="T1" fmla="*/ 0 h 50"/>
                <a:gd name="T2" fmla="*/ 0 w 35"/>
                <a:gd name="T3" fmla="*/ 12 h 50"/>
                <a:gd name="T4" fmla="*/ 35 w 35"/>
                <a:gd name="T5" fmla="*/ 49 h 50"/>
                <a:gd name="T6" fmla="*/ 21 w 35"/>
                <a:gd name="T7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50">
                  <a:moveTo>
                    <a:pt x="21" y="0"/>
                  </a:moveTo>
                  <a:lnTo>
                    <a:pt x="0" y="12"/>
                  </a:lnTo>
                  <a:lnTo>
                    <a:pt x="35" y="49"/>
                  </a:lnTo>
                  <a:lnTo>
                    <a:pt x="21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2783" y="536"/>
              <a:ext cx="35" cy="50"/>
            </a:xfrm>
            <a:custGeom>
              <a:avLst/>
              <a:gdLst>
                <a:gd name="T0" fmla="*/ 0 w 35"/>
                <a:gd name="T1" fmla="*/ 12 h 50"/>
                <a:gd name="T2" fmla="*/ 35 w 35"/>
                <a:gd name="T3" fmla="*/ 49 h 50"/>
                <a:gd name="T4" fmla="*/ 21 w 35"/>
                <a:gd name="T5" fmla="*/ 0 h 50"/>
                <a:gd name="T6" fmla="*/ 0 w 35"/>
                <a:gd name="T7" fmla="*/ 12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50">
                  <a:moveTo>
                    <a:pt x="0" y="12"/>
                  </a:moveTo>
                  <a:lnTo>
                    <a:pt x="35" y="49"/>
                  </a:lnTo>
                  <a:lnTo>
                    <a:pt x="21" y="0"/>
                  </a:lnTo>
                  <a:lnTo>
                    <a:pt x="0" y="12"/>
                  </a:lnTo>
                  <a:close/>
                </a:path>
              </a:pathLst>
            </a:custGeom>
            <a:noFill/>
            <a:ln w="1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3145" y="616"/>
              <a:ext cx="557" cy="279"/>
            </a:xfrm>
            <a:custGeom>
              <a:avLst/>
              <a:gdLst>
                <a:gd name="T0" fmla="*/ 0 w 557"/>
                <a:gd name="T1" fmla="*/ 278 h 279"/>
                <a:gd name="T2" fmla="*/ 557 w 55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57" h="279">
                  <a:moveTo>
                    <a:pt x="0" y="278"/>
                  </a:moveTo>
                  <a:lnTo>
                    <a:pt x="557" y="0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1285" y="1007"/>
              <a:ext cx="75" cy="92"/>
            </a:xfrm>
            <a:custGeom>
              <a:avLst/>
              <a:gdLst>
                <a:gd name="T0" fmla="*/ 37 w 75"/>
                <a:gd name="T1" fmla="*/ 0 h 92"/>
                <a:gd name="T2" fmla="*/ 0 w 75"/>
                <a:gd name="T3" fmla="*/ 92 h 92"/>
                <a:gd name="T4" fmla="*/ 74 w 75"/>
                <a:gd name="T5" fmla="*/ 92 h 92"/>
                <a:gd name="T6" fmla="*/ 37 w 75"/>
                <a:gd name="T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2">
                  <a:moveTo>
                    <a:pt x="37" y="0"/>
                  </a:moveTo>
                  <a:lnTo>
                    <a:pt x="0" y="92"/>
                  </a:lnTo>
                  <a:lnTo>
                    <a:pt x="74" y="92"/>
                  </a:lnTo>
                  <a:lnTo>
                    <a:pt x="37" y="0"/>
                  </a:lnTo>
                  <a:close/>
                </a:path>
              </a:pathLst>
            </a:custGeom>
            <a:noFill/>
            <a:ln w="1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1285" y="1007"/>
              <a:ext cx="75" cy="92"/>
            </a:xfrm>
            <a:custGeom>
              <a:avLst/>
              <a:gdLst>
                <a:gd name="T0" fmla="*/ 37 w 75"/>
                <a:gd name="T1" fmla="*/ 0 h 92"/>
                <a:gd name="T2" fmla="*/ 74 w 75"/>
                <a:gd name="T3" fmla="*/ 92 h 92"/>
                <a:gd name="T4" fmla="*/ 0 w 75"/>
                <a:gd name="T5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92">
                  <a:moveTo>
                    <a:pt x="37" y="0"/>
                  </a:moveTo>
                  <a:lnTo>
                    <a:pt x="74" y="92"/>
                  </a:lnTo>
                  <a:lnTo>
                    <a:pt x="0" y="92"/>
                  </a:lnTo>
                </a:path>
              </a:pathLst>
            </a:custGeom>
            <a:noFill/>
            <a:ln w="39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1007" y="616"/>
              <a:ext cx="762" cy="409"/>
            </a:xfrm>
            <a:custGeom>
              <a:avLst/>
              <a:gdLst>
                <a:gd name="T0" fmla="*/ 762 w 762"/>
                <a:gd name="T1" fmla="*/ 409 h 409"/>
                <a:gd name="T2" fmla="*/ 0 w 762"/>
                <a:gd name="T3" fmla="*/ 0 h 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409">
                  <a:moveTo>
                    <a:pt x="762" y="409"/>
                  </a:moveTo>
                  <a:lnTo>
                    <a:pt x="0" y="0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3702" y="709"/>
              <a:ext cx="409" cy="1506"/>
            </a:xfrm>
            <a:custGeom>
              <a:avLst/>
              <a:gdLst>
                <a:gd name="T0" fmla="*/ 0 w 409"/>
                <a:gd name="T1" fmla="*/ 1505 h 1506"/>
                <a:gd name="T2" fmla="*/ 409 w 409"/>
                <a:gd name="T3" fmla="*/ 1301 h 1506"/>
                <a:gd name="T4" fmla="*/ 409 w 409"/>
                <a:gd name="T5" fmla="*/ 0 h 1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9" h="1506">
                  <a:moveTo>
                    <a:pt x="0" y="1505"/>
                  </a:moveTo>
                  <a:lnTo>
                    <a:pt x="409" y="1301"/>
                  </a:lnTo>
                  <a:lnTo>
                    <a:pt x="409" y="0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360" y="2467"/>
              <a:ext cx="39" cy="76"/>
            </a:xfrm>
            <a:custGeom>
              <a:avLst/>
              <a:gdLst>
                <a:gd name="T0" fmla="*/ 38 w 39"/>
                <a:gd name="T1" fmla="*/ 76 h 76"/>
                <a:gd name="T2" fmla="*/ 0 w 39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9" h="76">
                  <a:moveTo>
                    <a:pt x="38" y="76"/>
                  </a:moveTo>
                  <a:lnTo>
                    <a:pt x="0" y="0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2399" y="2536"/>
              <a:ext cx="25" cy="20"/>
            </a:xfrm>
            <a:custGeom>
              <a:avLst/>
              <a:gdLst>
                <a:gd name="T0" fmla="*/ 0 w 25"/>
                <a:gd name="T1" fmla="*/ 0 h 20"/>
                <a:gd name="T2" fmla="*/ 25 w 25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" h="20">
                  <a:moveTo>
                    <a:pt x="0" y="0"/>
                  </a:moveTo>
                  <a:lnTo>
                    <a:pt x="25" y="0"/>
                  </a:lnTo>
                </a:path>
              </a:pathLst>
            </a:custGeom>
            <a:noFill/>
            <a:ln w="7861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2389" y="2452"/>
              <a:ext cx="38" cy="77"/>
            </a:xfrm>
            <a:custGeom>
              <a:avLst/>
              <a:gdLst>
                <a:gd name="T0" fmla="*/ 38 w 38"/>
                <a:gd name="T1" fmla="*/ 76 h 77"/>
                <a:gd name="T2" fmla="*/ 0 w 38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8" h="77">
                  <a:moveTo>
                    <a:pt x="38" y="76"/>
                  </a:moveTo>
                  <a:lnTo>
                    <a:pt x="0" y="0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2332" y="2420"/>
              <a:ext cx="50" cy="50"/>
            </a:xfrm>
            <a:custGeom>
              <a:avLst/>
              <a:gdLst>
                <a:gd name="T0" fmla="*/ 50 w 50"/>
                <a:gd name="T1" fmla="*/ 0 h 50"/>
                <a:gd name="T2" fmla="*/ 50 w 50"/>
                <a:gd name="T3" fmla="*/ 50 h 50"/>
                <a:gd name="T4" fmla="*/ 0 w 50"/>
                <a:gd name="T5" fmla="*/ 25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0">
                  <a:moveTo>
                    <a:pt x="50" y="0"/>
                  </a:moveTo>
                  <a:lnTo>
                    <a:pt x="50" y="50"/>
                  </a:lnTo>
                  <a:lnTo>
                    <a:pt x="0" y="25"/>
                  </a:lnTo>
                </a:path>
              </a:pathLst>
            </a:custGeom>
            <a:noFill/>
            <a:ln w="39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364" y="2605"/>
              <a:ext cx="74" cy="93"/>
            </a:xfrm>
            <a:custGeom>
              <a:avLst/>
              <a:gdLst>
                <a:gd name="T0" fmla="*/ 37 w 74"/>
                <a:gd name="T1" fmla="*/ 0 h 93"/>
                <a:gd name="T2" fmla="*/ 0 w 74"/>
                <a:gd name="T3" fmla="*/ 92 h 93"/>
                <a:gd name="T4" fmla="*/ 74 w 74"/>
                <a:gd name="T5" fmla="*/ 92 h 93"/>
                <a:gd name="T6" fmla="*/ 37 w 74"/>
                <a:gd name="T7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4" h="93">
                  <a:moveTo>
                    <a:pt x="37" y="0"/>
                  </a:moveTo>
                  <a:lnTo>
                    <a:pt x="0" y="92"/>
                  </a:lnTo>
                  <a:lnTo>
                    <a:pt x="74" y="92"/>
                  </a:lnTo>
                  <a:lnTo>
                    <a:pt x="37" y="0"/>
                  </a:lnTo>
                  <a:close/>
                </a:path>
              </a:pathLst>
            </a:custGeom>
            <a:noFill/>
            <a:ln w="1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364" y="2605"/>
              <a:ext cx="74" cy="93"/>
            </a:xfrm>
            <a:custGeom>
              <a:avLst/>
              <a:gdLst>
                <a:gd name="T0" fmla="*/ 37 w 74"/>
                <a:gd name="T1" fmla="*/ 0 h 93"/>
                <a:gd name="T2" fmla="*/ 74 w 74"/>
                <a:gd name="T3" fmla="*/ 92 h 93"/>
                <a:gd name="T4" fmla="*/ 0 w 74"/>
                <a:gd name="T5" fmla="*/ 92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4" h="93">
                  <a:moveTo>
                    <a:pt x="37" y="0"/>
                  </a:moveTo>
                  <a:lnTo>
                    <a:pt x="74" y="92"/>
                  </a:lnTo>
                  <a:lnTo>
                    <a:pt x="0" y="92"/>
                  </a:lnTo>
                </a:path>
              </a:pathLst>
            </a:custGeom>
            <a:noFill/>
            <a:ln w="39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2376" y="2505"/>
              <a:ext cx="64" cy="51"/>
            </a:xfrm>
            <a:custGeom>
              <a:avLst/>
              <a:gdLst>
                <a:gd name="T0" fmla="*/ 64 w 64"/>
                <a:gd name="T1" fmla="*/ 0 h 51"/>
                <a:gd name="T2" fmla="*/ 51 w 64"/>
                <a:gd name="T3" fmla="*/ 51 h 51"/>
                <a:gd name="T4" fmla="*/ 0 w 64"/>
                <a:gd name="T5" fmla="*/ 38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4" h="51">
                  <a:moveTo>
                    <a:pt x="64" y="0"/>
                  </a:moveTo>
                  <a:lnTo>
                    <a:pt x="51" y="51"/>
                  </a:lnTo>
                  <a:lnTo>
                    <a:pt x="0" y="38"/>
                  </a:lnTo>
                </a:path>
              </a:pathLst>
            </a:custGeom>
            <a:noFill/>
            <a:ln w="39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1285" y="2587"/>
              <a:ext cx="75" cy="93"/>
            </a:xfrm>
            <a:custGeom>
              <a:avLst/>
              <a:gdLst>
                <a:gd name="T0" fmla="*/ 37 w 75"/>
                <a:gd name="T1" fmla="*/ 0 h 93"/>
                <a:gd name="T2" fmla="*/ 0 w 75"/>
                <a:gd name="T3" fmla="*/ 92 h 93"/>
                <a:gd name="T4" fmla="*/ 74 w 75"/>
                <a:gd name="T5" fmla="*/ 92 h 93"/>
                <a:gd name="T6" fmla="*/ 37 w 75"/>
                <a:gd name="T7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3">
                  <a:moveTo>
                    <a:pt x="37" y="0"/>
                  </a:moveTo>
                  <a:lnTo>
                    <a:pt x="0" y="92"/>
                  </a:lnTo>
                  <a:lnTo>
                    <a:pt x="74" y="92"/>
                  </a:lnTo>
                  <a:lnTo>
                    <a:pt x="37" y="0"/>
                  </a:lnTo>
                  <a:close/>
                </a:path>
              </a:pathLst>
            </a:custGeom>
            <a:noFill/>
            <a:ln w="1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1375" y="2427"/>
              <a:ext cx="47" cy="81"/>
            </a:xfrm>
            <a:custGeom>
              <a:avLst/>
              <a:gdLst>
                <a:gd name="T0" fmla="*/ 46 w 47"/>
                <a:gd name="T1" fmla="*/ 0 h 81"/>
                <a:gd name="T2" fmla="*/ 0 w 47"/>
                <a:gd name="T3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7" h="81">
                  <a:moveTo>
                    <a:pt x="46" y="0"/>
                  </a:moveTo>
                  <a:lnTo>
                    <a:pt x="0" y="81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1339" y="2458"/>
              <a:ext cx="70" cy="58"/>
            </a:xfrm>
            <a:custGeom>
              <a:avLst/>
              <a:gdLst>
                <a:gd name="T0" fmla="*/ 0 w 70"/>
                <a:gd name="T1" fmla="*/ 0 h 58"/>
                <a:gd name="T2" fmla="*/ 11 w 70"/>
                <a:gd name="T3" fmla="*/ 58 h 58"/>
                <a:gd name="T4" fmla="*/ 70 w 70"/>
                <a:gd name="T5" fmla="*/ 35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0" h="58">
                  <a:moveTo>
                    <a:pt x="0" y="0"/>
                  </a:moveTo>
                  <a:lnTo>
                    <a:pt x="11" y="58"/>
                  </a:lnTo>
                  <a:lnTo>
                    <a:pt x="70" y="35"/>
                  </a:lnTo>
                </a:path>
              </a:pathLst>
            </a:custGeom>
            <a:noFill/>
            <a:ln w="39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1397" y="2391"/>
              <a:ext cx="47" cy="47"/>
            </a:xfrm>
            <a:custGeom>
              <a:avLst/>
              <a:gdLst>
                <a:gd name="T0" fmla="*/ 0 w 47"/>
                <a:gd name="T1" fmla="*/ 0 h 47"/>
                <a:gd name="T2" fmla="*/ 0 w 47"/>
                <a:gd name="T3" fmla="*/ 46 h 47"/>
                <a:gd name="T4" fmla="*/ 47 w 47"/>
                <a:gd name="T5" fmla="*/ 23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47">
                  <a:moveTo>
                    <a:pt x="0" y="0"/>
                  </a:moveTo>
                  <a:lnTo>
                    <a:pt x="0" y="46"/>
                  </a:lnTo>
                  <a:lnTo>
                    <a:pt x="47" y="23"/>
                  </a:lnTo>
                </a:path>
              </a:pathLst>
            </a:custGeom>
            <a:noFill/>
            <a:ln w="39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1349" y="2413"/>
              <a:ext cx="47" cy="82"/>
            </a:xfrm>
            <a:custGeom>
              <a:avLst/>
              <a:gdLst>
                <a:gd name="T0" fmla="*/ 47 w 47"/>
                <a:gd name="T1" fmla="*/ 0 h 82"/>
                <a:gd name="T2" fmla="*/ 0 w 47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7" h="82">
                  <a:moveTo>
                    <a:pt x="47" y="0"/>
                  </a:moveTo>
                  <a:lnTo>
                    <a:pt x="0" y="81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1341" y="2503"/>
              <a:ext cx="37" cy="20"/>
            </a:xfrm>
            <a:custGeom>
              <a:avLst/>
              <a:gdLst>
                <a:gd name="T0" fmla="*/ 0 w 37"/>
                <a:gd name="T1" fmla="*/ 0 h 20"/>
                <a:gd name="T2" fmla="*/ 37 w 37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" h="20">
                  <a:moveTo>
                    <a:pt x="0" y="0"/>
                  </a:moveTo>
                  <a:lnTo>
                    <a:pt x="37" y="0"/>
                  </a:lnTo>
                </a:path>
              </a:pathLst>
            </a:custGeom>
            <a:noFill/>
            <a:ln w="1179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746" y="2066"/>
              <a:ext cx="1004" cy="558"/>
            </a:xfrm>
            <a:custGeom>
              <a:avLst/>
              <a:gdLst>
                <a:gd name="T0" fmla="*/ 1003 w 1004"/>
                <a:gd name="T1" fmla="*/ 557 h 558"/>
                <a:gd name="T2" fmla="*/ 0 w 1004"/>
                <a:gd name="T3" fmla="*/ 0 h 5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04" h="558">
                  <a:moveTo>
                    <a:pt x="1003" y="557"/>
                  </a:moveTo>
                  <a:lnTo>
                    <a:pt x="0" y="0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1754" y="2461"/>
              <a:ext cx="290" cy="289"/>
            </a:xfrm>
            <a:custGeom>
              <a:avLst/>
              <a:gdLst>
                <a:gd name="T0" fmla="*/ 289 w 290"/>
                <a:gd name="T1" fmla="*/ 144 h 289"/>
                <a:gd name="T2" fmla="*/ 287 w 290"/>
                <a:gd name="T3" fmla="*/ 167 h 289"/>
                <a:gd name="T4" fmla="*/ 282 w 290"/>
                <a:gd name="T5" fmla="*/ 189 h 289"/>
                <a:gd name="T6" fmla="*/ 274 w 290"/>
                <a:gd name="T7" fmla="*/ 209 h 289"/>
                <a:gd name="T8" fmla="*/ 262 w 290"/>
                <a:gd name="T9" fmla="*/ 228 h 289"/>
                <a:gd name="T10" fmla="*/ 249 w 290"/>
                <a:gd name="T11" fmla="*/ 244 h 289"/>
                <a:gd name="T12" fmla="*/ 232 w 290"/>
                <a:gd name="T13" fmla="*/ 259 h 289"/>
                <a:gd name="T14" fmla="*/ 214 w 290"/>
                <a:gd name="T15" fmla="*/ 271 h 289"/>
                <a:gd name="T16" fmla="*/ 194 w 290"/>
                <a:gd name="T17" fmla="*/ 280 h 289"/>
                <a:gd name="T18" fmla="*/ 173 w 290"/>
                <a:gd name="T19" fmla="*/ 286 h 289"/>
                <a:gd name="T20" fmla="*/ 150 w 290"/>
                <a:gd name="T21" fmla="*/ 289 h 289"/>
                <a:gd name="T22" fmla="*/ 126 w 290"/>
                <a:gd name="T23" fmla="*/ 287 h 289"/>
                <a:gd name="T24" fmla="*/ 103 w 290"/>
                <a:gd name="T25" fmla="*/ 282 h 289"/>
                <a:gd name="T26" fmla="*/ 82 w 290"/>
                <a:gd name="T27" fmla="*/ 274 h 289"/>
                <a:gd name="T28" fmla="*/ 63 w 290"/>
                <a:gd name="T29" fmla="*/ 263 h 289"/>
                <a:gd name="T30" fmla="*/ 46 w 290"/>
                <a:gd name="T31" fmla="*/ 250 h 289"/>
                <a:gd name="T32" fmla="*/ 31 w 290"/>
                <a:gd name="T33" fmla="*/ 234 h 289"/>
                <a:gd name="T34" fmla="*/ 19 w 290"/>
                <a:gd name="T35" fmla="*/ 217 h 289"/>
                <a:gd name="T36" fmla="*/ 9 w 290"/>
                <a:gd name="T37" fmla="*/ 197 h 289"/>
                <a:gd name="T38" fmla="*/ 3 w 290"/>
                <a:gd name="T39" fmla="*/ 176 h 289"/>
                <a:gd name="T40" fmla="*/ 0 w 290"/>
                <a:gd name="T41" fmla="*/ 154 h 289"/>
                <a:gd name="T42" fmla="*/ 1 w 290"/>
                <a:gd name="T43" fmla="*/ 130 h 289"/>
                <a:gd name="T44" fmla="*/ 6 w 290"/>
                <a:gd name="T45" fmla="*/ 106 h 289"/>
                <a:gd name="T46" fmla="*/ 14 w 290"/>
                <a:gd name="T47" fmla="*/ 85 h 289"/>
                <a:gd name="T48" fmla="*/ 24 w 290"/>
                <a:gd name="T49" fmla="*/ 65 h 289"/>
                <a:gd name="T50" fmla="*/ 37 w 290"/>
                <a:gd name="T51" fmla="*/ 48 h 289"/>
                <a:gd name="T52" fmla="*/ 52 w 290"/>
                <a:gd name="T53" fmla="*/ 33 h 289"/>
                <a:gd name="T54" fmla="*/ 69 w 290"/>
                <a:gd name="T55" fmla="*/ 20 h 289"/>
                <a:gd name="T56" fmla="*/ 88 w 290"/>
                <a:gd name="T57" fmla="*/ 10 h 289"/>
                <a:gd name="T58" fmla="*/ 108 w 290"/>
                <a:gd name="T59" fmla="*/ 3 h 289"/>
                <a:gd name="T60" fmla="*/ 130 w 290"/>
                <a:gd name="T61" fmla="*/ 0 h 289"/>
                <a:gd name="T62" fmla="*/ 155 w 290"/>
                <a:gd name="T63" fmla="*/ 1 h 289"/>
                <a:gd name="T64" fmla="*/ 179 w 290"/>
                <a:gd name="T65" fmla="*/ 6 h 289"/>
                <a:gd name="T66" fmla="*/ 201 w 290"/>
                <a:gd name="T67" fmla="*/ 13 h 289"/>
                <a:gd name="T68" fmla="*/ 221 w 290"/>
                <a:gd name="T69" fmla="*/ 23 h 289"/>
                <a:gd name="T70" fmla="*/ 238 w 290"/>
                <a:gd name="T71" fmla="*/ 36 h 289"/>
                <a:gd name="T72" fmla="*/ 254 w 290"/>
                <a:gd name="T73" fmla="*/ 50 h 289"/>
                <a:gd name="T74" fmla="*/ 267 w 290"/>
                <a:gd name="T75" fmla="*/ 67 h 289"/>
                <a:gd name="T76" fmla="*/ 277 w 290"/>
                <a:gd name="T77" fmla="*/ 85 h 289"/>
                <a:gd name="T78" fmla="*/ 284 w 290"/>
                <a:gd name="T79" fmla="*/ 105 h 289"/>
                <a:gd name="T80" fmla="*/ 288 w 290"/>
                <a:gd name="T81" fmla="*/ 126 h 289"/>
                <a:gd name="T82" fmla="*/ 289 w 290"/>
                <a:gd name="T83" fmla="*/ 144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90" h="289">
                  <a:moveTo>
                    <a:pt x="289" y="144"/>
                  </a:moveTo>
                  <a:lnTo>
                    <a:pt x="287" y="167"/>
                  </a:lnTo>
                  <a:lnTo>
                    <a:pt x="282" y="189"/>
                  </a:lnTo>
                  <a:lnTo>
                    <a:pt x="274" y="209"/>
                  </a:lnTo>
                  <a:lnTo>
                    <a:pt x="262" y="228"/>
                  </a:lnTo>
                  <a:lnTo>
                    <a:pt x="249" y="244"/>
                  </a:lnTo>
                  <a:lnTo>
                    <a:pt x="232" y="259"/>
                  </a:lnTo>
                  <a:lnTo>
                    <a:pt x="214" y="271"/>
                  </a:lnTo>
                  <a:lnTo>
                    <a:pt x="194" y="280"/>
                  </a:lnTo>
                  <a:lnTo>
                    <a:pt x="173" y="286"/>
                  </a:lnTo>
                  <a:lnTo>
                    <a:pt x="150" y="289"/>
                  </a:lnTo>
                  <a:lnTo>
                    <a:pt x="126" y="287"/>
                  </a:lnTo>
                  <a:lnTo>
                    <a:pt x="103" y="282"/>
                  </a:lnTo>
                  <a:lnTo>
                    <a:pt x="82" y="274"/>
                  </a:lnTo>
                  <a:lnTo>
                    <a:pt x="63" y="263"/>
                  </a:lnTo>
                  <a:lnTo>
                    <a:pt x="46" y="250"/>
                  </a:lnTo>
                  <a:lnTo>
                    <a:pt x="31" y="234"/>
                  </a:lnTo>
                  <a:lnTo>
                    <a:pt x="19" y="217"/>
                  </a:lnTo>
                  <a:lnTo>
                    <a:pt x="9" y="197"/>
                  </a:lnTo>
                  <a:lnTo>
                    <a:pt x="3" y="176"/>
                  </a:lnTo>
                  <a:lnTo>
                    <a:pt x="0" y="154"/>
                  </a:lnTo>
                  <a:lnTo>
                    <a:pt x="1" y="130"/>
                  </a:lnTo>
                  <a:lnTo>
                    <a:pt x="6" y="106"/>
                  </a:lnTo>
                  <a:lnTo>
                    <a:pt x="14" y="85"/>
                  </a:lnTo>
                  <a:lnTo>
                    <a:pt x="24" y="65"/>
                  </a:lnTo>
                  <a:lnTo>
                    <a:pt x="37" y="48"/>
                  </a:lnTo>
                  <a:lnTo>
                    <a:pt x="52" y="33"/>
                  </a:lnTo>
                  <a:lnTo>
                    <a:pt x="69" y="20"/>
                  </a:lnTo>
                  <a:lnTo>
                    <a:pt x="88" y="10"/>
                  </a:lnTo>
                  <a:lnTo>
                    <a:pt x="108" y="3"/>
                  </a:lnTo>
                  <a:lnTo>
                    <a:pt x="130" y="0"/>
                  </a:lnTo>
                  <a:lnTo>
                    <a:pt x="155" y="1"/>
                  </a:lnTo>
                  <a:lnTo>
                    <a:pt x="179" y="6"/>
                  </a:lnTo>
                  <a:lnTo>
                    <a:pt x="201" y="13"/>
                  </a:lnTo>
                  <a:lnTo>
                    <a:pt x="221" y="23"/>
                  </a:lnTo>
                  <a:lnTo>
                    <a:pt x="238" y="36"/>
                  </a:lnTo>
                  <a:lnTo>
                    <a:pt x="254" y="50"/>
                  </a:lnTo>
                  <a:lnTo>
                    <a:pt x="267" y="67"/>
                  </a:lnTo>
                  <a:lnTo>
                    <a:pt x="277" y="85"/>
                  </a:lnTo>
                  <a:lnTo>
                    <a:pt x="284" y="105"/>
                  </a:lnTo>
                  <a:lnTo>
                    <a:pt x="288" y="126"/>
                  </a:lnTo>
                  <a:lnTo>
                    <a:pt x="289" y="144"/>
                  </a:lnTo>
                  <a:close/>
                </a:path>
              </a:pathLst>
            </a:custGeom>
            <a:noFill/>
            <a:ln w="39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2866" y="2559"/>
              <a:ext cx="279" cy="20"/>
            </a:xfrm>
            <a:custGeom>
              <a:avLst/>
              <a:gdLst>
                <a:gd name="T0" fmla="*/ 0 w 279"/>
                <a:gd name="T1" fmla="*/ 0 h 20"/>
                <a:gd name="T2" fmla="*/ 278 w 27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79" h="20">
                  <a:moveTo>
                    <a:pt x="0" y="0"/>
                  </a:moveTo>
                  <a:lnTo>
                    <a:pt x="278" y="0"/>
                  </a:lnTo>
                </a:path>
              </a:pathLst>
            </a:custGeom>
            <a:noFill/>
            <a:ln w="5902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2048" y="2159"/>
              <a:ext cx="929" cy="465"/>
            </a:xfrm>
            <a:custGeom>
              <a:avLst/>
              <a:gdLst>
                <a:gd name="T0" fmla="*/ 929 w 929"/>
                <a:gd name="T1" fmla="*/ 0 h 465"/>
                <a:gd name="T2" fmla="*/ 0 w 929"/>
                <a:gd name="T3" fmla="*/ 464 h 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29" h="465">
                  <a:moveTo>
                    <a:pt x="929" y="0"/>
                  </a:moveTo>
                  <a:lnTo>
                    <a:pt x="0" y="464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2605" y="2317"/>
              <a:ext cx="131" cy="20"/>
            </a:xfrm>
            <a:custGeom>
              <a:avLst/>
              <a:gdLst>
                <a:gd name="T0" fmla="*/ 0 w 131"/>
                <a:gd name="T1" fmla="*/ 0 h 20"/>
                <a:gd name="T2" fmla="*/ 130 w 131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31" h="20">
                  <a:moveTo>
                    <a:pt x="0" y="0"/>
                  </a:moveTo>
                  <a:lnTo>
                    <a:pt x="130" y="0"/>
                  </a:lnTo>
                </a:path>
              </a:pathLst>
            </a:custGeom>
            <a:noFill/>
            <a:ln w="3542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grpSp>
          <p:nvGrpSpPr>
            <p:cNvPr id="54" name="Group 53"/>
            <p:cNvGrpSpPr>
              <a:grpSpLocks/>
            </p:cNvGrpSpPr>
            <p:nvPr/>
          </p:nvGrpSpPr>
          <p:grpSpPr bwMode="auto">
            <a:xfrm>
              <a:off x="3052" y="2661"/>
              <a:ext cx="93" cy="186"/>
              <a:chOff x="3052" y="2661"/>
              <a:chExt cx="93" cy="186"/>
            </a:xfrm>
          </p:grpSpPr>
          <p:sp>
            <p:nvSpPr>
              <p:cNvPr id="143" name="Freeform 142"/>
              <p:cNvSpPr>
                <a:spLocks/>
              </p:cNvSpPr>
              <p:nvPr/>
            </p:nvSpPr>
            <p:spPr bwMode="auto">
              <a:xfrm>
                <a:off x="3052" y="2661"/>
                <a:ext cx="93" cy="186"/>
              </a:xfrm>
              <a:custGeom>
                <a:avLst/>
                <a:gdLst>
                  <a:gd name="T0" fmla="*/ 0 w 93"/>
                  <a:gd name="T1" fmla="*/ 0 h 186"/>
                  <a:gd name="T2" fmla="*/ 48 w 93"/>
                  <a:gd name="T3" fmla="*/ 9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3" h="186">
                    <a:moveTo>
                      <a:pt x="0" y="0"/>
                    </a:moveTo>
                    <a:lnTo>
                      <a:pt x="48" y="96"/>
                    </a:lnTo>
                  </a:path>
                </a:pathLst>
              </a:custGeom>
              <a:noFill/>
              <a:ln w="393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44" name="Freeform 143"/>
              <p:cNvSpPr>
                <a:spLocks/>
              </p:cNvSpPr>
              <p:nvPr/>
            </p:nvSpPr>
            <p:spPr bwMode="auto">
              <a:xfrm>
                <a:off x="3052" y="2661"/>
                <a:ext cx="93" cy="186"/>
              </a:xfrm>
              <a:custGeom>
                <a:avLst/>
                <a:gdLst>
                  <a:gd name="T0" fmla="*/ 48 w 93"/>
                  <a:gd name="T1" fmla="*/ 96 h 186"/>
                  <a:gd name="T2" fmla="*/ 86 w 93"/>
                  <a:gd name="T3" fmla="*/ 17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3" h="186">
                    <a:moveTo>
                      <a:pt x="48" y="96"/>
                    </a:moveTo>
                    <a:lnTo>
                      <a:pt x="86" y="173"/>
                    </a:lnTo>
                  </a:path>
                </a:pathLst>
              </a:custGeom>
              <a:noFill/>
              <a:ln w="393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3072" y="2735"/>
              <a:ext cx="67" cy="100"/>
            </a:xfrm>
            <a:custGeom>
              <a:avLst/>
              <a:gdLst>
                <a:gd name="T0" fmla="*/ 44 w 67"/>
                <a:gd name="T1" fmla="*/ 0 h 100"/>
                <a:gd name="T2" fmla="*/ 0 w 67"/>
                <a:gd name="T3" fmla="*/ 22 h 100"/>
                <a:gd name="T4" fmla="*/ 66 w 67"/>
                <a:gd name="T5" fmla="*/ 99 h 100"/>
                <a:gd name="T6" fmla="*/ 44 w 67"/>
                <a:gd name="T7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100">
                  <a:moveTo>
                    <a:pt x="44" y="0"/>
                  </a:moveTo>
                  <a:lnTo>
                    <a:pt x="0" y="22"/>
                  </a:lnTo>
                  <a:lnTo>
                    <a:pt x="66" y="99"/>
                  </a:lnTo>
                  <a:lnTo>
                    <a:pt x="44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3072" y="2735"/>
              <a:ext cx="67" cy="100"/>
            </a:xfrm>
            <a:custGeom>
              <a:avLst/>
              <a:gdLst>
                <a:gd name="T0" fmla="*/ 0 w 67"/>
                <a:gd name="T1" fmla="*/ 22 h 100"/>
                <a:gd name="T2" fmla="*/ 66 w 67"/>
                <a:gd name="T3" fmla="*/ 99 h 100"/>
                <a:gd name="T4" fmla="*/ 44 w 67"/>
                <a:gd name="T5" fmla="*/ 0 h 100"/>
                <a:gd name="T6" fmla="*/ 0 w 67"/>
                <a:gd name="T7" fmla="*/ 2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100">
                  <a:moveTo>
                    <a:pt x="0" y="22"/>
                  </a:moveTo>
                  <a:lnTo>
                    <a:pt x="66" y="99"/>
                  </a:lnTo>
                  <a:lnTo>
                    <a:pt x="44" y="0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2866" y="2420"/>
              <a:ext cx="279" cy="278"/>
            </a:xfrm>
            <a:custGeom>
              <a:avLst/>
              <a:gdLst>
                <a:gd name="T0" fmla="*/ 185 w 279"/>
                <a:gd name="T1" fmla="*/ 0 h 278"/>
                <a:gd name="T2" fmla="*/ 0 w 279"/>
                <a:gd name="T3" fmla="*/ 92 h 278"/>
                <a:gd name="T4" fmla="*/ 92 w 279"/>
                <a:gd name="T5" fmla="*/ 278 h 278"/>
                <a:gd name="T6" fmla="*/ 278 w 279"/>
                <a:gd name="T7" fmla="*/ 185 h 278"/>
                <a:gd name="T8" fmla="*/ 185 w 279"/>
                <a:gd name="T9" fmla="*/ 0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" h="278">
                  <a:moveTo>
                    <a:pt x="185" y="0"/>
                  </a:moveTo>
                  <a:lnTo>
                    <a:pt x="0" y="92"/>
                  </a:lnTo>
                  <a:lnTo>
                    <a:pt x="92" y="278"/>
                  </a:lnTo>
                  <a:lnTo>
                    <a:pt x="278" y="185"/>
                  </a:lnTo>
                  <a:lnTo>
                    <a:pt x="185" y="0"/>
                  </a:lnTo>
                </a:path>
              </a:pathLst>
            </a:custGeom>
            <a:solidFill>
              <a:srgbClr val="E1F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2866" y="2420"/>
              <a:ext cx="279" cy="278"/>
            </a:xfrm>
            <a:custGeom>
              <a:avLst/>
              <a:gdLst>
                <a:gd name="T0" fmla="*/ 0 w 279"/>
                <a:gd name="T1" fmla="*/ 92 h 278"/>
                <a:gd name="T2" fmla="*/ 185 w 279"/>
                <a:gd name="T3" fmla="*/ 0 h 278"/>
                <a:gd name="T4" fmla="*/ 278 w 279"/>
                <a:gd name="T5" fmla="*/ 185 h 278"/>
                <a:gd name="T6" fmla="*/ 92 w 279"/>
                <a:gd name="T7" fmla="*/ 278 h 278"/>
                <a:gd name="T8" fmla="*/ 0 w 279"/>
                <a:gd name="T9" fmla="*/ 9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" h="278">
                  <a:moveTo>
                    <a:pt x="0" y="92"/>
                  </a:moveTo>
                  <a:lnTo>
                    <a:pt x="185" y="0"/>
                  </a:lnTo>
                  <a:lnTo>
                    <a:pt x="278" y="185"/>
                  </a:lnTo>
                  <a:lnTo>
                    <a:pt x="92" y="278"/>
                  </a:lnTo>
                  <a:lnTo>
                    <a:pt x="0" y="92"/>
                  </a:lnTo>
                  <a:close/>
                </a:path>
              </a:pathLst>
            </a:custGeom>
            <a:noFill/>
            <a:ln w="393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2772" y="2645"/>
              <a:ext cx="131" cy="20"/>
            </a:xfrm>
            <a:custGeom>
              <a:avLst/>
              <a:gdLst>
                <a:gd name="T0" fmla="*/ 0 w 131"/>
                <a:gd name="T1" fmla="*/ 0 h 20"/>
                <a:gd name="T2" fmla="*/ 131 w 131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31" h="20">
                  <a:moveTo>
                    <a:pt x="0" y="0"/>
                  </a:moveTo>
                  <a:lnTo>
                    <a:pt x="131" y="0"/>
                  </a:lnTo>
                </a:path>
              </a:pathLst>
            </a:custGeom>
            <a:noFill/>
            <a:ln w="55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2939" y="2143"/>
              <a:ext cx="131" cy="20"/>
            </a:xfrm>
            <a:custGeom>
              <a:avLst/>
              <a:gdLst>
                <a:gd name="T0" fmla="*/ 0 w 131"/>
                <a:gd name="T1" fmla="*/ 0 h 20"/>
                <a:gd name="T2" fmla="*/ 131 w 131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31" h="20">
                  <a:moveTo>
                    <a:pt x="0" y="0"/>
                  </a:moveTo>
                  <a:lnTo>
                    <a:pt x="131" y="0"/>
                  </a:lnTo>
                </a:path>
              </a:pathLst>
            </a:custGeom>
            <a:noFill/>
            <a:ln w="55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2672" y="2144"/>
              <a:ext cx="502" cy="502"/>
            </a:xfrm>
            <a:custGeom>
              <a:avLst/>
              <a:gdLst>
                <a:gd name="T0" fmla="*/ 241 w 502"/>
                <a:gd name="T1" fmla="*/ 464 h 502"/>
                <a:gd name="T2" fmla="*/ 167 w 502"/>
                <a:gd name="T3" fmla="*/ 502 h 502"/>
                <a:gd name="T4" fmla="*/ 0 w 502"/>
                <a:gd name="T5" fmla="*/ 167 h 502"/>
                <a:gd name="T6" fmla="*/ 334 w 502"/>
                <a:gd name="T7" fmla="*/ 0 h 502"/>
                <a:gd name="T8" fmla="*/ 501 w 502"/>
                <a:gd name="T9" fmla="*/ 334 h 502"/>
                <a:gd name="T10" fmla="*/ 427 w 502"/>
                <a:gd name="T11" fmla="*/ 371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2" h="502">
                  <a:moveTo>
                    <a:pt x="241" y="464"/>
                  </a:moveTo>
                  <a:lnTo>
                    <a:pt x="167" y="502"/>
                  </a:lnTo>
                  <a:lnTo>
                    <a:pt x="0" y="167"/>
                  </a:lnTo>
                  <a:lnTo>
                    <a:pt x="334" y="0"/>
                  </a:lnTo>
                  <a:lnTo>
                    <a:pt x="501" y="334"/>
                  </a:lnTo>
                  <a:lnTo>
                    <a:pt x="427" y="371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grpSp>
          <p:nvGrpSpPr>
            <p:cNvPr id="62" name="Group 61"/>
            <p:cNvGrpSpPr>
              <a:grpSpLocks/>
            </p:cNvGrpSpPr>
            <p:nvPr/>
          </p:nvGrpSpPr>
          <p:grpSpPr bwMode="auto">
            <a:xfrm>
              <a:off x="2728" y="2023"/>
              <a:ext cx="93" cy="167"/>
              <a:chOff x="2728" y="2023"/>
              <a:chExt cx="93" cy="167"/>
            </a:xfrm>
          </p:grpSpPr>
          <p:sp>
            <p:nvSpPr>
              <p:cNvPr id="141" name="Freeform 140"/>
              <p:cNvSpPr>
                <a:spLocks/>
              </p:cNvSpPr>
              <p:nvPr/>
            </p:nvSpPr>
            <p:spPr bwMode="auto">
              <a:xfrm>
                <a:off x="2728" y="2023"/>
                <a:ext cx="93" cy="167"/>
              </a:xfrm>
              <a:custGeom>
                <a:avLst/>
                <a:gdLst>
                  <a:gd name="T0" fmla="*/ 0 w 93"/>
                  <a:gd name="T1" fmla="*/ 0 h 167"/>
                  <a:gd name="T2" fmla="*/ 68 w 93"/>
                  <a:gd name="T3" fmla="*/ 123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3" h="167">
                    <a:moveTo>
                      <a:pt x="0" y="0"/>
                    </a:moveTo>
                    <a:lnTo>
                      <a:pt x="68" y="123"/>
                    </a:lnTo>
                  </a:path>
                </a:pathLst>
              </a:custGeom>
              <a:noFill/>
              <a:ln w="1967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42" name="Freeform 141"/>
              <p:cNvSpPr>
                <a:spLocks/>
              </p:cNvSpPr>
              <p:nvPr/>
            </p:nvSpPr>
            <p:spPr bwMode="auto">
              <a:xfrm>
                <a:off x="2728" y="2023"/>
                <a:ext cx="93" cy="167"/>
              </a:xfrm>
              <a:custGeom>
                <a:avLst/>
                <a:gdLst>
                  <a:gd name="T0" fmla="*/ 68 w 93"/>
                  <a:gd name="T1" fmla="*/ 123 h 167"/>
                  <a:gd name="T2" fmla="*/ 89 w 93"/>
                  <a:gd name="T3" fmla="*/ 161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3" h="167">
                    <a:moveTo>
                      <a:pt x="68" y="123"/>
                    </a:moveTo>
                    <a:lnTo>
                      <a:pt x="89" y="161"/>
                    </a:lnTo>
                  </a:path>
                </a:pathLst>
              </a:custGeom>
              <a:noFill/>
              <a:ln w="1967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2783" y="2135"/>
              <a:ext cx="35" cy="49"/>
            </a:xfrm>
            <a:custGeom>
              <a:avLst/>
              <a:gdLst>
                <a:gd name="T0" fmla="*/ 21 w 35"/>
                <a:gd name="T1" fmla="*/ 0 h 49"/>
                <a:gd name="T2" fmla="*/ 0 w 35"/>
                <a:gd name="T3" fmla="*/ 12 h 49"/>
                <a:gd name="T4" fmla="*/ 35 w 35"/>
                <a:gd name="T5" fmla="*/ 49 h 49"/>
                <a:gd name="T6" fmla="*/ 21 w 35"/>
                <a:gd name="T7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49">
                  <a:moveTo>
                    <a:pt x="21" y="0"/>
                  </a:moveTo>
                  <a:lnTo>
                    <a:pt x="0" y="12"/>
                  </a:lnTo>
                  <a:lnTo>
                    <a:pt x="35" y="49"/>
                  </a:lnTo>
                  <a:lnTo>
                    <a:pt x="21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2783" y="2135"/>
              <a:ext cx="35" cy="49"/>
            </a:xfrm>
            <a:custGeom>
              <a:avLst/>
              <a:gdLst>
                <a:gd name="T0" fmla="*/ 0 w 35"/>
                <a:gd name="T1" fmla="*/ 12 h 49"/>
                <a:gd name="T2" fmla="*/ 35 w 35"/>
                <a:gd name="T3" fmla="*/ 49 h 49"/>
                <a:gd name="T4" fmla="*/ 21 w 35"/>
                <a:gd name="T5" fmla="*/ 0 h 49"/>
                <a:gd name="T6" fmla="*/ 0 w 35"/>
                <a:gd name="T7" fmla="*/ 1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49">
                  <a:moveTo>
                    <a:pt x="0" y="12"/>
                  </a:moveTo>
                  <a:lnTo>
                    <a:pt x="35" y="49"/>
                  </a:lnTo>
                  <a:lnTo>
                    <a:pt x="21" y="0"/>
                  </a:lnTo>
                  <a:lnTo>
                    <a:pt x="0" y="12"/>
                  </a:lnTo>
                  <a:close/>
                </a:path>
              </a:pathLst>
            </a:custGeom>
            <a:noFill/>
            <a:ln w="19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3107" y="2029"/>
              <a:ext cx="967" cy="483"/>
            </a:xfrm>
            <a:custGeom>
              <a:avLst/>
              <a:gdLst>
                <a:gd name="T0" fmla="*/ 966 w 967"/>
                <a:gd name="T1" fmla="*/ 0 h 483"/>
                <a:gd name="T2" fmla="*/ 0 w 967"/>
                <a:gd name="T3" fmla="*/ 483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67" h="483">
                  <a:moveTo>
                    <a:pt x="966" y="0"/>
                  </a:moveTo>
                  <a:lnTo>
                    <a:pt x="0" y="483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4056" y="248"/>
              <a:ext cx="109" cy="52"/>
            </a:xfrm>
            <a:custGeom>
              <a:avLst/>
              <a:gdLst>
                <a:gd name="T0" fmla="*/ 34 w 109"/>
                <a:gd name="T1" fmla="*/ 0 h 52"/>
                <a:gd name="T2" fmla="*/ 16 w 109"/>
                <a:gd name="T3" fmla="*/ 11 h 52"/>
                <a:gd name="T4" fmla="*/ 4 w 109"/>
                <a:gd name="T5" fmla="*/ 29 h 52"/>
                <a:gd name="T6" fmla="*/ 0 w 109"/>
                <a:gd name="T7" fmla="*/ 51 h 52"/>
                <a:gd name="T8" fmla="*/ 109 w 109"/>
                <a:gd name="T9" fmla="*/ 36 h 52"/>
                <a:gd name="T10" fmla="*/ 100 w 109"/>
                <a:gd name="T11" fmla="*/ 20 h 52"/>
                <a:gd name="T12" fmla="*/ 85 w 109"/>
                <a:gd name="T13" fmla="*/ 8 h 52"/>
                <a:gd name="T14" fmla="*/ 63 w 109"/>
                <a:gd name="T15" fmla="*/ 0 h 52"/>
                <a:gd name="T16" fmla="*/ 34 w 109"/>
                <a:gd name="T17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9" h="52">
                  <a:moveTo>
                    <a:pt x="34" y="0"/>
                  </a:moveTo>
                  <a:lnTo>
                    <a:pt x="16" y="11"/>
                  </a:lnTo>
                  <a:lnTo>
                    <a:pt x="4" y="29"/>
                  </a:lnTo>
                  <a:lnTo>
                    <a:pt x="0" y="51"/>
                  </a:lnTo>
                  <a:lnTo>
                    <a:pt x="109" y="36"/>
                  </a:lnTo>
                  <a:lnTo>
                    <a:pt x="100" y="20"/>
                  </a:lnTo>
                  <a:lnTo>
                    <a:pt x="85" y="8"/>
                  </a:lnTo>
                  <a:lnTo>
                    <a:pt x="63" y="0"/>
                  </a:lnTo>
                  <a:lnTo>
                    <a:pt x="34" y="0"/>
                  </a:lnTo>
                </a:path>
              </a:pathLst>
            </a:custGeom>
            <a:solidFill>
              <a:srgbClr val="BF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4056" y="248"/>
              <a:ext cx="109" cy="52"/>
            </a:xfrm>
            <a:custGeom>
              <a:avLst/>
              <a:gdLst>
                <a:gd name="T0" fmla="*/ 0 w 109"/>
                <a:gd name="T1" fmla="*/ 51 h 52"/>
                <a:gd name="T2" fmla="*/ 4 w 109"/>
                <a:gd name="T3" fmla="*/ 29 h 52"/>
                <a:gd name="T4" fmla="*/ 16 w 109"/>
                <a:gd name="T5" fmla="*/ 11 h 52"/>
                <a:gd name="T6" fmla="*/ 34 w 109"/>
                <a:gd name="T7" fmla="*/ 0 h 52"/>
                <a:gd name="T8" fmla="*/ 63 w 109"/>
                <a:gd name="T9" fmla="*/ 0 h 52"/>
                <a:gd name="T10" fmla="*/ 85 w 109"/>
                <a:gd name="T11" fmla="*/ 8 h 52"/>
                <a:gd name="T12" fmla="*/ 100 w 109"/>
                <a:gd name="T13" fmla="*/ 20 h 52"/>
                <a:gd name="T14" fmla="*/ 109 w 109"/>
                <a:gd name="T15" fmla="*/ 36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9" h="52">
                  <a:moveTo>
                    <a:pt x="0" y="51"/>
                  </a:moveTo>
                  <a:lnTo>
                    <a:pt x="4" y="29"/>
                  </a:lnTo>
                  <a:lnTo>
                    <a:pt x="16" y="11"/>
                  </a:lnTo>
                  <a:lnTo>
                    <a:pt x="34" y="0"/>
                  </a:lnTo>
                  <a:lnTo>
                    <a:pt x="63" y="0"/>
                  </a:lnTo>
                  <a:lnTo>
                    <a:pt x="85" y="8"/>
                  </a:lnTo>
                  <a:lnTo>
                    <a:pt x="100" y="20"/>
                  </a:lnTo>
                  <a:lnTo>
                    <a:pt x="109" y="36"/>
                  </a:lnTo>
                </a:path>
              </a:pathLst>
            </a:custGeom>
            <a:noFill/>
            <a:ln w="3935">
              <a:solidFill>
                <a:srgbClr val="00AFA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4056" y="300"/>
              <a:ext cx="111" cy="20"/>
            </a:xfrm>
            <a:custGeom>
              <a:avLst/>
              <a:gdLst>
                <a:gd name="T0" fmla="*/ 0 w 111"/>
                <a:gd name="T1" fmla="*/ 0 h 20"/>
                <a:gd name="T2" fmla="*/ 111 w 111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1" h="20">
                  <a:moveTo>
                    <a:pt x="0" y="0"/>
                  </a:moveTo>
                  <a:lnTo>
                    <a:pt x="111" y="0"/>
                  </a:lnTo>
                </a:path>
              </a:pathLst>
            </a:custGeom>
            <a:solidFill>
              <a:srgbClr val="BF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4056" y="300"/>
              <a:ext cx="111" cy="20"/>
            </a:xfrm>
            <a:custGeom>
              <a:avLst/>
              <a:gdLst>
                <a:gd name="T0" fmla="*/ 0 w 111"/>
                <a:gd name="T1" fmla="*/ 0 h 20"/>
                <a:gd name="T2" fmla="*/ 111 w 111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1" h="20">
                  <a:moveTo>
                    <a:pt x="0" y="0"/>
                  </a:moveTo>
                  <a:lnTo>
                    <a:pt x="111" y="0"/>
                  </a:lnTo>
                </a:path>
              </a:pathLst>
            </a:custGeom>
            <a:noFill/>
            <a:ln w="3935">
              <a:solidFill>
                <a:srgbClr val="00AFA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4073" y="3"/>
              <a:ext cx="77" cy="241"/>
            </a:xfrm>
            <a:custGeom>
              <a:avLst/>
              <a:gdLst>
                <a:gd name="T0" fmla="*/ 38 w 77"/>
                <a:gd name="T1" fmla="*/ 0 h 241"/>
                <a:gd name="T2" fmla="*/ 39 w 77"/>
                <a:gd name="T3" fmla="*/ 0 h 241"/>
                <a:gd name="T4" fmla="*/ 40 w 77"/>
                <a:gd name="T5" fmla="*/ 1 h 241"/>
                <a:gd name="T6" fmla="*/ 42 w 77"/>
                <a:gd name="T7" fmla="*/ 3 h 241"/>
                <a:gd name="T8" fmla="*/ 45 w 77"/>
                <a:gd name="T9" fmla="*/ 6 h 241"/>
                <a:gd name="T10" fmla="*/ 50 w 77"/>
                <a:gd name="T11" fmla="*/ 9 h 241"/>
                <a:gd name="T12" fmla="*/ 54 w 77"/>
                <a:gd name="T13" fmla="*/ 14 h 241"/>
                <a:gd name="T14" fmla="*/ 58 w 77"/>
                <a:gd name="T15" fmla="*/ 18 h 241"/>
                <a:gd name="T16" fmla="*/ 62 w 77"/>
                <a:gd name="T17" fmla="*/ 23 h 241"/>
                <a:gd name="T18" fmla="*/ 66 w 77"/>
                <a:gd name="T19" fmla="*/ 29 h 241"/>
                <a:gd name="T20" fmla="*/ 70 w 77"/>
                <a:gd name="T21" fmla="*/ 35 h 241"/>
                <a:gd name="T22" fmla="*/ 73 w 77"/>
                <a:gd name="T23" fmla="*/ 41 h 241"/>
                <a:gd name="T24" fmla="*/ 76 w 77"/>
                <a:gd name="T25" fmla="*/ 48 h 241"/>
                <a:gd name="T26" fmla="*/ 77 w 77"/>
                <a:gd name="T27" fmla="*/ 56 h 241"/>
                <a:gd name="T28" fmla="*/ 77 w 77"/>
                <a:gd name="T29" fmla="*/ 65 h 241"/>
                <a:gd name="T30" fmla="*/ 76 w 77"/>
                <a:gd name="T31" fmla="*/ 74 h 241"/>
                <a:gd name="T32" fmla="*/ 72 w 77"/>
                <a:gd name="T33" fmla="*/ 84 h 241"/>
                <a:gd name="T34" fmla="*/ 67 w 77"/>
                <a:gd name="T35" fmla="*/ 93 h 241"/>
                <a:gd name="T36" fmla="*/ 61 w 77"/>
                <a:gd name="T37" fmla="*/ 100 h 241"/>
                <a:gd name="T38" fmla="*/ 55 w 77"/>
                <a:gd name="T39" fmla="*/ 106 h 241"/>
                <a:gd name="T40" fmla="*/ 50 w 77"/>
                <a:gd name="T41" fmla="*/ 109 h 241"/>
                <a:gd name="T42" fmla="*/ 44 w 77"/>
                <a:gd name="T43" fmla="*/ 112 h 241"/>
                <a:gd name="T44" fmla="*/ 38 w 77"/>
                <a:gd name="T45" fmla="*/ 114 h 241"/>
                <a:gd name="T46" fmla="*/ 33 w 77"/>
                <a:gd name="T47" fmla="*/ 116 h 241"/>
                <a:gd name="T48" fmla="*/ 27 w 77"/>
                <a:gd name="T49" fmla="*/ 118 h 241"/>
                <a:gd name="T50" fmla="*/ 21 w 77"/>
                <a:gd name="T51" fmla="*/ 122 h 241"/>
                <a:gd name="T52" fmla="*/ 16 w 77"/>
                <a:gd name="T53" fmla="*/ 127 h 241"/>
                <a:gd name="T54" fmla="*/ 10 w 77"/>
                <a:gd name="T55" fmla="*/ 133 h 241"/>
                <a:gd name="T56" fmla="*/ 5 w 77"/>
                <a:gd name="T57" fmla="*/ 140 h 241"/>
                <a:gd name="T58" fmla="*/ 1 w 77"/>
                <a:gd name="T59" fmla="*/ 148 h 241"/>
                <a:gd name="T60" fmla="*/ 0 w 77"/>
                <a:gd name="T61" fmla="*/ 158 h 241"/>
                <a:gd name="T62" fmla="*/ 1 w 77"/>
                <a:gd name="T63" fmla="*/ 165 h 241"/>
                <a:gd name="T64" fmla="*/ 4 w 77"/>
                <a:gd name="T65" fmla="*/ 168 h 241"/>
                <a:gd name="T66" fmla="*/ 9 w 77"/>
                <a:gd name="T67" fmla="*/ 169 h 241"/>
                <a:gd name="T68" fmla="*/ 14 w 77"/>
                <a:gd name="T69" fmla="*/ 168 h 241"/>
                <a:gd name="T70" fmla="*/ 19 w 77"/>
                <a:gd name="T71" fmla="*/ 168 h 241"/>
                <a:gd name="T72" fmla="*/ 24 w 77"/>
                <a:gd name="T73" fmla="*/ 168 h 241"/>
                <a:gd name="T74" fmla="*/ 29 w 77"/>
                <a:gd name="T75" fmla="*/ 171 h 241"/>
                <a:gd name="T76" fmla="*/ 34 w 77"/>
                <a:gd name="T77" fmla="*/ 177 h 241"/>
                <a:gd name="T78" fmla="*/ 38 w 77"/>
                <a:gd name="T79" fmla="*/ 185 h 241"/>
                <a:gd name="T80" fmla="*/ 41 w 77"/>
                <a:gd name="T81" fmla="*/ 195 h 241"/>
                <a:gd name="T82" fmla="*/ 43 w 77"/>
                <a:gd name="T83" fmla="*/ 204 h 241"/>
                <a:gd name="T84" fmla="*/ 43 w 77"/>
                <a:gd name="T85" fmla="*/ 211 h 241"/>
                <a:gd name="T86" fmla="*/ 43 w 77"/>
                <a:gd name="T87" fmla="*/ 219 h 241"/>
                <a:gd name="T88" fmla="*/ 42 w 77"/>
                <a:gd name="T89" fmla="*/ 225 h 241"/>
                <a:gd name="T90" fmla="*/ 41 w 77"/>
                <a:gd name="T91" fmla="*/ 232 h 241"/>
                <a:gd name="T92" fmla="*/ 40 w 77"/>
                <a:gd name="T93" fmla="*/ 236 h 241"/>
                <a:gd name="T94" fmla="*/ 39 w 77"/>
                <a:gd name="T95" fmla="*/ 240 h 241"/>
                <a:gd name="T96" fmla="*/ 38 w 77"/>
                <a:gd name="T97" fmla="*/ 241 h 241"/>
                <a:gd name="T98" fmla="*/ 38 w 77"/>
                <a:gd name="T99" fmla="*/ 241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77" h="241">
                  <a:moveTo>
                    <a:pt x="38" y="0"/>
                  </a:moveTo>
                  <a:lnTo>
                    <a:pt x="39" y="0"/>
                  </a:lnTo>
                  <a:lnTo>
                    <a:pt x="40" y="1"/>
                  </a:lnTo>
                  <a:lnTo>
                    <a:pt x="42" y="3"/>
                  </a:lnTo>
                  <a:lnTo>
                    <a:pt x="45" y="6"/>
                  </a:lnTo>
                  <a:lnTo>
                    <a:pt x="50" y="9"/>
                  </a:lnTo>
                  <a:lnTo>
                    <a:pt x="54" y="14"/>
                  </a:lnTo>
                  <a:lnTo>
                    <a:pt x="58" y="18"/>
                  </a:lnTo>
                  <a:lnTo>
                    <a:pt x="62" y="23"/>
                  </a:lnTo>
                  <a:lnTo>
                    <a:pt x="66" y="29"/>
                  </a:lnTo>
                  <a:lnTo>
                    <a:pt x="70" y="35"/>
                  </a:lnTo>
                  <a:lnTo>
                    <a:pt x="73" y="41"/>
                  </a:lnTo>
                  <a:lnTo>
                    <a:pt x="76" y="48"/>
                  </a:lnTo>
                  <a:lnTo>
                    <a:pt x="77" y="56"/>
                  </a:lnTo>
                  <a:lnTo>
                    <a:pt x="77" y="65"/>
                  </a:lnTo>
                  <a:lnTo>
                    <a:pt x="76" y="74"/>
                  </a:lnTo>
                  <a:lnTo>
                    <a:pt x="72" y="84"/>
                  </a:lnTo>
                  <a:lnTo>
                    <a:pt x="67" y="93"/>
                  </a:lnTo>
                  <a:lnTo>
                    <a:pt x="61" y="100"/>
                  </a:lnTo>
                  <a:lnTo>
                    <a:pt x="55" y="106"/>
                  </a:lnTo>
                  <a:lnTo>
                    <a:pt x="50" y="109"/>
                  </a:lnTo>
                  <a:lnTo>
                    <a:pt x="44" y="112"/>
                  </a:lnTo>
                  <a:lnTo>
                    <a:pt x="38" y="114"/>
                  </a:lnTo>
                  <a:lnTo>
                    <a:pt x="33" y="116"/>
                  </a:lnTo>
                  <a:lnTo>
                    <a:pt x="27" y="118"/>
                  </a:lnTo>
                  <a:lnTo>
                    <a:pt x="21" y="122"/>
                  </a:lnTo>
                  <a:lnTo>
                    <a:pt x="16" y="127"/>
                  </a:lnTo>
                  <a:lnTo>
                    <a:pt x="10" y="133"/>
                  </a:lnTo>
                  <a:lnTo>
                    <a:pt x="5" y="140"/>
                  </a:lnTo>
                  <a:lnTo>
                    <a:pt x="1" y="148"/>
                  </a:lnTo>
                  <a:lnTo>
                    <a:pt x="0" y="158"/>
                  </a:lnTo>
                  <a:lnTo>
                    <a:pt x="1" y="165"/>
                  </a:lnTo>
                  <a:lnTo>
                    <a:pt x="4" y="168"/>
                  </a:lnTo>
                  <a:lnTo>
                    <a:pt x="9" y="169"/>
                  </a:lnTo>
                  <a:lnTo>
                    <a:pt x="14" y="168"/>
                  </a:lnTo>
                  <a:lnTo>
                    <a:pt x="19" y="168"/>
                  </a:lnTo>
                  <a:lnTo>
                    <a:pt x="24" y="168"/>
                  </a:lnTo>
                  <a:lnTo>
                    <a:pt x="29" y="171"/>
                  </a:lnTo>
                  <a:lnTo>
                    <a:pt x="34" y="177"/>
                  </a:lnTo>
                  <a:lnTo>
                    <a:pt x="38" y="185"/>
                  </a:lnTo>
                  <a:lnTo>
                    <a:pt x="41" y="195"/>
                  </a:lnTo>
                  <a:lnTo>
                    <a:pt x="43" y="204"/>
                  </a:lnTo>
                  <a:lnTo>
                    <a:pt x="43" y="211"/>
                  </a:lnTo>
                  <a:lnTo>
                    <a:pt x="43" y="219"/>
                  </a:lnTo>
                  <a:lnTo>
                    <a:pt x="42" y="225"/>
                  </a:lnTo>
                  <a:lnTo>
                    <a:pt x="41" y="232"/>
                  </a:lnTo>
                  <a:lnTo>
                    <a:pt x="40" y="236"/>
                  </a:lnTo>
                  <a:lnTo>
                    <a:pt x="39" y="240"/>
                  </a:lnTo>
                  <a:lnTo>
                    <a:pt x="38" y="241"/>
                  </a:lnTo>
                  <a:lnTo>
                    <a:pt x="38" y="241"/>
                  </a:lnTo>
                </a:path>
              </a:pathLst>
            </a:custGeom>
            <a:noFill/>
            <a:ln w="3935">
              <a:solidFill>
                <a:srgbClr val="00AFA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grpSp>
          <p:nvGrpSpPr>
            <p:cNvPr id="71" name="Group 70"/>
            <p:cNvGrpSpPr>
              <a:grpSpLocks/>
            </p:cNvGrpSpPr>
            <p:nvPr/>
          </p:nvGrpSpPr>
          <p:grpSpPr bwMode="auto">
            <a:xfrm>
              <a:off x="4111" y="332"/>
              <a:ext cx="20" cy="173"/>
              <a:chOff x="4111" y="332"/>
              <a:chExt cx="20" cy="173"/>
            </a:xfrm>
          </p:grpSpPr>
          <p:sp>
            <p:nvSpPr>
              <p:cNvPr id="139" name="Freeform 138"/>
              <p:cNvSpPr>
                <a:spLocks/>
              </p:cNvSpPr>
              <p:nvPr/>
            </p:nvSpPr>
            <p:spPr bwMode="auto">
              <a:xfrm>
                <a:off x="4111" y="332"/>
                <a:ext cx="20" cy="173"/>
              </a:xfrm>
              <a:custGeom>
                <a:avLst/>
                <a:gdLst>
                  <a:gd name="T0" fmla="*/ 0 w 20"/>
                  <a:gd name="T1" fmla="*/ 185 h 173"/>
                  <a:gd name="T2" fmla="*/ 0 w 20"/>
                  <a:gd name="T3" fmla="*/ 112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0" h="173">
                    <a:moveTo>
                      <a:pt x="0" y="185"/>
                    </a:moveTo>
                    <a:lnTo>
                      <a:pt x="0" y="112"/>
                    </a:lnTo>
                  </a:path>
                </a:pathLst>
              </a:custGeom>
              <a:noFill/>
              <a:ln w="393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40" name="Freeform 139"/>
              <p:cNvSpPr>
                <a:spLocks/>
              </p:cNvSpPr>
              <p:nvPr/>
            </p:nvSpPr>
            <p:spPr bwMode="auto">
              <a:xfrm>
                <a:off x="4111" y="332"/>
                <a:ext cx="20" cy="173"/>
              </a:xfrm>
              <a:custGeom>
                <a:avLst/>
                <a:gdLst>
                  <a:gd name="T0" fmla="*/ 0 w 20"/>
                  <a:gd name="T1" fmla="*/ 112 h 173"/>
                  <a:gd name="T2" fmla="*/ 0 w 20"/>
                  <a:gd name="T3" fmla="*/ 13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0" h="173">
                    <a:moveTo>
                      <a:pt x="0" y="112"/>
                    </a:moveTo>
                    <a:lnTo>
                      <a:pt x="0" y="13"/>
                    </a:lnTo>
                  </a:path>
                </a:pathLst>
              </a:custGeom>
              <a:noFill/>
              <a:ln w="393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4087" y="332"/>
              <a:ext cx="49" cy="99"/>
            </a:xfrm>
            <a:custGeom>
              <a:avLst/>
              <a:gdLst>
                <a:gd name="T0" fmla="*/ 24 w 49"/>
                <a:gd name="T1" fmla="*/ 0 h 99"/>
                <a:gd name="T2" fmla="*/ 0 w 49"/>
                <a:gd name="T3" fmla="*/ 99 h 99"/>
                <a:gd name="T4" fmla="*/ 49 w 49"/>
                <a:gd name="T5" fmla="*/ 99 h 99"/>
                <a:gd name="T6" fmla="*/ 24 w 49"/>
                <a:gd name="T7" fmla="*/ 0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99">
                  <a:moveTo>
                    <a:pt x="24" y="0"/>
                  </a:moveTo>
                  <a:lnTo>
                    <a:pt x="0" y="99"/>
                  </a:lnTo>
                  <a:lnTo>
                    <a:pt x="49" y="99"/>
                  </a:lnTo>
                  <a:lnTo>
                    <a:pt x="24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4087" y="332"/>
              <a:ext cx="49" cy="99"/>
            </a:xfrm>
            <a:custGeom>
              <a:avLst/>
              <a:gdLst>
                <a:gd name="T0" fmla="*/ 49 w 49"/>
                <a:gd name="T1" fmla="*/ 99 h 99"/>
                <a:gd name="T2" fmla="*/ 24 w 49"/>
                <a:gd name="T3" fmla="*/ 0 h 99"/>
                <a:gd name="T4" fmla="*/ 0 w 49"/>
                <a:gd name="T5" fmla="*/ 99 h 99"/>
                <a:gd name="T6" fmla="*/ 49 w 49"/>
                <a:gd name="T7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99">
                  <a:moveTo>
                    <a:pt x="49" y="99"/>
                  </a:moveTo>
                  <a:lnTo>
                    <a:pt x="24" y="0"/>
                  </a:lnTo>
                  <a:lnTo>
                    <a:pt x="0" y="99"/>
                  </a:lnTo>
                  <a:lnTo>
                    <a:pt x="49" y="99"/>
                  </a:lnTo>
                  <a:close/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3702" y="616"/>
              <a:ext cx="316" cy="20"/>
            </a:xfrm>
            <a:custGeom>
              <a:avLst/>
              <a:gdLst>
                <a:gd name="T0" fmla="*/ 316 w 316"/>
                <a:gd name="T1" fmla="*/ 0 h 20"/>
                <a:gd name="T2" fmla="*/ 0 w 31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6" h="20">
                  <a:moveTo>
                    <a:pt x="316" y="0"/>
                  </a:moveTo>
                  <a:lnTo>
                    <a:pt x="0" y="0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3590" y="604"/>
              <a:ext cx="204" cy="20"/>
            </a:xfrm>
            <a:custGeom>
              <a:avLst/>
              <a:gdLst>
                <a:gd name="T0" fmla="*/ 0 w 204"/>
                <a:gd name="T1" fmla="*/ 0 h 20"/>
                <a:gd name="T2" fmla="*/ 204 w 204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4" h="20">
                  <a:moveTo>
                    <a:pt x="0" y="0"/>
                  </a:moveTo>
                  <a:lnTo>
                    <a:pt x="204" y="0"/>
                  </a:lnTo>
                </a:path>
              </a:pathLst>
            </a:custGeom>
            <a:noFill/>
            <a:ln w="354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4056" y="1955"/>
              <a:ext cx="111" cy="130"/>
            </a:xfrm>
            <a:custGeom>
              <a:avLst/>
              <a:gdLst>
                <a:gd name="T0" fmla="*/ 111 w 111"/>
                <a:gd name="T1" fmla="*/ 0 h 130"/>
                <a:gd name="T2" fmla="*/ 0 w 111"/>
                <a:gd name="T3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1" h="130">
                  <a:moveTo>
                    <a:pt x="111" y="0"/>
                  </a:moveTo>
                  <a:lnTo>
                    <a:pt x="0" y="130"/>
                  </a:lnTo>
                </a:path>
              </a:pathLst>
            </a:custGeom>
            <a:noFill/>
            <a:ln w="787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914" y="607"/>
              <a:ext cx="204" cy="20"/>
            </a:xfrm>
            <a:custGeom>
              <a:avLst/>
              <a:gdLst>
                <a:gd name="T0" fmla="*/ 0 w 204"/>
                <a:gd name="T1" fmla="*/ 0 h 20"/>
                <a:gd name="T2" fmla="*/ 204 w 204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4" h="20">
                  <a:moveTo>
                    <a:pt x="0" y="0"/>
                  </a:moveTo>
                  <a:lnTo>
                    <a:pt x="204" y="0"/>
                  </a:lnTo>
                </a:path>
              </a:pathLst>
            </a:custGeom>
            <a:noFill/>
            <a:ln w="354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616" y="1992"/>
              <a:ext cx="1134" cy="632"/>
            </a:xfrm>
            <a:custGeom>
              <a:avLst/>
              <a:gdLst>
                <a:gd name="T0" fmla="*/ 1134 w 1134"/>
                <a:gd name="T1" fmla="*/ 632 h 632"/>
                <a:gd name="T2" fmla="*/ 0 w 1134"/>
                <a:gd name="T3" fmla="*/ 0 h 6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34" h="632">
                  <a:moveTo>
                    <a:pt x="1134" y="632"/>
                  </a:moveTo>
                  <a:lnTo>
                    <a:pt x="0" y="0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616" y="709"/>
              <a:ext cx="20" cy="1283"/>
            </a:xfrm>
            <a:custGeom>
              <a:avLst/>
              <a:gdLst>
                <a:gd name="T0" fmla="*/ 0 w 20"/>
                <a:gd name="T1" fmla="*/ 0 h 1283"/>
                <a:gd name="T2" fmla="*/ 0 w 20"/>
                <a:gd name="T3" fmla="*/ 1282 h 1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283">
                  <a:moveTo>
                    <a:pt x="0" y="0"/>
                  </a:moveTo>
                  <a:lnTo>
                    <a:pt x="0" y="1282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542" y="1918"/>
              <a:ext cx="130" cy="167"/>
            </a:xfrm>
            <a:custGeom>
              <a:avLst/>
              <a:gdLst>
                <a:gd name="T0" fmla="*/ 0 w 130"/>
                <a:gd name="T1" fmla="*/ 0 h 167"/>
                <a:gd name="T2" fmla="*/ 130 w 130"/>
                <a:gd name="T3" fmla="*/ 16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30" h="167">
                  <a:moveTo>
                    <a:pt x="0" y="0"/>
                  </a:moveTo>
                  <a:lnTo>
                    <a:pt x="130" y="167"/>
                  </a:lnTo>
                </a:path>
              </a:pathLst>
            </a:custGeom>
            <a:noFill/>
            <a:ln w="787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grpSp>
          <p:nvGrpSpPr>
            <p:cNvPr id="81" name="Group 80"/>
            <p:cNvGrpSpPr>
              <a:grpSpLocks/>
            </p:cNvGrpSpPr>
            <p:nvPr/>
          </p:nvGrpSpPr>
          <p:grpSpPr bwMode="auto">
            <a:xfrm>
              <a:off x="3178" y="888"/>
              <a:ext cx="167" cy="334"/>
              <a:chOff x="3178" y="888"/>
              <a:chExt cx="167" cy="334"/>
            </a:xfrm>
          </p:grpSpPr>
          <p:sp>
            <p:nvSpPr>
              <p:cNvPr id="137" name="Freeform 136"/>
              <p:cNvSpPr>
                <a:spLocks/>
              </p:cNvSpPr>
              <p:nvPr/>
            </p:nvSpPr>
            <p:spPr bwMode="auto">
              <a:xfrm>
                <a:off x="3178" y="888"/>
                <a:ext cx="167" cy="334"/>
              </a:xfrm>
              <a:custGeom>
                <a:avLst/>
                <a:gdLst>
                  <a:gd name="T0" fmla="*/ 0 w 167"/>
                  <a:gd name="T1" fmla="*/ 0 h 334"/>
                  <a:gd name="T2" fmla="*/ 122 w 167"/>
                  <a:gd name="T3" fmla="*/ 245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7" h="334">
                    <a:moveTo>
                      <a:pt x="0" y="0"/>
                    </a:moveTo>
                    <a:lnTo>
                      <a:pt x="122" y="245"/>
                    </a:lnTo>
                  </a:path>
                </a:pathLst>
              </a:custGeom>
              <a:noFill/>
              <a:ln w="393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38" name="Freeform 137"/>
              <p:cNvSpPr>
                <a:spLocks/>
              </p:cNvSpPr>
              <p:nvPr/>
            </p:nvSpPr>
            <p:spPr bwMode="auto">
              <a:xfrm>
                <a:off x="3178" y="888"/>
                <a:ext cx="167" cy="334"/>
              </a:xfrm>
              <a:custGeom>
                <a:avLst/>
                <a:gdLst>
                  <a:gd name="T0" fmla="*/ 122 w 167"/>
                  <a:gd name="T1" fmla="*/ 245 h 334"/>
                  <a:gd name="T2" fmla="*/ 161 w 167"/>
                  <a:gd name="T3" fmla="*/ 322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7" h="334">
                    <a:moveTo>
                      <a:pt x="122" y="245"/>
                    </a:moveTo>
                    <a:lnTo>
                      <a:pt x="161" y="322"/>
                    </a:lnTo>
                  </a:path>
                </a:pathLst>
              </a:custGeom>
              <a:noFill/>
              <a:ln w="393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3273" y="1110"/>
              <a:ext cx="67" cy="100"/>
            </a:xfrm>
            <a:custGeom>
              <a:avLst/>
              <a:gdLst>
                <a:gd name="T0" fmla="*/ 44 w 67"/>
                <a:gd name="T1" fmla="*/ 0 h 100"/>
                <a:gd name="T2" fmla="*/ 0 w 67"/>
                <a:gd name="T3" fmla="*/ 22 h 100"/>
                <a:gd name="T4" fmla="*/ 66 w 67"/>
                <a:gd name="T5" fmla="*/ 99 h 100"/>
                <a:gd name="T6" fmla="*/ 44 w 67"/>
                <a:gd name="T7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100">
                  <a:moveTo>
                    <a:pt x="44" y="0"/>
                  </a:moveTo>
                  <a:lnTo>
                    <a:pt x="0" y="22"/>
                  </a:lnTo>
                  <a:lnTo>
                    <a:pt x="66" y="99"/>
                  </a:lnTo>
                  <a:lnTo>
                    <a:pt x="44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3273" y="1110"/>
              <a:ext cx="67" cy="100"/>
            </a:xfrm>
            <a:custGeom>
              <a:avLst/>
              <a:gdLst>
                <a:gd name="T0" fmla="*/ 0 w 67"/>
                <a:gd name="T1" fmla="*/ 22 h 100"/>
                <a:gd name="T2" fmla="*/ 66 w 67"/>
                <a:gd name="T3" fmla="*/ 99 h 100"/>
                <a:gd name="T4" fmla="*/ 44 w 67"/>
                <a:gd name="T5" fmla="*/ 0 h 100"/>
                <a:gd name="T6" fmla="*/ 0 w 67"/>
                <a:gd name="T7" fmla="*/ 2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100">
                  <a:moveTo>
                    <a:pt x="0" y="22"/>
                  </a:moveTo>
                  <a:lnTo>
                    <a:pt x="66" y="99"/>
                  </a:lnTo>
                  <a:lnTo>
                    <a:pt x="44" y="0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3107" y="886"/>
              <a:ext cx="131" cy="20"/>
            </a:xfrm>
            <a:custGeom>
              <a:avLst/>
              <a:gdLst>
                <a:gd name="T0" fmla="*/ 0 w 131"/>
                <a:gd name="T1" fmla="*/ 0 h 20"/>
                <a:gd name="T2" fmla="*/ 130 w 131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31" h="20">
                  <a:moveTo>
                    <a:pt x="0" y="0"/>
                  </a:moveTo>
                  <a:lnTo>
                    <a:pt x="130" y="0"/>
                  </a:lnTo>
                </a:path>
              </a:pathLst>
            </a:custGeom>
            <a:noFill/>
            <a:ln w="3542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grpSp>
          <p:nvGrpSpPr>
            <p:cNvPr id="85" name="Group 84"/>
            <p:cNvGrpSpPr>
              <a:grpSpLocks/>
            </p:cNvGrpSpPr>
            <p:nvPr/>
          </p:nvGrpSpPr>
          <p:grpSpPr bwMode="auto">
            <a:xfrm>
              <a:off x="3171" y="2472"/>
              <a:ext cx="167" cy="334"/>
              <a:chOff x="3171" y="2472"/>
              <a:chExt cx="167" cy="334"/>
            </a:xfrm>
          </p:grpSpPr>
          <p:sp>
            <p:nvSpPr>
              <p:cNvPr id="135" name="Freeform 134"/>
              <p:cNvSpPr>
                <a:spLocks/>
              </p:cNvSpPr>
              <p:nvPr/>
            </p:nvSpPr>
            <p:spPr bwMode="auto">
              <a:xfrm>
                <a:off x="3171" y="2472"/>
                <a:ext cx="167" cy="334"/>
              </a:xfrm>
              <a:custGeom>
                <a:avLst/>
                <a:gdLst>
                  <a:gd name="T0" fmla="*/ 0 w 167"/>
                  <a:gd name="T1" fmla="*/ 0 h 334"/>
                  <a:gd name="T2" fmla="*/ 122 w 167"/>
                  <a:gd name="T3" fmla="*/ 245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7" h="334">
                    <a:moveTo>
                      <a:pt x="0" y="0"/>
                    </a:moveTo>
                    <a:lnTo>
                      <a:pt x="122" y="245"/>
                    </a:lnTo>
                  </a:path>
                </a:pathLst>
              </a:custGeom>
              <a:noFill/>
              <a:ln w="393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36" name="Freeform 135"/>
              <p:cNvSpPr>
                <a:spLocks/>
              </p:cNvSpPr>
              <p:nvPr/>
            </p:nvSpPr>
            <p:spPr bwMode="auto">
              <a:xfrm>
                <a:off x="3171" y="2472"/>
                <a:ext cx="167" cy="334"/>
              </a:xfrm>
              <a:custGeom>
                <a:avLst/>
                <a:gdLst>
                  <a:gd name="T0" fmla="*/ 122 w 167"/>
                  <a:gd name="T1" fmla="*/ 245 h 334"/>
                  <a:gd name="T2" fmla="*/ 161 w 167"/>
                  <a:gd name="T3" fmla="*/ 322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7" h="334">
                    <a:moveTo>
                      <a:pt x="122" y="245"/>
                    </a:moveTo>
                    <a:lnTo>
                      <a:pt x="161" y="322"/>
                    </a:lnTo>
                  </a:path>
                </a:pathLst>
              </a:custGeom>
              <a:noFill/>
              <a:ln w="393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3266" y="2694"/>
              <a:ext cx="66" cy="100"/>
            </a:xfrm>
            <a:custGeom>
              <a:avLst/>
              <a:gdLst>
                <a:gd name="T0" fmla="*/ 44 w 66"/>
                <a:gd name="T1" fmla="*/ 0 h 100"/>
                <a:gd name="T2" fmla="*/ 0 w 66"/>
                <a:gd name="T3" fmla="*/ 22 h 100"/>
                <a:gd name="T4" fmla="*/ 66 w 66"/>
                <a:gd name="T5" fmla="*/ 99 h 100"/>
                <a:gd name="T6" fmla="*/ 44 w 66"/>
                <a:gd name="T7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100">
                  <a:moveTo>
                    <a:pt x="44" y="0"/>
                  </a:moveTo>
                  <a:lnTo>
                    <a:pt x="0" y="22"/>
                  </a:lnTo>
                  <a:lnTo>
                    <a:pt x="66" y="99"/>
                  </a:lnTo>
                  <a:lnTo>
                    <a:pt x="44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3266" y="2694"/>
              <a:ext cx="66" cy="100"/>
            </a:xfrm>
            <a:custGeom>
              <a:avLst/>
              <a:gdLst>
                <a:gd name="T0" fmla="*/ 0 w 66"/>
                <a:gd name="T1" fmla="*/ 22 h 100"/>
                <a:gd name="T2" fmla="*/ 66 w 66"/>
                <a:gd name="T3" fmla="*/ 99 h 100"/>
                <a:gd name="T4" fmla="*/ 44 w 66"/>
                <a:gd name="T5" fmla="*/ 0 h 100"/>
                <a:gd name="T6" fmla="*/ 0 w 66"/>
                <a:gd name="T7" fmla="*/ 2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100">
                  <a:moveTo>
                    <a:pt x="0" y="22"/>
                  </a:moveTo>
                  <a:lnTo>
                    <a:pt x="66" y="99"/>
                  </a:lnTo>
                  <a:lnTo>
                    <a:pt x="44" y="0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3107" y="2485"/>
              <a:ext cx="131" cy="20"/>
            </a:xfrm>
            <a:custGeom>
              <a:avLst/>
              <a:gdLst>
                <a:gd name="T0" fmla="*/ 0 w 131"/>
                <a:gd name="T1" fmla="*/ 0 h 20"/>
                <a:gd name="T2" fmla="*/ 130 w 131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31" h="20">
                  <a:moveTo>
                    <a:pt x="0" y="0"/>
                  </a:moveTo>
                  <a:lnTo>
                    <a:pt x="130" y="0"/>
                  </a:lnTo>
                </a:path>
              </a:pathLst>
            </a:custGeom>
            <a:noFill/>
            <a:ln w="35407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709" y="616"/>
              <a:ext cx="298" cy="20"/>
            </a:xfrm>
            <a:custGeom>
              <a:avLst/>
              <a:gdLst>
                <a:gd name="T0" fmla="*/ 0 w 298"/>
                <a:gd name="T1" fmla="*/ 0 h 20"/>
                <a:gd name="T2" fmla="*/ 297 w 298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98" h="20">
                  <a:moveTo>
                    <a:pt x="0" y="0"/>
                  </a:moveTo>
                  <a:lnTo>
                    <a:pt x="297" y="0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248" y="563"/>
              <a:ext cx="52" cy="109"/>
            </a:xfrm>
            <a:custGeom>
              <a:avLst/>
              <a:gdLst>
                <a:gd name="T0" fmla="*/ 36 w 52"/>
                <a:gd name="T1" fmla="*/ 0 h 109"/>
                <a:gd name="T2" fmla="*/ 20 w 52"/>
                <a:gd name="T3" fmla="*/ 8 h 109"/>
                <a:gd name="T4" fmla="*/ 8 w 52"/>
                <a:gd name="T5" fmla="*/ 23 h 109"/>
                <a:gd name="T6" fmla="*/ 0 w 52"/>
                <a:gd name="T7" fmla="*/ 45 h 109"/>
                <a:gd name="T8" fmla="*/ 0 w 52"/>
                <a:gd name="T9" fmla="*/ 74 h 109"/>
                <a:gd name="T10" fmla="*/ 11 w 52"/>
                <a:gd name="T11" fmla="*/ 92 h 109"/>
                <a:gd name="T12" fmla="*/ 29 w 52"/>
                <a:gd name="T13" fmla="*/ 104 h 109"/>
                <a:gd name="T14" fmla="*/ 51 w 52"/>
                <a:gd name="T15" fmla="*/ 109 h 109"/>
                <a:gd name="T16" fmla="*/ 36 w 52"/>
                <a:gd name="T17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" h="109">
                  <a:moveTo>
                    <a:pt x="36" y="0"/>
                  </a:moveTo>
                  <a:lnTo>
                    <a:pt x="20" y="8"/>
                  </a:lnTo>
                  <a:lnTo>
                    <a:pt x="8" y="23"/>
                  </a:lnTo>
                  <a:lnTo>
                    <a:pt x="0" y="45"/>
                  </a:lnTo>
                  <a:lnTo>
                    <a:pt x="0" y="74"/>
                  </a:lnTo>
                  <a:lnTo>
                    <a:pt x="11" y="92"/>
                  </a:lnTo>
                  <a:lnTo>
                    <a:pt x="29" y="104"/>
                  </a:lnTo>
                  <a:lnTo>
                    <a:pt x="51" y="109"/>
                  </a:lnTo>
                  <a:lnTo>
                    <a:pt x="36" y="0"/>
                  </a:lnTo>
                </a:path>
              </a:pathLst>
            </a:custGeom>
            <a:solidFill>
              <a:srgbClr val="BF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248" y="563"/>
              <a:ext cx="52" cy="109"/>
            </a:xfrm>
            <a:custGeom>
              <a:avLst/>
              <a:gdLst>
                <a:gd name="T0" fmla="*/ 51 w 52"/>
                <a:gd name="T1" fmla="*/ 109 h 109"/>
                <a:gd name="T2" fmla="*/ 29 w 52"/>
                <a:gd name="T3" fmla="*/ 104 h 109"/>
                <a:gd name="T4" fmla="*/ 11 w 52"/>
                <a:gd name="T5" fmla="*/ 92 h 109"/>
                <a:gd name="T6" fmla="*/ 0 w 52"/>
                <a:gd name="T7" fmla="*/ 74 h 109"/>
                <a:gd name="T8" fmla="*/ 0 w 52"/>
                <a:gd name="T9" fmla="*/ 45 h 109"/>
                <a:gd name="T10" fmla="*/ 8 w 52"/>
                <a:gd name="T11" fmla="*/ 23 h 109"/>
                <a:gd name="T12" fmla="*/ 20 w 52"/>
                <a:gd name="T13" fmla="*/ 8 h 109"/>
                <a:gd name="T14" fmla="*/ 36 w 52"/>
                <a:gd name="T15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2" h="109">
                  <a:moveTo>
                    <a:pt x="51" y="109"/>
                  </a:moveTo>
                  <a:lnTo>
                    <a:pt x="29" y="104"/>
                  </a:lnTo>
                  <a:lnTo>
                    <a:pt x="11" y="92"/>
                  </a:lnTo>
                  <a:lnTo>
                    <a:pt x="0" y="74"/>
                  </a:lnTo>
                  <a:lnTo>
                    <a:pt x="0" y="45"/>
                  </a:lnTo>
                  <a:lnTo>
                    <a:pt x="8" y="23"/>
                  </a:lnTo>
                  <a:lnTo>
                    <a:pt x="20" y="8"/>
                  </a:lnTo>
                  <a:lnTo>
                    <a:pt x="36" y="0"/>
                  </a:lnTo>
                </a:path>
              </a:pathLst>
            </a:custGeom>
            <a:noFill/>
            <a:ln w="3935">
              <a:solidFill>
                <a:srgbClr val="00AFA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300" y="560"/>
              <a:ext cx="20" cy="112"/>
            </a:xfrm>
            <a:custGeom>
              <a:avLst/>
              <a:gdLst>
                <a:gd name="T0" fmla="*/ 0 w 20"/>
                <a:gd name="T1" fmla="*/ 111 h 112"/>
                <a:gd name="T2" fmla="*/ 0 w 20"/>
                <a:gd name="T3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12">
                  <a:moveTo>
                    <a:pt x="0" y="111"/>
                  </a:moveTo>
                  <a:lnTo>
                    <a:pt x="0" y="0"/>
                  </a:lnTo>
                </a:path>
              </a:pathLst>
            </a:custGeom>
            <a:solidFill>
              <a:srgbClr val="BF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300" y="560"/>
              <a:ext cx="20" cy="112"/>
            </a:xfrm>
            <a:custGeom>
              <a:avLst/>
              <a:gdLst>
                <a:gd name="T0" fmla="*/ 0 w 20"/>
                <a:gd name="T1" fmla="*/ 111 h 112"/>
                <a:gd name="T2" fmla="*/ 0 w 20"/>
                <a:gd name="T3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12">
                  <a:moveTo>
                    <a:pt x="0" y="111"/>
                  </a:moveTo>
                  <a:lnTo>
                    <a:pt x="0" y="0"/>
                  </a:lnTo>
                </a:path>
              </a:pathLst>
            </a:custGeom>
            <a:noFill/>
            <a:ln w="3935">
              <a:solidFill>
                <a:srgbClr val="00AFA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332" y="616"/>
              <a:ext cx="173" cy="20"/>
            </a:xfrm>
            <a:custGeom>
              <a:avLst/>
              <a:gdLst>
                <a:gd name="T0" fmla="*/ 185 w 173"/>
                <a:gd name="T1" fmla="*/ 0 h 20"/>
                <a:gd name="T2" fmla="*/ 13 w 17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73" h="20">
                  <a:moveTo>
                    <a:pt x="185" y="0"/>
                  </a:moveTo>
                  <a:lnTo>
                    <a:pt x="13" y="0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332" y="591"/>
              <a:ext cx="99" cy="50"/>
            </a:xfrm>
            <a:custGeom>
              <a:avLst/>
              <a:gdLst>
                <a:gd name="T0" fmla="*/ 99 w 99"/>
                <a:gd name="T1" fmla="*/ 0 h 50"/>
                <a:gd name="T2" fmla="*/ 0 w 99"/>
                <a:gd name="T3" fmla="*/ 24 h 50"/>
                <a:gd name="T4" fmla="*/ 99 w 99"/>
                <a:gd name="T5" fmla="*/ 49 h 50"/>
                <a:gd name="T6" fmla="*/ 99 w 99"/>
                <a:gd name="T7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" h="50">
                  <a:moveTo>
                    <a:pt x="99" y="0"/>
                  </a:moveTo>
                  <a:lnTo>
                    <a:pt x="0" y="24"/>
                  </a:lnTo>
                  <a:lnTo>
                    <a:pt x="99" y="49"/>
                  </a:lnTo>
                  <a:lnTo>
                    <a:pt x="99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332" y="591"/>
              <a:ext cx="99" cy="50"/>
            </a:xfrm>
            <a:custGeom>
              <a:avLst/>
              <a:gdLst>
                <a:gd name="T0" fmla="*/ 99 w 99"/>
                <a:gd name="T1" fmla="*/ 0 h 50"/>
                <a:gd name="T2" fmla="*/ 0 w 99"/>
                <a:gd name="T3" fmla="*/ 24 h 50"/>
                <a:gd name="T4" fmla="*/ 99 w 99"/>
                <a:gd name="T5" fmla="*/ 49 h 50"/>
                <a:gd name="T6" fmla="*/ 99 w 99"/>
                <a:gd name="T7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" h="50">
                  <a:moveTo>
                    <a:pt x="99" y="0"/>
                  </a:moveTo>
                  <a:lnTo>
                    <a:pt x="0" y="24"/>
                  </a:lnTo>
                  <a:lnTo>
                    <a:pt x="99" y="49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560" y="248"/>
              <a:ext cx="110" cy="52"/>
            </a:xfrm>
            <a:custGeom>
              <a:avLst/>
              <a:gdLst>
                <a:gd name="T0" fmla="*/ 34 w 110"/>
                <a:gd name="T1" fmla="*/ 0 h 52"/>
                <a:gd name="T2" fmla="*/ 16 w 110"/>
                <a:gd name="T3" fmla="*/ 11 h 52"/>
                <a:gd name="T4" fmla="*/ 4 w 110"/>
                <a:gd name="T5" fmla="*/ 29 h 52"/>
                <a:gd name="T6" fmla="*/ 0 w 110"/>
                <a:gd name="T7" fmla="*/ 51 h 52"/>
                <a:gd name="T8" fmla="*/ 109 w 110"/>
                <a:gd name="T9" fmla="*/ 36 h 52"/>
                <a:gd name="T10" fmla="*/ 100 w 110"/>
                <a:gd name="T11" fmla="*/ 20 h 52"/>
                <a:gd name="T12" fmla="*/ 85 w 110"/>
                <a:gd name="T13" fmla="*/ 8 h 52"/>
                <a:gd name="T14" fmla="*/ 63 w 110"/>
                <a:gd name="T15" fmla="*/ 0 h 52"/>
                <a:gd name="T16" fmla="*/ 34 w 110"/>
                <a:gd name="T17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" h="52">
                  <a:moveTo>
                    <a:pt x="34" y="0"/>
                  </a:moveTo>
                  <a:lnTo>
                    <a:pt x="16" y="11"/>
                  </a:lnTo>
                  <a:lnTo>
                    <a:pt x="4" y="29"/>
                  </a:lnTo>
                  <a:lnTo>
                    <a:pt x="0" y="51"/>
                  </a:lnTo>
                  <a:lnTo>
                    <a:pt x="109" y="36"/>
                  </a:lnTo>
                  <a:lnTo>
                    <a:pt x="100" y="20"/>
                  </a:lnTo>
                  <a:lnTo>
                    <a:pt x="85" y="8"/>
                  </a:lnTo>
                  <a:lnTo>
                    <a:pt x="63" y="0"/>
                  </a:lnTo>
                  <a:lnTo>
                    <a:pt x="34" y="0"/>
                  </a:lnTo>
                </a:path>
              </a:pathLst>
            </a:custGeom>
            <a:solidFill>
              <a:srgbClr val="BF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560" y="248"/>
              <a:ext cx="110" cy="52"/>
            </a:xfrm>
            <a:custGeom>
              <a:avLst/>
              <a:gdLst>
                <a:gd name="T0" fmla="*/ 0 w 110"/>
                <a:gd name="T1" fmla="*/ 51 h 52"/>
                <a:gd name="T2" fmla="*/ 4 w 110"/>
                <a:gd name="T3" fmla="*/ 29 h 52"/>
                <a:gd name="T4" fmla="*/ 16 w 110"/>
                <a:gd name="T5" fmla="*/ 11 h 52"/>
                <a:gd name="T6" fmla="*/ 34 w 110"/>
                <a:gd name="T7" fmla="*/ 0 h 52"/>
                <a:gd name="T8" fmla="*/ 63 w 110"/>
                <a:gd name="T9" fmla="*/ 0 h 52"/>
                <a:gd name="T10" fmla="*/ 85 w 110"/>
                <a:gd name="T11" fmla="*/ 8 h 52"/>
                <a:gd name="T12" fmla="*/ 100 w 110"/>
                <a:gd name="T13" fmla="*/ 20 h 52"/>
                <a:gd name="T14" fmla="*/ 109 w 110"/>
                <a:gd name="T15" fmla="*/ 36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" h="52">
                  <a:moveTo>
                    <a:pt x="0" y="51"/>
                  </a:moveTo>
                  <a:lnTo>
                    <a:pt x="4" y="29"/>
                  </a:lnTo>
                  <a:lnTo>
                    <a:pt x="16" y="11"/>
                  </a:lnTo>
                  <a:lnTo>
                    <a:pt x="34" y="0"/>
                  </a:lnTo>
                  <a:lnTo>
                    <a:pt x="63" y="0"/>
                  </a:lnTo>
                  <a:lnTo>
                    <a:pt x="85" y="8"/>
                  </a:lnTo>
                  <a:lnTo>
                    <a:pt x="100" y="20"/>
                  </a:lnTo>
                  <a:lnTo>
                    <a:pt x="109" y="36"/>
                  </a:lnTo>
                </a:path>
              </a:pathLst>
            </a:custGeom>
            <a:noFill/>
            <a:ln w="3935">
              <a:solidFill>
                <a:srgbClr val="00AFA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560" y="300"/>
              <a:ext cx="112" cy="20"/>
            </a:xfrm>
            <a:custGeom>
              <a:avLst/>
              <a:gdLst>
                <a:gd name="T0" fmla="*/ 0 w 112"/>
                <a:gd name="T1" fmla="*/ 0 h 20"/>
                <a:gd name="T2" fmla="*/ 111 w 11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2" h="20">
                  <a:moveTo>
                    <a:pt x="0" y="0"/>
                  </a:moveTo>
                  <a:lnTo>
                    <a:pt x="111" y="0"/>
                  </a:lnTo>
                </a:path>
              </a:pathLst>
            </a:custGeom>
            <a:solidFill>
              <a:srgbClr val="BF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560" y="300"/>
              <a:ext cx="112" cy="20"/>
            </a:xfrm>
            <a:custGeom>
              <a:avLst/>
              <a:gdLst>
                <a:gd name="T0" fmla="*/ 0 w 112"/>
                <a:gd name="T1" fmla="*/ 0 h 20"/>
                <a:gd name="T2" fmla="*/ 111 w 11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2" h="20">
                  <a:moveTo>
                    <a:pt x="0" y="0"/>
                  </a:moveTo>
                  <a:lnTo>
                    <a:pt x="111" y="0"/>
                  </a:lnTo>
                </a:path>
              </a:pathLst>
            </a:custGeom>
            <a:noFill/>
            <a:ln w="3935">
              <a:solidFill>
                <a:srgbClr val="00AFA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577" y="3"/>
              <a:ext cx="78" cy="241"/>
            </a:xfrm>
            <a:custGeom>
              <a:avLst/>
              <a:gdLst>
                <a:gd name="T0" fmla="*/ 38 w 78"/>
                <a:gd name="T1" fmla="*/ 0 h 241"/>
                <a:gd name="T2" fmla="*/ 39 w 78"/>
                <a:gd name="T3" fmla="*/ 0 h 241"/>
                <a:gd name="T4" fmla="*/ 40 w 78"/>
                <a:gd name="T5" fmla="*/ 1 h 241"/>
                <a:gd name="T6" fmla="*/ 42 w 78"/>
                <a:gd name="T7" fmla="*/ 3 h 241"/>
                <a:gd name="T8" fmla="*/ 45 w 78"/>
                <a:gd name="T9" fmla="*/ 6 h 241"/>
                <a:gd name="T10" fmla="*/ 49 w 78"/>
                <a:gd name="T11" fmla="*/ 9 h 241"/>
                <a:gd name="T12" fmla="*/ 54 w 78"/>
                <a:gd name="T13" fmla="*/ 14 h 241"/>
                <a:gd name="T14" fmla="*/ 58 w 78"/>
                <a:gd name="T15" fmla="*/ 18 h 241"/>
                <a:gd name="T16" fmla="*/ 62 w 78"/>
                <a:gd name="T17" fmla="*/ 23 h 241"/>
                <a:gd name="T18" fmla="*/ 66 w 78"/>
                <a:gd name="T19" fmla="*/ 29 h 241"/>
                <a:gd name="T20" fmla="*/ 70 w 78"/>
                <a:gd name="T21" fmla="*/ 35 h 241"/>
                <a:gd name="T22" fmla="*/ 73 w 78"/>
                <a:gd name="T23" fmla="*/ 41 h 241"/>
                <a:gd name="T24" fmla="*/ 76 w 78"/>
                <a:gd name="T25" fmla="*/ 48 h 241"/>
                <a:gd name="T26" fmla="*/ 77 w 78"/>
                <a:gd name="T27" fmla="*/ 56 h 241"/>
                <a:gd name="T28" fmla="*/ 77 w 78"/>
                <a:gd name="T29" fmla="*/ 65 h 241"/>
                <a:gd name="T30" fmla="*/ 76 w 78"/>
                <a:gd name="T31" fmla="*/ 74 h 241"/>
                <a:gd name="T32" fmla="*/ 72 w 78"/>
                <a:gd name="T33" fmla="*/ 84 h 241"/>
                <a:gd name="T34" fmla="*/ 67 w 78"/>
                <a:gd name="T35" fmla="*/ 93 h 241"/>
                <a:gd name="T36" fmla="*/ 61 w 78"/>
                <a:gd name="T37" fmla="*/ 100 h 241"/>
                <a:gd name="T38" fmla="*/ 55 w 78"/>
                <a:gd name="T39" fmla="*/ 106 h 241"/>
                <a:gd name="T40" fmla="*/ 49 w 78"/>
                <a:gd name="T41" fmla="*/ 109 h 241"/>
                <a:gd name="T42" fmla="*/ 44 w 78"/>
                <a:gd name="T43" fmla="*/ 112 h 241"/>
                <a:gd name="T44" fmla="*/ 38 w 78"/>
                <a:gd name="T45" fmla="*/ 114 h 241"/>
                <a:gd name="T46" fmla="*/ 33 w 78"/>
                <a:gd name="T47" fmla="*/ 116 h 241"/>
                <a:gd name="T48" fmla="*/ 27 w 78"/>
                <a:gd name="T49" fmla="*/ 118 h 241"/>
                <a:gd name="T50" fmla="*/ 21 w 78"/>
                <a:gd name="T51" fmla="*/ 122 h 241"/>
                <a:gd name="T52" fmla="*/ 16 w 78"/>
                <a:gd name="T53" fmla="*/ 127 h 241"/>
                <a:gd name="T54" fmla="*/ 10 w 78"/>
                <a:gd name="T55" fmla="*/ 133 h 241"/>
                <a:gd name="T56" fmla="*/ 5 w 78"/>
                <a:gd name="T57" fmla="*/ 140 h 241"/>
                <a:gd name="T58" fmla="*/ 1 w 78"/>
                <a:gd name="T59" fmla="*/ 148 h 241"/>
                <a:gd name="T60" fmla="*/ 0 w 78"/>
                <a:gd name="T61" fmla="*/ 158 h 241"/>
                <a:gd name="T62" fmla="*/ 1 w 78"/>
                <a:gd name="T63" fmla="*/ 165 h 241"/>
                <a:gd name="T64" fmla="*/ 4 w 78"/>
                <a:gd name="T65" fmla="*/ 168 h 241"/>
                <a:gd name="T66" fmla="*/ 9 w 78"/>
                <a:gd name="T67" fmla="*/ 169 h 241"/>
                <a:gd name="T68" fmla="*/ 14 w 78"/>
                <a:gd name="T69" fmla="*/ 168 h 241"/>
                <a:gd name="T70" fmla="*/ 19 w 78"/>
                <a:gd name="T71" fmla="*/ 168 h 241"/>
                <a:gd name="T72" fmla="*/ 24 w 78"/>
                <a:gd name="T73" fmla="*/ 168 h 241"/>
                <a:gd name="T74" fmla="*/ 29 w 78"/>
                <a:gd name="T75" fmla="*/ 171 h 241"/>
                <a:gd name="T76" fmla="*/ 34 w 78"/>
                <a:gd name="T77" fmla="*/ 177 h 241"/>
                <a:gd name="T78" fmla="*/ 38 w 78"/>
                <a:gd name="T79" fmla="*/ 185 h 241"/>
                <a:gd name="T80" fmla="*/ 41 w 78"/>
                <a:gd name="T81" fmla="*/ 195 h 241"/>
                <a:gd name="T82" fmla="*/ 43 w 78"/>
                <a:gd name="T83" fmla="*/ 204 h 241"/>
                <a:gd name="T84" fmla="*/ 43 w 78"/>
                <a:gd name="T85" fmla="*/ 211 h 241"/>
                <a:gd name="T86" fmla="*/ 43 w 78"/>
                <a:gd name="T87" fmla="*/ 219 h 241"/>
                <a:gd name="T88" fmla="*/ 42 w 78"/>
                <a:gd name="T89" fmla="*/ 225 h 241"/>
                <a:gd name="T90" fmla="*/ 41 w 78"/>
                <a:gd name="T91" fmla="*/ 232 h 241"/>
                <a:gd name="T92" fmla="*/ 40 w 78"/>
                <a:gd name="T93" fmla="*/ 236 h 241"/>
                <a:gd name="T94" fmla="*/ 39 w 78"/>
                <a:gd name="T95" fmla="*/ 240 h 241"/>
                <a:gd name="T96" fmla="*/ 38 w 78"/>
                <a:gd name="T97" fmla="*/ 241 h 241"/>
                <a:gd name="T98" fmla="*/ 38 w 78"/>
                <a:gd name="T99" fmla="*/ 241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78" h="241">
                  <a:moveTo>
                    <a:pt x="38" y="0"/>
                  </a:moveTo>
                  <a:lnTo>
                    <a:pt x="39" y="0"/>
                  </a:lnTo>
                  <a:lnTo>
                    <a:pt x="40" y="1"/>
                  </a:lnTo>
                  <a:lnTo>
                    <a:pt x="42" y="3"/>
                  </a:lnTo>
                  <a:lnTo>
                    <a:pt x="45" y="6"/>
                  </a:lnTo>
                  <a:lnTo>
                    <a:pt x="49" y="9"/>
                  </a:lnTo>
                  <a:lnTo>
                    <a:pt x="54" y="14"/>
                  </a:lnTo>
                  <a:lnTo>
                    <a:pt x="58" y="18"/>
                  </a:lnTo>
                  <a:lnTo>
                    <a:pt x="62" y="23"/>
                  </a:lnTo>
                  <a:lnTo>
                    <a:pt x="66" y="29"/>
                  </a:lnTo>
                  <a:lnTo>
                    <a:pt x="70" y="35"/>
                  </a:lnTo>
                  <a:lnTo>
                    <a:pt x="73" y="41"/>
                  </a:lnTo>
                  <a:lnTo>
                    <a:pt x="76" y="48"/>
                  </a:lnTo>
                  <a:lnTo>
                    <a:pt x="77" y="56"/>
                  </a:lnTo>
                  <a:lnTo>
                    <a:pt x="77" y="65"/>
                  </a:lnTo>
                  <a:lnTo>
                    <a:pt x="76" y="74"/>
                  </a:lnTo>
                  <a:lnTo>
                    <a:pt x="72" y="84"/>
                  </a:lnTo>
                  <a:lnTo>
                    <a:pt x="67" y="93"/>
                  </a:lnTo>
                  <a:lnTo>
                    <a:pt x="61" y="100"/>
                  </a:lnTo>
                  <a:lnTo>
                    <a:pt x="55" y="106"/>
                  </a:lnTo>
                  <a:lnTo>
                    <a:pt x="49" y="109"/>
                  </a:lnTo>
                  <a:lnTo>
                    <a:pt x="44" y="112"/>
                  </a:lnTo>
                  <a:lnTo>
                    <a:pt x="38" y="114"/>
                  </a:lnTo>
                  <a:lnTo>
                    <a:pt x="33" y="116"/>
                  </a:lnTo>
                  <a:lnTo>
                    <a:pt x="27" y="118"/>
                  </a:lnTo>
                  <a:lnTo>
                    <a:pt x="21" y="122"/>
                  </a:lnTo>
                  <a:lnTo>
                    <a:pt x="16" y="127"/>
                  </a:lnTo>
                  <a:lnTo>
                    <a:pt x="10" y="133"/>
                  </a:lnTo>
                  <a:lnTo>
                    <a:pt x="5" y="140"/>
                  </a:lnTo>
                  <a:lnTo>
                    <a:pt x="1" y="148"/>
                  </a:lnTo>
                  <a:lnTo>
                    <a:pt x="0" y="158"/>
                  </a:lnTo>
                  <a:lnTo>
                    <a:pt x="1" y="165"/>
                  </a:lnTo>
                  <a:lnTo>
                    <a:pt x="4" y="168"/>
                  </a:lnTo>
                  <a:lnTo>
                    <a:pt x="9" y="169"/>
                  </a:lnTo>
                  <a:lnTo>
                    <a:pt x="14" y="168"/>
                  </a:lnTo>
                  <a:lnTo>
                    <a:pt x="19" y="168"/>
                  </a:lnTo>
                  <a:lnTo>
                    <a:pt x="24" y="168"/>
                  </a:lnTo>
                  <a:lnTo>
                    <a:pt x="29" y="171"/>
                  </a:lnTo>
                  <a:lnTo>
                    <a:pt x="34" y="177"/>
                  </a:lnTo>
                  <a:lnTo>
                    <a:pt x="38" y="185"/>
                  </a:lnTo>
                  <a:lnTo>
                    <a:pt x="41" y="195"/>
                  </a:lnTo>
                  <a:lnTo>
                    <a:pt x="43" y="204"/>
                  </a:lnTo>
                  <a:lnTo>
                    <a:pt x="43" y="211"/>
                  </a:lnTo>
                  <a:lnTo>
                    <a:pt x="43" y="219"/>
                  </a:lnTo>
                  <a:lnTo>
                    <a:pt x="42" y="225"/>
                  </a:lnTo>
                  <a:lnTo>
                    <a:pt x="41" y="232"/>
                  </a:lnTo>
                  <a:lnTo>
                    <a:pt x="40" y="236"/>
                  </a:lnTo>
                  <a:lnTo>
                    <a:pt x="39" y="240"/>
                  </a:lnTo>
                  <a:lnTo>
                    <a:pt x="38" y="241"/>
                  </a:lnTo>
                  <a:lnTo>
                    <a:pt x="38" y="241"/>
                  </a:lnTo>
                </a:path>
              </a:pathLst>
            </a:custGeom>
            <a:noFill/>
            <a:ln w="3935">
              <a:solidFill>
                <a:srgbClr val="00AFA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grpSp>
          <p:nvGrpSpPr>
            <p:cNvPr id="102" name="Group 101"/>
            <p:cNvGrpSpPr>
              <a:grpSpLocks/>
            </p:cNvGrpSpPr>
            <p:nvPr/>
          </p:nvGrpSpPr>
          <p:grpSpPr bwMode="auto">
            <a:xfrm>
              <a:off x="616" y="332"/>
              <a:ext cx="20" cy="173"/>
              <a:chOff x="616" y="332"/>
              <a:chExt cx="20" cy="173"/>
            </a:xfrm>
          </p:grpSpPr>
          <p:sp>
            <p:nvSpPr>
              <p:cNvPr id="133" name="Freeform 132"/>
              <p:cNvSpPr>
                <a:spLocks/>
              </p:cNvSpPr>
              <p:nvPr/>
            </p:nvSpPr>
            <p:spPr bwMode="auto">
              <a:xfrm>
                <a:off x="616" y="332"/>
                <a:ext cx="20" cy="173"/>
              </a:xfrm>
              <a:custGeom>
                <a:avLst/>
                <a:gdLst>
                  <a:gd name="T0" fmla="*/ 0 w 20"/>
                  <a:gd name="T1" fmla="*/ 185 h 173"/>
                  <a:gd name="T2" fmla="*/ 0 w 20"/>
                  <a:gd name="T3" fmla="*/ 112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0" h="173">
                    <a:moveTo>
                      <a:pt x="0" y="185"/>
                    </a:moveTo>
                    <a:lnTo>
                      <a:pt x="0" y="112"/>
                    </a:lnTo>
                  </a:path>
                </a:pathLst>
              </a:custGeom>
              <a:noFill/>
              <a:ln w="393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34" name="Freeform 133"/>
              <p:cNvSpPr>
                <a:spLocks/>
              </p:cNvSpPr>
              <p:nvPr/>
            </p:nvSpPr>
            <p:spPr bwMode="auto">
              <a:xfrm>
                <a:off x="616" y="332"/>
                <a:ext cx="20" cy="173"/>
              </a:xfrm>
              <a:custGeom>
                <a:avLst/>
                <a:gdLst>
                  <a:gd name="T0" fmla="*/ 0 w 20"/>
                  <a:gd name="T1" fmla="*/ 112 h 173"/>
                  <a:gd name="T2" fmla="*/ 0 w 20"/>
                  <a:gd name="T3" fmla="*/ 13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0" h="173">
                    <a:moveTo>
                      <a:pt x="0" y="112"/>
                    </a:moveTo>
                    <a:lnTo>
                      <a:pt x="0" y="13"/>
                    </a:lnTo>
                  </a:path>
                </a:pathLst>
              </a:custGeom>
              <a:noFill/>
              <a:ln w="393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591" y="332"/>
              <a:ext cx="50" cy="99"/>
            </a:xfrm>
            <a:custGeom>
              <a:avLst/>
              <a:gdLst>
                <a:gd name="T0" fmla="*/ 24 w 50"/>
                <a:gd name="T1" fmla="*/ 0 h 99"/>
                <a:gd name="T2" fmla="*/ 0 w 50"/>
                <a:gd name="T3" fmla="*/ 99 h 99"/>
                <a:gd name="T4" fmla="*/ 49 w 50"/>
                <a:gd name="T5" fmla="*/ 99 h 99"/>
                <a:gd name="T6" fmla="*/ 24 w 50"/>
                <a:gd name="T7" fmla="*/ 0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99">
                  <a:moveTo>
                    <a:pt x="24" y="0"/>
                  </a:moveTo>
                  <a:lnTo>
                    <a:pt x="0" y="99"/>
                  </a:lnTo>
                  <a:lnTo>
                    <a:pt x="49" y="99"/>
                  </a:lnTo>
                  <a:lnTo>
                    <a:pt x="24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591" y="332"/>
              <a:ext cx="50" cy="99"/>
            </a:xfrm>
            <a:custGeom>
              <a:avLst/>
              <a:gdLst>
                <a:gd name="T0" fmla="*/ 49 w 50"/>
                <a:gd name="T1" fmla="*/ 99 h 99"/>
                <a:gd name="T2" fmla="*/ 24 w 50"/>
                <a:gd name="T3" fmla="*/ 0 h 99"/>
                <a:gd name="T4" fmla="*/ 0 w 50"/>
                <a:gd name="T5" fmla="*/ 99 h 99"/>
                <a:gd name="T6" fmla="*/ 49 w 50"/>
                <a:gd name="T7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99">
                  <a:moveTo>
                    <a:pt x="49" y="99"/>
                  </a:moveTo>
                  <a:lnTo>
                    <a:pt x="24" y="0"/>
                  </a:lnTo>
                  <a:lnTo>
                    <a:pt x="0" y="99"/>
                  </a:lnTo>
                  <a:lnTo>
                    <a:pt x="49" y="99"/>
                  </a:lnTo>
                  <a:close/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Rectangle 104"/>
            <p:cNvSpPr>
              <a:spLocks/>
            </p:cNvSpPr>
            <p:nvPr/>
          </p:nvSpPr>
          <p:spPr bwMode="auto">
            <a:xfrm>
              <a:off x="523" y="523"/>
              <a:ext cx="185" cy="185"/>
            </a:xfrm>
            <a:prstGeom prst="rect">
              <a:avLst/>
            </a:prstGeom>
            <a:solidFill>
              <a:srgbClr val="E1F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Rectangle 105"/>
            <p:cNvSpPr>
              <a:spLocks/>
            </p:cNvSpPr>
            <p:nvPr/>
          </p:nvSpPr>
          <p:spPr bwMode="auto">
            <a:xfrm>
              <a:off x="523" y="523"/>
              <a:ext cx="185" cy="185"/>
            </a:xfrm>
            <a:prstGeom prst="rect">
              <a:avLst/>
            </a:prstGeom>
            <a:noFill/>
            <a:ln w="393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523" y="523"/>
              <a:ext cx="186" cy="186"/>
            </a:xfrm>
            <a:custGeom>
              <a:avLst/>
              <a:gdLst>
                <a:gd name="T0" fmla="*/ 0 w 186"/>
                <a:gd name="T1" fmla="*/ 0 h 186"/>
                <a:gd name="T2" fmla="*/ 185 w 186"/>
                <a:gd name="T3" fmla="*/ 185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6" h="186">
                  <a:moveTo>
                    <a:pt x="0" y="0"/>
                  </a:moveTo>
                  <a:lnTo>
                    <a:pt x="185" y="185"/>
                  </a:lnTo>
                </a:path>
              </a:pathLst>
            </a:custGeom>
            <a:noFill/>
            <a:ln w="393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4427" y="560"/>
              <a:ext cx="52" cy="110"/>
            </a:xfrm>
            <a:custGeom>
              <a:avLst/>
              <a:gdLst>
                <a:gd name="T0" fmla="*/ 0 w 52"/>
                <a:gd name="T1" fmla="*/ 0 h 110"/>
                <a:gd name="T2" fmla="*/ 15 w 52"/>
                <a:gd name="T3" fmla="*/ 109 h 110"/>
                <a:gd name="T4" fmla="*/ 31 w 52"/>
                <a:gd name="T5" fmla="*/ 100 h 110"/>
                <a:gd name="T6" fmla="*/ 43 w 52"/>
                <a:gd name="T7" fmla="*/ 85 h 110"/>
                <a:gd name="T8" fmla="*/ 50 w 52"/>
                <a:gd name="T9" fmla="*/ 63 h 110"/>
                <a:gd name="T10" fmla="*/ 51 w 52"/>
                <a:gd name="T11" fmla="*/ 34 h 110"/>
                <a:gd name="T12" fmla="*/ 39 w 52"/>
                <a:gd name="T13" fmla="*/ 16 h 110"/>
                <a:gd name="T14" fmla="*/ 21 w 52"/>
                <a:gd name="T15" fmla="*/ 4 h 110"/>
                <a:gd name="T16" fmla="*/ 0 w 52"/>
                <a:gd name="T17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" h="110">
                  <a:moveTo>
                    <a:pt x="0" y="0"/>
                  </a:moveTo>
                  <a:lnTo>
                    <a:pt x="15" y="109"/>
                  </a:lnTo>
                  <a:lnTo>
                    <a:pt x="31" y="100"/>
                  </a:lnTo>
                  <a:lnTo>
                    <a:pt x="43" y="85"/>
                  </a:lnTo>
                  <a:lnTo>
                    <a:pt x="50" y="63"/>
                  </a:lnTo>
                  <a:lnTo>
                    <a:pt x="51" y="34"/>
                  </a:lnTo>
                  <a:lnTo>
                    <a:pt x="39" y="16"/>
                  </a:lnTo>
                  <a:lnTo>
                    <a:pt x="21" y="4"/>
                  </a:lnTo>
                  <a:lnTo>
                    <a:pt x="0" y="0"/>
                  </a:lnTo>
                </a:path>
              </a:pathLst>
            </a:custGeom>
            <a:solidFill>
              <a:srgbClr val="BF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4427" y="560"/>
              <a:ext cx="52" cy="110"/>
            </a:xfrm>
            <a:custGeom>
              <a:avLst/>
              <a:gdLst>
                <a:gd name="T0" fmla="*/ 0 w 52"/>
                <a:gd name="T1" fmla="*/ 0 h 110"/>
                <a:gd name="T2" fmla="*/ 21 w 52"/>
                <a:gd name="T3" fmla="*/ 4 h 110"/>
                <a:gd name="T4" fmla="*/ 39 w 52"/>
                <a:gd name="T5" fmla="*/ 16 h 110"/>
                <a:gd name="T6" fmla="*/ 51 w 52"/>
                <a:gd name="T7" fmla="*/ 34 h 110"/>
                <a:gd name="T8" fmla="*/ 50 w 52"/>
                <a:gd name="T9" fmla="*/ 63 h 110"/>
                <a:gd name="T10" fmla="*/ 43 w 52"/>
                <a:gd name="T11" fmla="*/ 85 h 110"/>
                <a:gd name="T12" fmla="*/ 31 w 52"/>
                <a:gd name="T13" fmla="*/ 100 h 110"/>
                <a:gd name="T14" fmla="*/ 15 w 52"/>
                <a:gd name="T15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2" h="110">
                  <a:moveTo>
                    <a:pt x="0" y="0"/>
                  </a:moveTo>
                  <a:lnTo>
                    <a:pt x="21" y="4"/>
                  </a:lnTo>
                  <a:lnTo>
                    <a:pt x="39" y="16"/>
                  </a:lnTo>
                  <a:lnTo>
                    <a:pt x="51" y="34"/>
                  </a:lnTo>
                  <a:lnTo>
                    <a:pt x="50" y="63"/>
                  </a:lnTo>
                  <a:lnTo>
                    <a:pt x="43" y="85"/>
                  </a:lnTo>
                  <a:lnTo>
                    <a:pt x="31" y="100"/>
                  </a:lnTo>
                  <a:lnTo>
                    <a:pt x="15" y="109"/>
                  </a:lnTo>
                </a:path>
              </a:pathLst>
            </a:custGeom>
            <a:noFill/>
            <a:ln w="3935">
              <a:solidFill>
                <a:srgbClr val="00AFA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4427" y="560"/>
              <a:ext cx="20" cy="112"/>
            </a:xfrm>
            <a:custGeom>
              <a:avLst/>
              <a:gdLst>
                <a:gd name="T0" fmla="*/ 0 w 20"/>
                <a:gd name="T1" fmla="*/ 0 h 112"/>
                <a:gd name="T2" fmla="*/ 0 w 20"/>
                <a:gd name="T3" fmla="*/ 11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12">
                  <a:moveTo>
                    <a:pt x="0" y="0"/>
                  </a:moveTo>
                  <a:lnTo>
                    <a:pt x="0" y="111"/>
                  </a:lnTo>
                </a:path>
              </a:pathLst>
            </a:custGeom>
            <a:solidFill>
              <a:srgbClr val="BFF3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4427" y="560"/>
              <a:ext cx="20" cy="112"/>
            </a:xfrm>
            <a:custGeom>
              <a:avLst/>
              <a:gdLst>
                <a:gd name="T0" fmla="*/ 0 w 20"/>
                <a:gd name="T1" fmla="*/ 0 h 112"/>
                <a:gd name="T2" fmla="*/ 0 w 20"/>
                <a:gd name="T3" fmla="*/ 11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12">
                  <a:moveTo>
                    <a:pt x="0" y="0"/>
                  </a:moveTo>
                  <a:lnTo>
                    <a:pt x="0" y="111"/>
                  </a:lnTo>
                </a:path>
              </a:pathLst>
            </a:custGeom>
            <a:noFill/>
            <a:ln w="3935">
              <a:solidFill>
                <a:srgbClr val="00AFA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4483" y="577"/>
              <a:ext cx="242" cy="78"/>
            </a:xfrm>
            <a:custGeom>
              <a:avLst/>
              <a:gdLst>
                <a:gd name="T0" fmla="*/ 241 w 242"/>
                <a:gd name="T1" fmla="*/ 38 h 78"/>
                <a:gd name="T2" fmla="*/ 241 w 242"/>
                <a:gd name="T3" fmla="*/ 39 h 78"/>
                <a:gd name="T4" fmla="*/ 240 w 242"/>
                <a:gd name="T5" fmla="*/ 40 h 78"/>
                <a:gd name="T6" fmla="*/ 238 w 242"/>
                <a:gd name="T7" fmla="*/ 42 h 78"/>
                <a:gd name="T8" fmla="*/ 235 w 242"/>
                <a:gd name="T9" fmla="*/ 45 h 78"/>
                <a:gd name="T10" fmla="*/ 232 w 242"/>
                <a:gd name="T11" fmla="*/ 50 h 78"/>
                <a:gd name="T12" fmla="*/ 227 w 242"/>
                <a:gd name="T13" fmla="*/ 54 h 78"/>
                <a:gd name="T14" fmla="*/ 223 w 242"/>
                <a:gd name="T15" fmla="*/ 58 h 78"/>
                <a:gd name="T16" fmla="*/ 218 w 242"/>
                <a:gd name="T17" fmla="*/ 62 h 78"/>
                <a:gd name="T18" fmla="*/ 212 w 242"/>
                <a:gd name="T19" fmla="*/ 66 h 78"/>
                <a:gd name="T20" fmla="*/ 206 w 242"/>
                <a:gd name="T21" fmla="*/ 70 h 78"/>
                <a:gd name="T22" fmla="*/ 199 w 242"/>
                <a:gd name="T23" fmla="*/ 73 h 78"/>
                <a:gd name="T24" fmla="*/ 192 w 242"/>
                <a:gd name="T25" fmla="*/ 76 h 78"/>
                <a:gd name="T26" fmla="*/ 185 w 242"/>
                <a:gd name="T27" fmla="*/ 77 h 78"/>
                <a:gd name="T28" fmla="*/ 176 w 242"/>
                <a:gd name="T29" fmla="*/ 77 h 78"/>
                <a:gd name="T30" fmla="*/ 167 w 242"/>
                <a:gd name="T31" fmla="*/ 76 h 78"/>
                <a:gd name="T32" fmla="*/ 157 w 242"/>
                <a:gd name="T33" fmla="*/ 72 h 78"/>
                <a:gd name="T34" fmla="*/ 147 w 242"/>
                <a:gd name="T35" fmla="*/ 67 h 78"/>
                <a:gd name="T36" fmla="*/ 140 w 242"/>
                <a:gd name="T37" fmla="*/ 61 h 78"/>
                <a:gd name="T38" fmla="*/ 135 w 242"/>
                <a:gd name="T39" fmla="*/ 55 h 78"/>
                <a:gd name="T40" fmla="*/ 131 w 242"/>
                <a:gd name="T41" fmla="*/ 50 h 78"/>
                <a:gd name="T42" fmla="*/ 128 w 242"/>
                <a:gd name="T43" fmla="*/ 44 h 78"/>
                <a:gd name="T44" fmla="*/ 126 w 242"/>
                <a:gd name="T45" fmla="*/ 38 h 78"/>
                <a:gd name="T46" fmla="*/ 125 w 242"/>
                <a:gd name="T47" fmla="*/ 33 h 78"/>
                <a:gd name="T48" fmla="*/ 122 w 242"/>
                <a:gd name="T49" fmla="*/ 27 h 78"/>
                <a:gd name="T50" fmla="*/ 119 w 242"/>
                <a:gd name="T51" fmla="*/ 21 h 78"/>
                <a:gd name="T52" fmla="*/ 114 w 242"/>
                <a:gd name="T53" fmla="*/ 16 h 78"/>
                <a:gd name="T54" fmla="*/ 108 w 242"/>
                <a:gd name="T55" fmla="*/ 10 h 78"/>
                <a:gd name="T56" fmla="*/ 101 w 242"/>
                <a:gd name="T57" fmla="*/ 5 h 78"/>
                <a:gd name="T58" fmla="*/ 92 w 242"/>
                <a:gd name="T59" fmla="*/ 1 h 78"/>
                <a:gd name="T60" fmla="*/ 83 w 242"/>
                <a:gd name="T61" fmla="*/ 0 h 78"/>
                <a:gd name="T62" fmla="*/ 76 w 242"/>
                <a:gd name="T63" fmla="*/ 1 h 78"/>
                <a:gd name="T64" fmla="*/ 73 w 242"/>
                <a:gd name="T65" fmla="*/ 4 h 78"/>
                <a:gd name="T66" fmla="*/ 72 w 242"/>
                <a:gd name="T67" fmla="*/ 9 h 78"/>
                <a:gd name="T68" fmla="*/ 72 w 242"/>
                <a:gd name="T69" fmla="*/ 14 h 78"/>
                <a:gd name="T70" fmla="*/ 73 w 242"/>
                <a:gd name="T71" fmla="*/ 19 h 78"/>
                <a:gd name="T72" fmla="*/ 72 w 242"/>
                <a:gd name="T73" fmla="*/ 24 h 78"/>
                <a:gd name="T74" fmla="*/ 69 w 242"/>
                <a:gd name="T75" fmla="*/ 29 h 78"/>
                <a:gd name="T76" fmla="*/ 64 w 242"/>
                <a:gd name="T77" fmla="*/ 34 h 78"/>
                <a:gd name="T78" fmla="*/ 55 w 242"/>
                <a:gd name="T79" fmla="*/ 38 h 78"/>
                <a:gd name="T80" fmla="*/ 46 w 242"/>
                <a:gd name="T81" fmla="*/ 41 h 78"/>
                <a:gd name="T82" fmla="*/ 37 w 242"/>
                <a:gd name="T83" fmla="*/ 43 h 78"/>
                <a:gd name="T84" fmla="*/ 29 w 242"/>
                <a:gd name="T85" fmla="*/ 43 h 78"/>
                <a:gd name="T86" fmla="*/ 22 w 242"/>
                <a:gd name="T87" fmla="*/ 43 h 78"/>
                <a:gd name="T88" fmla="*/ 15 w 242"/>
                <a:gd name="T89" fmla="*/ 42 h 78"/>
                <a:gd name="T90" fmla="*/ 9 w 242"/>
                <a:gd name="T91" fmla="*/ 41 h 78"/>
                <a:gd name="T92" fmla="*/ 4 w 242"/>
                <a:gd name="T93" fmla="*/ 40 h 78"/>
                <a:gd name="T94" fmla="*/ 1 w 242"/>
                <a:gd name="T95" fmla="*/ 39 h 78"/>
                <a:gd name="T96" fmla="*/ 0 w 242"/>
                <a:gd name="T97" fmla="*/ 38 h 78"/>
                <a:gd name="T98" fmla="*/ 0 w 242"/>
                <a:gd name="T99" fmla="*/ 3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42" h="78">
                  <a:moveTo>
                    <a:pt x="241" y="38"/>
                  </a:moveTo>
                  <a:lnTo>
                    <a:pt x="241" y="39"/>
                  </a:lnTo>
                  <a:lnTo>
                    <a:pt x="240" y="40"/>
                  </a:lnTo>
                  <a:lnTo>
                    <a:pt x="238" y="42"/>
                  </a:lnTo>
                  <a:lnTo>
                    <a:pt x="235" y="45"/>
                  </a:lnTo>
                  <a:lnTo>
                    <a:pt x="232" y="50"/>
                  </a:lnTo>
                  <a:lnTo>
                    <a:pt x="227" y="54"/>
                  </a:lnTo>
                  <a:lnTo>
                    <a:pt x="223" y="58"/>
                  </a:lnTo>
                  <a:lnTo>
                    <a:pt x="218" y="62"/>
                  </a:lnTo>
                  <a:lnTo>
                    <a:pt x="212" y="66"/>
                  </a:lnTo>
                  <a:lnTo>
                    <a:pt x="206" y="70"/>
                  </a:lnTo>
                  <a:lnTo>
                    <a:pt x="199" y="73"/>
                  </a:lnTo>
                  <a:lnTo>
                    <a:pt x="192" y="76"/>
                  </a:lnTo>
                  <a:lnTo>
                    <a:pt x="185" y="77"/>
                  </a:lnTo>
                  <a:lnTo>
                    <a:pt x="176" y="77"/>
                  </a:lnTo>
                  <a:lnTo>
                    <a:pt x="167" y="76"/>
                  </a:lnTo>
                  <a:lnTo>
                    <a:pt x="157" y="72"/>
                  </a:lnTo>
                  <a:lnTo>
                    <a:pt x="147" y="67"/>
                  </a:lnTo>
                  <a:lnTo>
                    <a:pt x="140" y="61"/>
                  </a:lnTo>
                  <a:lnTo>
                    <a:pt x="135" y="55"/>
                  </a:lnTo>
                  <a:lnTo>
                    <a:pt x="131" y="50"/>
                  </a:lnTo>
                  <a:lnTo>
                    <a:pt x="128" y="44"/>
                  </a:lnTo>
                  <a:lnTo>
                    <a:pt x="126" y="38"/>
                  </a:lnTo>
                  <a:lnTo>
                    <a:pt x="125" y="33"/>
                  </a:lnTo>
                  <a:lnTo>
                    <a:pt x="122" y="27"/>
                  </a:lnTo>
                  <a:lnTo>
                    <a:pt x="119" y="21"/>
                  </a:lnTo>
                  <a:lnTo>
                    <a:pt x="114" y="16"/>
                  </a:lnTo>
                  <a:lnTo>
                    <a:pt x="108" y="10"/>
                  </a:lnTo>
                  <a:lnTo>
                    <a:pt x="101" y="5"/>
                  </a:lnTo>
                  <a:lnTo>
                    <a:pt x="92" y="1"/>
                  </a:lnTo>
                  <a:lnTo>
                    <a:pt x="83" y="0"/>
                  </a:lnTo>
                  <a:lnTo>
                    <a:pt x="76" y="1"/>
                  </a:lnTo>
                  <a:lnTo>
                    <a:pt x="73" y="4"/>
                  </a:lnTo>
                  <a:lnTo>
                    <a:pt x="72" y="9"/>
                  </a:lnTo>
                  <a:lnTo>
                    <a:pt x="72" y="14"/>
                  </a:lnTo>
                  <a:lnTo>
                    <a:pt x="73" y="19"/>
                  </a:lnTo>
                  <a:lnTo>
                    <a:pt x="72" y="24"/>
                  </a:lnTo>
                  <a:lnTo>
                    <a:pt x="69" y="29"/>
                  </a:lnTo>
                  <a:lnTo>
                    <a:pt x="64" y="34"/>
                  </a:lnTo>
                  <a:lnTo>
                    <a:pt x="55" y="38"/>
                  </a:lnTo>
                  <a:lnTo>
                    <a:pt x="46" y="41"/>
                  </a:lnTo>
                  <a:lnTo>
                    <a:pt x="37" y="43"/>
                  </a:lnTo>
                  <a:lnTo>
                    <a:pt x="29" y="43"/>
                  </a:lnTo>
                  <a:lnTo>
                    <a:pt x="22" y="43"/>
                  </a:lnTo>
                  <a:lnTo>
                    <a:pt x="15" y="42"/>
                  </a:lnTo>
                  <a:lnTo>
                    <a:pt x="9" y="41"/>
                  </a:lnTo>
                  <a:lnTo>
                    <a:pt x="4" y="40"/>
                  </a:lnTo>
                  <a:lnTo>
                    <a:pt x="1" y="39"/>
                  </a:lnTo>
                  <a:lnTo>
                    <a:pt x="0" y="38"/>
                  </a:lnTo>
                  <a:lnTo>
                    <a:pt x="0" y="38"/>
                  </a:lnTo>
                </a:path>
              </a:pathLst>
            </a:custGeom>
            <a:noFill/>
            <a:ln w="3935">
              <a:solidFill>
                <a:srgbClr val="00AFA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4223" y="616"/>
              <a:ext cx="173" cy="20"/>
            </a:xfrm>
            <a:custGeom>
              <a:avLst/>
              <a:gdLst>
                <a:gd name="T0" fmla="*/ 0 w 173"/>
                <a:gd name="T1" fmla="*/ 0 h 20"/>
                <a:gd name="T2" fmla="*/ 172 w 17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73" h="20">
                  <a:moveTo>
                    <a:pt x="0" y="0"/>
                  </a:moveTo>
                  <a:lnTo>
                    <a:pt x="172" y="0"/>
                  </a:lnTo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4296" y="591"/>
              <a:ext cx="100" cy="50"/>
            </a:xfrm>
            <a:custGeom>
              <a:avLst/>
              <a:gdLst>
                <a:gd name="T0" fmla="*/ 0 w 100"/>
                <a:gd name="T1" fmla="*/ 0 h 50"/>
                <a:gd name="T2" fmla="*/ 0 w 100"/>
                <a:gd name="T3" fmla="*/ 49 h 50"/>
                <a:gd name="T4" fmla="*/ 99 w 100"/>
                <a:gd name="T5" fmla="*/ 24 h 50"/>
                <a:gd name="T6" fmla="*/ 0 w 100"/>
                <a:gd name="T7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50">
                  <a:moveTo>
                    <a:pt x="0" y="0"/>
                  </a:moveTo>
                  <a:lnTo>
                    <a:pt x="0" y="49"/>
                  </a:lnTo>
                  <a:lnTo>
                    <a:pt x="99" y="24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4296" y="591"/>
              <a:ext cx="100" cy="50"/>
            </a:xfrm>
            <a:custGeom>
              <a:avLst/>
              <a:gdLst>
                <a:gd name="T0" fmla="*/ 0 w 100"/>
                <a:gd name="T1" fmla="*/ 49 h 50"/>
                <a:gd name="T2" fmla="*/ 99 w 100"/>
                <a:gd name="T3" fmla="*/ 24 h 50"/>
                <a:gd name="T4" fmla="*/ 0 w 100"/>
                <a:gd name="T5" fmla="*/ 0 h 50"/>
                <a:gd name="T6" fmla="*/ 0 w 100"/>
                <a:gd name="T7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50">
                  <a:moveTo>
                    <a:pt x="0" y="49"/>
                  </a:moveTo>
                  <a:lnTo>
                    <a:pt x="99" y="24"/>
                  </a:lnTo>
                  <a:lnTo>
                    <a:pt x="0" y="0"/>
                  </a:lnTo>
                  <a:lnTo>
                    <a:pt x="0" y="49"/>
                  </a:lnTo>
                  <a:close/>
                </a:path>
              </a:pathLst>
            </a:custGeom>
            <a:noFill/>
            <a:ln w="393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4018" y="523"/>
              <a:ext cx="186" cy="186"/>
            </a:xfrm>
            <a:custGeom>
              <a:avLst/>
              <a:gdLst>
                <a:gd name="T0" fmla="*/ 0 w 186"/>
                <a:gd name="T1" fmla="*/ 185 h 186"/>
                <a:gd name="T2" fmla="*/ 185 w 186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6" h="186">
                  <a:moveTo>
                    <a:pt x="0" y="185"/>
                  </a:moveTo>
                  <a:lnTo>
                    <a:pt x="185" y="0"/>
                  </a:lnTo>
                </a:path>
              </a:pathLst>
            </a:custGeom>
            <a:noFill/>
            <a:ln w="393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Rectangle 116"/>
            <p:cNvSpPr>
              <a:spLocks/>
            </p:cNvSpPr>
            <p:nvPr/>
          </p:nvSpPr>
          <p:spPr bwMode="auto">
            <a:xfrm>
              <a:off x="4018" y="523"/>
              <a:ext cx="185" cy="185"/>
            </a:xfrm>
            <a:prstGeom prst="rect">
              <a:avLst/>
            </a:prstGeom>
            <a:solidFill>
              <a:srgbClr val="E1F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Rectangle 117"/>
            <p:cNvSpPr>
              <a:spLocks/>
            </p:cNvSpPr>
            <p:nvPr/>
          </p:nvSpPr>
          <p:spPr bwMode="auto">
            <a:xfrm>
              <a:off x="4018" y="523"/>
              <a:ext cx="185" cy="185"/>
            </a:xfrm>
            <a:prstGeom prst="rect">
              <a:avLst/>
            </a:prstGeom>
            <a:noFill/>
            <a:ln w="393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1285" y="2587"/>
              <a:ext cx="75" cy="93"/>
            </a:xfrm>
            <a:custGeom>
              <a:avLst/>
              <a:gdLst>
                <a:gd name="T0" fmla="*/ 37 w 75"/>
                <a:gd name="T1" fmla="*/ 0 h 93"/>
                <a:gd name="T2" fmla="*/ 74 w 75"/>
                <a:gd name="T3" fmla="*/ 92 h 93"/>
                <a:gd name="T4" fmla="*/ 0 w 75"/>
                <a:gd name="T5" fmla="*/ 92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93">
                  <a:moveTo>
                    <a:pt x="37" y="0"/>
                  </a:moveTo>
                  <a:lnTo>
                    <a:pt x="74" y="92"/>
                  </a:lnTo>
                  <a:lnTo>
                    <a:pt x="0" y="92"/>
                  </a:lnTo>
                </a:path>
              </a:pathLst>
            </a:custGeom>
            <a:noFill/>
            <a:ln w="39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1732" y="3070"/>
              <a:ext cx="334" cy="186"/>
            </a:xfrm>
            <a:custGeom>
              <a:avLst/>
              <a:gdLst>
                <a:gd name="T0" fmla="*/ 43 w 334"/>
                <a:gd name="T1" fmla="*/ 0 h 186"/>
                <a:gd name="T2" fmla="*/ 43 w 334"/>
                <a:gd name="T3" fmla="*/ 0 h 186"/>
                <a:gd name="T4" fmla="*/ 21 w 334"/>
                <a:gd name="T5" fmla="*/ 5 h 186"/>
                <a:gd name="T6" fmla="*/ 6 w 334"/>
                <a:gd name="T7" fmla="*/ 20 h 186"/>
                <a:gd name="T8" fmla="*/ 0 w 334"/>
                <a:gd name="T9" fmla="*/ 41 h 186"/>
                <a:gd name="T10" fmla="*/ 0 w 334"/>
                <a:gd name="T11" fmla="*/ 142 h 186"/>
                <a:gd name="T12" fmla="*/ 5 w 334"/>
                <a:gd name="T13" fmla="*/ 164 h 186"/>
                <a:gd name="T14" fmla="*/ 20 w 334"/>
                <a:gd name="T15" fmla="*/ 179 h 186"/>
                <a:gd name="T16" fmla="*/ 41 w 334"/>
                <a:gd name="T17" fmla="*/ 185 h 186"/>
                <a:gd name="T18" fmla="*/ 291 w 334"/>
                <a:gd name="T19" fmla="*/ 185 h 186"/>
                <a:gd name="T20" fmla="*/ 312 w 334"/>
                <a:gd name="T21" fmla="*/ 180 h 186"/>
                <a:gd name="T22" fmla="*/ 328 w 334"/>
                <a:gd name="T23" fmla="*/ 165 h 186"/>
                <a:gd name="T24" fmla="*/ 334 w 334"/>
                <a:gd name="T25" fmla="*/ 144 h 186"/>
                <a:gd name="T26" fmla="*/ 334 w 334"/>
                <a:gd name="T27" fmla="*/ 43 h 186"/>
                <a:gd name="T28" fmla="*/ 328 w 334"/>
                <a:gd name="T29" fmla="*/ 21 h 186"/>
                <a:gd name="T30" fmla="*/ 314 w 334"/>
                <a:gd name="T31" fmla="*/ 6 h 186"/>
                <a:gd name="T32" fmla="*/ 292 w 334"/>
                <a:gd name="T33" fmla="*/ 0 h 186"/>
                <a:gd name="T34" fmla="*/ 43 w 334"/>
                <a:gd name="T35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34" h="186">
                  <a:moveTo>
                    <a:pt x="43" y="0"/>
                  </a:moveTo>
                  <a:lnTo>
                    <a:pt x="43" y="0"/>
                  </a:lnTo>
                  <a:lnTo>
                    <a:pt x="21" y="5"/>
                  </a:lnTo>
                  <a:lnTo>
                    <a:pt x="6" y="20"/>
                  </a:lnTo>
                  <a:lnTo>
                    <a:pt x="0" y="41"/>
                  </a:lnTo>
                  <a:lnTo>
                    <a:pt x="0" y="142"/>
                  </a:lnTo>
                  <a:lnTo>
                    <a:pt x="5" y="164"/>
                  </a:lnTo>
                  <a:lnTo>
                    <a:pt x="20" y="179"/>
                  </a:lnTo>
                  <a:lnTo>
                    <a:pt x="41" y="185"/>
                  </a:lnTo>
                  <a:lnTo>
                    <a:pt x="291" y="185"/>
                  </a:lnTo>
                  <a:lnTo>
                    <a:pt x="312" y="180"/>
                  </a:lnTo>
                  <a:lnTo>
                    <a:pt x="328" y="165"/>
                  </a:lnTo>
                  <a:lnTo>
                    <a:pt x="334" y="144"/>
                  </a:lnTo>
                  <a:lnTo>
                    <a:pt x="334" y="43"/>
                  </a:lnTo>
                  <a:lnTo>
                    <a:pt x="328" y="21"/>
                  </a:lnTo>
                  <a:lnTo>
                    <a:pt x="314" y="6"/>
                  </a:lnTo>
                  <a:lnTo>
                    <a:pt x="292" y="0"/>
                  </a:lnTo>
                  <a:lnTo>
                    <a:pt x="43" y="0"/>
                  </a:lnTo>
                  <a:close/>
                </a:path>
              </a:pathLst>
            </a:custGeom>
            <a:noFill/>
            <a:ln w="1967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grpSp>
          <p:nvGrpSpPr>
            <p:cNvPr id="121" name="Group 120"/>
            <p:cNvGrpSpPr>
              <a:grpSpLocks/>
            </p:cNvGrpSpPr>
            <p:nvPr/>
          </p:nvGrpSpPr>
          <p:grpSpPr bwMode="auto">
            <a:xfrm>
              <a:off x="1899" y="2787"/>
              <a:ext cx="20" cy="283"/>
              <a:chOff x="1899" y="2787"/>
              <a:chExt cx="20" cy="283"/>
            </a:xfrm>
          </p:grpSpPr>
          <p:sp>
            <p:nvSpPr>
              <p:cNvPr id="131" name="Freeform 130"/>
              <p:cNvSpPr>
                <a:spLocks/>
              </p:cNvSpPr>
              <p:nvPr/>
            </p:nvSpPr>
            <p:spPr bwMode="auto">
              <a:xfrm>
                <a:off x="1899" y="2787"/>
                <a:ext cx="20" cy="283"/>
              </a:xfrm>
              <a:custGeom>
                <a:avLst/>
                <a:gdLst>
                  <a:gd name="T0" fmla="*/ 0 w 20"/>
                  <a:gd name="T1" fmla="*/ 316 h 283"/>
                  <a:gd name="T2" fmla="*/ 0 w 20"/>
                  <a:gd name="T3" fmla="*/ 218 h 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0" h="283">
                    <a:moveTo>
                      <a:pt x="0" y="316"/>
                    </a:moveTo>
                    <a:lnTo>
                      <a:pt x="0" y="218"/>
                    </a:lnTo>
                  </a:path>
                </a:pathLst>
              </a:custGeom>
              <a:noFill/>
              <a:ln w="787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32" name="Freeform 131"/>
              <p:cNvSpPr>
                <a:spLocks/>
              </p:cNvSpPr>
              <p:nvPr/>
            </p:nvSpPr>
            <p:spPr bwMode="auto">
              <a:xfrm>
                <a:off x="1899" y="2787"/>
                <a:ext cx="20" cy="283"/>
              </a:xfrm>
              <a:custGeom>
                <a:avLst/>
                <a:gdLst>
                  <a:gd name="T0" fmla="*/ 0 w 20"/>
                  <a:gd name="T1" fmla="*/ 218 h 283"/>
                  <a:gd name="T2" fmla="*/ 0 w 20"/>
                  <a:gd name="T3" fmla="*/ 32 h 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0" h="283">
                    <a:moveTo>
                      <a:pt x="0" y="218"/>
                    </a:moveTo>
                    <a:lnTo>
                      <a:pt x="0" y="32"/>
                    </a:lnTo>
                  </a:path>
                </a:pathLst>
              </a:custGeom>
              <a:noFill/>
              <a:ln w="787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22" name="Group 121"/>
            <p:cNvGrpSpPr>
              <a:grpSpLocks/>
            </p:cNvGrpSpPr>
            <p:nvPr/>
          </p:nvGrpSpPr>
          <p:grpSpPr bwMode="auto">
            <a:xfrm>
              <a:off x="1862" y="2787"/>
              <a:ext cx="74" cy="186"/>
              <a:chOff x="1862" y="2787"/>
              <a:chExt cx="74" cy="186"/>
            </a:xfrm>
          </p:grpSpPr>
          <p:sp>
            <p:nvSpPr>
              <p:cNvPr id="129" name="Freeform 128"/>
              <p:cNvSpPr>
                <a:spLocks/>
              </p:cNvSpPr>
              <p:nvPr/>
            </p:nvSpPr>
            <p:spPr bwMode="auto">
              <a:xfrm>
                <a:off x="1862" y="2787"/>
                <a:ext cx="74" cy="186"/>
              </a:xfrm>
              <a:custGeom>
                <a:avLst/>
                <a:gdLst>
                  <a:gd name="T0" fmla="*/ 37 w 74"/>
                  <a:gd name="T1" fmla="*/ 0 h 186"/>
                  <a:gd name="T2" fmla="*/ 0 w 74"/>
                  <a:gd name="T3" fmla="*/ 185 h 186"/>
                  <a:gd name="T4" fmla="*/ 37 w 74"/>
                  <a:gd name="T5" fmla="*/ 148 h 186"/>
                  <a:gd name="T6" fmla="*/ 66 w 74"/>
                  <a:gd name="T7" fmla="*/ 148 h 186"/>
                  <a:gd name="T8" fmla="*/ 37 w 74"/>
                  <a:gd name="T9" fmla="*/ 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4" h="186">
                    <a:moveTo>
                      <a:pt x="37" y="0"/>
                    </a:moveTo>
                    <a:lnTo>
                      <a:pt x="0" y="185"/>
                    </a:lnTo>
                    <a:lnTo>
                      <a:pt x="37" y="148"/>
                    </a:lnTo>
                    <a:lnTo>
                      <a:pt x="66" y="148"/>
                    </a:lnTo>
                    <a:lnTo>
                      <a:pt x="37" y="0"/>
                    </a:lnTo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30" name="Freeform 129"/>
              <p:cNvSpPr>
                <a:spLocks/>
              </p:cNvSpPr>
              <p:nvPr/>
            </p:nvSpPr>
            <p:spPr bwMode="auto">
              <a:xfrm>
                <a:off x="1862" y="2787"/>
                <a:ext cx="74" cy="186"/>
              </a:xfrm>
              <a:custGeom>
                <a:avLst/>
                <a:gdLst>
                  <a:gd name="T0" fmla="*/ 66 w 74"/>
                  <a:gd name="T1" fmla="*/ 148 h 186"/>
                  <a:gd name="T2" fmla="*/ 37 w 74"/>
                  <a:gd name="T3" fmla="*/ 148 h 186"/>
                  <a:gd name="T4" fmla="*/ 74 w 74"/>
                  <a:gd name="T5" fmla="*/ 185 h 186"/>
                  <a:gd name="T6" fmla="*/ 66 w 74"/>
                  <a:gd name="T7" fmla="*/ 148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4" h="186">
                    <a:moveTo>
                      <a:pt x="66" y="148"/>
                    </a:moveTo>
                    <a:lnTo>
                      <a:pt x="37" y="148"/>
                    </a:lnTo>
                    <a:lnTo>
                      <a:pt x="74" y="185"/>
                    </a:lnTo>
                    <a:lnTo>
                      <a:pt x="66" y="148"/>
                    </a:lnTo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1862" y="2787"/>
              <a:ext cx="74" cy="186"/>
            </a:xfrm>
            <a:custGeom>
              <a:avLst/>
              <a:gdLst>
                <a:gd name="T0" fmla="*/ 74 w 74"/>
                <a:gd name="T1" fmla="*/ 185 h 186"/>
                <a:gd name="T2" fmla="*/ 37 w 74"/>
                <a:gd name="T3" fmla="*/ 0 h 186"/>
                <a:gd name="T4" fmla="*/ 0 w 74"/>
                <a:gd name="T5" fmla="*/ 185 h 186"/>
                <a:gd name="T6" fmla="*/ 37 w 74"/>
                <a:gd name="T7" fmla="*/ 148 h 186"/>
                <a:gd name="T8" fmla="*/ 74 w 74"/>
                <a:gd name="T9" fmla="*/ 185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186">
                  <a:moveTo>
                    <a:pt x="74" y="185"/>
                  </a:moveTo>
                  <a:lnTo>
                    <a:pt x="37" y="0"/>
                  </a:lnTo>
                  <a:lnTo>
                    <a:pt x="0" y="185"/>
                  </a:lnTo>
                  <a:lnTo>
                    <a:pt x="37" y="148"/>
                  </a:lnTo>
                  <a:lnTo>
                    <a:pt x="74" y="185"/>
                  </a:lnTo>
                  <a:close/>
                </a:path>
              </a:pathLst>
            </a:custGeom>
            <a:noFill/>
            <a:ln w="787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4018" y="523"/>
              <a:ext cx="186" cy="186"/>
            </a:xfrm>
            <a:custGeom>
              <a:avLst/>
              <a:gdLst>
                <a:gd name="T0" fmla="*/ 0 w 186"/>
                <a:gd name="T1" fmla="*/ 185 h 186"/>
                <a:gd name="T2" fmla="*/ 185 w 186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6" h="186">
                  <a:moveTo>
                    <a:pt x="0" y="185"/>
                  </a:moveTo>
                  <a:lnTo>
                    <a:pt x="185" y="0"/>
                  </a:lnTo>
                </a:path>
              </a:pathLst>
            </a:custGeom>
            <a:noFill/>
            <a:ln w="393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1899" y="1154"/>
              <a:ext cx="20" cy="1304"/>
            </a:xfrm>
            <a:custGeom>
              <a:avLst/>
              <a:gdLst>
                <a:gd name="T0" fmla="*/ 0 w 20"/>
                <a:gd name="T1" fmla="*/ 0 h 1304"/>
                <a:gd name="T2" fmla="*/ 0 w 20"/>
                <a:gd name="T3" fmla="*/ 130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304">
                  <a:moveTo>
                    <a:pt x="0" y="0"/>
                  </a:moveTo>
                  <a:lnTo>
                    <a:pt x="0" y="1304"/>
                  </a:lnTo>
                </a:path>
              </a:pathLst>
            </a:custGeom>
            <a:noFill/>
            <a:ln w="26851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1899" y="670"/>
              <a:ext cx="20" cy="189"/>
            </a:xfrm>
            <a:custGeom>
              <a:avLst/>
              <a:gdLst>
                <a:gd name="T0" fmla="*/ 0 w 20"/>
                <a:gd name="T1" fmla="*/ 0 h 189"/>
                <a:gd name="T2" fmla="*/ 0 w 20"/>
                <a:gd name="T3" fmla="*/ 189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89">
                  <a:moveTo>
                    <a:pt x="0" y="0"/>
                  </a:moveTo>
                  <a:lnTo>
                    <a:pt x="0" y="189"/>
                  </a:lnTo>
                </a:path>
              </a:pathLst>
            </a:custGeom>
            <a:noFill/>
            <a:ln w="26851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1840" y="663"/>
              <a:ext cx="118" cy="20"/>
            </a:xfrm>
            <a:custGeom>
              <a:avLst/>
              <a:gdLst>
                <a:gd name="T0" fmla="*/ 0 w 118"/>
                <a:gd name="T1" fmla="*/ 0 h 20"/>
                <a:gd name="T2" fmla="*/ 117 w 118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8" h="20">
                  <a:moveTo>
                    <a:pt x="0" y="0"/>
                  </a:moveTo>
                  <a:lnTo>
                    <a:pt x="117" y="0"/>
                  </a:lnTo>
                </a:path>
              </a:pathLst>
            </a:custGeom>
            <a:noFill/>
            <a:ln w="170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3" y="577"/>
              <a:ext cx="241" cy="78"/>
            </a:xfrm>
            <a:custGeom>
              <a:avLst/>
              <a:gdLst>
                <a:gd name="T0" fmla="*/ 0 w 241"/>
                <a:gd name="T1" fmla="*/ 38 h 78"/>
                <a:gd name="T2" fmla="*/ 0 w 241"/>
                <a:gd name="T3" fmla="*/ 38 h 78"/>
                <a:gd name="T4" fmla="*/ 1 w 241"/>
                <a:gd name="T5" fmla="*/ 36 h 78"/>
                <a:gd name="T6" fmla="*/ 3 w 241"/>
                <a:gd name="T7" fmla="*/ 34 h 78"/>
                <a:gd name="T8" fmla="*/ 6 w 241"/>
                <a:gd name="T9" fmla="*/ 31 h 78"/>
                <a:gd name="T10" fmla="*/ 9 w 241"/>
                <a:gd name="T11" fmla="*/ 27 h 78"/>
                <a:gd name="T12" fmla="*/ 14 w 241"/>
                <a:gd name="T13" fmla="*/ 23 h 78"/>
                <a:gd name="T14" fmla="*/ 18 w 241"/>
                <a:gd name="T15" fmla="*/ 19 h 78"/>
                <a:gd name="T16" fmla="*/ 23 w 241"/>
                <a:gd name="T17" fmla="*/ 14 h 78"/>
                <a:gd name="T18" fmla="*/ 29 w 241"/>
                <a:gd name="T19" fmla="*/ 10 h 78"/>
                <a:gd name="T20" fmla="*/ 35 w 241"/>
                <a:gd name="T21" fmla="*/ 7 h 78"/>
                <a:gd name="T22" fmla="*/ 41 w 241"/>
                <a:gd name="T23" fmla="*/ 3 h 78"/>
                <a:gd name="T24" fmla="*/ 48 w 241"/>
                <a:gd name="T25" fmla="*/ 1 h 78"/>
                <a:gd name="T26" fmla="*/ 56 w 241"/>
                <a:gd name="T27" fmla="*/ 0 h 78"/>
                <a:gd name="T28" fmla="*/ 65 w 241"/>
                <a:gd name="T29" fmla="*/ 0 h 78"/>
                <a:gd name="T30" fmla="*/ 74 w 241"/>
                <a:gd name="T31" fmla="*/ 1 h 78"/>
                <a:gd name="T32" fmla="*/ 84 w 241"/>
                <a:gd name="T33" fmla="*/ 5 h 78"/>
                <a:gd name="T34" fmla="*/ 93 w 241"/>
                <a:gd name="T35" fmla="*/ 10 h 78"/>
                <a:gd name="T36" fmla="*/ 100 w 241"/>
                <a:gd name="T37" fmla="*/ 16 h 78"/>
                <a:gd name="T38" fmla="*/ 106 w 241"/>
                <a:gd name="T39" fmla="*/ 21 h 78"/>
                <a:gd name="T40" fmla="*/ 109 w 241"/>
                <a:gd name="T41" fmla="*/ 27 h 78"/>
                <a:gd name="T42" fmla="*/ 112 w 241"/>
                <a:gd name="T43" fmla="*/ 33 h 78"/>
                <a:gd name="T44" fmla="*/ 114 w 241"/>
                <a:gd name="T45" fmla="*/ 38 h 78"/>
                <a:gd name="T46" fmla="*/ 116 w 241"/>
                <a:gd name="T47" fmla="*/ 44 h 78"/>
                <a:gd name="T48" fmla="*/ 118 w 241"/>
                <a:gd name="T49" fmla="*/ 50 h 78"/>
                <a:gd name="T50" fmla="*/ 122 w 241"/>
                <a:gd name="T51" fmla="*/ 55 h 78"/>
                <a:gd name="T52" fmla="*/ 127 w 241"/>
                <a:gd name="T53" fmla="*/ 61 h 78"/>
                <a:gd name="T54" fmla="*/ 133 w 241"/>
                <a:gd name="T55" fmla="*/ 67 h 78"/>
                <a:gd name="T56" fmla="*/ 140 w 241"/>
                <a:gd name="T57" fmla="*/ 72 h 78"/>
                <a:gd name="T58" fmla="*/ 148 w 241"/>
                <a:gd name="T59" fmla="*/ 76 h 78"/>
                <a:gd name="T60" fmla="*/ 158 w 241"/>
                <a:gd name="T61" fmla="*/ 77 h 78"/>
                <a:gd name="T62" fmla="*/ 165 w 241"/>
                <a:gd name="T63" fmla="*/ 76 h 78"/>
                <a:gd name="T64" fmla="*/ 168 w 241"/>
                <a:gd name="T65" fmla="*/ 72 h 78"/>
                <a:gd name="T66" fmla="*/ 169 w 241"/>
                <a:gd name="T67" fmla="*/ 68 h 78"/>
                <a:gd name="T68" fmla="*/ 168 w 241"/>
                <a:gd name="T69" fmla="*/ 63 h 78"/>
                <a:gd name="T70" fmla="*/ 168 w 241"/>
                <a:gd name="T71" fmla="*/ 58 h 78"/>
                <a:gd name="T72" fmla="*/ 168 w 241"/>
                <a:gd name="T73" fmla="*/ 53 h 78"/>
                <a:gd name="T74" fmla="*/ 171 w 241"/>
                <a:gd name="T75" fmla="*/ 48 h 78"/>
                <a:gd name="T76" fmla="*/ 177 w 241"/>
                <a:gd name="T77" fmla="*/ 42 h 78"/>
                <a:gd name="T78" fmla="*/ 185 w 241"/>
                <a:gd name="T79" fmla="*/ 38 h 78"/>
                <a:gd name="T80" fmla="*/ 195 w 241"/>
                <a:gd name="T81" fmla="*/ 35 h 78"/>
                <a:gd name="T82" fmla="*/ 204 w 241"/>
                <a:gd name="T83" fmla="*/ 34 h 78"/>
                <a:gd name="T84" fmla="*/ 211 w 241"/>
                <a:gd name="T85" fmla="*/ 33 h 78"/>
                <a:gd name="T86" fmla="*/ 219 w 241"/>
                <a:gd name="T87" fmla="*/ 34 h 78"/>
                <a:gd name="T88" fmla="*/ 226 w 241"/>
                <a:gd name="T89" fmla="*/ 35 h 78"/>
                <a:gd name="T90" fmla="*/ 232 w 241"/>
                <a:gd name="T91" fmla="*/ 36 h 78"/>
                <a:gd name="T92" fmla="*/ 236 w 241"/>
                <a:gd name="T93" fmla="*/ 37 h 78"/>
                <a:gd name="T94" fmla="*/ 240 w 241"/>
                <a:gd name="T95" fmla="*/ 38 h 78"/>
                <a:gd name="T96" fmla="*/ 241 w 241"/>
                <a:gd name="T97" fmla="*/ 38 h 78"/>
                <a:gd name="T98" fmla="*/ 241 w 241"/>
                <a:gd name="T99" fmla="*/ 3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41" h="78">
                  <a:moveTo>
                    <a:pt x="0" y="38"/>
                  </a:moveTo>
                  <a:lnTo>
                    <a:pt x="0" y="38"/>
                  </a:lnTo>
                  <a:lnTo>
                    <a:pt x="1" y="36"/>
                  </a:lnTo>
                  <a:lnTo>
                    <a:pt x="3" y="34"/>
                  </a:lnTo>
                  <a:lnTo>
                    <a:pt x="6" y="31"/>
                  </a:lnTo>
                  <a:lnTo>
                    <a:pt x="9" y="27"/>
                  </a:lnTo>
                  <a:lnTo>
                    <a:pt x="14" y="23"/>
                  </a:lnTo>
                  <a:lnTo>
                    <a:pt x="18" y="19"/>
                  </a:lnTo>
                  <a:lnTo>
                    <a:pt x="23" y="14"/>
                  </a:lnTo>
                  <a:lnTo>
                    <a:pt x="29" y="10"/>
                  </a:lnTo>
                  <a:lnTo>
                    <a:pt x="35" y="7"/>
                  </a:lnTo>
                  <a:lnTo>
                    <a:pt x="41" y="3"/>
                  </a:lnTo>
                  <a:lnTo>
                    <a:pt x="48" y="1"/>
                  </a:lnTo>
                  <a:lnTo>
                    <a:pt x="56" y="0"/>
                  </a:lnTo>
                  <a:lnTo>
                    <a:pt x="65" y="0"/>
                  </a:lnTo>
                  <a:lnTo>
                    <a:pt x="74" y="1"/>
                  </a:lnTo>
                  <a:lnTo>
                    <a:pt x="84" y="5"/>
                  </a:lnTo>
                  <a:lnTo>
                    <a:pt x="93" y="10"/>
                  </a:lnTo>
                  <a:lnTo>
                    <a:pt x="100" y="16"/>
                  </a:lnTo>
                  <a:lnTo>
                    <a:pt x="106" y="21"/>
                  </a:lnTo>
                  <a:lnTo>
                    <a:pt x="109" y="27"/>
                  </a:lnTo>
                  <a:lnTo>
                    <a:pt x="112" y="33"/>
                  </a:lnTo>
                  <a:lnTo>
                    <a:pt x="114" y="38"/>
                  </a:lnTo>
                  <a:lnTo>
                    <a:pt x="116" y="44"/>
                  </a:lnTo>
                  <a:lnTo>
                    <a:pt x="118" y="50"/>
                  </a:lnTo>
                  <a:lnTo>
                    <a:pt x="122" y="55"/>
                  </a:lnTo>
                  <a:lnTo>
                    <a:pt x="127" y="61"/>
                  </a:lnTo>
                  <a:lnTo>
                    <a:pt x="133" y="67"/>
                  </a:lnTo>
                  <a:lnTo>
                    <a:pt x="140" y="72"/>
                  </a:lnTo>
                  <a:lnTo>
                    <a:pt x="148" y="76"/>
                  </a:lnTo>
                  <a:lnTo>
                    <a:pt x="158" y="77"/>
                  </a:lnTo>
                  <a:lnTo>
                    <a:pt x="165" y="76"/>
                  </a:lnTo>
                  <a:lnTo>
                    <a:pt x="168" y="72"/>
                  </a:lnTo>
                  <a:lnTo>
                    <a:pt x="169" y="68"/>
                  </a:lnTo>
                  <a:lnTo>
                    <a:pt x="168" y="63"/>
                  </a:lnTo>
                  <a:lnTo>
                    <a:pt x="168" y="58"/>
                  </a:lnTo>
                  <a:lnTo>
                    <a:pt x="168" y="53"/>
                  </a:lnTo>
                  <a:lnTo>
                    <a:pt x="171" y="48"/>
                  </a:lnTo>
                  <a:lnTo>
                    <a:pt x="177" y="42"/>
                  </a:lnTo>
                  <a:lnTo>
                    <a:pt x="185" y="38"/>
                  </a:lnTo>
                  <a:lnTo>
                    <a:pt x="195" y="35"/>
                  </a:lnTo>
                  <a:lnTo>
                    <a:pt x="204" y="34"/>
                  </a:lnTo>
                  <a:lnTo>
                    <a:pt x="211" y="33"/>
                  </a:lnTo>
                  <a:lnTo>
                    <a:pt x="219" y="34"/>
                  </a:lnTo>
                  <a:lnTo>
                    <a:pt x="226" y="35"/>
                  </a:lnTo>
                  <a:lnTo>
                    <a:pt x="232" y="36"/>
                  </a:lnTo>
                  <a:lnTo>
                    <a:pt x="236" y="37"/>
                  </a:lnTo>
                  <a:lnTo>
                    <a:pt x="240" y="38"/>
                  </a:lnTo>
                  <a:lnTo>
                    <a:pt x="241" y="38"/>
                  </a:lnTo>
                  <a:lnTo>
                    <a:pt x="241" y="38"/>
                  </a:lnTo>
                </a:path>
              </a:pathLst>
            </a:custGeom>
            <a:noFill/>
            <a:ln w="3935">
              <a:solidFill>
                <a:srgbClr val="00AFA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149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188458"/>
                </a:solidFill>
              </a:rPr>
              <a:t>Maximally entangled two</a:t>
            </a:r>
            <a:r>
              <a:rPr lang="en-US" sz="3200" dirty="0">
                <a:solidFill>
                  <a:srgbClr val="188458"/>
                </a:solidFill>
              </a:rPr>
              <a:t>-</a:t>
            </a:r>
            <a:r>
              <a:rPr lang="en-US" sz="3200" dirty="0" err="1" smtClean="0">
                <a:solidFill>
                  <a:srgbClr val="188458"/>
                </a:solidFill>
              </a:rPr>
              <a:t>qutrit</a:t>
            </a:r>
            <a:r>
              <a:rPr lang="en-US" sz="3200" dirty="0" smtClean="0">
                <a:solidFill>
                  <a:srgbClr val="188458"/>
                </a:solidFill>
              </a:rPr>
              <a:t> state </a:t>
            </a:r>
            <a:endParaRPr lang="en-US" sz="3200" dirty="0">
              <a:solidFill>
                <a:srgbClr val="188458"/>
              </a:solidFill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3117012" y="4816428"/>
            <a:ext cx="4411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PDC</a:t>
            </a:r>
            <a:endParaRPr lang="en-US" sz="1200" dirty="0"/>
          </a:p>
        </p:txBody>
      </p:sp>
      <p:sp>
        <p:nvSpPr>
          <p:cNvPr id="153" name="TextBox 152"/>
          <p:cNvSpPr txBox="1"/>
          <p:nvPr/>
        </p:nvSpPr>
        <p:spPr>
          <a:xfrm>
            <a:off x="3111507" y="2657385"/>
            <a:ext cx="4411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PDC</a:t>
            </a:r>
            <a:endParaRPr lang="en-US" sz="1200" dirty="0"/>
          </a:p>
        </p:txBody>
      </p:sp>
      <p:sp>
        <p:nvSpPr>
          <p:cNvPr id="154" name="TextBox 153"/>
          <p:cNvSpPr txBox="1"/>
          <p:nvPr/>
        </p:nvSpPr>
        <p:spPr>
          <a:xfrm>
            <a:off x="3051631" y="5542853"/>
            <a:ext cx="7278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Pump</a:t>
            </a:r>
            <a:endParaRPr lang="en-US" sz="1200" dirty="0"/>
          </a:p>
        </p:txBody>
      </p:sp>
      <p:sp>
        <p:nvSpPr>
          <p:cNvPr id="155" name="TextBox 154"/>
          <p:cNvSpPr txBox="1"/>
          <p:nvPr/>
        </p:nvSpPr>
        <p:spPr>
          <a:xfrm>
            <a:off x="4050031" y="6423803"/>
            <a:ext cx="28759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Bishop/Byrd: </a:t>
            </a:r>
            <a:r>
              <a:rPr lang="en-US" sz="1200" dirty="0" err="1" smtClean="0"/>
              <a:t>Phys</a:t>
            </a:r>
            <a:r>
              <a:rPr lang="en-US" sz="1200" dirty="0" smtClean="0"/>
              <a:t> Rev </a:t>
            </a:r>
            <a:r>
              <a:rPr lang="en-US" sz="1200" dirty="0"/>
              <a:t>A 77, 012314 (</a:t>
            </a:r>
            <a:r>
              <a:rPr lang="en-US" sz="1200" dirty="0" smtClean="0"/>
              <a:t>2008)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666911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188458"/>
                </a:solidFill>
              </a:rPr>
              <a:t>Three-</a:t>
            </a:r>
            <a:r>
              <a:rPr lang="en-US" sz="3200" dirty="0" err="1">
                <a:solidFill>
                  <a:srgbClr val="188458"/>
                </a:solidFill>
              </a:rPr>
              <a:t>Q</a:t>
            </a:r>
            <a:r>
              <a:rPr lang="en-US" sz="3200" dirty="0" err="1" smtClean="0">
                <a:solidFill>
                  <a:srgbClr val="188458"/>
                </a:solidFill>
              </a:rPr>
              <a:t>ubit</a:t>
            </a:r>
            <a:r>
              <a:rPr lang="en-US" sz="3200" dirty="0" smtClean="0">
                <a:solidFill>
                  <a:srgbClr val="188458"/>
                </a:solidFill>
              </a:rPr>
              <a:t> NS</a:t>
            </a:r>
            <a:endParaRPr lang="en-US" sz="3200" dirty="0">
              <a:solidFill>
                <a:srgbClr val="188458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5181" y="970669"/>
            <a:ext cx="3557483" cy="2499853"/>
          </a:xfrm>
          <a:prstGeom prst="rect">
            <a:avLst/>
          </a:prstGeom>
        </p:spPr>
      </p:pic>
      <p:sp>
        <p:nvSpPr>
          <p:cNvPr id="15" name="Left Brace 14"/>
          <p:cNvSpPr/>
          <p:nvPr/>
        </p:nvSpPr>
        <p:spPr>
          <a:xfrm flipH="1">
            <a:off x="6126615" y="955923"/>
            <a:ext cx="145026" cy="581612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 Brace 15"/>
          <p:cNvSpPr/>
          <p:nvPr/>
        </p:nvSpPr>
        <p:spPr>
          <a:xfrm flipH="1">
            <a:off x="6128139" y="1717923"/>
            <a:ext cx="145026" cy="581612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565" y="1145724"/>
            <a:ext cx="370435" cy="869788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85800" y="3657600"/>
            <a:ext cx="70371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 perform quantum computing on this DFS, you can use the Heisenberg </a:t>
            </a:r>
          </a:p>
          <a:p>
            <a:r>
              <a:rPr lang="en-US" dirty="0"/>
              <a:t>e</a:t>
            </a:r>
            <a:r>
              <a:rPr lang="en-US" dirty="0" smtClean="0"/>
              <a:t>xchange interaction: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0886" y="4191000"/>
            <a:ext cx="2085975" cy="533400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3248025" y="5181600"/>
            <a:ext cx="2466975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1"/>
          <p:cNvSpPr>
            <a:spLocks noChangeArrowheads="1"/>
          </p:cNvSpPr>
          <p:nvPr/>
        </p:nvSpPr>
        <p:spPr bwMode="auto">
          <a:xfrm>
            <a:off x="4314825" y="5410200"/>
            <a:ext cx="228600" cy="228600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dirty="0"/>
              <a:t>2</a:t>
            </a:r>
          </a:p>
        </p:txBody>
      </p:sp>
      <p:sp>
        <p:nvSpPr>
          <p:cNvPr id="23" name="Oval 12"/>
          <p:cNvSpPr>
            <a:spLocks noChangeArrowheads="1"/>
          </p:cNvSpPr>
          <p:nvPr/>
        </p:nvSpPr>
        <p:spPr bwMode="auto">
          <a:xfrm>
            <a:off x="3552825" y="5410200"/>
            <a:ext cx="228600" cy="228600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1</a:t>
            </a:r>
          </a:p>
        </p:txBody>
      </p:sp>
      <p:sp>
        <p:nvSpPr>
          <p:cNvPr id="24" name="Oval 15"/>
          <p:cNvSpPr>
            <a:spLocks noChangeArrowheads="1"/>
          </p:cNvSpPr>
          <p:nvPr/>
        </p:nvSpPr>
        <p:spPr bwMode="auto">
          <a:xfrm>
            <a:off x="5153025" y="5410200"/>
            <a:ext cx="228600" cy="228600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42509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188458"/>
                </a:solidFill>
              </a:rPr>
              <a:t>Noisy </a:t>
            </a:r>
            <a:r>
              <a:rPr lang="en-US" sz="3200" dirty="0">
                <a:solidFill>
                  <a:srgbClr val="188458"/>
                </a:solidFill>
              </a:rPr>
              <a:t>Q</a:t>
            </a:r>
            <a:r>
              <a:rPr lang="en-US" sz="3200" dirty="0" smtClean="0">
                <a:solidFill>
                  <a:srgbClr val="188458"/>
                </a:solidFill>
              </a:rPr>
              <a:t>uantum Systems</a:t>
            </a:r>
            <a:endParaRPr lang="en-US" sz="3200" dirty="0">
              <a:solidFill>
                <a:srgbClr val="01A16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1143000"/>
            <a:ext cx="79248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Decoherence</a:t>
            </a:r>
            <a:r>
              <a:rPr lang="en-US" dirty="0" smtClean="0"/>
              <a:t>-free subspaces (DFS) were invented to avoid noise.  (They have primarily been used for noise that is </a:t>
            </a:r>
            <a:r>
              <a:rPr lang="en-US" i="1" dirty="0" smtClean="0"/>
              <a:t>collective,</a:t>
            </a:r>
            <a:r>
              <a:rPr lang="en-US" dirty="0" smtClean="0"/>
              <a:t> but in principle, they could be used as long as an appropriate symmetry exists.)  </a:t>
            </a:r>
          </a:p>
          <a:p>
            <a:r>
              <a:rPr lang="en-US" dirty="0" smtClean="0"/>
              <a:t>	</a:t>
            </a:r>
            <a:r>
              <a:rPr lang="en-US" sz="1200" dirty="0" smtClean="0"/>
              <a:t>D.A</a:t>
            </a:r>
            <a:r>
              <a:rPr lang="en-US" sz="1200" dirty="0"/>
              <a:t>. </a:t>
            </a:r>
            <a:r>
              <a:rPr lang="en-US" sz="1200" dirty="0" err="1"/>
              <a:t>Lidar</a:t>
            </a:r>
            <a:r>
              <a:rPr lang="en-US" sz="1200" dirty="0"/>
              <a:t>, I.L. Chuang and K.B. Whaley, Phys. </a:t>
            </a:r>
            <a:r>
              <a:rPr lang="en-US" sz="1200" dirty="0" err="1" smtClean="0"/>
              <a:t>Rev.Lett</a:t>
            </a:r>
            <a:r>
              <a:rPr lang="en-US" sz="1200" dirty="0"/>
              <a:t>. 81, 2594 (1998</a:t>
            </a:r>
            <a:r>
              <a:rPr lang="en-US" sz="1200" dirty="0" smtClean="0"/>
              <a:t>).  </a:t>
            </a:r>
            <a:r>
              <a:rPr lang="en-US" sz="1200" dirty="0" err="1" smtClean="0"/>
              <a:t>Knill</a:t>
            </a:r>
            <a:r>
              <a:rPr lang="en-US" sz="1200" dirty="0"/>
              <a:t>, </a:t>
            </a:r>
            <a:r>
              <a:rPr lang="en-US" sz="1200" dirty="0" smtClean="0"/>
              <a:t>et al. </a:t>
            </a:r>
            <a:r>
              <a:rPr lang="en-US" sz="1200" dirty="0"/>
              <a:t>Phys. Rev. </a:t>
            </a:r>
            <a:r>
              <a:rPr lang="en-US" sz="1200" dirty="0" err="1"/>
              <a:t>Lett</a:t>
            </a:r>
            <a:r>
              <a:rPr lang="en-US" sz="1200" dirty="0"/>
              <a:t>. </a:t>
            </a:r>
            <a:r>
              <a:rPr lang="en-US" sz="1200" dirty="0" smtClean="0"/>
              <a:t>84, 2525 	(</a:t>
            </a:r>
            <a:r>
              <a:rPr lang="en-US" sz="1200" dirty="0"/>
              <a:t>2000</a:t>
            </a:r>
            <a:r>
              <a:rPr lang="en-US" sz="1200" dirty="0" smtClean="0"/>
              <a:t>). </a:t>
            </a:r>
            <a:r>
              <a:rPr lang="en-US" sz="1200" dirty="0" err="1" smtClean="0"/>
              <a:t>Kempe</a:t>
            </a:r>
            <a:r>
              <a:rPr lang="en-US" sz="1200" dirty="0"/>
              <a:t>, </a:t>
            </a:r>
            <a:r>
              <a:rPr lang="en-US" sz="1200" dirty="0" smtClean="0"/>
              <a:t>et al. </a:t>
            </a:r>
            <a:r>
              <a:rPr lang="en-US" sz="1200" dirty="0" err="1" smtClean="0"/>
              <a:t>Phys.Rev</a:t>
            </a:r>
            <a:r>
              <a:rPr lang="en-US" sz="1200" dirty="0"/>
              <a:t>. A 63, </a:t>
            </a:r>
            <a:r>
              <a:rPr lang="en-US" sz="1200" dirty="0" smtClean="0"/>
              <a:t>042307 </a:t>
            </a:r>
            <a:r>
              <a:rPr lang="en-US" sz="1200" dirty="0"/>
              <a:t>(2001).</a:t>
            </a:r>
            <a:endParaRPr lang="en-US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Dicke</a:t>
            </a:r>
            <a:r>
              <a:rPr lang="en-US" dirty="0" smtClean="0"/>
              <a:t> </a:t>
            </a:r>
            <a:r>
              <a:rPr lang="en-US" dirty="0" smtClean="0"/>
              <a:t>States – a collection of particles in a particular state of total angular </a:t>
            </a:r>
            <a:r>
              <a:rPr lang="en-US" dirty="0" smtClean="0"/>
              <a:t>momentum. </a:t>
            </a:r>
            <a:r>
              <a:rPr lang="en-US" sz="1200" dirty="0" err="1"/>
              <a:t>Dicke</a:t>
            </a:r>
            <a:r>
              <a:rPr lang="en-US" sz="1200" dirty="0"/>
              <a:t>, Phys. Rev. 93, 99 (</a:t>
            </a:r>
            <a:r>
              <a:rPr lang="en-US" sz="1200" dirty="0" smtClean="0"/>
              <a:t>1954)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If </a:t>
            </a:r>
            <a:r>
              <a:rPr lang="en-US" dirty="0" smtClean="0"/>
              <a:t>two parties don’t share a reference frame, rotationally invariant states are required to communicate. </a:t>
            </a:r>
            <a:r>
              <a:rPr lang="en-US" dirty="0" smtClean="0"/>
              <a:t> </a:t>
            </a:r>
            <a:r>
              <a:rPr lang="en-US" sz="1200" dirty="0" smtClean="0"/>
              <a:t>Bartlett et al.,</a:t>
            </a:r>
            <a:r>
              <a:rPr lang="en-US" sz="1200" dirty="0"/>
              <a:t> </a:t>
            </a:r>
            <a:r>
              <a:rPr lang="en-US" sz="1200" dirty="0" smtClean="0"/>
              <a:t>Rev</a:t>
            </a:r>
            <a:r>
              <a:rPr lang="en-US" sz="1200" dirty="0"/>
              <a:t>. Mod. Phys. 79, 555 (2007</a:t>
            </a:r>
            <a:r>
              <a:rPr lang="en-US" dirty="0" smtClean="0"/>
              <a:t>)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we encode in a DFS, universal quantum computing can be performed on a subspace even though it is not possible on the whole Hilbert space.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sz="1200" dirty="0" smtClean="0"/>
              <a:t> </a:t>
            </a:r>
            <a:r>
              <a:rPr lang="en-US" sz="1200" dirty="0" err="1" smtClean="0"/>
              <a:t>Kempe</a:t>
            </a:r>
            <a:r>
              <a:rPr lang="en-US" sz="1200" dirty="0" smtClean="0"/>
              <a:t>, et al. PRA (2001)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98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188458"/>
                </a:solidFill>
              </a:rPr>
              <a:t>General Errors on Quantum Dots</a:t>
            </a:r>
            <a:endParaRPr lang="en-US" sz="3200" dirty="0">
              <a:solidFill>
                <a:srgbClr val="188458"/>
              </a:solidFill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762000" y="1295400"/>
            <a:ext cx="3717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dirty="0"/>
              <a:t>Consider a bilinear coupling of the form</a:t>
            </a:r>
          </a:p>
        </p:txBody>
      </p:sp>
      <p:pic>
        <p:nvPicPr>
          <p:cNvPr id="5" name="Picture 9" descr="figure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905000"/>
            <a:ext cx="4251325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838200" y="2895600"/>
            <a:ext cx="78644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dirty="0"/>
              <a:t>This can be divided up into terms which are present in solid-state </a:t>
            </a:r>
            <a:r>
              <a:rPr lang="en-US" sz="1600" dirty="0" err="1"/>
              <a:t>qubit</a:t>
            </a:r>
            <a:r>
              <a:rPr lang="en-US" sz="1600" dirty="0"/>
              <a:t> systems due </a:t>
            </a:r>
          </a:p>
          <a:p>
            <a:pPr eaLnBrk="1" hangingPunct="1"/>
            <a:r>
              <a:rPr lang="en-US" sz="1600" dirty="0"/>
              <a:t>to spin-orbit coupling errors </a:t>
            </a:r>
          </a:p>
        </p:txBody>
      </p:sp>
      <p:pic>
        <p:nvPicPr>
          <p:cNvPr id="7" name="Picture 22" descr="figure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684588"/>
            <a:ext cx="5434013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3"/>
          <p:cNvSpPr txBox="1">
            <a:spLocks noChangeArrowheads="1"/>
          </p:cNvSpPr>
          <p:nvPr/>
        </p:nvSpPr>
        <p:spPr bwMode="auto">
          <a:xfrm>
            <a:off x="762000" y="4419600"/>
            <a:ext cx="8093075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dirty="0"/>
              <a:t>If we assume the presence of these types of errors, we may ask the following questions:</a:t>
            </a:r>
          </a:p>
          <a:p>
            <a:pPr eaLnBrk="1" hangingPunct="1"/>
            <a:endParaRPr lang="en-US" sz="1600" dirty="0"/>
          </a:p>
          <a:p>
            <a:pPr eaLnBrk="1" hangingPunct="1">
              <a:buFontTx/>
              <a:buChar char="•"/>
            </a:pPr>
            <a:r>
              <a:rPr lang="en-US" sz="1600" dirty="0"/>
              <a:t>  Which LEOs are required to remove errors of these types?</a:t>
            </a:r>
          </a:p>
          <a:p>
            <a:pPr eaLnBrk="1" hangingPunct="1">
              <a:buFontTx/>
              <a:buChar char="•"/>
            </a:pPr>
            <a:endParaRPr lang="en-US" sz="1600" dirty="0"/>
          </a:p>
          <a:p>
            <a:pPr eaLnBrk="1" hangingPunct="1">
              <a:buFontTx/>
              <a:buChar char="•"/>
            </a:pPr>
            <a:r>
              <a:rPr lang="en-US" sz="1600" dirty="0"/>
              <a:t>  Are LEOs the best method?  If not, how else should be prevent the errors?</a:t>
            </a:r>
          </a:p>
          <a:p>
            <a:pPr eaLnBrk="1" hangingPunct="1">
              <a:buFontTx/>
              <a:buChar char="•"/>
            </a:pPr>
            <a:endParaRPr lang="en-US" sz="1600" dirty="0">
              <a:solidFill>
                <a:srgbClr val="FDE787"/>
              </a:solidFill>
            </a:endParaRP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7467600" y="3384540"/>
            <a:ext cx="1504875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dirty="0" err="1"/>
              <a:t>Kavokin:Phys</a:t>
            </a:r>
            <a:r>
              <a:rPr lang="en-US" sz="1200" dirty="0"/>
              <a:t>. Rev. B 64, 075305 (</a:t>
            </a:r>
            <a:r>
              <a:rPr lang="en-US" sz="1200" dirty="0" smtClean="0"/>
              <a:t>2001</a:t>
            </a:r>
            <a:r>
              <a:rPr lang="en-US" sz="1400" dirty="0" smtClean="0"/>
              <a:t>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2944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188458"/>
                </a:solidFill>
              </a:rPr>
              <a:t>Summary of Results</a:t>
            </a:r>
            <a:endParaRPr lang="en-US" sz="3200" dirty="0">
              <a:solidFill>
                <a:srgbClr val="188458"/>
              </a:solidFill>
            </a:endParaRP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533400" y="1000125"/>
            <a:ext cx="7940675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dirty="0"/>
              <a:t>For the </a:t>
            </a:r>
            <a:r>
              <a:rPr lang="en-US" sz="1600" u="sng" dirty="0"/>
              <a:t>three-</a:t>
            </a:r>
            <a:r>
              <a:rPr lang="en-US" sz="1600" u="sng" dirty="0" err="1"/>
              <a:t>qubit</a:t>
            </a:r>
            <a:r>
              <a:rPr lang="en-US" sz="1600" u="sng" dirty="0"/>
              <a:t> DFS/NS</a:t>
            </a:r>
            <a:r>
              <a:rPr lang="en-US" sz="1600" dirty="0"/>
              <a:t>, one LEO is not enough.  </a:t>
            </a:r>
          </a:p>
          <a:p>
            <a:pPr eaLnBrk="1" hangingPunct="1"/>
            <a:endParaRPr lang="en-US" sz="1600" dirty="0"/>
          </a:p>
          <a:p>
            <a:pPr eaLnBrk="1" hangingPunct="1"/>
            <a:r>
              <a:rPr lang="en-US" sz="1600" dirty="0"/>
              <a:t>To eliminate all errors:</a:t>
            </a:r>
          </a:p>
          <a:p>
            <a:pPr eaLnBrk="1" hangingPunct="1"/>
            <a:endParaRPr lang="en-US" sz="1600" dirty="0"/>
          </a:p>
          <a:p>
            <a:pPr eaLnBrk="1" hangingPunct="1">
              <a:buFontTx/>
              <a:buAutoNum type="arabicParenR"/>
            </a:pPr>
            <a:r>
              <a:rPr lang="en-US" sz="1600" dirty="0"/>
              <a:t> Use more decoupling pulses</a:t>
            </a:r>
          </a:p>
          <a:p>
            <a:pPr eaLnBrk="1" hangingPunct="1">
              <a:buFontTx/>
              <a:buAutoNum type="arabicParenR"/>
            </a:pPr>
            <a:r>
              <a:rPr lang="en-US" sz="1600" dirty="0"/>
              <a:t> Choose a material with greater symmetry and eliminate </a:t>
            </a:r>
            <a:r>
              <a:rPr lang="en-US" sz="1600" i="1" dirty="0" err="1"/>
              <a:t>Dzyaloshinski</a:t>
            </a:r>
            <a:r>
              <a:rPr lang="en-US" sz="1600" i="1" dirty="0"/>
              <a:t>-Moriya </a:t>
            </a:r>
            <a:r>
              <a:rPr lang="en-US" sz="1600" dirty="0"/>
              <a:t>(DM) type of error (</a:t>
            </a:r>
            <a:r>
              <a:rPr lang="en-US" sz="1600" dirty="0" err="1"/>
              <a:t>antisymmetric</a:t>
            </a:r>
            <a:r>
              <a:rPr lang="en-US" sz="1600" dirty="0"/>
              <a:t> term)</a:t>
            </a:r>
          </a:p>
          <a:p>
            <a:pPr eaLnBrk="1" hangingPunct="1">
              <a:buFontTx/>
              <a:buAutoNum type="arabicParenR"/>
            </a:pPr>
            <a:r>
              <a:rPr lang="en-US" sz="1600" dirty="0"/>
              <a:t> Use a combination of DFS and a three-</a:t>
            </a:r>
            <a:r>
              <a:rPr lang="en-US" sz="1600" dirty="0" err="1"/>
              <a:t>qubit</a:t>
            </a:r>
            <a:r>
              <a:rPr lang="en-US" sz="1600" dirty="0"/>
              <a:t> QECC</a:t>
            </a: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533400" y="3590925"/>
            <a:ext cx="8229600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dirty="0"/>
              <a:t>For the </a:t>
            </a:r>
            <a:r>
              <a:rPr lang="en-US" sz="1600" u="sng" dirty="0"/>
              <a:t>four-</a:t>
            </a:r>
            <a:r>
              <a:rPr lang="en-US" sz="1600" u="sng" dirty="0" err="1"/>
              <a:t>qubit</a:t>
            </a:r>
            <a:r>
              <a:rPr lang="en-US" sz="1600" u="sng" dirty="0"/>
              <a:t> DFS/NS</a:t>
            </a:r>
            <a:r>
              <a:rPr lang="en-US" sz="1600" dirty="0"/>
              <a:t>, one LEO is not enough.  </a:t>
            </a:r>
          </a:p>
          <a:p>
            <a:pPr eaLnBrk="1" hangingPunct="1"/>
            <a:endParaRPr lang="en-US" sz="1600" dirty="0"/>
          </a:p>
          <a:p>
            <a:pPr eaLnBrk="1" hangingPunct="1"/>
            <a:r>
              <a:rPr lang="en-US" sz="1600" dirty="0"/>
              <a:t>To eliminate all errors:</a:t>
            </a:r>
          </a:p>
          <a:p>
            <a:pPr eaLnBrk="1" hangingPunct="1"/>
            <a:endParaRPr lang="en-US" sz="1600" dirty="0"/>
          </a:p>
          <a:p>
            <a:pPr eaLnBrk="1" hangingPunct="1">
              <a:buFontTx/>
              <a:buAutoNum type="arabicParenR"/>
            </a:pPr>
            <a:r>
              <a:rPr lang="en-US" sz="1600" dirty="0"/>
              <a:t> Use more decoupling pulses</a:t>
            </a:r>
          </a:p>
          <a:p>
            <a:pPr eaLnBrk="1" hangingPunct="1">
              <a:buFontTx/>
              <a:buAutoNum type="arabicParenR"/>
            </a:pPr>
            <a:r>
              <a:rPr lang="en-US" sz="1600" dirty="0"/>
              <a:t> Use a combination of DFS and a three-</a:t>
            </a:r>
            <a:r>
              <a:rPr lang="en-US" sz="1600" dirty="0" err="1"/>
              <a:t>qubit</a:t>
            </a:r>
            <a:r>
              <a:rPr lang="en-US" sz="1600" dirty="0"/>
              <a:t> QECC</a:t>
            </a:r>
          </a:p>
          <a:p>
            <a:pPr eaLnBrk="1" hangingPunct="1">
              <a:buFontTx/>
              <a:buAutoNum type="arabicParenR"/>
            </a:pPr>
            <a:endParaRPr lang="en-US" sz="1600" dirty="0"/>
          </a:p>
          <a:p>
            <a:pPr eaLnBrk="1" hangingPunct="1"/>
            <a:r>
              <a:rPr lang="en-US" sz="1600" i="1" dirty="0"/>
              <a:t>The asymmetric DM (</a:t>
            </a:r>
            <a:r>
              <a:rPr lang="en-US" sz="1600" i="1" dirty="0" err="1"/>
              <a:t>Dzyaloshinski</a:t>
            </a:r>
            <a:r>
              <a:rPr lang="en-US" sz="1600" i="1" dirty="0"/>
              <a:t>-Moriya) term does not induce errors in the 4-q code</a:t>
            </a:r>
            <a:r>
              <a:rPr lang="en-US" sz="1600" i="1" dirty="0">
                <a:solidFill>
                  <a:srgbClr val="FFC46D"/>
                </a:solidFill>
              </a:rPr>
              <a:t>.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2829721" y="6415088"/>
            <a:ext cx="39607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dirty="0" smtClean="0"/>
              <a:t>Byrd/</a:t>
            </a:r>
            <a:r>
              <a:rPr lang="en-US" sz="1200" dirty="0" err="1" smtClean="0"/>
              <a:t>Lidar</a:t>
            </a:r>
            <a:r>
              <a:rPr lang="en-US" sz="1200" dirty="0" smtClean="0"/>
              <a:t>/Wu/</a:t>
            </a:r>
            <a:r>
              <a:rPr lang="en-US" sz="1200" dirty="0" err="1" smtClean="0"/>
              <a:t>Zanardi</a:t>
            </a:r>
            <a:r>
              <a:rPr lang="en-US" sz="1200" dirty="0"/>
              <a:t> </a:t>
            </a:r>
            <a:r>
              <a:rPr lang="en-US" sz="1200" dirty="0"/>
              <a:t>Phys. Rev. A 71, 052301 </a:t>
            </a:r>
            <a:r>
              <a:rPr lang="en-US" sz="1200" dirty="0" smtClean="0"/>
              <a:t>(2005</a:t>
            </a:r>
            <a:r>
              <a:rPr lang="en-US" sz="12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31427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188458"/>
                </a:solidFill>
              </a:rPr>
              <a:t>Summary</a:t>
            </a:r>
            <a:endParaRPr lang="en-US" sz="3200" dirty="0">
              <a:solidFill>
                <a:srgbClr val="188458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1" y="1828800"/>
            <a:ext cx="8153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Decoherence</a:t>
            </a:r>
            <a:r>
              <a:rPr lang="en-US" dirty="0" smtClean="0"/>
              <a:t>-free subspaces and noiseless subsystems have some practical value.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New work shows how to compute and use DFS </a:t>
            </a:r>
            <a:r>
              <a:rPr lang="en-US" dirty="0" err="1" smtClean="0"/>
              <a:t>qudits</a:t>
            </a:r>
            <a:r>
              <a:rPr lang="en-US" dirty="0" smtClean="0"/>
              <a:t> for quantum information processing.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The symmetry-finding algorithm could be very useful.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79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381000" y="1447800"/>
            <a:ext cx="8229600" cy="28194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THE END</a:t>
            </a:r>
            <a:r>
              <a:rPr lang="en-US" sz="3200" dirty="0" smtClean="0">
                <a:solidFill>
                  <a:srgbClr val="188458"/>
                </a:solidFill>
              </a:rPr>
              <a:t/>
            </a:r>
            <a:br>
              <a:rPr lang="en-US" sz="3200" dirty="0" smtClean="0">
                <a:solidFill>
                  <a:srgbClr val="188458"/>
                </a:solidFill>
              </a:rPr>
            </a:br>
            <a:r>
              <a:rPr lang="en-US" sz="3200" dirty="0">
                <a:solidFill>
                  <a:srgbClr val="188458"/>
                </a:solidFill>
              </a:rPr>
              <a:t/>
            </a:r>
            <a:br>
              <a:rPr lang="en-US" sz="3200" dirty="0">
                <a:solidFill>
                  <a:srgbClr val="188458"/>
                </a:solidFill>
              </a:rPr>
            </a:br>
            <a:r>
              <a:rPr lang="en-US" sz="3200" dirty="0" smtClean="0">
                <a:solidFill>
                  <a:srgbClr val="188458"/>
                </a:solidFill>
              </a:rPr>
              <a:t/>
            </a:r>
            <a:br>
              <a:rPr lang="en-US" sz="3200" dirty="0" smtClean="0">
                <a:solidFill>
                  <a:srgbClr val="188458"/>
                </a:solidFill>
              </a:rPr>
            </a:br>
            <a:r>
              <a:rPr lang="en-US" sz="2000" dirty="0" smtClean="0">
                <a:solidFill>
                  <a:srgbClr val="188458"/>
                </a:solidFill>
              </a:rPr>
              <a:t>Thank you</a:t>
            </a:r>
            <a:endParaRPr lang="en-US" sz="1600" dirty="0">
              <a:solidFill>
                <a:srgbClr val="01A16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5175822"/>
            <a:ext cx="1407736" cy="151956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5486400"/>
            <a:ext cx="394335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95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err="1" smtClean="0">
                <a:solidFill>
                  <a:srgbClr val="188458"/>
                </a:solidFill>
              </a:rPr>
              <a:t>Decoherence</a:t>
            </a:r>
            <a:r>
              <a:rPr lang="en-US" sz="3200" dirty="0" smtClean="0">
                <a:solidFill>
                  <a:srgbClr val="188458"/>
                </a:solidFill>
              </a:rPr>
              <a:t>-Free/Noiseless Subsystems</a:t>
            </a:r>
            <a:endParaRPr lang="en-US" sz="3200" dirty="0">
              <a:solidFill>
                <a:srgbClr val="01A16F"/>
              </a:solidFill>
            </a:endParaRPr>
          </a:p>
        </p:txBody>
      </p:sp>
      <p:sp>
        <p:nvSpPr>
          <p:cNvPr id="4" name="TextBox 12"/>
          <p:cNvSpPr txBox="1">
            <a:spLocks noChangeArrowheads="1"/>
          </p:cNvSpPr>
          <p:nvPr/>
        </p:nvSpPr>
        <p:spPr bwMode="auto">
          <a:xfrm>
            <a:off x="485775" y="2508250"/>
            <a:ext cx="845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1600" b="1" u="sng" dirty="0" err="1" smtClean="0"/>
              <a:t>Decoherence</a:t>
            </a:r>
            <a:r>
              <a:rPr lang="en-US" altLang="en-US" sz="1600" b="1" u="sng" dirty="0" smtClean="0"/>
              <a:t>-free </a:t>
            </a:r>
            <a:r>
              <a:rPr lang="en-US" altLang="en-US" sz="1600" b="1" u="sng" dirty="0"/>
              <a:t>Subsystems: </a:t>
            </a:r>
            <a:r>
              <a:rPr lang="en-US" altLang="en-US" sz="1600" dirty="0"/>
              <a:t>These are subsystems of the Hilbert space which are invariant under some particular set of error operations.</a:t>
            </a: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457200" y="3168650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1600" dirty="0"/>
              <a:t>In general, we examine the error algebra generated by the  </a:t>
            </a:r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sz="1600" dirty="0"/>
              <a:t>This algebra is reducible and we want to find the irreducible components.  These define the invariant sub</a:t>
            </a:r>
            <a:r>
              <a:rPr lang="en-US" altLang="en-US" sz="1600" b="1" dirty="0"/>
              <a:t>systems</a:t>
            </a:r>
            <a:r>
              <a:rPr lang="en-US" altLang="en-US" sz="1600" dirty="0"/>
              <a:t>.  </a:t>
            </a:r>
            <a:endParaRPr lang="en-US" altLang="en-US" dirty="0">
              <a:solidFill>
                <a:srgbClr val="FDE787"/>
              </a:solidFill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479425" y="4921250"/>
            <a:ext cx="82296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/>
              <a:t> </a:t>
            </a:r>
            <a:r>
              <a:rPr lang="en-US" altLang="en-US" sz="1600" dirty="0"/>
              <a:t>where the </a:t>
            </a:r>
            <a:r>
              <a:rPr lang="en-US" altLang="en-US" i="1" dirty="0" err="1"/>
              <a:t>n</a:t>
            </a:r>
            <a:r>
              <a:rPr lang="en-US" altLang="en-US" i="1" baseline="-25000" dirty="0" err="1"/>
              <a:t>J</a:t>
            </a:r>
            <a:r>
              <a:rPr lang="en-US" altLang="en-US" sz="1600" dirty="0"/>
              <a:t>-fold degenerate </a:t>
            </a:r>
            <a:r>
              <a:rPr lang="en-US" altLang="en-US" sz="1600" i="1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en-US" sz="1600" i="1" baseline="-25000" dirty="0" err="1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600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altLang="en-US" sz="1600" i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en-US" sz="1600" i="1" baseline="-25000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en-US" sz="1600" dirty="0" smtClean="0"/>
              <a:t> </a:t>
            </a:r>
            <a:r>
              <a:rPr lang="en-US" altLang="en-US" sz="1600" dirty="0"/>
              <a:t>complex matrices                 </a:t>
            </a:r>
            <a:r>
              <a:rPr lang="en-US" altLang="en-US" sz="1600" dirty="0" smtClean="0"/>
              <a:t> </a:t>
            </a:r>
            <a:r>
              <a:rPr lang="en-US" altLang="en-US" sz="1600" dirty="0"/>
              <a:t>correspond to the irreducible components of      .  We label these components by </a:t>
            </a:r>
            <a:r>
              <a:rPr lang="en-US" altLang="en-US" sz="1600" i="1" dirty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en-US" sz="1600" dirty="0"/>
              <a:t>, which collectively form the finite  set     . (It is important to note that this </a:t>
            </a:r>
            <a:r>
              <a:rPr lang="en-US" altLang="en-US" sz="1600" i="1" dirty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en-US" sz="1600" dirty="0"/>
              <a:t> actually stands for a set of quantum numbers when the constituents are </a:t>
            </a:r>
            <a:r>
              <a:rPr lang="en-US" altLang="en-US" sz="1600" dirty="0" err="1"/>
              <a:t>qudits</a:t>
            </a:r>
            <a:r>
              <a:rPr lang="en-US" altLang="en-US" sz="1600" dirty="0"/>
              <a:t>, with </a:t>
            </a:r>
            <a:r>
              <a:rPr lang="en-US" altLang="en-US" i="1" dirty="0"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en-US" altLang="en-US" i="1" dirty="0" smtClean="0">
                <a:latin typeface="Times New Roman" pitchFamily="18" charset="0"/>
                <a:cs typeface="Times New Roman" pitchFamily="18" charset="0"/>
              </a:rPr>
              <a:t>&gt;2</a:t>
            </a:r>
            <a:r>
              <a:rPr lang="en-US" altLang="en-US" sz="1600" dirty="0" smtClean="0"/>
              <a:t>.)</a:t>
            </a:r>
            <a:endParaRPr lang="en-US" altLang="en-US" sz="1600" dirty="0"/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sz="1600" dirty="0"/>
              <a:t>In the case that the subsystem is one-dimensional, we call this a DF sub</a:t>
            </a:r>
            <a:r>
              <a:rPr lang="en-US" altLang="en-US" sz="1600" b="1" dirty="0"/>
              <a:t>space</a:t>
            </a:r>
            <a:r>
              <a:rPr lang="en-US" altLang="en-US" sz="1600" dirty="0"/>
              <a:t>.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6629400" y="4083050"/>
            <a:ext cx="24526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bg1"/>
                </a:solidFill>
              </a:rPr>
              <a:t>Knill/Lalfamme/Viola,PRL:00</a:t>
            </a:r>
          </a:p>
        </p:txBody>
      </p:sp>
      <p:pic>
        <p:nvPicPr>
          <p:cNvPr id="13" name="Picture 1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6428" y="3215822"/>
            <a:ext cx="986790" cy="25336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234" y="4487635"/>
            <a:ext cx="2872740" cy="2667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4278" y="5029217"/>
            <a:ext cx="863418" cy="21190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9671" y="5240291"/>
            <a:ext cx="196215" cy="19621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142" y="5507764"/>
            <a:ext cx="201930" cy="20383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57200" y="762000"/>
            <a:ext cx="406393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Given our general form for the Hamiltonian</a:t>
            </a:r>
          </a:p>
          <a:p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where </a:t>
            </a:r>
          </a:p>
        </p:txBody>
      </p:sp>
      <p:pic>
        <p:nvPicPr>
          <p:cNvPr id="15" name="Picture 14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4670" y="1194759"/>
            <a:ext cx="2411730" cy="21526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102" y="1524000"/>
            <a:ext cx="2221230" cy="26860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487408" y="1950219"/>
            <a:ext cx="47462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 may also use the operator-sum representation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9136" y="1967472"/>
            <a:ext cx="2055495" cy="29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41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93057" y="914400"/>
            <a:ext cx="785948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To the decomposition of the algebra, there is a corresponding decomposition of </a:t>
            </a:r>
            <a:r>
              <a:rPr lang="en-US" dirty="0" smtClean="0"/>
              <a:t>the Hilbert </a:t>
            </a:r>
            <a:r>
              <a:rPr lang="en-US" dirty="0"/>
              <a:t>space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where </a:t>
            </a:r>
            <a:r>
              <a:rPr lang="en-US" dirty="0"/>
              <a:t>the second factor corresponds to the part of the Hilbert space which is affected </a:t>
            </a:r>
            <a:r>
              <a:rPr lang="en-US" dirty="0" smtClean="0"/>
              <a:t>by noise </a:t>
            </a:r>
            <a:r>
              <a:rPr lang="en-US" dirty="0"/>
              <a:t>and the first factor corresponds to that part which is not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755" y="1600199"/>
            <a:ext cx="2244090" cy="546735"/>
          </a:xfrm>
          <a:prstGeom prst="rect">
            <a:avLst/>
          </a:prstGeom>
        </p:spPr>
      </p:pic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188458"/>
                </a:solidFill>
              </a:rPr>
              <a:t>DFS/NS</a:t>
            </a:r>
            <a:endParaRPr lang="en-US" sz="3200" dirty="0">
              <a:solidFill>
                <a:srgbClr val="01A16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5501819"/>
            <a:ext cx="5114925" cy="28765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505503" y="6107668"/>
            <a:ext cx="249145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Byrd, Phys. Rev. A 73, 032330 (2006)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693057" y="4181258"/>
            <a:ext cx="78594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 that algebraic representation theory is directly related to group representation theory by “</a:t>
            </a:r>
            <a:r>
              <a:rPr lang="en-US" dirty="0" err="1"/>
              <a:t>Weyl’s</a:t>
            </a:r>
            <a:r>
              <a:rPr lang="en-US" dirty="0"/>
              <a:t> Unitary Trick”. This states that </a:t>
            </a:r>
            <a:r>
              <a:rPr lang="en-US" i="1" dirty="0"/>
              <a:t>the irreducible representations of the algebra are directly related to irreducible representations of the group</a:t>
            </a:r>
            <a:r>
              <a:rPr lang="en-US" dirty="0"/>
              <a:t>. To see this, note that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03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188458"/>
                </a:solidFill>
              </a:rPr>
              <a:t>Two-</a:t>
            </a:r>
            <a:r>
              <a:rPr lang="en-US" sz="3200" dirty="0" err="1" smtClean="0">
                <a:solidFill>
                  <a:srgbClr val="188458"/>
                </a:solidFill>
              </a:rPr>
              <a:t>Qubit</a:t>
            </a:r>
            <a:r>
              <a:rPr lang="en-US" sz="3200" dirty="0" smtClean="0">
                <a:solidFill>
                  <a:srgbClr val="188458"/>
                </a:solidFill>
              </a:rPr>
              <a:t> DFS</a:t>
            </a:r>
            <a:endParaRPr lang="en-US" sz="3200" dirty="0">
              <a:solidFill>
                <a:srgbClr val="01A16F"/>
              </a:solidFill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533400" y="1395413"/>
            <a:ext cx="5251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dirty="0"/>
              <a:t>Consider the following (collective) phase-protected DFS: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533400" y="3352800"/>
            <a:ext cx="8261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dirty="0"/>
              <a:t>Single </a:t>
            </a:r>
            <a:r>
              <a:rPr lang="en-US" sz="1600" dirty="0" err="1"/>
              <a:t>qubit</a:t>
            </a:r>
            <a:r>
              <a:rPr lang="en-US" sz="1600" dirty="0"/>
              <a:t> logic gates, formed from the Heisenberg exchange interaction, correspond to:</a:t>
            </a:r>
          </a:p>
        </p:txBody>
      </p:sp>
      <p:pic>
        <p:nvPicPr>
          <p:cNvPr id="17" name="Picture 6" descr="figure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5791200"/>
            <a:ext cx="18288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533400" y="5815013"/>
            <a:ext cx="3378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600" dirty="0"/>
              <a:t>Two </a:t>
            </a:r>
            <a:r>
              <a:rPr lang="en-US" sz="1600" dirty="0" err="1"/>
              <a:t>qubit</a:t>
            </a:r>
            <a:r>
              <a:rPr lang="en-US" sz="1600" dirty="0"/>
              <a:t> gates are achieved using</a:t>
            </a:r>
          </a:p>
        </p:txBody>
      </p:sp>
      <p:pic>
        <p:nvPicPr>
          <p:cNvPr id="19" name="Picture 8" descr="figure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962400"/>
            <a:ext cx="3048000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9" descr="figure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962400"/>
            <a:ext cx="20574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Oval 10"/>
          <p:cNvSpPr>
            <a:spLocks noChangeArrowheads="1"/>
          </p:cNvSpPr>
          <p:nvPr/>
        </p:nvSpPr>
        <p:spPr bwMode="auto">
          <a:xfrm>
            <a:off x="1828800" y="48768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Oval 11"/>
          <p:cNvSpPr>
            <a:spLocks noChangeArrowheads="1"/>
          </p:cNvSpPr>
          <p:nvPr/>
        </p:nvSpPr>
        <p:spPr bwMode="auto">
          <a:xfrm>
            <a:off x="2819400" y="5029200"/>
            <a:ext cx="228600" cy="228600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2</a:t>
            </a:r>
          </a:p>
        </p:txBody>
      </p:sp>
      <p:sp>
        <p:nvSpPr>
          <p:cNvPr id="26" name="Oval 12"/>
          <p:cNvSpPr>
            <a:spLocks noChangeArrowheads="1"/>
          </p:cNvSpPr>
          <p:nvPr/>
        </p:nvSpPr>
        <p:spPr bwMode="auto">
          <a:xfrm>
            <a:off x="2057400" y="5029200"/>
            <a:ext cx="228600" cy="228600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1</a:t>
            </a:r>
          </a:p>
        </p:txBody>
      </p:sp>
      <p:sp>
        <p:nvSpPr>
          <p:cNvPr id="27" name="Oval 13"/>
          <p:cNvSpPr>
            <a:spLocks noChangeArrowheads="1"/>
          </p:cNvSpPr>
          <p:nvPr/>
        </p:nvSpPr>
        <p:spPr bwMode="auto">
          <a:xfrm>
            <a:off x="3657600" y="48768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Oval 14"/>
          <p:cNvSpPr>
            <a:spLocks noChangeArrowheads="1"/>
          </p:cNvSpPr>
          <p:nvPr/>
        </p:nvSpPr>
        <p:spPr bwMode="auto">
          <a:xfrm>
            <a:off x="4572000" y="5029200"/>
            <a:ext cx="228600" cy="228600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4</a:t>
            </a:r>
          </a:p>
        </p:txBody>
      </p:sp>
      <p:sp>
        <p:nvSpPr>
          <p:cNvPr id="29" name="Oval 15"/>
          <p:cNvSpPr>
            <a:spLocks noChangeArrowheads="1"/>
          </p:cNvSpPr>
          <p:nvPr/>
        </p:nvSpPr>
        <p:spPr bwMode="auto">
          <a:xfrm>
            <a:off x="3810000" y="5029200"/>
            <a:ext cx="228600" cy="228600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3</a:t>
            </a:r>
          </a:p>
        </p:txBody>
      </p:sp>
      <p:sp>
        <p:nvSpPr>
          <p:cNvPr id="31" name="Oval 16"/>
          <p:cNvSpPr>
            <a:spLocks noChangeArrowheads="1"/>
          </p:cNvSpPr>
          <p:nvPr/>
        </p:nvSpPr>
        <p:spPr bwMode="auto">
          <a:xfrm>
            <a:off x="5410200" y="48768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Oval 17"/>
          <p:cNvSpPr>
            <a:spLocks noChangeArrowheads="1"/>
          </p:cNvSpPr>
          <p:nvPr/>
        </p:nvSpPr>
        <p:spPr bwMode="auto">
          <a:xfrm>
            <a:off x="6400800" y="5029200"/>
            <a:ext cx="228600" cy="228600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6</a:t>
            </a:r>
          </a:p>
        </p:txBody>
      </p:sp>
      <p:sp>
        <p:nvSpPr>
          <p:cNvPr id="33" name="Oval 18"/>
          <p:cNvSpPr>
            <a:spLocks noChangeArrowheads="1"/>
          </p:cNvSpPr>
          <p:nvPr/>
        </p:nvSpPr>
        <p:spPr bwMode="auto">
          <a:xfrm>
            <a:off x="5638800" y="5029200"/>
            <a:ext cx="228600" cy="228600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/>
              <a:t>5</a:t>
            </a:r>
          </a:p>
        </p:txBody>
      </p:sp>
      <p:sp>
        <p:nvSpPr>
          <p:cNvPr id="34" name="Oval 19"/>
          <p:cNvSpPr>
            <a:spLocks noChangeArrowheads="1"/>
          </p:cNvSpPr>
          <p:nvPr/>
        </p:nvSpPr>
        <p:spPr bwMode="auto">
          <a:xfrm>
            <a:off x="2743200" y="4876800"/>
            <a:ext cx="1371600" cy="5334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5" name="Picture 21" descr="figure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667000"/>
            <a:ext cx="4343400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23" descr="figure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981200"/>
            <a:ext cx="2895600" cy="2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Text Box 24"/>
          <p:cNvSpPr txBox="1">
            <a:spLocks noChangeArrowheads="1"/>
          </p:cNvSpPr>
          <p:nvPr/>
        </p:nvSpPr>
        <p:spPr bwMode="auto">
          <a:xfrm>
            <a:off x="6858000" y="1673942"/>
            <a:ext cx="19367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dirty="0" smtClean="0"/>
              <a:t>Levy</a:t>
            </a:r>
            <a:r>
              <a:rPr lang="en-US" sz="1200" dirty="0"/>
              <a:t>, Phys. Rev. </a:t>
            </a:r>
            <a:r>
              <a:rPr lang="en-US" sz="1200" dirty="0" err="1"/>
              <a:t>Lett</a:t>
            </a:r>
            <a:r>
              <a:rPr lang="en-US" sz="1200" dirty="0"/>
              <a:t>. 89, 147902 (2002).</a:t>
            </a:r>
          </a:p>
          <a:p>
            <a:pPr eaLnBrk="1" hangingPunct="1"/>
            <a:r>
              <a:rPr lang="en-US" sz="1200" dirty="0" err="1" smtClean="0"/>
              <a:t>Lidar</a:t>
            </a:r>
            <a:r>
              <a:rPr lang="en-US" sz="1200" dirty="0" smtClean="0"/>
              <a:t>, Wu</a:t>
            </a:r>
            <a:r>
              <a:rPr lang="en-US" sz="1200" dirty="0"/>
              <a:t>, Phys. Rev. </a:t>
            </a:r>
            <a:r>
              <a:rPr lang="en-US" sz="1200" dirty="0" err="1"/>
              <a:t>Lett</a:t>
            </a:r>
            <a:r>
              <a:rPr lang="en-US" sz="1200" dirty="0"/>
              <a:t>. 88, 017905</a:t>
            </a:r>
          </a:p>
          <a:p>
            <a:pPr eaLnBrk="1" hangingPunct="1"/>
            <a:r>
              <a:rPr lang="en-US" sz="1200" dirty="0"/>
              <a:t>(</a:t>
            </a:r>
            <a:r>
              <a:rPr lang="en-US" sz="1200" dirty="0" smtClean="0"/>
              <a:t>2002)</a:t>
            </a:r>
            <a:endParaRPr lang="en-US" sz="1200" dirty="0" smtClean="0"/>
          </a:p>
          <a:p>
            <a:pPr eaLnBrk="1" hangingPunct="1"/>
            <a:r>
              <a:rPr lang="en-US" sz="1200" dirty="0" smtClean="0"/>
              <a:t>For quantum dots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82649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84239" y="1984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188458"/>
                </a:solidFill>
              </a:rPr>
              <a:t>Two-</a:t>
            </a:r>
            <a:r>
              <a:rPr lang="en-US" sz="3200" dirty="0" err="1">
                <a:solidFill>
                  <a:srgbClr val="188458"/>
                </a:solidFill>
              </a:rPr>
              <a:t>Q</a:t>
            </a:r>
            <a:r>
              <a:rPr lang="en-US" sz="3200" dirty="0" err="1" smtClean="0">
                <a:solidFill>
                  <a:srgbClr val="188458"/>
                </a:solidFill>
              </a:rPr>
              <a:t>ubit</a:t>
            </a:r>
            <a:r>
              <a:rPr lang="en-US" sz="3200" dirty="0" smtClean="0">
                <a:solidFill>
                  <a:srgbClr val="188458"/>
                </a:solidFill>
              </a:rPr>
              <a:t> Decoupling</a:t>
            </a:r>
            <a:endParaRPr lang="en-US" sz="3200" dirty="0">
              <a:solidFill>
                <a:srgbClr val="188458"/>
              </a:solidFill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45450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dirty="0"/>
              <a:t>All leakage errors are one of the following forms:</a:t>
            </a:r>
          </a:p>
        </p:txBody>
      </p:sp>
      <p:pic>
        <p:nvPicPr>
          <p:cNvPr id="12" name="Picture 8" descr="figure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752600"/>
            <a:ext cx="34290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457200" y="2743200"/>
            <a:ext cx="8001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dirty="0"/>
              <a:t>For example, |</a:t>
            </a:r>
            <a:r>
              <a:rPr lang="en-US" sz="1600" dirty="0" smtClean="0"/>
              <a:t>01</a:t>
            </a:r>
            <a:r>
              <a:rPr lang="en-US" sz="1600" dirty="0" smtClean="0">
                <a:latin typeface="cmsy10" pitchFamily="34" charset="0"/>
              </a:rPr>
              <a:t>&gt;</a:t>
            </a:r>
            <a:r>
              <a:rPr lang="en-US" sz="1600" dirty="0" smtClean="0"/>
              <a:t>, </a:t>
            </a:r>
            <a:r>
              <a:rPr lang="en-US" sz="1600" dirty="0"/>
              <a:t>|</a:t>
            </a:r>
            <a:r>
              <a:rPr lang="en-US" sz="1600" dirty="0" smtClean="0"/>
              <a:t>10</a:t>
            </a:r>
            <a:r>
              <a:rPr lang="en-US" sz="1600" dirty="0" smtClean="0">
                <a:latin typeface="cmsy10" pitchFamily="34" charset="0"/>
              </a:rPr>
              <a:t>&gt;</a:t>
            </a:r>
            <a:r>
              <a:rPr lang="en-US" sz="1600" dirty="0" smtClean="0"/>
              <a:t> in </a:t>
            </a:r>
            <a:r>
              <a:rPr lang="en-US" sz="1600" i="1" dirty="0" smtClean="0">
                <a:latin typeface="CG Times" pitchFamily="18" charset="0"/>
              </a:rPr>
              <a:t>C</a:t>
            </a:r>
            <a:r>
              <a:rPr lang="en-US" sz="1600" dirty="0"/>
              <a:t>, |</a:t>
            </a:r>
            <a:r>
              <a:rPr lang="en-US" sz="1600" dirty="0" smtClean="0"/>
              <a:t>00</a:t>
            </a:r>
            <a:r>
              <a:rPr lang="en-US" sz="1600" dirty="0" smtClean="0">
                <a:latin typeface="cmsy10" pitchFamily="34" charset="0"/>
              </a:rPr>
              <a:t>&gt;</a:t>
            </a:r>
            <a:r>
              <a:rPr lang="en-US" sz="1600" dirty="0" smtClean="0"/>
              <a:t>, </a:t>
            </a:r>
            <a:r>
              <a:rPr lang="en-US" sz="1600" dirty="0"/>
              <a:t>|</a:t>
            </a:r>
            <a:r>
              <a:rPr lang="en-US" sz="1600" dirty="0" smtClean="0"/>
              <a:t>11</a:t>
            </a:r>
            <a:r>
              <a:rPr lang="en-US" sz="1600" dirty="0" smtClean="0">
                <a:latin typeface="cmsy10" pitchFamily="34" charset="0"/>
              </a:rPr>
              <a:t>&gt;</a:t>
            </a:r>
            <a:r>
              <a:rPr lang="en-US" sz="1600" dirty="0" smtClean="0"/>
              <a:t> </a:t>
            </a:r>
            <a:r>
              <a:rPr lang="en-US" sz="1600" dirty="0" smtClean="0">
                <a:latin typeface="cmsy10" pitchFamily="34" charset="0"/>
              </a:rPr>
              <a:t>in</a:t>
            </a:r>
            <a:r>
              <a:rPr lang="en-US" sz="1600" dirty="0" smtClean="0"/>
              <a:t> </a:t>
            </a:r>
            <a:r>
              <a:rPr lang="en-US" sz="1600" i="1" dirty="0" smtClean="0">
                <a:latin typeface="CG Times" pitchFamily="18" charset="0"/>
              </a:rPr>
              <a:t>C</a:t>
            </a:r>
            <a:r>
              <a:rPr lang="en-US" sz="1600" baseline="30000" dirty="0" smtClean="0">
                <a:latin typeface="cmsy10" pitchFamily="34" charset="0"/>
              </a:rPr>
              <a:t> </a:t>
            </a:r>
            <a:r>
              <a:rPr lang="en-US" sz="1600" dirty="0" smtClean="0">
                <a:latin typeface="cmsy10" pitchFamily="34" charset="0"/>
              </a:rPr>
              <a:t> </a:t>
            </a:r>
            <a:r>
              <a:rPr lang="en-US" sz="1600" dirty="0" smtClean="0"/>
              <a:t>.  </a:t>
            </a:r>
            <a:r>
              <a:rPr lang="en-US" sz="1600" i="1" dirty="0">
                <a:latin typeface="CG Times" pitchFamily="18" charset="0"/>
                <a:sym typeface="Symbol" pitchFamily="18" charset="2"/>
              </a:rPr>
              <a:t></a:t>
            </a:r>
            <a:r>
              <a:rPr lang="en-US" sz="1600" i="1" baseline="-25000" dirty="0">
                <a:latin typeface="CG Times" pitchFamily="18" charset="0"/>
                <a:sym typeface="Symbol" pitchFamily="18" charset="2"/>
              </a:rPr>
              <a:t>x</a:t>
            </a:r>
            <a:r>
              <a:rPr lang="en-US" sz="1600" baseline="30000" dirty="0">
                <a:latin typeface="CG Times" pitchFamily="18" charset="0"/>
                <a:sym typeface="Symbol" pitchFamily="18" charset="2"/>
              </a:rPr>
              <a:t>(1)</a:t>
            </a:r>
            <a:r>
              <a:rPr lang="en-US" sz="1600" i="1" dirty="0">
                <a:latin typeface="CG Times" pitchFamily="18" charset="0"/>
              </a:rPr>
              <a:t>,</a:t>
            </a:r>
            <a:r>
              <a:rPr lang="en-US" sz="1600" dirty="0"/>
              <a:t> acting on the basis state  |</a:t>
            </a:r>
            <a:r>
              <a:rPr lang="en-US" sz="1600" dirty="0" smtClean="0"/>
              <a:t>01</a:t>
            </a:r>
            <a:r>
              <a:rPr lang="en-US" sz="1600" dirty="0" smtClean="0">
                <a:latin typeface="cmsy10" pitchFamily="34" charset="0"/>
              </a:rPr>
              <a:t>&gt;</a:t>
            </a:r>
            <a:r>
              <a:rPr lang="en-US" sz="1600" dirty="0" smtClean="0"/>
              <a:t> </a:t>
            </a:r>
            <a:r>
              <a:rPr lang="en-US" sz="1600" dirty="0"/>
              <a:t>will produce </a:t>
            </a:r>
            <a:r>
              <a:rPr lang="en-US" sz="1600" i="1" dirty="0"/>
              <a:t>leakage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457200" y="5105400"/>
            <a:ext cx="807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i="1" dirty="0"/>
              <a:t>The LEO uses the exchange interaction, acting as a logical X operation:</a:t>
            </a:r>
            <a:r>
              <a:rPr lang="en-US" sz="2000" i="1" dirty="0"/>
              <a:t>  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457200" y="3886200"/>
            <a:ext cx="63372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i="1" dirty="0"/>
              <a:t>To produce </a:t>
            </a:r>
            <a:r>
              <a:rPr lang="en-US" sz="1600" i="1" dirty="0" smtClean="0"/>
              <a:t>a Leakage Elimination Operator, we </a:t>
            </a:r>
            <a:r>
              <a:rPr lang="en-US" sz="1600" i="1" dirty="0"/>
              <a:t>act with </a:t>
            </a:r>
            <a:r>
              <a:rPr lang="en-US" sz="1600" i="1" dirty="0" smtClean="0"/>
              <a:t>the </a:t>
            </a:r>
            <a:r>
              <a:rPr lang="en-US" sz="1600" i="1" dirty="0"/>
              <a:t>unitary</a:t>
            </a:r>
            <a:r>
              <a:rPr lang="en-US" sz="1600" i="1" dirty="0">
                <a:solidFill>
                  <a:srgbClr val="FDE787"/>
                </a:solidFill>
              </a:rPr>
              <a:t>:</a:t>
            </a:r>
          </a:p>
        </p:txBody>
      </p:sp>
      <p:pic>
        <p:nvPicPr>
          <p:cNvPr id="20" name="Picture 18" descr="figure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343400"/>
            <a:ext cx="4724400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19" descr="figure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791200"/>
            <a:ext cx="1905000" cy="23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2133600" y="6415088"/>
            <a:ext cx="63488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sz="1200" dirty="0"/>
              <a:t>Byrd and D. A. </a:t>
            </a:r>
            <a:r>
              <a:rPr lang="en-US" sz="1200" dirty="0" err="1"/>
              <a:t>Lidar</a:t>
            </a:r>
            <a:r>
              <a:rPr lang="en-US" sz="1200" dirty="0"/>
              <a:t>, Phys. Rev. </a:t>
            </a:r>
            <a:r>
              <a:rPr lang="en-US" sz="1200" dirty="0" err="1"/>
              <a:t>Lett</a:t>
            </a:r>
            <a:r>
              <a:rPr lang="en-US" sz="1200" dirty="0"/>
              <a:t>. 89, </a:t>
            </a:r>
            <a:r>
              <a:rPr lang="en-US" sz="1200" dirty="0" smtClean="0"/>
              <a:t>047901 (2002).</a:t>
            </a:r>
            <a:endParaRPr lang="en-US" sz="1200" dirty="0"/>
          </a:p>
        </p:txBody>
      </p:sp>
      <p:pic>
        <p:nvPicPr>
          <p:cNvPr id="23" name="Picture 21" descr="figure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813" y="3271838"/>
            <a:ext cx="3713162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1503" y="2757948"/>
            <a:ext cx="131445" cy="123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23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188458"/>
                </a:solidFill>
              </a:rPr>
              <a:t>Four-</a:t>
            </a:r>
            <a:r>
              <a:rPr lang="en-US" sz="3200" dirty="0" err="1" smtClean="0">
                <a:solidFill>
                  <a:srgbClr val="188458"/>
                </a:solidFill>
              </a:rPr>
              <a:t>Qubit</a:t>
            </a:r>
            <a:r>
              <a:rPr lang="en-US" sz="3200" dirty="0" smtClean="0">
                <a:solidFill>
                  <a:srgbClr val="188458"/>
                </a:solidFill>
              </a:rPr>
              <a:t> DFS</a:t>
            </a:r>
            <a:endParaRPr lang="en-US" sz="3200" dirty="0">
              <a:solidFill>
                <a:srgbClr val="01A16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8201" y="1371600"/>
            <a:ext cx="80009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collective errors which include bit-flip, phase-flip, and/or both, i.e. X,Y, Z errors, we can use a four </a:t>
            </a:r>
            <a:r>
              <a:rPr lang="en-US" dirty="0" err="1" smtClean="0"/>
              <a:t>qubit</a:t>
            </a:r>
            <a:r>
              <a:rPr lang="en-US" dirty="0" smtClean="0"/>
              <a:t> DFS. </a:t>
            </a:r>
          </a:p>
          <a:p>
            <a:endParaRPr lang="en-US" dirty="0"/>
          </a:p>
          <a:p>
            <a:r>
              <a:rPr lang="en-US" dirty="0" smtClean="0"/>
              <a:t>When the angular momenta of four </a:t>
            </a:r>
            <a:r>
              <a:rPr lang="en-US" dirty="0" err="1" smtClean="0"/>
              <a:t>qubits</a:t>
            </a:r>
            <a:r>
              <a:rPr lang="en-US" dirty="0" smtClean="0"/>
              <a:t> is added, the total angular momenta possible are , 0, 1 and 3/2.</a:t>
            </a:r>
          </a:p>
          <a:p>
            <a:endParaRPr lang="en-US" dirty="0"/>
          </a:p>
          <a:p>
            <a:r>
              <a:rPr lang="en-US" dirty="0" smtClean="0"/>
              <a:t>There are two </a:t>
            </a:r>
            <a:r>
              <a:rPr lang="en-US" dirty="0" err="1" smtClean="0"/>
              <a:t>singlets</a:t>
            </a:r>
            <a:r>
              <a:rPr lang="en-US" dirty="0" smtClean="0"/>
              <a:t>, J=0 states.  One can be used as a logical zero state          and the other as a logical one state         .</a:t>
            </a:r>
          </a:p>
          <a:p>
            <a:endParaRPr lang="en-US" dirty="0"/>
          </a:p>
          <a:p>
            <a:r>
              <a:rPr lang="en-US" dirty="0" smtClean="0"/>
              <a:t>These are </a:t>
            </a:r>
            <a:r>
              <a:rPr lang="en-US" i="1" dirty="0" smtClean="0"/>
              <a:t>rotationally invariant</a:t>
            </a:r>
            <a:r>
              <a:rPr lang="en-US" dirty="0" smtClean="0"/>
              <a:t>, so do not change under collective rotations.  </a:t>
            </a:r>
          </a:p>
          <a:p>
            <a:endParaRPr lang="en-US" dirty="0"/>
          </a:p>
          <a:p>
            <a:r>
              <a:rPr lang="en-US" dirty="0" smtClean="0"/>
              <a:t>This is the smallest </a:t>
            </a:r>
            <a:r>
              <a:rPr lang="en-US" dirty="0" err="1" smtClean="0"/>
              <a:t>decoherence</a:t>
            </a:r>
            <a:r>
              <a:rPr lang="en-US" dirty="0" smtClean="0"/>
              <a:t>-free </a:t>
            </a:r>
            <a:r>
              <a:rPr lang="en-US" i="1" dirty="0" smtClean="0"/>
              <a:t>subspace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675" y="3352800"/>
            <a:ext cx="390525" cy="25527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8004" y="3095172"/>
            <a:ext cx="390525" cy="2552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71600" y="6019800"/>
            <a:ext cx="624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Lidar</a:t>
            </a:r>
            <a:r>
              <a:rPr lang="en-US" sz="1200" dirty="0"/>
              <a:t>, </a:t>
            </a:r>
            <a:r>
              <a:rPr lang="en-US" sz="1200" dirty="0" smtClean="0"/>
              <a:t>Chuang </a:t>
            </a:r>
            <a:r>
              <a:rPr lang="en-US" sz="1200" dirty="0"/>
              <a:t>and </a:t>
            </a:r>
            <a:r>
              <a:rPr lang="en-US" sz="1200" dirty="0" smtClean="0"/>
              <a:t>Whaley</a:t>
            </a:r>
            <a:r>
              <a:rPr lang="en-US" sz="1200" dirty="0"/>
              <a:t>, Phys. </a:t>
            </a:r>
            <a:r>
              <a:rPr lang="en-US" sz="1200" dirty="0" smtClean="0"/>
              <a:t>Rev. </a:t>
            </a:r>
            <a:r>
              <a:rPr lang="en-US" sz="1200" dirty="0" err="1" smtClean="0"/>
              <a:t>Lett</a:t>
            </a:r>
            <a:r>
              <a:rPr lang="en-US" sz="1200" dirty="0"/>
              <a:t>. 81, 2594 (1998)</a:t>
            </a:r>
          </a:p>
        </p:txBody>
      </p:sp>
    </p:spTree>
    <p:extLst>
      <p:ext uri="{BB962C8B-B14F-4D97-AF65-F5344CB8AC3E}">
        <p14:creationId xmlns:p14="http://schemas.microsoft.com/office/powerpoint/2010/main" val="350550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figure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19400"/>
            <a:ext cx="6786563" cy="273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17525" y="2374900"/>
            <a:ext cx="11985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1400"/>
              <a:t>For a given </a:t>
            </a:r>
            <a:r>
              <a:rPr lang="en-US" altLang="en-US" sz="1400" i="1">
                <a:latin typeface="CG Times" pitchFamily="18" charset="0"/>
              </a:rPr>
              <a:t>J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69925" y="5751513"/>
            <a:ext cx="63896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/>
              <a:t> </a:t>
            </a:r>
            <a:r>
              <a:rPr lang="en-US" altLang="en-US" sz="1400"/>
              <a:t>where </a:t>
            </a:r>
            <a:r>
              <a:rPr lang="en-US" altLang="en-US" sz="1400">
                <a:latin typeface="Symbol" pitchFamily="18" charset="2"/>
                <a:sym typeface="Symbol" pitchFamily="18" charset="2"/>
              </a:rPr>
              <a:t></a:t>
            </a:r>
            <a:r>
              <a:rPr lang="en-US" altLang="en-US" sz="1400"/>
              <a:t> labels the sub-blocks and </a:t>
            </a:r>
            <a:r>
              <a:rPr lang="en-US" altLang="en-US" sz="1400">
                <a:latin typeface="Symbol" pitchFamily="18" charset="2"/>
                <a:sym typeface="Symbol" pitchFamily="18" charset="2"/>
              </a:rPr>
              <a:t></a:t>
            </a:r>
            <a:r>
              <a:rPr lang="en-US" altLang="en-US" sz="1400"/>
              <a:t> labels the states within these sub-blocks. </a:t>
            </a:r>
          </a:p>
        </p:txBody>
      </p:sp>
      <p:pic>
        <p:nvPicPr>
          <p:cNvPr id="6" name="Picture 6" descr="figure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325" y="1062038"/>
            <a:ext cx="3994150" cy="110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188458"/>
                </a:solidFill>
              </a:rPr>
              <a:t>Noiseless Subsystems</a:t>
            </a:r>
            <a:endParaRPr lang="en-US" sz="3200" dirty="0">
              <a:solidFill>
                <a:srgbClr val="01A1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803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188458"/>
                </a:solidFill>
              </a:rPr>
              <a:t>Noiseless Subsystems</a:t>
            </a:r>
            <a:endParaRPr lang="en-US" sz="3200" dirty="0">
              <a:solidFill>
                <a:srgbClr val="01A16F"/>
              </a:solidFill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530224" y="914400"/>
            <a:ext cx="8321675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1600" dirty="0"/>
              <a:t>To form a noiseless subsystem from 3 </a:t>
            </a:r>
            <a:r>
              <a:rPr lang="en-US" altLang="en-US" sz="1600" dirty="0" err="1"/>
              <a:t>qubits</a:t>
            </a:r>
            <a:r>
              <a:rPr lang="en-US" altLang="en-US" sz="1600" dirty="0"/>
              <a:t>, we first look at the irreducible group representations of 3 </a:t>
            </a:r>
            <a:r>
              <a:rPr lang="en-US" altLang="en-US" sz="1600" dirty="0" err="1"/>
              <a:t>qubits</a:t>
            </a:r>
            <a:r>
              <a:rPr lang="en-US" altLang="en-US" sz="1600" dirty="0"/>
              <a:t>.  </a:t>
            </a:r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sz="1600" dirty="0"/>
              <a:t>Using Young Tableaux,  </a:t>
            </a:r>
          </a:p>
        </p:txBody>
      </p:sp>
      <p:pic>
        <p:nvPicPr>
          <p:cNvPr id="10" name="Picture 22" descr="figure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944687"/>
            <a:ext cx="5003800" cy="12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7" descr="figure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490912"/>
            <a:ext cx="4657725" cy="245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 Box 28"/>
          <p:cNvSpPr txBox="1">
            <a:spLocks noChangeArrowheads="1"/>
          </p:cNvSpPr>
          <p:nvPr/>
        </p:nvSpPr>
        <p:spPr bwMode="auto">
          <a:xfrm>
            <a:off x="517525" y="3246437"/>
            <a:ext cx="14303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1600" dirty="0"/>
              <a:t>In matrix form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69798" y="6324600"/>
            <a:ext cx="4585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Also works for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qudits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! </a:t>
            </a:r>
            <a:r>
              <a:rPr lang="en-US" sz="1200" dirty="0" smtClean="0"/>
              <a:t>Byrd, </a:t>
            </a:r>
            <a:r>
              <a:rPr lang="en-US" sz="1200" dirty="0" smtClean="0"/>
              <a:t>Phys</a:t>
            </a:r>
            <a:r>
              <a:rPr lang="en-US" sz="1200" dirty="0"/>
              <a:t>. Rev. A 73, 032330 (2006)</a:t>
            </a:r>
            <a:r>
              <a:rPr lang="en-US" sz="1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048231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$&#10;\{H_S,S_\alpha\}&#10;$$&#10;&#10;&#10;\end{document}"/>
  <p:tag name="IGUANATEXSIZE" val="2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usepackage{amssymb}&#10;\pagestyle{empty}&#10;\begin{document}&#10;&#10;$$&#10;S R S^{-1} = S \exp(-i A \gamma) S^{-1} = \exp(-i S A S^{-1} \gamma)&#10;$$&#10;&#10;&#10;\end{document}"/>
  <p:tag name="IGUANATEXSIZE" val="2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\definecolor{wh}{rgb}{0.99,0.99,0.99}%&#10;\definecolor{py}{rgb}{0.8,0.99,0.8}&#10;\renewcommand{\familydefault}{cmr}&#10;\begin{document}&#10;%\pagecolor{black}&#10;%\color{py}&#10;$$&#10;\overset{-\!-\!-}{\sigma_z\sigma_z} = \sigma^{(2)}_z\sigma^{(3)}_z.&#10;$$&#10;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157"/>
  <p:tag name="PICTUREFILESIZE" val="22002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\definecolor{wh}{rgb}{0.99,0.99,0.99}%&#10;\definecolor{py}{rgb}{0.8,0.99,0.8}&#10;\renewcommand{\familydefault}{cmr}&#10;\begin{document}&#10;%\pagecolor{black}&#10;%\color{py}&#10;$$&#10;{\bar{X}} = (\sigma^{(1)}_x\sigma^{(2)}_x + \sigma^{(1)}_y\sigma^{(2)}_y)/2,&#10;$$&#10;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283.875"/>
  <p:tag name="PICTUREFILESIZE" val="45826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\definecolor{wh}{rgb}{0.99,0.99,0.99}%&#10;\definecolor{py}{rgb}{0.8,0.99,0.8}&#10;\renewcommand{\familydefault}{cmr}&#10;\begin{document}&#10;%\pagecolor{black}&#10;%\color{py}&#10;$$&#10;{\bar{Z}} = (\sigma^{(1)}_z-\sigma^{(2)}_z)/2.&#10;$$&#10;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198"/>
  <p:tag name="PICTUREFILESIZE" val="29717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\definecolor{wh}{rgb}{0.99,0.99,0.99}%&#10;\definecolor{py}{rgb}{0.8,0.99,0.8}&#10;\renewcommand{\familydefault}{cmr}&#10;\begin{document}&#10;%\pagecolor{black}&#10;%\color{py}&#10;$$&#10;S_z = \alpha(\sigma^{z}_1 +\sigma^z_2), \;\;\;\; S_z(a|0_L\rangle+b|1_L\rangle) =0&#10;$$&#10;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403.875"/>
  <p:tag name="PICTUREFILESIZE" val="45978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%\definecolor{wh}{rgb}{0.99,0.99,0.99}%&#10;%\definecolor{py}{rgb}{0.8,0.99,0.8}&#10;\renewcommand{\familydefault}{cmr}&#10;\begin{document}&#10;%\pagecolor{black}&#10;%\color{py}&#10;$$&#10;|0_L\rangle = |01\rangle, \;\;\;\;\;\; |1_L\rangle = |10\rangle.&#10;$$&#10;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265"/>
  <p:tag name="PICTUREFILESIZE" val="288198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\definecolor{wh}{rgb}{0.99,0.99,0.99}%&#10;\definecolor{py}{rgb}{0.8,0.99,0.8}&#10;\renewcommand{\familydefault}{cmr}&#10;\begin{document}&#10;%\pagecolor{black}&#10;%\color{py}&#10;\begin{gather}&#10;\sigma_x^{(1)},\;\sigma_x^{(1)}\sigma_z^{(2)},\;\;\sigma_x^{(2)},\;\sigma_z^{(1)}\sigma_x^{(2)} &#10;\nonumber \\&#10;\sigma_y^{(1)},\;\sigma_y^{(1)}\sigma_z^{(2)},\;\;\sigma_y^{(2)},\;\sigma_z^{(1)}\sigma_y^{(2)}.&#10;\nonumber&#10;\end{gather}&#10;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292.75"/>
  <p:tag name="PICTUREFILESIZE" val="100655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\definecolor{wh}{rgb}{0.99,0.99,0.99}%&#10;\renewcommand{\familydefault}{cmr}&#10;\begin{document}&#10;%\pagecolor{black}&#10;%\color{wh}&#10;\begin{eqnarray}&#10;R_L \leftrightarrow U_1 &amp;=&amp; \exp[-i(\sigma_x^{(1)}\sigma_x^{(2)}+\sigma_y^{(1)}\sigma_y^{(2)})\pi/2]&#10;\nonumber \\&#10;&amp;=&amp; \sigma_z^{(1)}\sigma_z^{(2)}.\nonumber &#10;\end{eqnarray}&#10;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448.75"/>
  <p:tag name="PICTUREFILESIZE" val="144795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\definecolor{wh}{rgb}{0.99,0.99,0.99}%&#10;\renewcommand{\familydefault}{cmr}&#10;\begin{document}&#10;%\pagecolor{black}&#10;%\color{wh}&#10;$$&#10;R_L = \exp[-i\bar{\sigma}_x\pi].&#10;$$&#10;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170.875"/>
  <p:tag name="PICTUREFILESIZE" val="18588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\definecolor{wh}{rgb}{0.99,0.99,0.99}%&#10;\definecolor{py}{rgb}{0.8,0.99,0.8}&#10;\renewcommand{\familydefault}{cmr}&#10;\begin{document}&#10;%\pagecolor{black}&#10;%\color{py}&#10;$$&#10;\sigma_x^{(1)}|01\rangle = (\sigma_x\otimes I)|01\rangle = |11\rangle \notin {\cal C}.&#10;$$&#10;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337.875"/>
  <p:tag name="PICTUREFILESIZE" val="50693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usepackage{amssymb}&#10;\pagestyle{empty}&#10;\begin{document}&#10;&#10;$$&#10;{\cal A} \cong \oplus_{j\in {\cal J}} I_{n_J} \otimes {\cal M}(d_J,\mathbb{C})&#10;$$&#10;&#10;&#10;\end{document}"/>
  <p:tag name="IGUANATEXSIZE" val="2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\phantom{C}^\perp$&#10;&#10;&#10;\end{document}"/>
  <p:tag name="IGUANATEXSIZE" val="2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usepackage{amssymb}&#10;\pagestyle{empty}&#10;\begin{document}&#10;&#10;$$&#10;\left|1_L\right\rangle&#10;$$&#10;&#10;&#10;\end{document}"/>
  <p:tag name="IGUANATEXSIZE" val="2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usepackage{amssymb}&#10;\pagestyle{empty}&#10;\begin{document}&#10;&#10;$$&#10;\left|0_L\right\rangle&#10;$$&#10;&#10;&#10;\end{document}"/>
  <p:tag name="IGUANATEXSIZE" val="2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\definecolor{wh}{rgb}{0.99,0.99,0.99}%&#10;\renewcommand{\familydefault}{cmr}&#10;\begin{document}&#10;%\pagecolor{black}&#10;%\color{wh}&#10;$$&#10;\left[&#10;\begin{tabular}{ccccccccccc}&#10;\cline{1-3}&#10;\multicolumn{1}{|c}{} &amp;  &amp;  &amp; \multicolumn{1}{|c}{} &amp;  &amp;  &amp;  &amp;  &amp;  &amp;  &amp;  \\&#10;\multicolumn{1}{|c}{} &amp; $M_{\alpha }$ &amp;  &amp; \multicolumn{1}{|c}{} &amp;  &amp;  &amp;  &amp;&#10;&amp;  &amp;  &amp; $\lambda =0$ \\&#10;\multicolumn{1}{|c}{} &amp;  &amp;  &amp; \multicolumn{1}{|c}{} &amp;  &amp;  &amp; $\mu $ &amp;  &amp;  &amp;&#10;&amp;  \\ \cline{1-6}&#10;&amp;  &amp;  &amp; \multicolumn{1}{|c}{} &amp;  &amp;  &amp; \multicolumn{1}{|c}{$0$} &amp;  &amp;  &amp;  &amp;&#10;\\&#10;&amp;  &amp;  &amp; \multicolumn{1}{|c}{} &amp; $M_{\alpha }$ &amp;  &amp; \multicolumn{1}{|c}{$&#10;\vdots $} &amp;  &amp;  &amp;  &amp; $\lambda =1$ \\&#10;&amp;  &amp;  &amp; \multicolumn{1}{|c}{} &amp;  &amp;  &amp; \multicolumn{1}{|c}{$d_{J}-1$} &amp;  &amp;  &amp;&#10;&amp;  \\ \cline{4-6}&#10;&amp;  &amp; $\mu ^{\prime }:$ &amp; $0$ &amp; $\cdots $ &amp; $d_{J}-1$ &amp; $\ddots $ &amp;  &amp;  &amp;  &amp;&#10;\\ \cline{8-10}&#10;&amp;  &amp;  &amp;  &amp;  &amp;  &amp;  &amp; \multicolumn{1}{|c}{} &amp;  &amp;  &amp; \multicolumn{1}{|c}{} \\&#10;&amp;  &amp;  &amp;  &amp;  &amp;  &amp;  &amp; \multicolumn{1}{|c}{} &amp; $M_{\alpha }$ &amp;  &amp;&#10;\multicolumn{1}{|c}{$\lambda =n_{J}-1$} \\&#10;&amp;  &amp;  &amp;  &amp;  &amp;  &amp;  &amp; \multicolumn{1}{|c}{} &amp;  &amp;  &amp; \multicolumn{1}{|c}{} \\&#10;\cline{8-10}&#10;\end{tabular}&#10;\right]&#10;$$&#10;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597.875"/>
  <p:tag name="PICTUREFILESIZE" val="7505958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\definecolor{wh}{rgb}{0.99,0.99,0.99}%&#10;\renewcommand{\familydefault}{cmr}&#10;\begin{document}&#10;%\pagecolor{black}&#10;%\color{wh}&#10;$$&#10; S =\left[&#10;\begin{tabular}{cccc}&#10;\cline{1-1}&#10;\multicolumn{1}{|c}{$J=1$} &amp; \multicolumn{1}{|c}{} &amp;  &amp;  \\ \cline{1-2}&#10;&amp; \multicolumn{1}{|c}{$J=2$} &amp; \multicolumn{1}{|c}{} &amp;  \\ \cline{2-2}&#10;&amp;  &amp; $\ddots $ &amp;  \\ \cline{4-4}&#10;&amp;  &amp;  &amp; \multicolumn{1}{|c|}{$J=|{\cal J}|$} \\ \cline{4-4}&#10;\end{tabular}&#10;\right]&#10;$$&#10;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351.875"/>
  <p:tag name="PICTUREFILESIZE" val="177765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&#10;\usepackage{hhline}&#10;&#10;\usepackage{color,amsmath,amssymb}&#10;\definecolor{wh}{rgb}{0.99,0.99,0.99}%&#10;\renewcommand{\familydefault}{cmr}&#10;&#10;\begin{document}&#10;%\pagecolor{black}&#10;%\color{wh}&#10;\begin{eqnarray}&#10;\mbox{&#10;\setlength{\arrayrulewidth}{.8pt}&#10;\begin{tabular}{|c|}&#10;\hline\phantom{i} \\ \hline&#10;\end{tabular} $\otimes$&#10;\begin{tabular}{|c|}&#10;\hline\phantom{i} \\ \hline&#10;\end{tabular} $\otimes$&#10;\begin{tabular}{|c|}&#10;\hline\phantom{i} \\ \hline&#10;\end{tabular}&#10;} &#10;&amp;=&amp;&#10;\mbox{&#10;{\Huge(} &#10;\begin{tabular}{|c|}&#10;\hline\phantom{i} \\ \hline&#10;\phantom{i} \\ \hline&#10;\end{tabular} $\oplus$ &#10;\begin{tabular}{|c|c|}&#10;\hline\phantom{i}&amp;\phantom{i} \\ \hline&#10;\end{tabular} &#10;{\Huge)} &#10;$\otimes$ \begin{tabular}{|c|}&#10;\hline\phantom{i} \\ \hline&#10;\end{tabular}} \nonumber \\&#10;&amp;=&amp;\mbox{\begin{tabular}{|c|c|}&#10;\hline\phantom{i}&amp; \phantom{i} \\ \hline&#10;\phantom{i}\\ \hhline{|-|~|}&#10;\end{tabular} $\oplus$&#10;\begin{tabular}{|c|c|}&#10;\hline\phantom{i}&amp; \phantom{i} \\ \hline&#10;\phantom{i}\\ \hhline{|-|~|}&#10;\end{tabular} $\oplus$&#10;\begin{tabular}{|c|c|c|}&#10;\hline\phantom{i}&amp; \phantom{i} &amp;\phantom{i}\\ \hline&#10;\end{tabular}}\nonumber&#10;\end{eqnarray}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426"/>
  <p:tag name="PICTUREFILESIZE" val="234970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\definecolor{wh}{rgb}{0.99,0.99,0.99}%&#10;\renewcommand{\familydefault}{cmr}&#10;\begin{document}&#10;%\pagecolor{black}&#10;%\color{wh}&#10;$$&#10;\left(\begin{array}{cc|cc|cccc}&#10;      u_1 &amp; u_2 &amp; &amp; &amp; &amp; &amp; &amp; \\&#10;      u_3 &amp; u_4 &amp; &amp; &amp; &amp; &amp; &amp; \\ \hline &#10;       &amp; &amp; v_1 &amp; v_2 &amp; &amp; &amp; &amp; \\ &#10;       &amp; &amp; v_3 &amp; v_4 &amp; &amp; &amp; &amp; \\  \hline&#10;       &amp; &amp; &amp; &amp; &amp; &amp; &amp; \\ &#10;       &amp; &amp; &amp; &amp; &amp; &amp; &amp; \\ &#10;       &amp; &amp; &amp; &amp; &amp; &amp; &amp; \\ &#10;       &amp; &amp; &amp; &amp; &amp; &amp; &amp; \\ &#10;          \end{array}\right)&#10;\left(\begin{array}{c}&#10;  \psi_1  \\&#10;  \psi_2 \\&#10;       \phi_1  \\&#10;       \phi_2  \\&#10;        c_1 \\&#10;        c_2 \\&#10;        c_3 \\&#10;         c_4   \end{array}\right)&#10;\begin{array}{c}&#10;{\bigg\}}\left\vert 0_L\right\rangle \\&#10;{\bigg\}}\left\vert 1_L\right\rangle \\&#10;{\mbox{\LARGE{${\Bigg\}}$}}}\mathcal{C}^\perp&#10;\end{array}.&#10;$$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394.75"/>
  <p:tag name="PICTUREFILESIZE" val="427463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\begin{eqnarray}&#10;\left|0_L\right\rangle \nonumber \\&#10;\nonumber \\&#10;\left|1_L\right\rangle \nonumber&#10;\end{eqnarray}&#10;&#10;&#10;\end{document}"/>
  <p:tag name="IGUANATEXSIZE" val="2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usepackage{amssymb}&#10;\pagestyle{empty}&#10;\begin{document}&#10;&#10;$$&#10;E_{ij} = {\mathbb{I}} + \sum_{\alpha}\sigma^{i}_\alpha\sigma^{j}_\alpha&#10;$$&#10;&#10;&#10;\end{document}"/>
  <p:tag name="IGUANATEXSIZE" val="2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\definecolor{wh}{rgb}{0.99,0.99,0.99}%&#10;\renewcommand{\familydefault}{cmr}&#10;\begin{document}&#10;%\pagecolor{black}&#10;%\color{wh}&#10;$$&#10;\bar{\sigma}_x = \frac{1}{\sqrt{3}}(E_{23}-E_{13}),&#10;$$&#10;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208.75"/>
  <p:tag name="PICTUREFILESIZE" val="49894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usepackage{amssymb}&#10;\pagestyle{empty}&#10;\begin{document}&#10;&#10;$$&#10;{\cal M}(d_J,\mathbb{C})&#10;$$&#10;&#10;&#10;\end{document}"/>
  <p:tag name="IGUANATEXSIZE" val="2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\definecolor{wh}{rgb}{0.99,0.99,0.99}%&#10;\renewcommand{\familydefault}{cmr}&#10;\begin{document}&#10;%\pagecolor{black}&#10;%\color{wh}&#10;$$&#10;\bar{\sigma}_z=\frac{1}{3}(E_{13}+E_{23}-2E_{12}).&#10;$$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266.875"/>
  <p:tag name="PICTUREFILESIZE" val="61054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\definecolor{wh}{rgb}{0.99,0.99,0.99}%&#10;\renewcommand{\familydefault}{cmr}&#10;\begin{document}&#10;%\pagecolor{black}&#10;%\color{wh}&#10;$$&#10;\bar{\sigma}_x=\frac{1}{\sqrt{3}}(E_{23}-E_{13})=\left(\begin{array}{cccc}&#10;          0 &amp; 1 &amp; 0&amp; 0 \\&#10;          1 &amp; 0 &amp; 0 &amp; 0 \\&#10;          0 &amp; 0 &amp; 0 &amp; 0 \\&#10;          0 &amp; 0 &amp; 0 &amp; 0 \end{array}\right)\otimes I_2.&#10;$$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428.875"/>
  <p:tag name="PICTUREFILESIZE" val="209737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\definecolor{wh}{rgb}{0.99,0.99,0.99}%&#10;\renewcommand{\familydefault}{cmr}&#10;\begin{document}&#10;%\pagecolor{black}&#10;%\color{wh}&#10;$$&#10;\exp[-i\bar{\sigma}_x\pi], \;\;%\mbox{or}&#10;\;\;\;\; \exp[-i\bar{\sigma}_z\pi].&#10;$$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261.875"/>
  <p:tag name="PICTUREFILESIZE" val="27196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\definecolor{wh}{rgb}{0.99,0.99,0.99}%&#10;\renewcommand{\familydefault}{cmr}&#10;\begin{document}&#10;%\pagecolor{black}&#10;%\color{wh}&#10;$$&#10;{\cal O}_L = U_{dfs}^{-1} {\cal O}_{phys}U_{dfs}.&#10;$$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196.75"/>
  <p:tag name="PICTUREFILESIZE" val="31739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\definecolor{wh}{rgb}{0.99,0.99,0.99}%&#10;\renewcommand{\familydefault}{cmr}&#10;\newcommand{\ket}[1]{\left\vert#1\right\rangle}&#10;\begin{document}&#10;%\pagecolor{black}&#10;%\color{wh}&#10;$$&#10;D(\vec{v})U = UD(\vec{v}^\prime), \;\;\mbox{for}\;\; D\in {\cal S}.&#10;$$&#10;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283"/>
  <p:tag name="PICTUREFILESIZE" val="336354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\definecolor{wh}{rgb}{0.99,0.99,0.99}%&#10;\renewcommand{\familydefault}{cmr}&#10;\newcommand{\ket}[1]{\left\vert#1\right\rangle}&#10;\begin{document}&#10;%\pagecolor{black}&#10;%\color{wh}&#10;$$&#10;[H,D] = 0, \;\; \forall D\in S.&#10;$$&#10;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193"/>
  <p:tag name="PICTUREFILESIZE" val="20025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\definecolor{wh}{rgb}{0.99,0.99,0.99}%&#10;\renewcommand{\familydefault}{cmr}&#10;\newcommand{\ket}[1]{\left\vert#1\right\rangle}&#10;\begin{document}&#10;%\pagecolor{black}&#10;%\color{wh}&#10;$$&#10;DU\ket{\Psi} = U\ket{\Psi}, \;\; \forall D \in {\cal S}, &#10;$$&#10;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253"/>
  <p:tag name="PICTUREFILESIZE" val="27532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\definecolor{wh}{rgb}{0.99,0.99,0.99}%&#10;\renewcommand{\familydefault}{cmr}&#10;\newcommand{\ket}[1]{\left\vert#1\right\rangle}&#10;\begin{document}&#10;%\pagecolor{black}&#10;%\color{wh}&#10;$$&#10;U^{-1}DU\ket{\Psi} = \ket{\Psi}, &#10;$$&#10;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183.875"/>
  <p:tag name="PICTUREFILESIZE" val="248454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\begin{eqnarray}&#10;S_X &amp;=&amp; \sigma_x^{(1)} +  \sigma_x^{(2)} + \sigma_x^{(3)} \nonumber \\&#10;S_Y &amp;=&amp; \sigma_y^{(1)} +  \sigma_y^{(2)} + \sigma_y^{(3)}\nonumber \\&#10;S_Z &amp;=&amp; \sigma_z^{(1)} +  \sigma_z^{(2)} + \sigma_z^{(3)}\nonumber&#10;\end{eqnarray}&#10;&#10;&#10;\end{document}"/>
  <p:tag name="IGUANATEXSIZE" val="2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usepackage{amssymb}&#10;\pagestyle{empty}&#10;\begin{document}&#10;&#10;$$&#10;C_2=\sum_\alpha S_\alpha S_\alpha&#10;$$&#10;&#10;&#10;\end{document}"/>
  <p:tag name="IGUANATEXSIZE" val="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usepackage{amssymb}&#10;\pagestyle{empty}&#10;\begin{document}&#10;&#10;$$&#10;{\cal A}&#10;$$&#10;&#10;&#10;\end{document}"/>
  <p:tag name="IGUANATEXSIZE" val="20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usepackage{amssymb}&#10;\pagestyle{empty}&#10;\begin{document}&#10;&#10;$$&#10;C_3=\sum_{\alpha\beta\gamma} d_{\alpha\beta\gamma} S_\alpha S_\beta S_\gamma&#10;$$&#10;&#10;&#10;\end{document}"/>
  <p:tag name="IGUANATEXSIZE" val="2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usepackage{amssymb}&#10;\pagestyle{empty}&#10;\begin{document}&#10;&#10;$$&#10;\exp\left[-i(\pi/4) \sum_{s=1}^{d^2} \lambda_s \otimes \lambda_s \right]\left|\alpha\beta\right\rangle = -i\exp(i \pi/2d)\left|\beta\alpha\right\rangle, \alpha,\beta = 1,2,...,d&#10;$$&#10;&#10;&#10;\end{document}"/>
  <p:tag name="IGUANATEXSIZE" val="2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\begin{eqnarray}&#10;\left|0_L\right\rangle \nonumber \\&#10;\nonumber \\&#10;\left|1_L\right\rangle \nonumber&#10;\end{eqnarray}&#10;&#10;&#10;\end{document}"/>
  <p:tag name="IGUANATEXSIZE" val="2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usepackage{amssymb}&#10;\pagestyle{empty}&#10;\begin{document}&#10;&#10;$$&#10;H_{ij} \propto {\mathbb{I}} + \sum_{\alpha}\sigma^{i}_\alpha\sigma^{j}_\alpha&#10;$$&#10;&#10;&#10;\end{document}"/>
  <p:tag name="IGUANATEXSIZE" val="2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\definecolor{wh}{rgb}{0.99,0.99,0.99}%&#10;\renewcommand{\familydefault}{cmr}&#10;\begin{document}&#10;%\pagecolor{black}&#10;%\color{wh}&#10;$$&#10;H_{SB}=\sum_{i&lt;j}\sum_{\alpha,\beta=x,y,z}g_{\alpha\beta}^{ij}{\sigma}_i^\alpha{\sigma}_j^\beta\otimes B^{\alpha\beta}_{ij}&#10;$$&#10;\end{document}&#10;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334.75"/>
  <p:tag name="PICTUREFILESIZE" val="85440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color,amsmath,amssymb}&#10;\definecolor{wh}{rgb}{0.99,0.99,0.99}%&#10;\renewcommand{\familydefault}{cmr}&#10;\begin{document}&#10;%\pagecolor{black}&#10;%\color{wh}&#10;$$&#10;(i)\;\; (\vec{\sigma}_i\cdot\vec{\gamma_i})(\vec{\sigma}_j\cdot\vec{\gamma_j}),\;\;\;\;\;\;\;\;\;\;\;\;\;(ii)\;\;\;\vec{\beta}\cdot(\vec{\sigma}_i\times\vec{\sigma}_j)&#10;$$&#10;\end{document}"/>
  <p:tag name="EXTERNALNAME" val="figure"/>
  <p:tag name="BLEND" val="False"/>
  <p:tag name="TRANSPARENT" val="True"/>
  <p:tag name="KEEPFILES" val="True"/>
  <p:tag name="DEBUGPAUSE" val="False"/>
  <p:tag name="RESOLUTION" val="300"/>
  <p:tag name="TIMEOUT" val="(none)"/>
  <p:tag name="BOXWIDTH" val="354"/>
  <p:tag name="BOXHEIGHT" val="295"/>
  <p:tag name="BOXFONT" val="10"/>
  <p:tag name="BOXWRAP" val="False"/>
  <p:tag name="WORKAROUNDTRANSPARENCYBUG" val="False"/>
  <p:tag name="ALLOWFONTSUBSTITUTION" val="False"/>
  <p:tag name="BITMAPFORMAT" val="bmp16m"/>
  <p:tag name="ORIGWIDTH" val="427.875"/>
  <p:tag name="PICTUREFILESIZE" val="62088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usepackage{amssymb}&#10;\pagestyle{empty}&#10;\begin{document}&#10;&#10;$$&#10;{\cal J}&#10;$$&#10;&#10;&#10;\end{document}"/>
  <p:tag name="IGUANATEXSIZE" val="2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$&#10;H = H_S +H_B +H_{SB}&#10;$$&#10;&#10;&#10;\end{document}"/>
  <p:tag name="IGUANATEXSIZE" val="2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$&#10;H_{SB} = \sum_\alpha S_\alpha \otimes B_\alpha&#10;$&#10;&#10;&#10;\end{document}"/>
  <p:tag name="IGUANATEXSIZE" val="2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$&#10;\Phi(\cdot) = \sum_\alpha A_\alpha \cdot A_\alpha^\dagger&#10;$&#10;&#10;&#10;\end{document}"/>
  <p:tag name="IGUANATEXSIZE" val="2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usepackage{amssymb}&#10;\pagestyle{empty}&#10;\begin{document}&#10;&#10;$$&#10;{\cal H}_S \cong \sum_J \mathbb{C}^{n_J}\otimes \mathbb{C}^{d_J}&#10;$$&#10;&#10;&#10;\end{document}"/>
  <p:tag name="IGUANATEXSIZE" val="2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23444</TotalTime>
  <Words>1433</Words>
  <Application>Microsoft Office PowerPoint</Application>
  <PresentationFormat>On-screen Show (4:3)</PresentationFormat>
  <Paragraphs>228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Decoherence-free/Noiseless Subsystems for  Quantum Computation</vt:lpstr>
      <vt:lpstr>Noisy Quantum Systems</vt:lpstr>
      <vt:lpstr>Decoherence-Free/Noiseless Subsystems</vt:lpstr>
      <vt:lpstr>DFS/NS</vt:lpstr>
      <vt:lpstr>Two-Qubit DFS</vt:lpstr>
      <vt:lpstr>Two-Qubit Decoupling</vt:lpstr>
      <vt:lpstr>Four-Qubit DFS</vt:lpstr>
      <vt:lpstr>Noiseless Subsystems</vt:lpstr>
      <vt:lpstr>Noiseless Subsystems</vt:lpstr>
      <vt:lpstr>Three-Qubit NS (cont.)</vt:lpstr>
      <vt:lpstr>Logical vs. Physical</vt:lpstr>
      <vt:lpstr>Quantum Computing on a DFS</vt:lpstr>
      <vt:lpstr>There is an Algorithm</vt:lpstr>
      <vt:lpstr>For Collective Errors There is an Analytic Method</vt:lpstr>
      <vt:lpstr>Compatible Transformations</vt:lpstr>
      <vt:lpstr>Finding Collective Errors (or nearly)</vt:lpstr>
      <vt:lpstr>Logical qutrit DFS state from photons</vt:lpstr>
      <vt:lpstr>Maximally entangled two-qutrit state </vt:lpstr>
      <vt:lpstr>Three-Qubit NS</vt:lpstr>
      <vt:lpstr>General Errors on Quantum Dots</vt:lpstr>
      <vt:lpstr>Summary of Results</vt:lpstr>
      <vt:lpstr>Summary</vt:lpstr>
      <vt:lpstr>THE END   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mbyrd</dc:creator>
  <cp:lastModifiedBy>mbyrd</cp:lastModifiedBy>
  <cp:revision>190</cp:revision>
  <dcterms:created xsi:type="dcterms:W3CDTF">2012-08-02T00:52:09Z</dcterms:created>
  <dcterms:modified xsi:type="dcterms:W3CDTF">2014-02-28T05:12:20Z</dcterms:modified>
</cp:coreProperties>
</file>