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96" r:id="rId2"/>
    <p:sldId id="324" r:id="rId3"/>
    <p:sldId id="325" r:id="rId4"/>
    <p:sldId id="313" r:id="rId5"/>
    <p:sldId id="311" r:id="rId6"/>
    <p:sldId id="268" r:id="rId7"/>
    <p:sldId id="318" r:id="rId8"/>
    <p:sldId id="314" r:id="rId9"/>
    <p:sldId id="315" r:id="rId10"/>
    <p:sldId id="316" r:id="rId11"/>
    <p:sldId id="317" r:id="rId12"/>
    <p:sldId id="320" r:id="rId13"/>
    <p:sldId id="321" r:id="rId14"/>
    <p:sldId id="322" r:id="rId15"/>
    <p:sldId id="323" r:id="rId16"/>
    <p:sldId id="272" r:id="rId17"/>
    <p:sldId id="274" r:id="rId18"/>
    <p:sldId id="328" r:id="rId19"/>
    <p:sldId id="337" r:id="rId20"/>
    <p:sldId id="329" r:id="rId21"/>
    <p:sldId id="330" r:id="rId22"/>
    <p:sldId id="334" r:id="rId23"/>
    <p:sldId id="336" r:id="rId24"/>
    <p:sldId id="332" r:id="rId25"/>
    <p:sldId id="331" r:id="rId26"/>
    <p:sldId id="278" r:id="rId27"/>
    <p:sldId id="335" r:id="rId28"/>
    <p:sldId id="281" r:id="rId29"/>
    <p:sldId id="283" r:id="rId30"/>
    <p:sldId id="338" r:id="rId31"/>
    <p:sldId id="284" r:id="rId32"/>
    <p:sldId id="342" r:id="rId33"/>
    <p:sldId id="339" r:id="rId34"/>
    <p:sldId id="286" r:id="rId35"/>
    <p:sldId id="341" r:id="rId36"/>
    <p:sldId id="287" r:id="rId37"/>
    <p:sldId id="340" r:id="rId38"/>
    <p:sldId id="289" r:id="rId39"/>
    <p:sldId id="291" r:id="rId40"/>
    <p:sldId id="293" r:id="rId41"/>
    <p:sldId id="326" r:id="rId42"/>
    <p:sldId id="343" r:id="rId43"/>
    <p:sldId id="344" r:id="rId44"/>
    <p:sldId id="352" r:id="rId45"/>
    <p:sldId id="346" r:id="rId46"/>
    <p:sldId id="347" r:id="rId47"/>
    <p:sldId id="348" r:id="rId48"/>
    <p:sldId id="349" r:id="rId49"/>
    <p:sldId id="350" r:id="rId50"/>
    <p:sldId id="351" r:id="rId51"/>
    <p:sldId id="353" r:id="rId52"/>
    <p:sldId id="354" r:id="rId53"/>
    <p:sldId id="355" r:id="rId54"/>
    <p:sldId id="356" r:id="rId55"/>
    <p:sldId id="357" r:id="rId56"/>
    <p:sldId id="358" r:id="rId57"/>
    <p:sldId id="359" r:id="rId58"/>
    <p:sldId id="360"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5A4573"/>
    <a:srgbClr val="00FFFF"/>
    <a:srgbClr val="33CC33"/>
    <a:srgbClr val="663300"/>
    <a:srgbClr val="FECD6A"/>
    <a:srgbClr val="FCDE04"/>
    <a:srgbClr val="E28A32"/>
    <a:srgbClr val="EB845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horzBarState="maximized">
    <p:restoredLeft sz="15617" autoAdjust="0"/>
    <p:restoredTop sz="86755" autoAdjust="0"/>
  </p:normalViewPr>
  <p:slideViewPr>
    <p:cSldViewPr>
      <p:cViewPr varScale="1">
        <p:scale>
          <a:sx n="71" d="100"/>
          <a:sy n="71" d="100"/>
        </p:scale>
        <p:origin x="-57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6128F4-214E-4394-8794-B3BF95FF36B5}" type="datetimeFigureOut">
              <a:rPr lang="en-US" smtClean="0"/>
              <a:pPr/>
              <a:t>19-Jan-19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4EEF37-08D6-4E7B-B483-74CFC646DE2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19-Jan-19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19-Jan-19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19-Jan-19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19-Jan-19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19-Jan-19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19-Jan-19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19-Jan-19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19-Jan-19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19-Jan-19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19-Jan-19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19-Jan-19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19-Jan-19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jpeg"/><Relationship Id="rId4" Type="http://schemas.openxmlformats.org/officeDocument/2006/relationships/image" Target="../media/image31.png"/><Relationship Id="rId9"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 Id="rId5" Type="http://schemas.openxmlformats.org/officeDocument/2006/relationships/image" Target="../media/image41.jpeg"/><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xml"/><Relationship Id="rId4" Type="http://schemas.openxmlformats.org/officeDocument/2006/relationships/image" Target="../media/image52.gi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54.png"/></Relationships>
</file>

<file path=ppt/slides/_rels/slide2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1.xml"/><Relationship Id="rId4" Type="http://schemas.openxmlformats.org/officeDocument/2006/relationships/image" Target="../media/image74.jpeg"/></Relationships>
</file>

<file path=ppt/slides/_rels/slide4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1.xml"/><Relationship Id="rId5" Type="http://schemas.openxmlformats.org/officeDocument/2006/relationships/image" Target="../media/image80.png"/><Relationship Id="rId4" Type="http://schemas.openxmlformats.org/officeDocument/2006/relationships/image" Target="../media/image79.png"/></Relationships>
</file>

<file path=ppt/slides/_rels/slide42.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1.xml"/><Relationship Id="rId6" Type="http://schemas.openxmlformats.org/officeDocument/2006/relationships/image" Target="../media/image86.png"/><Relationship Id="rId5" Type="http://schemas.openxmlformats.org/officeDocument/2006/relationships/image" Target="../media/image30.png"/><Relationship Id="rId4" Type="http://schemas.openxmlformats.org/officeDocument/2006/relationships/image" Target="../media/image85.png"/></Relationships>
</file>

<file path=ppt/slides/_rels/slide44.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1.xml"/><Relationship Id="rId5" Type="http://schemas.openxmlformats.org/officeDocument/2006/relationships/image" Target="../media/image97.png"/><Relationship Id="rId4" Type="http://schemas.openxmlformats.org/officeDocument/2006/relationships/image" Target="../media/image96.png"/></Relationships>
</file>

<file path=ppt/slides/_rels/slide53.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extBox 5"/>
          <p:cNvSpPr txBox="1"/>
          <p:nvPr/>
        </p:nvSpPr>
        <p:spPr>
          <a:xfrm>
            <a:off x="2971800" y="3146792"/>
            <a:ext cx="3505200" cy="815608"/>
          </a:xfrm>
          <a:prstGeom prst="rect">
            <a:avLst/>
          </a:prstGeom>
          <a:noFill/>
        </p:spPr>
        <p:txBody>
          <a:bodyPr wrap="square" rtlCol="0">
            <a:spAutoFit/>
          </a:bodyPr>
          <a:lstStyle/>
          <a:p>
            <a:pPr algn="ctr">
              <a:spcAft>
                <a:spcPts val="600"/>
              </a:spcAft>
            </a:pPr>
            <a:r>
              <a:rPr lang="en-US" sz="2400" dirty="0" smtClean="0">
                <a:solidFill>
                  <a:schemeClr val="bg1"/>
                </a:solidFill>
                <a:latin typeface="Script MT Bold" pitchFamily="66" charset="0"/>
              </a:rPr>
              <a:t>Sreerup Raychaudhuri</a:t>
            </a:r>
          </a:p>
          <a:p>
            <a:pPr algn="ctr"/>
            <a:r>
              <a:rPr lang="en-US" dirty="0" smtClean="0">
                <a:solidFill>
                  <a:schemeClr val="bg1"/>
                </a:solidFill>
              </a:rPr>
              <a:t>TIFR, Mumbai</a:t>
            </a:r>
            <a:endParaRPr lang="en-US" dirty="0">
              <a:solidFill>
                <a:schemeClr val="bg1"/>
              </a:solidFill>
            </a:endParaRPr>
          </a:p>
        </p:txBody>
      </p:sp>
      <p:sp>
        <p:nvSpPr>
          <p:cNvPr id="7" name="TextBox 6"/>
          <p:cNvSpPr txBox="1"/>
          <p:nvPr/>
        </p:nvSpPr>
        <p:spPr>
          <a:xfrm>
            <a:off x="228600" y="6211669"/>
            <a:ext cx="8763000" cy="646331"/>
          </a:xfrm>
          <a:prstGeom prst="rect">
            <a:avLst/>
          </a:prstGeom>
          <a:noFill/>
        </p:spPr>
        <p:txBody>
          <a:bodyPr wrap="square" rtlCol="0">
            <a:spAutoFit/>
          </a:bodyPr>
          <a:lstStyle/>
          <a:p>
            <a:r>
              <a:rPr lang="en-US" b="1" dirty="0" smtClean="0">
                <a:solidFill>
                  <a:srgbClr val="FFC000"/>
                </a:solidFill>
              </a:rPr>
              <a:t>International Meeting on High Energy Physics	               Institute of Physics, Bhubaneswa</a:t>
            </a:r>
            <a:r>
              <a:rPr lang="en-US" b="1" dirty="0" smtClean="0">
                <a:solidFill>
                  <a:schemeClr val="accent6">
                    <a:lumMod val="50000"/>
                  </a:schemeClr>
                </a:solidFill>
              </a:rPr>
              <a:t>r</a:t>
            </a:r>
          </a:p>
          <a:p>
            <a:pPr algn="ctr"/>
            <a:r>
              <a:rPr lang="en-US" dirty="0" smtClean="0">
                <a:solidFill>
                  <a:schemeClr val="bg1"/>
                </a:solidFill>
              </a:rPr>
              <a:t>January 19, 2019</a:t>
            </a:r>
            <a:endParaRPr lang="en-US" dirty="0">
              <a:solidFill>
                <a:schemeClr val="bg1"/>
              </a:solidFill>
            </a:endParaRPr>
          </a:p>
        </p:txBody>
      </p:sp>
      <p:cxnSp>
        <p:nvCxnSpPr>
          <p:cNvPr id="8" name="Straight Connector 7"/>
          <p:cNvCxnSpPr/>
          <p:nvPr/>
        </p:nvCxnSpPr>
        <p:spPr>
          <a:xfrm>
            <a:off x="152400" y="6172200"/>
            <a:ext cx="8763000"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9" name="Can 8"/>
          <p:cNvSpPr/>
          <p:nvPr/>
        </p:nvSpPr>
        <p:spPr>
          <a:xfrm rot="5400000">
            <a:off x="2133600" y="-76200"/>
            <a:ext cx="990600" cy="3124200"/>
          </a:xfrm>
          <a:prstGeom prst="can">
            <a:avLst/>
          </a:prstGeom>
          <a:solidFill>
            <a:srgbClr val="5A457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sz="5400" dirty="0" smtClean="0">
                <a:latin typeface="Algerian" pitchFamily="82" charset="0"/>
              </a:rPr>
              <a:t>FUTURE</a:t>
            </a:r>
            <a:endParaRPr lang="en-US" sz="5400" dirty="0">
              <a:latin typeface="Algerian" pitchFamily="82" charset="0"/>
            </a:endParaRPr>
          </a:p>
        </p:txBody>
      </p:sp>
      <p:sp>
        <p:nvSpPr>
          <p:cNvPr id="11" name="Can 10"/>
          <p:cNvSpPr/>
          <p:nvPr/>
        </p:nvSpPr>
        <p:spPr>
          <a:xfrm rot="5400000">
            <a:off x="5524500" y="-571500"/>
            <a:ext cx="990600" cy="4114800"/>
          </a:xfrm>
          <a:prstGeom prst="can">
            <a:avLst/>
          </a:prstGeom>
          <a:solidFill>
            <a:srgbClr val="5A457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sz="5400" dirty="0" smtClean="0">
                <a:latin typeface="Algerian" pitchFamily="82" charset="0"/>
              </a:rPr>
              <a:t>COLLIDERS</a:t>
            </a:r>
            <a:endParaRPr lang="en-US" sz="5400" dirty="0">
              <a:latin typeface="Algerian" pitchFamily="8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physicsworld.com/wp-content/uploads/2018/10/LHC-at-CERN.png"/>
          <p:cNvPicPr>
            <a:picLocks noChangeAspect="1" noChangeArrowheads="1"/>
          </p:cNvPicPr>
          <p:nvPr/>
        </p:nvPicPr>
        <p:blipFill>
          <a:blip r:embed="rId2" cstate="print"/>
          <a:srcRect/>
          <a:stretch>
            <a:fillRect/>
          </a:stretch>
        </p:blipFill>
        <p:spPr bwMode="auto">
          <a:xfrm>
            <a:off x="0" y="0"/>
            <a:ext cx="10276294" cy="6858000"/>
          </a:xfrm>
          <a:prstGeom prst="rect">
            <a:avLst/>
          </a:prstGeom>
          <a:noFill/>
        </p:spPr>
      </p:pic>
      <p:sp>
        <p:nvSpPr>
          <p:cNvPr id="3" name="TextBox 2"/>
          <p:cNvSpPr txBox="1"/>
          <p:nvPr/>
        </p:nvSpPr>
        <p:spPr>
          <a:xfrm>
            <a:off x="457200" y="914400"/>
            <a:ext cx="5181600" cy="4154984"/>
          </a:xfrm>
          <a:prstGeom prst="rect">
            <a:avLst/>
          </a:prstGeom>
          <a:solidFill>
            <a:schemeClr val="tx1">
              <a:alpha val="39000"/>
            </a:schemeClr>
          </a:solidFill>
          <a:effectLst>
            <a:softEdge rad="317500"/>
          </a:effectLst>
        </p:spPr>
        <p:txBody>
          <a:bodyPr wrap="square" rtlCol="0">
            <a:spAutoFit/>
          </a:bodyPr>
          <a:lstStyle/>
          <a:p>
            <a:r>
              <a:rPr lang="en-US" sz="8800" dirty="0" smtClean="0">
                <a:solidFill>
                  <a:schemeClr val="bg1"/>
                </a:solidFill>
              </a:rPr>
              <a:t>LARGE HADRON COLLIDER</a:t>
            </a:r>
            <a:endParaRPr lang="en-US" sz="8800" dirty="0">
              <a:solidFill>
                <a:schemeClr val="bg1"/>
              </a:solidFill>
            </a:endParaRPr>
          </a:p>
        </p:txBody>
      </p:sp>
      <p:sp>
        <p:nvSpPr>
          <p:cNvPr id="4" name="TextBox 3"/>
          <p:cNvSpPr txBox="1"/>
          <p:nvPr/>
        </p:nvSpPr>
        <p:spPr>
          <a:xfrm>
            <a:off x="457200" y="914400"/>
            <a:ext cx="5638800" cy="4154984"/>
          </a:xfrm>
          <a:prstGeom prst="rect">
            <a:avLst/>
          </a:prstGeom>
          <a:solidFill>
            <a:schemeClr val="tx1">
              <a:alpha val="39000"/>
            </a:schemeClr>
          </a:solidFill>
          <a:effectLst>
            <a:softEdge rad="317500"/>
          </a:effectLst>
        </p:spPr>
        <p:txBody>
          <a:bodyPr wrap="square" rtlCol="0">
            <a:spAutoFit/>
          </a:bodyPr>
          <a:lstStyle/>
          <a:p>
            <a:r>
              <a:rPr lang="en-US" sz="8800" dirty="0" smtClean="0">
                <a:solidFill>
                  <a:schemeClr val="bg1"/>
                </a:solidFill>
              </a:rPr>
              <a:t>STANDARDMODEL</a:t>
            </a:r>
          </a:p>
          <a:p>
            <a:r>
              <a:rPr lang="en-US" sz="8800" dirty="0" smtClean="0">
                <a:solidFill>
                  <a:schemeClr val="bg1"/>
                </a:solidFill>
              </a:rPr>
              <a:t>COLLIDER</a:t>
            </a:r>
            <a:endParaRPr lang="en-US" sz="88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10000"/>
                                        <p:tgtEl>
                                          <p:spTgt spid="3"/>
                                        </p:tgtEl>
                                      </p:cBhvr>
                                    </p:animEffect>
                                    <p:set>
                                      <p:cBhvr>
                                        <p:cTn id="7" dur="1" fill="hold">
                                          <p:stCondLst>
                                            <p:cond delay="9999"/>
                                          </p:stCondLst>
                                        </p:cTn>
                                        <p:tgtEl>
                                          <p:spTgt spid="3"/>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atlas.web.cern.ch/Atlas/GROUPS/PHYSICS/CombinedSummaryPlots/SM/ATLAS_e_SMSummary_FiducialRatio/ATLAS_e_SMSummary_FiducialRatio.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Picture 2" descr="https://atlas.web.cern.ch/Atlas/GROUPS/PHYSICS/CombinedSummaryPlots/EXOTICS/ATLAS_Exotics_Summary/ATLAS_Exotics_Summary.png"/>
          <p:cNvPicPr>
            <a:picLocks noChangeAspect="1" noChangeArrowheads="1"/>
          </p:cNvPicPr>
          <p:nvPr/>
        </p:nvPicPr>
        <p:blipFill>
          <a:blip r:embed="rId3" cstate="print"/>
          <a:srcRect/>
          <a:stretch>
            <a:fillRect/>
          </a:stretch>
        </p:blipFill>
        <p:spPr bwMode="auto">
          <a:xfrm>
            <a:off x="-444501" y="0"/>
            <a:ext cx="9588501" cy="6858000"/>
          </a:xfrm>
          <a:prstGeom prst="rect">
            <a:avLst/>
          </a:prstGeom>
          <a:noFill/>
        </p:spPr>
      </p:pic>
      <p:pic>
        <p:nvPicPr>
          <p:cNvPr id="6" name="Picture 1"/>
          <p:cNvPicPr>
            <a:picLocks noChangeAspect="1" noChangeArrowheads="1"/>
          </p:cNvPicPr>
          <p:nvPr/>
        </p:nvPicPr>
        <p:blipFill>
          <a:blip r:embed="rId4"/>
          <a:srcRect/>
          <a:stretch>
            <a:fillRect/>
          </a:stretch>
        </p:blipFill>
        <p:spPr bwMode="auto">
          <a:xfrm>
            <a:off x="381000" y="0"/>
            <a:ext cx="6705600" cy="6876081"/>
          </a:xfrm>
          <a:prstGeom prst="rect">
            <a:avLst/>
          </a:prstGeom>
          <a:noFill/>
          <a:ln w="9525">
            <a:noFill/>
            <a:miter lim="800000"/>
            <a:headEnd/>
            <a:tailEnd/>
          </a:ln>
          <a:effectLst/>
        </p:spPr>
      </p:pic>
      <p:pic>
        <p:nvPicPr>
          <p:cNvPr id="7" name="Picture 2"/>
          <p:cNvPicPr>
            <a:picLocks noChangeAspect="1" noChangeArrowheads="1"/>
          </p:cNvPicPr>
          <p:nvPr/>
        </p:nvPicPr>
        <p:blipFill>
          <a:blip r:embed="rId5"/>
          <a:srcRect/>
          <a:stretch>
            <a:fillRect/>
          </a:stretch>
        </p:blipFill>
        <p:spPr bwMode="auto">
          <a:xfrm>
            <a:off x="-5798" y="-57150"/>
            <a:ext cx="9163050" cy="69151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76200"/>
            <a:ext cx="8382000" cy="954107"/>
          </a:xfrm>
          <a:prstGeom prst="rect">
            <a:avLst/>
          </a:prstGeom>
          <a:noFill/>
        </p:spPr>
        <p:txBody>
          <a:bodyPr wrap="square" rtlCol="0">
            <a:spAutoFit/>
          </a:bodyPr>
          <a:lstStyle/>
          <a:p>
            <a:r>
              <a:rPr lang="en-US" sz="2800" dirty="0" smtClean="0"/>
              <a:t>The Standard Model has been described as </a:t>
            </a:r>
          </a:p>
          <a:p>
            <a:pPr algn="ctr"/>
            <a:r>
              <a:rPr lang="en-US" sz="2800" dirty="0" smtClean="0">
                <a:solidFill>
                  <a:srgbClr val="C00000"/>
                </a:solidFill>
              </a:rPr>
              <a:t>‘the unsung triumph of modern physics’</a:t>
            </a:r>
            <a:endParaRPr lang="en-US" sz="2800" dirty="0">
              <a:solidFill>
                <a:srgbClr val="C00000"/>
              </a:solidFill>
            </a:endParaRPr>
          </a:p>
        </p:txBody>
      </p:sp>
      <p:sp>
        <p:nvSpPr>
          <p:cNvPr id="4" name="TextBox 3"/>
          <p:cNvSpPr txBox="1"/>
          <p:nvPr/>
        </p:nvSpPr>
        <p:spPr>
          <a:xfrm>
            <a:off x="304800" y="1103293"/>
            <a:ext cx="8610600" cy="954107"/>
          </a:xfrm>
          <a:prstGeom prst="rect">
            <a:avLst/>
          </a:prstGeom>
          <a:noFill/>
        </p:spPr>
        <p:txBody>
          <a:bodyPr wrap="square" rtlCol="0">
            <a:spAutoFit/>
          </a:bodyPr>
          <a:lstStyle/>
          <a:p>
            <a:r>
              <a:rPr lang="en-US" sz="2800" dirty="0" smtClean="0"/>
              <a:t>Much of this triumph has been achieved because of the high accuracy measurements at colliders over the years…</a:t>
            </a:r>
            <a:endParaRPr lang="en-US" sz="2800" dirty="0"/>
          </a:p>
        </p:txBody>
      </p:sp>
      <p:sp>
        <p:nvSpPr>
          <p:cNvPr id="5" name="TextBox 4"/>
          <p:cNvSpPr txBox="1"/>
          <p:nvPr/>
        </p:nvSpPr>
        <p:spPr>
          <a:xfrm>
            <a:off x="838200" y="2002740"/>
            <a:ext cx="7162800" cy="3683060"/>
          </a:xfrm>
          <a:prstGeom prst="rect">
            <a:avLst/>
          </a:prstGeom>
          <a:noFill/>
        </p:spPr>
        <p:txBody>
          <a:bodyPr wrap="square" rtlCol="0">
            <a:spAutoFit/>
          </a:bodyPr>
          <a:lstStyle/>
          <a:p>
            <a:pPr>
              <a:lnSpc>
                <a:spcPts val="4000"/>
              </a:lnSpc>
              <a:buFont typeface="Arial" pitchFamily="34" charset="0"/>
              <a:buChar char="•"/>
            </a:pPr>
            <a:r>
              <a:rPr lang="en-US" sz="2400" dirty="0" smtClean="0"/>
              <a:t> </a:t>
            </a:r>
            <a:r>
              <a:rPr lang="en-US" sz="2400" dirty="0" err="1" smtClean="0">
                <a:solidFill>
                  <a:srgbClr val="0000CC"/>
                </a:solidFill>
              </a:rPr>
              <a:t>partons</a:t>
            </a:r>
            <a:r>
              <a:rPr lang="en-US" sz="2400" dirty="0" smtClean="0">
                <a:solidFill>
                  <a:srgbClr val="0000CC"/>
                </a:solidFill>
              </a:rPr>
              <a:t> were discovered at SLAC </a:t>
            </a:r>
          </a:p>
          <a:p>
            <a:pPr>
              <a:lnSpc>
                <a:spcPts val="4000"/>
              </a:lnSpc>
              <a:buFont typeface="Arial" pitchFamily="34" charset="0"/>
              <a:buChar char="•"/>
            </a:pPr>
            <a:r>
              <a:rPr lang="en-US" sz="2400" dirty="0" smtClean="0">
                <a:solidFill>
                  <a:srgbClr val="0000CC"/>
                </a:solidFill>
              </a:rPr>
              <a:t> the c quark and the</a:t>
            </a:r>
            <a:r>
              <a:rPr lang="en-US" sz="2400" dirty="0" smtClean="0">
                <a:solidFill>
                  <a:srgbClr val="0000CC"/>
                </a:solidFill>
                <a:latin typeface="Symbol" pitchFamily="18" charset="2"/>
              </a:rPr>
              <a:t> t </a:t>
            </a:r>
            <a:r>
              <a:rPr lang="en-US" sz="2400" dirty="0" smtClean="0">
                <a:solidFill>
                  <a:srgbClr val="0000CC"/>
                </a:solidFill>
              </a:rPr>
              <a:t>lepton were discovered at SPEAR</a:t>
            </a:r>
          </a:p>
          <a:p>
            <a:pPr>
              <a:lnSpc>
                <a:spcPts val="4000"/>
              </a:lnSpc>
              <a:buFont typeface="Arial" pitchFamily="34" charset="0"/>
              <a:buChar char="•"/>
            </a:pPr>
            <a:r>
              <a:rPr lang="en-US" sz="2400" dirty="0" smtClean="0">
                <a:solidFill>
                  <a:srgbClr val="0000CC"/>
                </a:solidFill>
                <a:latin typeface="Symbol" pitchFamily="18" charset="2"/>
              </a:rPr>
              <a:t> </a:t>
            </a:r>
            <a:r>
              <a:rPr lang="en-US" sz="2400" dirty="0" smtClean="0">
                <a:solidFill>
                  <a:srgbClr val="0000CC"/>
                </a:solidFill>
              </a:rPr>
              <a:t>gluons were discovered at PETRA</a:t>
            </a:r>
            <a:endParaRPr lang="en-US" sz="2400" dirty="0" smtClean="0">
              <a:solidFill>
                <a:srgbClr val="0000CC"/>
              </a:solidFill>
              <a:latin typeface="Symbol" pitchFamily="18" charset="2"/>
            </a:endParaRPr>
          </a:p>
          <a:p>
            <a:pPr>
              <a:lnSpc>
                <a:spcPts val="4000"/>
              </a:lnSpc>
              <a:buFont typeface="Arial" pitchFamily="34" charset="0"/>
              <a:buChar char="•"/>
            </a:pPr>
            <a:r>
              <a:rPr lang="en-US" sz="2400" dirty="0" smtClean="0">
                <a:solidFill>
                  <a:srgbClr val="0000CC"/>
                </a:solidFill>
              </a:rPr>
              <a:t> W and Z were discovered at the </a:t>
            </a:r>
            <a:r>
              <a:rPr lang="en-US" sz="2400" dirty="0" err="1" smtClean="0">
                <a:solidFill>
                  <a:srgbClr val="0000CC"/>
                </a:solidFill>
              </a:rPr>
              <a:t>SppS</a:t>
            </a:r>
            <a:endParaRPr lang="en-US" sz="2400" dirty="0" smtClean="0">
              <a:solidFill>
                <a:srgbClr val="0000CC"/>
              </a:solidFill>
            </a:endParaRPr>
          </a:p>
          <a:p>
            <a:pPr>
              <a:lnSpc>
                <a:spcPts val="4000"/>
              </a:lnSpc>
              <a:buFont typeface="Arial" pitchFamily="34" charset="0"/>
              <a:buChar char="•"/>
            </a:pPr>
            <a:r>
              <a:rPr lang="en-US" sz="2400" dirty="0" smtClean="0">
                <a:solidFill>
                  <a:srgbClr val="0000CC"/>
                </a:solidFill>
              </a:rPr>
              <a:t> the SM was tested to the quantum level by LEP</a:t>
            </a:r>
          </a:p>
          <a:p>
            <a:pPr>
              <a:lnSpc>
                <a:spcPts val="4000"/>
              </a:lnSpc>
              <a:buFont typeface="Arial" pitchFamily="34" charset="0"/>
              <a:buChar char="•"/>
            </a:pPr>
            <a:r>
              <a:rPr lang="en-US" sz="2400" dirty="0" smtClean="0">
                <a:solidFill>
                  <a:srgbClr val="0000CC"/>
                </a:solidFill>
              </a:rPr>
              <a:t> the top quark was found at the </a:t>
            </a:r>
            <a:r>
              <a:rPr lang="en-US" sz="2400" dirty="0" err="1" smtClean="0">
                <a:solidFill>
                  <a:srgbClr val="0000CC"/>
                </a:solidFill>
              </a:rPr>
              <a:t>Tevatron</a:t>
            </a:r>
            <a:endParaRPr lang="en-US" sz="2400" dirty="0" smtClean="0">
              <a:solidFill>
                <a:srgbClr val="0000CC"/>
              </a:solidFill>
            </a:endParaRPr>
          </a:p>
          <a:p>
            <a:pPr>
              <a:lnSpc>
                <a:spcPts val="4000"/>
              </a:lnSpc>
              <a:buFont typeface="Arial" pitchFamily="34" charset="0"/>
              <a:buChar char="•"/>
            </a:pPr>
            <a:r>
              <a:rPr lang="en-US" sz="2400" dirty="0" smtClean="0">
                <a:solidFill>
                  <a:srgbClr val="0000CC"/>
                </a:solidFill>
              </a:rPr>
              <a:t> the Higgs boson was found at the LHC</a:t>
            </a:r>
            <a:endParaRPr lang="en-US" sz="2400" dirty="0">
              <a:solidFill>
                <a:srgbClr val="0000CC"/>
              </a:solidFill>
            </a:endParaRPr>
          </a:p>
        </p:txBody>
      </p:sp>
      <p:sp>
        <p:nvSpPr>
          <p:cNvPr id="6" name="TextBox 5"/>
          <p:cNvSpPr txBox="1"/>
          <p:nvPr/>
        </p:nvSpPr>
        <p:spPr>
          <a:xfrm>
            <a:off x="5267528" y="3387247"/>
            <a:ext cx="609600" cy="461665"/>
          </a:xfrm>
          <a:prstGeom prst="rect">
            <a:avLst/>
          </a:prstGeom>
          <a:noFill/>
        </p:spPr>
        <p:txBody>
          <a:bodyPr wrap="square" rtlCol="0">
            <a:spAutoFit/>
          </a:bodyPr>
          <a:lstStyle/>
          <a:p>
            <a:r>
              <a:rPr lang="en-US" sz="2400" dirty="0" smtClean="0">
                <a:solidFill>
                  <a:srgbClr val="0000CC"/>
                </a:solidFill>
              </a:rPr>
              <a:t>_</a:t>
            </a:r>
            <a:endParaRPr lang="en-US" sz="2400" dirty="0">
              <a:solidFill>
                <a:srgbClr val="0000CC"/>
              </a:solidFill>
            </a:endParaRPr>
          </a:p>
        </p:txBody>
      </p:sp>
      <p:sp>
        <p:nvSpPr>
          <p:cNvPr id="7" name="TextBox 6"/>
          <p:cNvSpPr txBox="1"/>
          <p:nvPr/>
        </p:nvSpPr>
        <p:spPr>
          <a:xfrm>
            <a:off x="304800" y="5715000"/>
            <a:ext cx="8686800" cy="954107"/>
          </a:xfrm>
          <a:prstGeom prst="rect">
            <a:avLst/>
          </a:prstGeom>
          <a:noFill/>
        </p:spPr>
        <p:txBody>
          <a:bodyPr wrap="square" rtlCol="0">
            <a:spAutoFit/>
          </a:bodyPr>
          <a:lstStyle/>
          <a:p>
            <a:r>
              <a:rPr lang="en-US" sz="2800" dirty="0" smtClean="0"/>
              <a:t>The triumph of the Standard Model is as much a triumph of collider experiments as of QFT and the gauge principle…</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99" name="Rectangle 3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6900" name="Rectangle 36"/>
          <p:cNvSpPr>
            <a:spLocks noChangeArrowheads="1"/>
          </p:cNvSpPr>
          <p:nvPr/>
        </p:nvSpPr>
        <p:spPr bwMode="auto">
          <a:xfrm>
            <a:off x="0" y="1600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902" name="Rectangle 3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6901" name="Picture 37"/>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81000" y="152400"/>
            <a:ext cx="5705475" cy="809625"/>
          </a:xfrm>
          <a:prstGeom prst="rect">
            <a:avLst/>
          </a:prstGeom>
          <a:noFill/>
        </p:spPr>
      </p:pic>
      <p:sp>
        <p:nvSpPr>
          <p:cNvPr id="36903" name="Rectangle 39"/>
          <p:cNvSpPr>
            <a:spLocks noChangeArrowheads="1"/>
          </p:cNvSpPr>
          <p:nvPr/>
        </p:nvSpPr>
        <p:spPr bwMode="auto">
          <a:xfrm>
            <a:off x="0" y="11144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36912" name="Picture 48"/>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914400" y="990600"/>
            <a:ext cx="5067300" cy="809625"/>
          </a:xfrm>
          <a:prstGeom prst="rect">
            <a:avLst/>
          </a:prstGeom>
          <a:noFill/>
        </p:spPr>
      </p:pic>
      <p:pic>
        <p:nvPicPr>
          <p:cNvPr id="36911" name="Picture 47"/>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914400" y="1981200"/>
            <a:ext cx="1514475" cy="352425"/>
          </a:xfrm>
          <a:prstGeom prst="rect">
            <a:avLst/>
          </a:prstGeom>
          <a:noFill/>
        </p:spPr>
      </p:pic>
      <p:pic>
        <p:nvPicPr>
          <p:cNvPr id="36910" name="Picture 46"/>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914400" y="2438400"/>
            <a:ext cx="2952750" cy="552450"/>
          </a:xfrm>
          <a:prstGeom prst="rect">
            <a:avLst/>
          </a:prstGeom>
          <a:noFill/>
        </p:spPr>
      </p:pic>
      <p:pic>
        <p:nvPicPr>
          <p:cNvPr id="36909" name="Picture 45"/>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914400" y="3209925"/>
            <a:ext cx="2152650" cy="400050"/>
          </a:xfrm>
          <a:prstGeom prst="rect">
            <a:avLst/>
          </a:prstGeom>
          <a:noFill/>
        </p:spPr>
      </p:pic>
      <p:pic>
        <p:nvPicPr>
          <p:cNvPr id="36908" name="Picture 44"/>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914400" y="3667125"/>
            <a:ext cx="4562475" cy="828675"/>
          </a:xfrm>
          <a:prstGeom prst="rect">
            <a:avLst/>
          </a:prstGeom>
          <a:noFill/>
        </p:spPr>
      </p:pic>
      <p:pic>
        <p:nvPicPr>
          <p:cNvPr id="36907" name="Picture 43"/>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914400" y="4505325"/>
            <a:ext cx="4438650" cy="828675"/>
          </a:xfrm>
          <a:prstGeom prst="rect">
            <a:avLst/>
          </a:prstGeom>
          <a:noFill/>
        </p:spPr>
      </p:pic>
      <p:sp>
        <p:nvSpPr>
          <p:cNvPr id="36913" name="Rectangle 4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6914" name="Rectangle 50"/>
          <p:cNvSpPr>
            <a:spLocks noChangeArrowheads="1"/>
          </p:cNvSpPr>
          <p:nvPr/>
        </p:nvSpPr>
        <p:spPr bwMode="auto">
          <a:xfrm>
            <a:off x="0" y="11144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915" name="Rectangle 51"/>
          <p:cNvSpPr>
            <a:spLocks noChangeArrowheads="1"/>
          </p:cNvSpPr>
          <p:nvPr/>
        </p:nvSpPr>
        <p:spPr bwMode="auto">
          <a:xfrm>
            <a:off x="0" y="14668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916" name="Rectangle 52"/>
          <p:cNvSpPr>
            <a:spLocks noChangeArrowheads="1"/>
          </p:cNvSpPr>
          <p:nvPr/>
        </p:nvSpPr>
        <p:spPr bwMode="auto">
          <a:xfrm>
            <a:off x="0" y="20193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917" name="Rectangle 53"/>
          <p:cNvSpPr>
            <a:spLocks noChangeArrowheads="1"/>
          </p:cNvSpPr>
          <p:nvPr/>
        </p:nvSpPr>
        <p:spPr bwMode="auto">
          <a:xfrm>
            <a:off x="0" y="24193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918" name="Rectangle 54"/>
          <p:cNvSpPr>
            <a:spLocks noChangeArrowheads="1"/>
          </p:cNvSpPr>
          <p:nvPr/>
        </p:nvSpPr>
        <p:spPr bwMode="auto">
          <a:xfrm>
            <a:off x="0" y="32480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919" name="Rectangle 55"/>
          <p:cNvSpPr>
            <a:spLocks noChangeArrowheads="1"/>
          </p:cNvSpPr>
          <p:nvPr/>
        </p:nvSpPr>
        <p:spPr bwMode="auto">
          <a:xfrm>
            <a:off x="0" y="40767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921" name="Rectangle 5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6922" name="Rectangle 58"/>
          <p:cNvSpPr>
            <a:spLocks noChangeArrowheads="1"/>
          </p:cNvSpPr>
          <p:nvPr/>
        </p:nvSpPr>
        <p:spPr bwMode="auto">
          <a:xfrm>
            <a:off x="0" y="8763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924" name="Rectangle 6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6923" name="Picture 59"/>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76200" y="5562600"/>
            <a:ext cx="4705350" cy="571500"/>
          </a:xfrm>
          <a:prstGeom prst="rect">
            <a:avLst/>
          </a:prstGeom>
          <a:noFill/>
        </p:spPr>
      </p:pic>
      <p:sp>
        <p:nvSpPr>
          <p:cNvPr id="36925" name="Rectangle 61"/>
          <p:cNvSpPr>
            <a:spLocks noChangeArrowheads="1"/>
          </p:cNvSpPr>
          <p:nvPr/>
        </p:nvSpPr>
        <p:spPr bwMode="auto">
          <a:xfrm>
            <a:off x="0" y="8763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6927" name="Rectangle 6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6926" name="Picture 62"/>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3200400" y="6172200"/>
            <a:ext cx="1524000" cy="575094"/>
          </a:xfrm>
          <a:prstGeom prst="rect">
            <a:avLst/>
          </a:prstGeom>
          <a:noFill/>
        </p:spPr>
      </p:pic>
      <p:sp>
        <p:nvSpPr>
          <p:cNvPr id="36928" name="Rectangle 64"/>
          <p:cNvSpPr>
            <a:spLocks noChangeArrowheads="1"/>
          </p:cNvSpPr>
          <p:nvPr/>
        </p:nvSpPr>
        <p:spPr bwMode="auto">
          <a:xfrm>
            <a:off x="0" y="10668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6" name="Right Brace 65"/>
          <p:cNvSpPr/>
          <p:nvPr/>
        </p:nvSpPr>
        <p:spPr>
          <a:xfrm>
            <a:off x="6324600" y="381000"/>
            <a:ext cx="381000" cy="2362200"/>
          </a:xfrm>
          <a:prstGeom prst="rightBrace">
            <a:avLst>
              <a:gd name="adj1" fmla="val 35721"/>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68" name="Straight Arrow Connector 67"/>
          <p:cNvCxnSpPr/>
          <p:nvPr/>
        </p:nvCxnSpPr>
        <p:spPr>
          <a:xfrm>
            <a:off x="4038600" y="3429000"/>
            <a:ext cx="2667000"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0" name="Right Brace 69"/>
          <p:cNvSpPr/>
          <p:nvPr/>
        </p:nvSpPr>
        <p:spPr>
          <a:xfrm>
            <a:off x="6324600" y="3810000"/>
            <a:ext cx="381000" cy="1371600"/>
          </a:xfrm>
          <a:prstGeom prst="rightBrace">
            <a:avLst>
              <a:gd name="adj1" fmla="val 35721"/>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1" name="TextBox 70"/>
          <p:cNvSpPr txBox="1"/>
          <p:nvPr/>
        </p:nvSpPr>
        <p:spPr>
          <a:xfrm>
            <a:off x="6858000" y="1066800"/>
            <a:ext cx="2057400" cy="830997"/>
          </a:xfrm>
          <a:prstGeom prst="rect">
            <a:avLst/>
          </a:prstGeom>
          <a:noFill/>
        </p:spPr>
        <p:txBody>
          <a:bodyPr wrap="square" rtlCol="0">
            <a:spAutoFit/>
          </a:bodyPr>
          <a:lstStyle/>
          <a:p>
            <a:r>
              <a:rPr lang="en-US" sz="2400" dirty="0" smtClean="0"/>
              <a:t>Gauge theory </a:t>
            </a:r>
          </a:p>
          <a:p>
            <a:r>
              <a:rPr lang="en-US" sz="2400" dirty="0" smtClean="0"/>
              <a:t>+ P violation </a:t>
            </a:r>
            <a:endParaRPr lang="en-US" sz="2400" dirty="0"/>
          </a:p>
        </p:txBody>
      </p:sp>
      <p:sp>
        <p:nvSpPr>
          <p:cNvPr id="72" name="TextBox 71"/>
          <p:cNvSpPr txBox="1"/>
          <p:nvPr/>
        </p:nvSpPr>
        <p:spPr>
          <a:xfrm>
            <a:off x="6858000" y="3124200"/>
            <a:ext cx="2057400" cy="830997"/>
          </a:xfrm>
          <a:prstGeom prst="rect">
            <a:avLst/>
          </a:prstGeom>
          <a:noFill/>
        </p:spPr>
        <p:txBody>
          <a:bodyPr wrap="square" rtlCol="0">
            <a:spAutoFit/>
          </a:bodyPr>
          <a:lstStyle/>
          <a:p>
            <a:r>
              <a:rPr lang="en-US" sz="2400" dirty="0" smtClean="0"/>
              <a:t>scalar self-interactions</a:t>
            </a:r>
            <a:endParaRPr lang="en-US" sz="2400" dirty="0"/>
          </a:p>
        </p:txBody>
      </p:sp>
      <p:sp>
        <p:nvSpPr>
          <p:cNvPr id="73" name="TextBox 72"/>
          <p:cNvSpPr txBox="1"/>
          <p:nvPr/>
        </p:nvSpPr>
        <p:spPr>
          <a:xfrm>
            <a:off x="6858000" y="4114800"/>
            <a:ext cx="2057400" cy="1200329"/>
          </a:xfrm>
          <a:prstGeom prst="rect">
            <a:avLst/>
          </a:prstGeom>
          <a:noFill/>
        </p:spPr>
        <p:txBody>
          <a:bodyPr wrap="square" rtlCol="0">
            <a:spAutoFit/>
          </a:bodyPr>
          <a:lstStyle/>
          <a:p>
            <a:r>
              <a:rPr lang="en-US" sz="2400" dirty="0" smtClean="0"/>
              <a:t>Yukawa interactions</a:t>
            </a:r>
          </a:p>
          <a:p>
            <a:r>
              <a:rPr lang="en-US" sz="2400" dirty="0" smtClean="0"/>
              <a:t>+ CP violation</a:t>
            </a:r>
            <a:endParaRPr lang="en-US" sz="2400" dirty="0"/>
          </a:p>
        </p:txBody>
      </p:sp>
      <p:sp>
        <p:nvSpPr>
          <p:cNvPr id="75" name="TextBox 74"/>
          <p:cNvSpPr txBox="1"/>
          <p:nvPr/>
        </p:nvSpPr>
        <p:spPr>
          <a:xfrm>
            <a:off x="5867400" y="5562600"/>
            <a:ext cx="3276600" cy="461665"/>
          </a:xfrm>
          <a:prstGeom prst="rect">
            <a:avLst/>
          </a:prstGeom>
          <a:noFill/>
        </p:spPr>
        <p:txBody>
          <a:bodyPr wrap="square" rtlCol="0">
            <a:spAutoFit/>
          </a:bodyPr>
          <a:lstStyle/>
          <a:p>
            <a:r>
              <a:rPr lang="en-US" sz="2400" dirty="0" smtClean="0"/>
              <a:t>Parameter count :</a:t>
            </a:r>
            <a:endParaRPr lang="en-US" sz="2400" dirty="0"/>
          </a:p>
        </p:txBody>
      </p:sp>
      <p:sp>
        <p:nvSpPr>
          <p:cNvPr id="76" name="TextBox 75"/>
          <p:cNvSpPr txBox="1"/>
          <p:nvPr/>
        </p:nvSpPr>
        <p:spPr>
          <a:xfrm>
            <a:off x="5791200" y="6015335"/>
            <a:ext cx="3352800" cy="830997"/>
          </a:xfrm>
          <a:prstGeom prst="rect">
            <a:avLst/>
          </a:prstGeom>
          <a:noFill/>
        </p:spPr>
        <p:txBody>
          <a:bodyPr wrap="square" rtlCol="0">
            <a:spAutoFit/>
          </a:bodyPr>
          <a:lstStyle/>
          <a:p>
            <a:r>
              <a:rPr lang="en-US" sz="2400" dirty="0" smtClean="0">
                <a:solidFill>
                  <a:srgbClr val="FF0000"/>
                </a:solidFill>
              </a:rPr>
              <a:t>2</a:t>
            </a:r>
            <a:r>
              <a:rPr lang="en-US" sz="2400" dirty="0" smtClean="0"/>
              <a:t>+</a:t>
            </a:r>
            <a:r>
              <a:rPr lang="en-US" sz="2400" dirty="0" smtClean="0">
                <a:solidFill>
                  <a:srgbClr val="FF0000"/>
                </a:solidFill>
              </a:rPr>
              <a:t>2</a:t>
            </a:r>
            <a:r>
              <a:rPr lang="en-US" sz="2400" dirty="0" smtClean="0"/>
              <a:t>+</a:t>
            </a:r>
            <a:r>
              <a:rPr lang="en-US" sz="2400" dirty="0" smtClean="0">
                <a:solidFill>
                  <a:srgbClr val="FF0000"/>
                </a:solidFill>
              </a:rPr>
              <a:t>6</a:t>
            </a:r>
            <a:r>
              <a:rPr lang="en-US" sz="2400" dirty="0" smtClean="0"/>
              <a:t>+(</a:t>
            </a:r>
            <a:r>
              <a:rPr lang="en-US" sz="2400" dirty="0" smtClean="0">
                <a:solidFill>
                  <a:srgbClr val="FF0000"/>
                </a:solidFill>
              </a:rPr>
              <a:t>3</a:t>
            </a:r>
            <a:r>
              <a:rPr lang="en-US" sz="2400" dirty="0" smtClean="0"/>
              <a:t>+</a:t>
            </a:r>
            <a:r>
              <a:rPr lang="en-US" sz="2400" dirty="0" smtClean="0">
                <a:solidFill>
                  <a:srgbClr val="FF0000"/>
                </a:solidFill>
              </a:rPr>
              <a:t>1</a:t>
            </a:r>
            <a:r>
              <a:rPr lang="en-US" sz="2400" dirty="0" smtClean="0"/>
              <a:t>)+</a:t>
            </a:r>
            <a:r>
              <a:rPr lang="en-US" sz="2400" dirty="0" smtClean="0">
                <a:solidFill>
                  <a:srgbClr val="FF0000"/>
                </a:solidFill>
              </a:rPr>
              <a:t>6</a:t>
            </a:r>
            <a:r>
              <a:rPr lang="en-US" sz="2400" dirty="0" smtClean="0"/>
              <a:t>+(</a:t>
            </a:r>
            <a:r>
              <a:rPr lang="en-US" sz="2400" dirty="0" smtClean="0">
                <a:solidFill>
                  <a:srgbClr val="FF0000"/>
                </a:solidFill>
              </a:rPr>
              <a:t>3</a:t>
            </a:r>
            <a:r>
              <a:rPr lang="en-US" sz="2400" dirty="0" smtClean="0"/>
              <a:t>+</a:t>
            </a:r>
            <a:r>
              <a:rPr lang="en-US" sz="2400" dirty="0" smtClean="0">
                <a:solidFill>
                  <a:srgbClr val="FF0000"/>
                </a:solidFill>
              </a:rPr>
              <a:t>1</a:t>
            </a:r>
            <a:r>
              <a:rPr lang="en-US" sz="2400" dirty="0" smtClean="0"/>
              <a:t>)</a:t>
            </a:r>
          </a:p>
          <a:p>
            <a:r>
              <a:rPr lang="en-US" sz="2400" dirty="0" smtClean="0"/>
              <a:t>		          = </a:t>
            </a:r>
            <a:r>
              <a:rPr lang="en-US" sz="2400" dirty="0" smtClean="0">
                <a:solidFill>
                  <a:srgbClr val="FF0000"/>
                </a:solidFill>
              </a:rPr>
              <a:t>24</a:t>
            </a:r>
            <a:endParaRPr lang="en-US" sz="2400" dirty="0">
              <a:solidFill>
                <a:srgbClr val="FF0000"/>
              </a:solidFill>
            </a:endParaRPr>
          </a:p>
        </p:txBody>
      </p:sp>
      <p:cxnSp>
        <p:nvCxnSpPr>
          <p:cNvPr id="39" name="Straight Connector 38"/>
          <p:cNvCxnSpPr/>
          <p:nvPr/>
        </p:nvCxnSpPr>
        <p:spPr>
          <a:xfrm>
            <a:off x="304800" y="3124200"/>
            <a:ext cx="8382000" cy="0"/>
          </a:xfrm>
          <a:prstGeom prst="line">
            <a:avLst/>
          </a:prstGeom>
          <a:ln>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304800" y="5562600"/>
            <a:ext cx="8382000" cy="0"/>
          </a:xfrm>
          <a:prstGeom prst="line">
            <a:avLst/>
          </a:prstGeom>
          <a:ln>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V="1">
            <a:off x="5638800" y="5562600"/>
            <a:ext cx="0" cy="12954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70" grpId="0" animBg="1"/>
      <p:bldP spid="71" grpId="0"/>
      <p:bldP spid="72" grpId="0"/>
      <p:bldP spid="73" grpId="0"/>
      <p:bldP spid="75" grpId="0"/>
      <p:bldP spid="7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28800" y="0"/>
            <a:ext cx="5715000" cy="523220"/>
          </a:xfrm>
          <a:prstGeom prst="rect">
            <a:avLst/>
          </a:prstGeom>
          <a:noFill/>
        </p:spPr>
        <p:txBody>
          <a:bodyPr wrap="square" rtlCol="0">
            <a:spAutoFit/>
          </a:bodyPr>
          <a:lstStyle/>
          <a:p>
            <a:pPr algn="ctr"/>
            <a:r>
              <a:rPr lang="en-US" sz="2800" b="1" dirty="0" smtClean="0"/>
              <a:t>The Seven Great Questions</a:t>
            </a:r>
            <a:endParaRPr lang="en-US" sz="2800" b="1" dirty="0"/>
          </a:p>
        </p:txBody>
      </p:sp>
      <p:sp>
        <p:nvSpPr>
          <p:cNvPr id="4" name="TextBox 3"/>
          <p:cNvSpPr txBox="1"/>
          <p:nvPr/>
        </p:nvSpPr>
        <p:spPr>
          <a:xfrm>
            <a:off x="228600" y="2743200"/>
            <a:ext cx="2590800" cy="1384995"/>
          </a:xfrm>
          <a:prstGeom prst="rect">
            <a:avLst/>
          </a:prstGeom>
          <a:noFill/>
        </p:spPr>
        <p:txBody>
          <a:bodyPr wrap="square" rtlCol="0">
            <a:spAutoFit/>
          </a:bodyPr>
          <a:lstStyle/>
          <a:p>
            <a:pPr marL="342900" indent="-342900">
              <a:lnSpc>
                <a:spcPct val="150000"/>
              </a:lnSpc>
              <a:buFont typeface="+mj-lt"/>
              <a:buAutoNum type="arabicPeriod"/>
            </a:pPr>
            <a:r>
              <a:rPr lang="en-US" sz="2800" dirty="0" smtClean="0"/>
              <a:t> Dark matter</a:t>
            </a:r>
          </a:p>
          <a:p>
            <a:pPr marL="342900" indent="-342900">
              <a:lnSpc>
                <a:spcPct val="150000"/>
              </a:lnSpc>
              <a:buFont typeface="+mj-lt"/>
              <a:buAutoNum type="arabicPeriod"/>
            </a:pPr>
            <a:r>
              <a:rPr lang="en-US" sz="2800" dirty="0" smtClean="0"/>
              <a:t> Dark energy</a:t>
            </a:r>
            <a:endParaRPr lang="en-US" sz="2800" dirty="0"/>
          </a:p>
        </p:txBody>
      </p:sp>
      <p:sp>
        <p:nvSpPr>
          <p:cNvPr id="5" name="TextBox 4"/>
          <p:cNvSpPr txBox="1"/>
          <p:nvPr/>
        </p:nvSpPr>
        <p:spPr>
          <a:xfrm>
            <a:off x="2971800" y="3352800"/>
            <a:ext cx="3276600" cy="1384995"/>
          </a:xfrm>
          <a:prstGeom prst="rect">
            <a:avLst/>
          </a:prstGeom>
          <a:noFill/>
        </p:spPr>
        <p:txBody>
          <a:bodyPr wrap="square" rtlCol="0">
            <a:spAutoFit/>
          </a:bodyPr>
          <a:lstStyle/>
          <a:p>
            <a:pPr marL="342900" indent="-342900">
              <a:lnSpc>
                <a:spcPct val="150000"/>
              </a:lnSpc>
            </a:pPr>
            <a:r>
              <a:rPr lang="en-US" sz="2800" dirty="0" smtClean="0"/>
              <a:t>3.  </a:t>
            </a:r>
            <a:r>
              <a:rPr lang="en-US" sz="2800" dirty="0" err="1" smtClean="0"/>
              <a:t>Baryogenesis</a:t>
            </a:r>
            <a:endParaRPr lang="en-US" sz="2800" dirty="0" smtClean="0"/>
          </a:p>
          <a:p>
            <a:pPr marL="342900" indent="-342900">
              <a:lnSpc>
                <a:spcPct val="150000"/>
              </a:lnSpc>
            </a:pPr>
            <a:r>
              <a:rPr lang="en-US" sz="2800" dirty="0" smtClean="0"/>
              <a:t>4.  Neutrino Mass</a:t>
            </a:r>
          </a:p>
        </p:txBody>
      </p:sp>
      <p:sp>
        <p:nvSpPr>
          <p:cNvPr id="6" name="TextBox 5"/>
          <p:cNvSpPr txBox="1"/>
          <p:nvPr/>
        </p:nvSpPr>
        <p:spPr>
          <a:xfrm>
            <a:off x="5715000" y="547349"/>
            <a:ext cx="3429000" cy="2031325"/>
          </a:xfrm>
          <a:prstGeom prst="rect">
            <a:avLst/>
          </a:prstGeom>
          <a:noFill/>
        </p:spPr>
        <p:txBody>
          <a:bodyPr wrap="square" rtlCol="0">
            <a:spAutoFit/>
          </a:bodyPr>
          <a:lstStyle/>
          <a:p>
            <a:pPr marL="342900" indent="-342900">
              <a:lnSpc>
                <a:spcPct val="150000"/>
              </a:lnSpc>
            </a:pPr>
            <a:r>
              <a:rPr lang="en-US" sz="2800" dirty="0" smtClean="0"/>
              <a:t>5.  Strong CP problem</a:t>
            </a:r>
          </a:p>
          <a:p>
            <a:pPr marL="342900" indent="-342900">
              <a:lnSpc>
                <a:spcPct val="150000"/>
              </a:lnSpc>
            </a:pPr>
            <a:r>
              <a:rPr lang="en-US" sz="2800" dirty="0" smtClean="0"/>
              <a:t>6.  Vacuum Stability</a:t>
            </a:r>
          </a:p>
          <a:p>
            <a:pPr marL="342900" indent="-342900">
              <a:lnSpc>
                <a:spcPct val="150000"/>
              </a:lnSpc>
            </a:pPr>
            <a:r>
              <a:rPr lang="en-US" sz="2800" dirty="0" smtClean="0"/>
              <a:t>7.  Hierarchy Problem</a:t>
            </a:r>
          </a:p>
        </p:txBody>
      </p:sp>
      <p:sp>
        <p:nvSpPr>
          <p:cNvPr id="41988" name="AutoShape 4" descr="Image result for emoticon cluele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1989" name="Picture 5"/>
          <p:cNvPicPr>
            <a:picLocks noChangeAspect="1" noChangeArrowheads="1"/>
          </p:cNvPicPr>
          <p:nvPr/>
        </p:nvPicPr>
        <p:blipFill>
          <a:blip r:embed="rId2" cstate="print"/>
          <a:srcRect/>
          <a:stretch>
            <a:fillRect/>
          </a:stretch>
        </p:blipFill>
        <p:spPr bwMode="auto">
          <a:xfrm>
            <a:off x="3810000" y="1295400"/>
            <a:ext cx="1204912" cy="1445894"/>
          </a:xfrm>
          <a:prstGeom prst="rect">
            <a:avLst/>
          </a:prstGeom>
          <a:noFill/>
          <a:ln w="9525">
            <a:noFill/>
            <a:miter lim="800000"/>
            <a:headEnd/>
            <a:tailEnd/>
          </a:ln>
        </p:spPr>
      </p:pic>
      <p:sp>
        <p:nvSpPr>
          <p:cNvPr id="9" name="TextBox 8"/>
          <p:cNvSpPr txBox="1"/>
          <p:nvPr/>
        </p:nvSpPr>
        <p:spPr>
          <a:xfrm>
            <a:off x="762000" y="1981200"/>
            <a:ext cx="1676400" cy="738664"/>
          </a:xfrm>
          <a:prstGeom prst="rect">
            <a:avLst/>
          </a:prstGeom>
          <a:noFill/>
        </p:spPr>
        <p:txBody>
          <a:bodyPr wrap="square" rtlCol="0">
            <a:spAutoFit/>
          </a:bodyPr>
          <a:lstStyle/>
          <a:p>
            <a:pPr marL="342900" indent="-342900">
              <a:lnSpc>
                <a:spcPct val="150000"/>
              </a:lnSpc>
            </a:pPr>
            <a:r>
              <a:rPr lang="en-US" sz="2800" dirty="0" smtClean="0">
                <a:solidFill>
                  <a:srgbClr val="C00000"/>
                </a:solidFill>
              </a:rPr>
              <a:t>clueless</a:t>
            </a:r>
            <a:endParaRPr lang="en-US" sz="2800" dirty="0">
              <a:solidFill>
                <a:srgbClr val="C00000"/>
              </a:solidFill>
            </a:endParaRPr>
          </a:p>
        </p:txBody>
      </p:sp>
      <p:sp>
        <p:nvSpPr>
          <p:cNvPr id="10" name="TextBox 9"/>
          <p:cNvSpPr txBox="1"/>
          <p:nvPr/>
        </p:nvSpPr>
        <p:spPr>
          <a:xfrm>
            <a:off x="3429000" y="2667000"/>
            <a:ext cx="2133600" cy="671851"/>
          </a:xfrm>
          <a:prstGeom prst="rect">
            <a:avLst/>
          </a:prstGeom>
          <a:noFill/>
        </p:spPr>
        <p:txBody>
          <a:bodyPr wrap="square" rtlCol="0">
            <a:spAutoFit/>
          </a:bodyPr>
          <a:lstStyle/>
          <a:p>
            <a:pPr marL="342900" indent="-342900">
              <a:lnSpc>
                <a:spcPct val="150000"/>
              </a:lnSpc>
            </a:pPr>
            <a:r>
              <a:rPr lang="en-US" sz="2800" dirty="0" smtClean="0">
                <a:solidFill>
                  <a:srgbClr val="C00000"/>
                </a:solidFill>
              </a:rPr>
              <a:t>unexpected</a:t>
            </a:r>
            <a:endParaRPr lang="en-US" sz="2800" dirty="0">
              <a:solidFill>
                <a:srgbClr val="C00000"/>
              </a:solidFill>
            </a:endParaRPr>
          </a:p>
        </p:txBody>
      </p:sp>
      <p:pic>
        <p:nvPicPr>
          <p:cNvPr id="41990" name="Picture 6"/>
          <p:cNvPicPr>
            <a:picLocks noChangeAspect="1" noChangeArrowheads="1"/>
          </p:cNvPicPr>
          <p:nvPr/>
        </p:nvPicPr>
        <p:blipFill>
          <a:blip r:embed="rId3" cstate="print"/>
          <a:srcRect/>
          <a:stretch>
            <a:fillRect/>
          </a:stretch>
        </p:blipFill>
        <p:spPr bwMode="auto">
          <a:xfrm>
            <a:off x="762000" y="838200"/>
            <a:ext cx="1147956" cy="1295400"/>
          </a:xfrm>
          <a:prstGeom prst="rect">
            <a:avLst/>
          </a:prstGeom>
          <a:noFill/>
          <a:ln w="9525">
            <a:noFill/>
            <a:miter lim="800000"/>
            <a:headEnd/>
            <a:tailEnd/>
          </a:ln>
        </p:spPr>
      </p:pic>
      <p:pic>
        <p:nvPicPr>
          <p:cNvPr id="41993" name="Picture 9"/>
          <p:cNvPicPr>
            <a:picLocks noChangeAspect="1" noChangeArrowheads="1"/>
          </p:cNvPicPr>
          <p:nvPr/>
        </p:nvPicPr>
        <p:blipFill>
          <a:blip r:embed="rId4" cstate="print"/>
          <a:srcRect/>
          <a:stretch>
            <a:fillRect/>
          </a:stretch>
        </p:blipFill>
        <p:spPr bwMode="auto">
          <a:xfrm>
            <a:off x="6853813" y="2833349"/>
            <a:ext cx="1451987" cy="1371600"/>
          </a:xfrm>
          <a:prstGeom prst="rect">
            <a:avLst/>
          </a:prstGeom>
          <a:noFill/>
          <a:ln w="9525">
            <a:noFill/>
            <a:miter lim="800000"/>
            <a:headEnd/>
            <a:tailEnd/>
          </a:ln>
        </p:spPr>
      </p:pic>
      <p:sp>
        <p:nvSpPr>
          <p:cNvPr id="14" name="TextBox 13"/>
          <p:cNvSpPr txBox="1"/>
          <p:nvPr/>
        </p:nvSpPr>
        <p:spPr>
          <a:xfrm>
            <a:off x="6553200" y="4128749"/>
            <a:ext cx="2133600" cy="671851"/>
          </a:xfrm>
          <a:prstGeom prst="rect">
            <a:avLst/>
          </a:prstGeom>
          <a:noFill/>
        </p:spPr>
        <p:txBody>
          <a:bodyPr wrap="square" rtlCol="0">
            <a:spAutoFit/>
          </a:bodyPr>
          <a:lstStyle/>
          <a:p>
            <a:pPr marL="342900" indent="-342900">
              <a:lnSpc>
                <a:spcPct val="150000"/>
              </a:lnSpc>
            </a:pPr>
            <a:r>
              <a:rPr lang="en-US" sz="2800" dirty="0" smtClean="0">
                <a:solidFill>
                  <a:srgbClr val="C00000"/>
                </a:solidFill>
              </a:rPr>
              <a:t>embarrassing</a:t>
            </a:r>
            <a:endParaRPr lang="en-US" sz="2800" dirty="0">
              <a:solidFill>
                <a:srgbClr val="C00000"/>
              </a:solidFill>
            </a:endParaRPr>
          </a:p>
        </p:txBody>
      </p:sp>
      <p:sp>
        <p:nvSpPr>
          <p:cNvPr id="15" name="TextBox 14"/>
          <p:cNvSpPr txBox="1"/>
          <p:nvPr/>
        </p:nvSpPr>
        <p:spPr>
          <a:xfrm>
            <a:off x="228600" y="5459849"/>
            <a:ext cx="8839200" cy="1169551"/>
          </a:xfrm>
          <a:prstGeom prst="rect">
            <a:avLst/>
          </a:prstGeom>
          <a:noFill/>
        </p:spPr>
        <p:txBody>
          <a:bodyPr wrap="square" rtlCol="0">
            <a:spAutoFit/>
          </a:bodyPr>
          <a:lstStyle/>
          <a:p>
            <a:pPr>
              <a:lnSpc>
                <a:spcPct val="150000"/>
              </a:lnSpc>
            </a:pPr>
            <a:r>
              <a:rPr lang="en-US" sz="2800" dirty="0" smtClean="0"/>
              <a:t>Biggest puzzle of all :</a:t>
            </a:r>
          </a:p>
          <a:p>
            <a:r>
              <a:rPr lang="en-US" sz="2800" dirty="0" smtClean="0">
                <a:solidFill>
                  <a:srgbClr val="0000CC"/>
                </a:solidFill>
              </a:rPr>
              <a:t>Why is a makeshift theory like the SM so successful?</a:t>
            </a:r>
            <a:endParaRPr lang="en-US" sz="2800" dirty="0">
              <a:solidFill>
                <a:srgbClr val="0000CC"/>
              </a:solidFill>
            </a:endParaRPr>
          </a:p>
        </p:txBody>
      </p:sp>
      <p:grpSp>
        <p:nvGrpSpPr>
          <p:cNvPr id="16" name="Group 15"/>
          <p:cNvGrpSpPr/>
          <p:nvPr/>
        </p:nvGrpSpPr>
        <p:grpSpPr>
          <a:xfrm>
            <a:off x="487032" y="4724400"/>
            <a:ext cx="7894968" cy="914400"/>
            <a:chOff x="487032" y="4724400"/>
            <a:chExt cx="7894968" cy="914400"/>
          </a:xfrm>
        </p:grpSpPr>
        <p:pic>
          <p:nvPicPr>
            <p:cNvPr id="21505" name="Picture 1"/>
            <p:cNvPicPr>
              <a:picLocks noChangeAspect="1" noChangeArrowheads="1"/>
            </p:cNvPicPr>
            <p:nvPr/>
          </p:nvPicPr>
          <p:blipFill>
            <a:blip r:embed="rId5"/>
            <a:srcRect/>
            <a:stretch>
              <a:fillRect/>
            </a:stretch>
          </p:blipFill>
          <p:spPr bwMode="auto">
            <a:xfrm>
              <a:off x="487032" y="4724400"/>
              <a:ext cx="7894968" cy="576489"/>
            </a:xfrm>
            <a:prstGeom prst="rect">
              <a:avLst/>
            </a:prstGeom>
            <a:noFill/>
            <a:ln w="9525">
              <a:noFill/>
              <a:miter lim="800000"/>
              <a:headEnd/>
              <a:tailEnd/>
            </a:ln>
            <a:effectLst/>
          </p:spPr>
        </p:pic>
        <p:pic>
          <p:nvPicPr>
            <p:cNvPr id="21506" name="Picture 2"/>
            <p:cNvPicPr>
              <a:picLocks noChangeAspect="1" noChangeArrowheads="1"/>
            </p:cNvPicPr>
            <p:nvPr/>
          </p:nvPicPr>
          <p:blipFill>
            <a:blip r:embed="rId6"/>
            <a:srcRect/>
            <a:stretch>
              <a:fillRect/>
            </a:stretch>
          </p:blipFill>
          <p:spPr bwMode="auto">
            <a:xfrm>
              <a:off x="1455060" y="5169792"/>
              <a:ext cx="6917868" cy="469008"/>
            </a:xfrm>
            <a:prstGeom prst="rect">
              <a:avLst/>
            </a:prstGeom>
            <a:noFill/>
            <a:ln w="9525">
              <a:noFill/>
              <a:miter lim="800000"/>
              <a:headEnd/>
              <a:tailEnd/>
            </a:ln>
            <a:effec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99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98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99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dissolve">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9" grpId="0"/>
      <p:bldP spid="10"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1676400"/>
            <a:ext cx="8610600" cy="5139869"/>
          </a:xfrm>
          <a:prstGeom prst="rect">
            <a:avLst/>
          </a:prstGeom>
          <a:noFill/>
        </p:spPr>
        <p:txBody>
          <a:bodyPr wrap="square" rtlCol="0">
            <a:spAutoFit/>
          </a:bodyPr>
          <a:lstStyle/>
          <a:p>
            <a:pPr marL="457200" indent="-457200">
              <a:spcAft>
                <a:spcPts val="1200"/>
              </a:spcAft>
              <a:buAutoNum type="arabicPeriod"/>
            </a:pPr>
            <a:r>
              <a:rPr lang="en-US" sz="2400" b="1" dirty="0" smtClean="0"/>
              <a:t>The Philosopher’s Stone</a:t>
            </a:r>
            <a:r>
              <a:rPr lang="en-US" sz="2400" b="1" dirty="0" smtClean="0">
                <a:solidFill>
                  <a:srgbClr val="0000CC"/>
                </a:solidFill>
              </a:rPr>
              <a:t> </a:t>
            </a:r>
            <a:r>
              <a:rPr lang="en-US" sz="2400" b="1" dirty="0" smtClean="0"/>
              <a:t>explanation : </a:t>
            </a:r>
          </a:p>
          <a:p>
            <a:pPr marL="457200" indent="-457200">
              <a:spcAft>
                <a:spcPts val="1200"/>
              </a:spcAft>
            </a:pPr>
            <a:r>
              <a:rPr lang="en-US" sz="2400" dirty="0" smtClean="0"/>
              <a:t>	</a:t>
            </a:r>
            <a:r>
              <a:rPr lang="en-US" sz="2400" dirty="0" smtClean="0">
                <a:solidFill>
                  <a:srgbClr val="0000CC"/>
                </a:solidFill>
              </a:rPr>
              <a:t>Alchemists spent centuries upon centuries seeking                      to make the Philosopher’s Stone or Touchstone, which              , by a touch would convert inexpensive materials into                     gold. They failed because there is no such thing, and                  no such mechanism exists.  </a:t>
            </a:r>
          </a:p>
          <a:p>
            <a:pPr marL="457200" indent="-457200">
              <a:spcAft>
                <a:spcPts val="1200"/>
              </a:spcAft>
            </a:pPr>
            <a:r>
              <a:rPr lang="en-US" sz="2400" dirty="0" smtClean="0"/>
              <a:t>	</a:t>
            </a:r>
            <a:r>
              <a:rPr lang="en-US" sz="2400" dirty="0" smtClean="0">
                <a:solidFill>
                  <a:srgbClr val="C00000"/>
                </a:solidFill>
              </a:rPr>
              <a:t>There is no new physics – the Standard Model is the final theory. All searches for </a:t>
            </a:r>
            <a:r>
              <a:rPr lang="en-US" sz="2400" dirty="0" err="1" smtClean="0">
                <a:solidFill>
                  <a:srgbClr val="C00000"/>
                </a:solidFill>
              </a:rPr>
              <a:t>bSM</a:t>
            </a:r>
            <a:r>
              <a:rPr lang="en-US" sz="2400" dirty="0" smtClean="0">
                <a:solidFill>
                  <a:srgbClr val="C00000"/>
                </a:solidFill>
              </a:rPr>
              <a:t> physics are doomed to fail because there is no </a:t>
            </a:r>
            <a:r>
              <a:rPr lang="en-US" sz="2400" dirty="0" err="1" smtClean="0">
                <a:solidFill>
                  <a:srgbClr val="C00000"/>
                </a:solidFill>
              </a:rPr>
              <a:t>bSM</a:t>
            </a:r>
            <a:r>
              <a:rPr lang="en-US" sz="2400" dirty="0" smtClean="0">
                <a:solidFill>
                  <a:srgbClr val="C00000"/>
                </a:solidFill>
              </a:rPr>
              <a:t> physics.</a:t>
            </a:r>
          </a:p>
          <a:p>
            <a:pPr marL="457200" indent="-457200">
              <a:spcAft>
                <a:spcPts val="1200"/>
              </a:spcAft>
            </a:pPr>
            <a:r>
              <a:rPr lang="en-US" sz="2400" dirty="0" smtClean="0"/>
              <a:t>	If this is really the case, we cannot ignore the question why such a hastily cobbled-together theory is the final one. </a:t>
            </a:r>
          </a:p>
          <a:p>
            <a:pPr marL="457200" indent="-457200">
              <a:spcAft>
                <a:spcPts val="1200"/>
              </a:spcAft>
            </a:pPr>
            <a:r>
              <a:rPr lang="en-US" sz="2400" dirty="0" smtClean="0"/>
              <a:t>	Or is there really an </a:t>
            </a:r>
            <a:r>
              <a:rPr lang="en-US" sz="2400" dirty="0" err="1" smtClean="0"/>
              <a:t>anthropic</a:t>
            </a:r>
            <a:r>
              <a:rPr lang="en-US" sz="2400" dirty="0" smtClean="0"/>
              <a:t> principle? </a:t>
            </a:r>
          </a:p>
        </p:txBody>
      </p:sp>
      <p:sp>
        <p:nvSpPr>
          <p:cNvPr id="3" name="TextBox 2"/>
          <p:cNvSpPr txBox="1"/>
          <p:nvPr/>
        </p:nvSpPr>
        <p:spPr>
          <a:xfrm>
            <a:off x="1524000" y="0"/>
            <a:ext cx="5715000" cy="523220"/>
          </a:xfrm>
          <a:prstGeom prst="rect">
            <a:avLst/>
          </a:prstGeom>
          <a:noFill/>
        </p:spPr>
        <p:txBody>
          <a:bodyPr wrap="square" rtlCol="0">
            <a:spAutoFit/>
          </a:bodyPr>
          <a:lstStyle/>
          <a:p>
            <a:pPr algn="ctr"/>
            <a:r>
              <a:rPr lang="en-US" sz="2800" b="1" dirty="0" smtClean="0"/>
              <a:t>The Five Possible Explanations</a:t>
            </a:r>
            <a:endParaRPr lang="en-US" sz="2800" b="1" dirty="0"/>
          </a:p>
        </p:txBody>
      </p:sp>
      <p:sp>
        <p:nvSpPr>
          <p:cNvPr id="4" name="TextBox 3"/>
          <p:cNvSpPr txBox="1"/>
          <p:nvPr/>
        </p:nvSpPr>
        <p:spPr>
          <a:xfrm>
            <a:off x="381000" y="609600"/>
            <a:ext cx="8077200" cy="830997"/>
          </a:xfrm>
          <a:prstGeom prst="rect">
            <a:avLst/>
          </a:prstGeom>
          <a:noFill/>
        </p:spPr>
        <p:txBody>
          <a:bodyPr wrap="square" rtlCol="0">
            <a:spAutoFit/>
          </a:bodyPr>
          <a:lstStyle/>
          <a:p>
            <a:r>
              <a:rPr lang="en-US" sz="2400" dirty="0" smtClean="0">
                <a:solidFill>
                  <a:srgbClr val="C00000"/>
                </a:solidFill>
              </a:rPr>
              <a:t>Why have we – so far – failed to find any evidence for physics beyond the Standard Model?</a:t>
            </a:r>
            <a:endParaRPr lang="en-US" sz="2400" dirty="0">
              <a:solidFill>
                <a:srgbClr val="C00000"/>
              </a:solidFill>
            </a:endParaRPr>
          </a:p>
        </p:txBody>
      </p:sp>
      <p:pic>
        <p:nvPicPr>
          <p:cNvPr id="1026" name="Picture 2"/>
          <p:cNvPicPr>
            <a:picLocks noChangeAspect="1" noChangeArrowheads="1"/>
          </p:cNvPicPr>
          <p:nvPr/>
        </p:nvPicPr>
        <p:blipFill>
          <a:blip r:embed="rId2" cstate="print"/>
          <a:srcRect/>
          <a:stretch>
            <a:fillRect/>
          </a:stretch>
        </p:blipFill>
        <p:spPr bwMode="auto">
          <a:xfrm>
            <a:off x="7391400" y="2209800"/>
            <a:ext cx="1352550" cy="1352550"/>
          </a:xfrm>
          <a:prstGeom prst="ellipse">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1719620"/>
            <a:ext cx="8991600" cy="4985980"/>
          </a:xfrm>
          <a:prstGeom prst="rect">
            <a:avLst/>
          </a:prstGeom>
          <a:noFill/>
        </p:spPr>
        <p:txBody>
          <a:bodyPr wrap="square" rtlCol="0">
            <a:spAutoFit/>
          </a:bodyPr>
          <a:lstStyle/>
          <a:p>
            <a:pPr marL="457200" indent="-457200">
              <a:spcAft>
                <a:spcPts val="1200"/>
              </a:spcAft>
              <a:buFont typeface="+mj-lt"/>
              <a:buAutoNum type="arabicPeriod" startAt="2"/>
            </a:pPr>
            <a:r>
              <a:rPr lang="en-US" sz="2400" b="1" dirty="0" smtClean="0"/>
              <a:t>The Galileo’s lantern explanation :  </a:t>
            </a:r>
          </a:p>
          <a:p>
            <a:pPr marL="457200" indent="-457200">
              <a:spcAft>
                <a:spcPts val="1200"/>
              </a:spcAft>
            </a:pPr>
            <a:r>
              <a:rPr lang="en-US" sz="2400" dirty="0" smtClean="0"/>
              <a:t>	</a:t>
            </a:r>
            <a:r>
              <a:rPr lang="en-US" sz="2400" dirty="0" smtClean="0">
                <a:solidFill>
                  <a:srgbClr val="0000CC"/>
                </a:solidFill>
              </a:rPr>
              <a:t>Galileo tried to find out how fast light                                                                      travels by standing on one hill and                                                            stationing an assistant with a lantern on another hill some miles away. Galileo would uncover his own lantern, and as soon as the assistant saw its glimmer, he would uncover his… This method failed because light travels much too fast…</a:t>
            </a:r>
          </a:p>
          <a:p>
            <a:pPr marL="457200" indent="-457200">
              <a:spcAft>
                <a:spcPts val="1200"/>
              </a:spcAft>
            </a:pPr>
            <a:r>
              <a:rPr lang="en-US" sz="2400" dirty="0" smtClean="0"/>
              <a:t>	</a:t>
            </a:r>
            <a:r>
              <a:rPr lang="en-US" sz="2400" dirty="0" smtClean="0">
                <a:solidFill>
                  <a:srgbClr val="C00000"/>
                </a:solidFill>
              </a:rPr>
              <a:t>There is </a:t>
            </a:r>
            <a:r>
              <a:rPr lang="en-US" sz="2400" dirty="0" err="1" smtClean="0">
                <a:solidFill>
                  <a:srgbClr val="C00000"/>
                </a:solidFill>
              </a:rPr>
              <a:t>bSM</a:t>
            </a:r>
            <a:r>
              <a:rPr lang="en-US" sz="2400" dirty="0" smtClean="0">
                <a:solidFill>
                  <a:srgbClr val="C00000"/>
                </a:solidFill>
              </a:rPr>
              <a:t> physics, but it exists at a much higher energy scale than we can achieve, or are planning to achieve. </a:t>
            </a:r>
          </a:p>
          <a:p>
            <a:pPr marL="457200" indent="-457200">
              <a:spcAft>
                <a:spcPts val="1200"/>
              </a:spcAft>
            </a:pPr>
            <a:r>
              <a:rPr lang="en-US" sz="2400" dirty="0" smtClean="0"/>
              <a:t>	Can we devise a wholly new kind of experiment which would overcome this deficiency, just as </a:t>
            </a:r>
            <a:r>
              <a:rPr lang="en-US" sz="2400" dirty="0" err="1" smtClean="0"/>
              <a:t>Fizeau</a:t>
            </a:r>
            <a:r>
              <a:rPr lang="en-US" sz="2400" dirty="0" smtClean="0"/>
              <a:t> and Foucault did for the speed of light ? Do we have a probe of much higher energy scales?</a:t>
            </a:r>
          </a:p>
        </p:txBody>
      </p:sp>
      <p:sp>
        <p:nvSpPr>
          <p:cNvPr id="3" name="TextBox 2"/>
          <p:cNvSpPr txBox="1"/>
          <p:nvPr/>
        </p:nvSpPr>
        <p:spPr>
          <a:xfrm>
            <a:off x="1524000" y="0"/>
            <a:ext cx="5715000" cy="523220"/>
          </a:xfrm>
          <a:prstGeom prst="rect">
            <a:avLst/>
          </a:prstGeom>
          <a:noFill/>
        </p:spPr>
        <p:txBody>
          <a:bodyPr wrap="square" rtlCol="0">
            <a:spAutoFit/>
          </a:bodyPr>
          <a:lstStyle/>
          <a:p>
            <a:pPr algn="ctr"/>
            <a:r>
              <a:rPr lang="en-US" sz="2800" b="1" dirty="0" smtClean="0"/>
              <a:t>The Five Possible Explanations</a:t>
            </a:r>
            <a:endParaRPr lang="en-US" sz="2800" b="1" dirty="0"/>
          </a:p>
        </p:txBody>
      </p:sp>
      <p:sp>
        <p:nvSpPr>
          <p:cNvPr id="4" name="TextBox 3"/>
          <p:cNvSpPr txBox="1"/>
          <p:nvPr/>
        </p:nvSpPr>
        <p:spPr>
          <a:xfrm>
            <a:off x="381000" y="609600"/>
            <a:ext cx="8077200" cy="830997"/>
          </a:xfrm>
          <a:prstGeom prst="rect">
            <a:avLst/>
          </a:prstGeom>
          <a:noFill/>
        </p:spPr>
        <p:txBody>
          <a:bodyPr wrap="square" rtlCol="0">
            <a:spAutoFit/>
          </a:bodyPr>
          <a:lstStyle/>
          <a:p>
            <a:r>
              <a:rPr lang="en-US" sz="2400" dirty="0" smtClean="0">
                <a:solidFill>
                  <a:srgbClr val="C00000"/>
                </a:solidFill>
              </a:rPr>
              <a:t>Why have we – so far – failed to find any evidence for physics beyond the Standard Model?</a:t>
            </a:r>
            <a:endParaRPr lang="en-US" sz="2400" dirty="0">
              <a:solidFill>
                <a:srgbClr val="C00000"/>
              </a:solidFill>
            </a:endParaRPr>
          </a:p>
        </p:txBody>
      </p:sp>
      <p:pic>
        <p:nvPicPr>
          <p:cNvPr id="2050" name="Picture 2"/>
          <p:cNvPicPr>
            <a:picLocks noChangeAspect="1" noChangeArrowheads="1"/>
          </p:cNvPicPr>
          <p:nvPr/>
        </p:nvPicPr>
        <p:blipFill>
          <a:blip r:embed="rId2" cstate="print"/>
          <a:srcRect/>
          <a:stretch>
            <a:fillRect/>
          </a:stretch>
        </p:blipFill>
        <p:spPr bwMode="auto">
          <a:xfrm>
            <a:off x="5410200" y="1543050"/>
            <a:ext cx="3438525" cy="15049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1595021"/>
            <a:ext cx="8991600" cy="5047536"/>
          </a:xfrm>
          <a:prstGeom prst="rect">
            <a:avLst/>
          </a:prstGeom>
          <a:noFill/>
        </p:spPr>
        <p:txBody>
          <a:bodyPr wrap="square" rtlCol="0">
            <a:spAutoFit/>
          </a:bodyPr>
          <a:lstStyle/>
          <a:p>
            <a:pPr marL="457200" indent="-457200">
              <a:spcAft>
                <a:spcPts val="1200"/>
              </a:spcAft>
              <a:buFont typeface="+mj-lt"/>
              <a:buAutoNum type="arabicPeriod" startAt="3"/>
            </a:pPr>
            <a:r>
              <a:rPr lang="en-US" sz="2400" b="1" dirty="0" smtClean="0"/>
              <a:t>The Malaria explanation :</a:t>
            </a:r>
          </a:p>
          <a:p>
            <a:pPr marL="457200" indent="-457200"/>
            <a:r>
              <a:rPr lang="en-US" sz="2400" dirty="0" smtClean="0"/>
              <a:t>	</a:t>
            </a:r>
            <a:r>
              <a:rPr lang="en-US" sz="2400" dirty="0" smtClean="0">
                <a:solidFill>
                  <a:srgbClr val="0000CC"/>
                </a:solidFill>
              </a:rPr>
              <a:t>For many centuries, people thought that malaria was due to foul smells..The very name ‘malaria’ comes from ‘mal’ (bad) and ‘air’. People would go around smelling perfumes and covering their noses. Not till Ronald Ross in 1897 was the mosquito found to be the culprit.</a:t>
            </a:r>
          </a:p>
          <a:p>
            <a:pPr marL="457200" indent="-457200"/>
            <a:r>
              <a:rPr lang="en-US" sz="2400" dirty="0" smtClean="0"/>
              <a:t>	 </a:t>
            </a:r>
          </a:p>
          <a:p>
            <a:pPr marL="457200" indent="-457200"/>
            <a:r>
              <a:rPr lang="en-US" sz="2400" dirty="0" smtClean="0"/>
              <a:t>	</a:t>
            </a:r>
            <a:r>
              <a:rPr lang="en-US" sz="2400" dirty="0" smtClean="0">
                <a:solidFill>
                  <a:srgbClr val="C00000"/>
                </a:solidFill>
              </a:rPr>
              <a:t>There is new </a:t>
            </a:r>
            <a:r>
              <a:rPr lang="en-US" sz="2400" dirty="0" err="1" smtClean="0">
                <a:solidFill>
                  <a:srgbClr val="C00000"/>
                </a:solidFill>
              </a:rPr>
              <a:t>bSM</a:t>
            </a:r>
            <a:r>
              <a:rPr lang="en-US" sz="2400" dirty="0" smtClean="0">
                <a:solidFill>
                  <a:srgbClr val="C00000"/>
                </a:solidFill>
              </a:rPr>
              <a:t> physics, but it is not of the kind we have been looking for and we have simply ignored the signals which are very much there. </a:t>
            </a:r>
          </a:p>
          <a:p>
            <a:pPr marL="457200" indent="-457200"/>
            <a:endParaRPr lang="en-US" sz="2400" dirty="0" smtClean="0"/>
          </a:p>
          <a:p>
            <a:pPr marL="457200" indent="-457200"/>
            <a:r>
              <a:rPr lang="en-US" sz="2400" dirty="0" smtClean="0"/>
              <a:t>	Can we search in an unbiased way which will catch </a:t>
            </a:r>
            <a:r>
              <a:rPr lang="en-US" sz="2400" dirty="0" err="1" smtClean="0"/>
              <a:t>bSM</a:t>
            </a:r>
            <a:r>
              <a:rPr lang="en-US" sz="2400" dirty="0" smtClean="0"/>
              <a:t> signals whatever they are?</a:t>
            </a:r>
          </a:p>
        </p:txBody>
      </p:sp>
      <p:sp>
        <p:nvSpPr>
          <p:cNvPr id="3" name="TextBox 2"/>
          <p:cNvSpPr txBox="1"/>
          <p:nvPr/>
        </p:nvSpPr>
        <p:spPr>
          <a:xfrm>
            <a:off x="1524000" y="0"/>
            <a:ext cx="5715000" cy="523220"/>
          </a:xfrm>
          <a:prstGeom prst="rect">
            <a:avLst/>
          </a:prstGeom>
          <a:noFill/>
        </p:spPr>
        <p:txBody>
          <a:bodyPr wrap="square" rtlCol="0">
            <a:spAutoFit/>
          </a:bodyPr>
          <a:lstStyle/>
          <a:p>
            <a:pPr algn="ctr"/>
            <a:r>
              <a:rPr lang="en-US" sz="2800" b="1" dirty="0" smtClean="0"/>
              <a:t>The Five Possible Explanations</a:t>
            </a:r>
            <a:endParaRPr lang="en-US" sz="2800" b="1" dirty="0"/>
          </a:p>
        </p:txBody>
      </p:sp>
      <p:sp>
        <p:nvSpPr>
          <p:cNvPr id="4" name="TextBox 3"/>
          <p:cNvSpPr txBox="1"/>
          <p:nvPr/>
        </p:nvSpPr>
        <p:spPr>
          <a:xfrm>
            <a:off x="381000" y="609600"/>
            <a:ext cx="8077200" cy="830997"/>
          </a:xfrm>
          <a:prstGeom prst="rect">
            <a:avLst/>
          </a:prstGeom>
          <a:noFill/>
        </p:spPr>
        <p:txBody>
          <a:bodyPr wrap="square" rtlCol="0">
            <a:spAutoFit/>
          </a:bodyPr>
          <a:lstStyle/>
          <a:p>
            <a:r>
              <a:rPr lang="en-US" sz="2400" dirty="0" smtClean="0">
                <a:solidFill>
                  <a:srgbClr val="C00000"/>
                </a:solidFill>
              </a:rPr>
              <a:t>Why have we – so far – failed to find any evidence for physics beyond the Standard Model?</a:t>
            </a:r>
            <a:endParaRPr lang="en-US" sz="2400" dirty="0">
              <a:solidFill>
                <a:srgbClr val="C00000"/>
              </a:solidFill>
            </a:endParaRPr>
          </a:p>
        </p:txBody>
      </p:sp>
      <p:pic>
        <p:nvPicPr>
          <p:cNvPr id="3074" name="Picture 2"/>
          <p:cNvPicPr>
            <a:picLocks noChangeAspect="1" noChangeArrowheads="1"/>
          </p:cNvPicPr>
          <p:nvPr/>
        </p:nvPicPr>
        <p:blipFill>
          <a:blip r:embed="rId2" cstate="print"/>
          <a:srcRect/>
          <a:stretch>
            <a:fillRect/>
          </a:stretch>
        </p:blipFill>
        <p:spPr bwMode="auto">
          <a:xfrm>
            <a:off x="7315200" y="1447800"/>
            <a:ext cx="887860" cy="533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1595021"/>
            <a:ext cx="8991600" cy="4678204"/>
          </a:xfrm>
          <a:prstGeom prst="rect">
            <a:avLst/>
          </a:prstGeom>
          <a:noFill/>
        </p:spPr>
        <p:txBody>
          <a:bodyPr wrap="square" rtlCol="0">
            <a:spAutoFit/>
          </a:bodyPr>
          <a:lstStyle/>
          <a:p>
            <a:pPr marL="457200" indent="-457200">
              <a:buFont typeface="+mj-lt"/>
              <a:buAutoNum type="arabicPeriod" startAt="4"/>
            </a:pPr>
            <a:r>
              <a:rPr lang="en-US" sz="2400" b="1" dirty="0" smtClean="0"/>
              <a:t>The Gravitational Waves explanation : </a:t>
            </a:r>
          </a:p>
          <a:p>
            <a:pPr marL="457200" indent="-457200">
              <a:buFont typeface="+mj-lt"/>
              <a:buAutoNum type="arabicPeriod" startAt="4"/>
            </a:pPr>
            <a:endParaRPr lang="en-US" sz="2400" dirty="0" smtClean="0"/>
          </a:p>
          <a:p>
            <a:pPr marL="457200" indent="-457200"/>
            <a:r>
              <a:rPr lang="en-US" sz="2400" dirty="0" smtClean="0"/>
              <a:t>	</a:t>
            </a:r>
            <a:r>
              <a:rPr lang="en-US" sz="2400" dirty="0" smtClean="0">
                <a:solidFill>
                  <a:srgbClr val="0000CC"/>
                </a:solidFill>
              </a:rPr>
              <a:t>For almost a century people kept looking                                             for gravitational waves from some sources.                                                   These all failed because gravity is so weak.                                              Success only came with vastly improved                                                             technology detecting a truly catastrophic cosmic event.</a:t>
            </a:r>
          </a:p>
          <a:p>
            <a:pPr marL="457200" indent="-457200"/>
            <a:endParaRPr lang="en-US" sz="2400" dirty="0" smtClean="0"/>
          </a:p>
          <a:p>
            <a:pPr marL="457200" indent="-457200">
              <a:spcAft>
                <a:spcPts val="1200"/>
              </a:spcAft>
            </a:pPr>
            <a:r>
              <a:rPr lang="en-US" sz="2400" dirty="0" smtClean="0"/>
              <a:t>	</a:t>
            </a:r>
            <a:r>
              <a:rPr lang="en-US" sz="2400" dirty="0" smtClean="0">
                <a:solidFill>
                  <a:srgbClr val="C00000"/>
                </a:solidFill>
              </a:rPr>
              <a:t>There is new </a:t>
            </a:r>
            <a:r>
              <a:rPr lang="en-US" sz="2400" dirty="0" err="1" smtClean="0">
                <a:solidFill>
                  <a:srgbClr val="C00000"/>
                </a:solidFill>
              </a:rPr>
              <a:t>bSM</a:t>
            </a:r>
            <a:r>
              <a:rPr lang="en-US" sz="2400" dirty="0" smtClean="0">
                <a:solidFill>
                  <a:srgbClr val="C00000"/>
                </a:solidFill>
              </a:rPr>
              <a:t> physics, and its signals have been there all along, but these are very feeble and are getting lost in the stronger SM backgrounds. </a:t>
            </a:r>
          </a:p>
          <a:p>
            <a:pPr marL="457200" indent="-457200">
              <a:spcAft>
                <a:spcPts val="1200"/>
              </a:spcAft>
            </a:pPr>
            <a:r>
              <a:rPr lang="en-US" sz="2400" dirty="0" smtClean="0"/>
              <a:t>	Can we enhance the S/B ratio is any way?</a:t>
            </a:r>
          </a:p>
        </p:txBody>
      </p:sp>
      <p:sp>
        <p:nvSpPr>
          <p:cNvPr id="3" name="TextBox 2"/>
          <p:cNvSpPr txBox="1"/>
          <p:nvPr/>
        </p:nvSpPr>
        <p:spPr>
          <a:xfrm>
            <a:off x="1524000" y="0"/>
            <a:ext cx="5715000" cy="523220"/>
          </a:xfrm>
          <a:prstGeom prst="rect">
            <a:avLst/>
          </a:prstGeom>
          <a:noFill/>
        </p:spPr>
        <p:txBody>
          <a:bodyPr wrap="square" rtlCol="0">
            <a:spAutoFit/>
          </a:bodyPr>
          <a:lstStyle/>
          <a:p>
            <a:pPr algn="ctr"/>
            <a:r>
              <a:rPr lang="en-US" sz="2800" b="1" dirty="0" smtClean="0"/>
              <a:t>The Five Possible Explanations</a:t>
            </a:r>
            <a:endParaRPr lang="en-US" sz="2800" b="1" dirty="0"/>
          </a:p>
        </p:txBody>
      </p:sp>
      <p:sp>
        <p:nvSpPr>
          <p:cNvPr id="4" name="TextBox 3"/>
          <p:cNvSpPr txBox="1"/>
          <p:nvPr/>
        </p:nvSpPr>
        <p:spPr>
          <a:xfrm>
            <a:off x="381000" y="609600"/>
            <a:ext cx="8077200" cy="830997"/>
          </a:xfrm>
          <a:prstGeom prst="rect">
            <a:avLst/>
          </a:prstGeom>
          <a:noFill/>
        </p:spPr>
        <p:txBody>
          <a:bodyPr wrap="square" rtlCol="0">
            <a:spAutoFit/>
          </a:bodyPr>
          <a:lstStyle/>
          <a:p>
            <a:r>
              <a:rPr lang="en-US" sz="2400" dirty="0" smtClean="0">
                <a:solidFill>
                  <a:srgbClr val="C00000"/>
                </a:solidFill>
              </a:rPr>
              <a:t>Why have we – so far – failed to find any evidence for physics beyond the Standard Model?</a:t>
            </a:r>
            <a:endParaRPr lang="en-US" sz="2400" dirty="0">
              <a:solidFill>
                <a:srgbClr val="C00000"/>
              </a:solidFill>
            </a:endParaRPr>
          </a:p>
        </p:txBody>
      </p:sp>
      <p:pic>
        <p:nvPicPr>
          <p:cNvPr id="33795" name="Picture 3"/>
          <p:cNvPicPr>
            <a:picLocks noChangeAspect="1" noChangeArrowheads="1"/>
          </p:cNvPicPr>
          <p:nvPr/>
        </p:nvPicPr>
        <p:blipFill>
          <a:blip r:embed="rId2" cstate="print"/>
          <a:srcRect/>
          <a:stretch>
            <a:fillRect/>
          </a:stretch>
        </p:blipFill>
        <p:spPr bwMode="auto">
          <a:xfrm>
            <a:off x="6019800" y="2133600"/>
            <a:ext cx="2809875" cy="16573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1595021"/>
            <a:ext cx="8991600" cy="4893647"/>
          </a:xfrm>
          <a:prstGeom prst="rect">
            <a:avLst/>
          </a:prstGeom>
          <a:noFill/>
        </p:spPr>
        <p:txBody>
          <a:bodyPr wrap="square" rtlCol="0">
            <a:spAutoFit/>
          </a:bodyPr>
          <a:lstStyle/>
          <a:p>
            <a:pPr marL="457200" indent="-457200">
              <a:buFont typeface="+mj-lt"/>
              <a:buAutoNum type="arabicPeriod" startAt="5"/>
            </a:pPr>
            <a:r>
              <a:rPr lang="en-US" sz="2400" b="1" dirty="0" smtClean="0"/>
              <a:t>The Uranus explanation : </a:t>
            </a:r>
          </a:p>
          <a:p>
            <a:pPr marL="457200" indent="-457200"/>
            <a:r>
              <a:rPr lang="en-US" sz="2400" dirty="0" smtClean="0"/>
              <a:t>	</a:t>
            </a:r>
          </a:p>
          <a:p>
            <a:pPr marL="457200" indent="-457200"/>
            <a:r>
              <a:rPr lang="en-US" sz="2400" dirty="0" smtClean="0"/>
              <a:t>	</a:t>
            </a:r>
            <a:r>
              <a:rPr lang="en-US" sz="2400" dirty="0" smtClean="0">
                <a:solidFill>
                  <a:srgbClr val="0000CC"/>
                </a:solidFill>
              </a:rPr>
              <a:t>The planet Uranus was discovered in 1781 by Herschel                    who saw its disc through his big telescope. It was then                                          discovered that Uranus had been plotted as a star on                                         star charts six times before – but no one had checked                                      those charts to see if anything had moved or not.</a:t>
            </a:r>
          </a:p>
          <a:p>
            <a:pPr marL="457200" indent="-457200"/>
            <a:r>
              <a:rPr lang="en-US" sz="2400" dirty="0" smtClean="0"/>
              <a:t> </a:t>
            </a:r>
          </a:p>
          <a:p>
            <a:pPr marL="457200" indent="-457200"/>
            <a:r>
              <a:rPr lang="en-US" sz="2400" dirty="0" smtClean="0"/>
              <a:t>	</a:t>
            </a:r>
            <a:r>
              <a:rPr lang="en-US" sz="2400" dirty="0" smtClean="0">
                <a:solidFill>
                  <a:srgbClr val="C00000"/>
                </a:solidFill>
              </a:rPr>
              <a:t>There is </a:t>
            </a:r>
            <a:r>
              <a:rPr lang="en-US" sz="2400" dirty="0" err="1" smtClean="0">
                <a:solidFill>
                  <a:srgbClr val="C00000"/>
                </a:solidFill>
              </a:rPr>
              <a:t>bSM</a:t>
            </a:r>
            <a:r>
              <a:rPr lang="en-US" sz="2400" dirty="0" smtClean="0">
                <a:solidFill>
                  <a:srgbClr val="C00000"/>
                </a:solidFill>
              </a:rPr>
              <a:t> physics in the existing data, but in our haste to look for familiar things, we have overlooked it, or misinterpreted it.</a:t>
            </a:r>
          </a:p>
          <a:p>
            <a:pPr marL="457200" indent="-457200"/>
            <a:endParaRPr lang="en-US" sz="2400" dirty="0" smtClean="0"/>
          </a:p>
          <a:p>
            <a:pPr marL="457200" indent="-457200"/>
            <a:r>
              <a:rPr lang="en-US" sz="2400" dirty="0" smtClean="0"/>
              <a:t>	It is worth taking a hard look again at the existing data, with some kind of unbiased analysis method. </a:t>
            </a:r>
          </a:p>
        </p:txBody>
      </p:sp>
      <p:sp>
        <p:nvSpPr>
          <p:cNvPr id="3" name="TextBox 2"/>
          <p:cNvSpPr txBox="1"/>
          <p:nvPr/>
        </p:nvSpPr>
        <p:spPr>
          <a:xfrm>
            <a:off x="1524000" y="0"/>
            <a:ext cx="5715000" cy="523220"/>
          </a:xfrm>
          <a:prstGeom prst="rect">
            <a:avLst/>
          </a:prstGeom>
          <a:noFill/>
        </p:spPr>
        <p:txBody>
          <a:bodyPr wrap="square" rtlCol="0">
            <a:spAutoFit/>
          </a:bodyPr>
          <a:lstStyle/>
          <a:p>
            <a:pPr algn="ctr"/>
            <a:r>
              <a:rPr lang="en-US" sz="2800" b="1" dirty="0" smtClean="0"/>
              <a:t>The Five Possible Explanations</a:t>
            </a:r>
            <a:endParaRPr lang="en-US" sz="2800" b="1" dirty="0"/>
          </a:p>
        </p:txBody>
      </p:sp>
      <p:sp>
        <p:nvSpPr>
          <p:cNvPr id="4" name="TextBox 3"/>
          <p:cNvSpPr txBox="1"/>
          <p:nvPr/>
        </p:nvSpPr>
        <p:spPr>
          <a:xfrm>
            <a:off x="381000" y="609600"/>
            <a:ext cx="8077200" cy="830997"/>
          </a:xfrm>
          <a:prstGeom prst="rect">
            <a:avLst/>
          </a:prstGeom>
          <a:noFill/>
        </p:spPr>
        <p:txBody>
          <a:bodyPr wrap="square" rtlCol="0">
            <a:spAutoFit/>
          </a:bodyPr>
          <a:lstStyle/>
          <a:p>
            <a:r>
              <a:rPr lang="en-US" sz="2400" dirty="0" smtClean="0">
                <a:solidFill>
                  <a:srgbClr val="C00000"/>
                </a:solidFill>
              </a:rPr>
              <a:t>Why have we – so far – failed to find any evidence for physics beyond the Standard Model?</a:t>
            </a:r>
            <a:endParaRPr lang="en-US" sz="2400" dirty="0">
              <a:solidFill>
                <a:srgbClr val="C00000"/>
              </a:solidFill>
            </a:endParaRPr>
          </a:p>
        </p:txBody>
      </p:sp>
      <p:pic>
        <p:nvPicPr>
          <p:cNvPr id="32770" name="Picture 2" descr="Related image"/>
          <p:cNvPicPr>
            <a:picLocks noChangeAspect="1" noChangeArrowheads="1"/>
          </p:cNvPicPr>
          <p:nvPr/>
        </p:nvPicPr>
        <p:blipFill>
          <a:blip r:embed="rId2" cstate="print"/>
          <a:srcRect/>
          <a:stretch>
            <a:fillRect/>
          </a:stretch>
        </p:blipFill>
        <p:spPr bwMode="auto">
          <a:xfrm>
            <a:off x="7467600" y="2362200"/>
            <a:ext cx="1524000" cy="1524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1600" y="0"/>
            <a:ext cx="5715000" cy="523220"/>
          </a:xfrm>
          <a:prstGeom prst="rect">
            <a:avLst/>
          </a:prstGeom>
          <a:noFill/>
        </p:spPr>
        <p:txBody>
          <a:bodyPr wrap="square" rtlCol="0">
            <a:spAutoFit/>
          </a:bodyPr>
          <a:lstStyle/>
          <a:p>
            <a:pPr algn="ctr"/>
            <a:r>
              <a:rPr lang="en-US" sz="2800" b="1" dirty="0" smtClean="0"/>
              <a:t>How Can Colliders Help?</a:t>
            </a:r>
            <a:endParaRPr lang="en-US" sz="2800" b="1" dirty="0"/>
          </a:p>
        </p:txBody>
      </p:sp>
      <p:sp>
        <p:nvSpPr>
          <p:cNvPr id="3" name="TextBox 2"/>
          <p:cNvSpPr txBox="1"/>
          <p:nvPr/>
        </p:nvSpPr>
        <p:spPr>
          <a:xfrm>
            <a:off x="381000" y="609600"/>
            <a:ext cx="8763000" cy="1569660"/>
          </a:xfrm>
          <a:prstGeom prst="rect">
            <a:avLst/>
          </a:prstGeom>
          <a:noFill/>
        </p:spPr>
        <p:txBody>
          <a:bodyPr wrap="square" rtlCol="0">
            <a:spAutoFit/>
          </a:bodyPr>
          <a:lstStyle/>
          <a:p>
            <a:pPr marL="225425" indent="-225425">
              <a:spcAft>
                <a:spcPts val="1200"/>
              </a:spcAft>
              <a:buFont typeface="Arial" pitchFamily="34" charset="0"/>
              <a:buChar char="•"/>
            </a:pPr>
            <a:r>
              <a:rPr lang="en-US" sz="2400" b="1" dirty="0" smtClean="0">
                <a:solidFill>
                  <a:srgbClr val="0000CC"/>
                </a:solidFill>
              </a:rPr>
              <a:t>Philosopher’s Stone case </a:t>
            </a:r>
            <a:r>
              <a:rPr lang="en-US" sz="2400" dirty="0" smtClean="0"/>
              <a:t>: If the Standard Model is the only theory, we need to measure its parameters very precisely at different energy scales to discover possible connections/ correlations which could tell us why they have their present values… </a:t>
            </a:r>
          </a:p>
        </p:txBody>
      </p:sp>
      <p:sp>
        <p:nvSpPr>
          <p:cNvPr id="4" name="TextBox 3"/>
          <p:cNvSpPr txBox="1"/>
          <p:nvPr/>
        </p:nvSpPr>
        <p:spPr>
          <a:xfrm>
            <a:off x="381000" y="2514600"/>
            <a:ext cx="8229600" cy="4093428"/>
          </a:xfrm>
          <a:prstGeom prst="rect">
            <a:avLst/>
          </a:prstGeom>
          <a:noFill/>
        </p:spPr>
        <p:txBody>
          <a:bodyPr wrap="square" rtlCol="0">
            <a:spAutoFit/>
          </a:bodyPr>
          <a:lstStyle/>
          <a:p>
            <a:pPr marL="285750" indent="-285750">
              <a:spcAft>
                <a:spcPts val="1200"/>
              </a:spcAft>
              <a:buFont typeface="Wingdings" pitchFamily="2" charset="2"/>
              <a:buChar char="F"/>
            </a:pPr>
            <a:r>
              <a:rPr lang="en-US" sz="2400" dirty="0" smtClean="0"/>
              <a:t>Of the 24 SM parameters, the only ones not yet               measured are the </a:t>
            </a:r>
            <a:r>
              <a:rPr lang="en-US" sz="2400" dirty="0" err="1" smtClean="0"/>
              <a:t>quartic</a:t>
            </a:r>
            <a:r>
              <a:rPr lang="en-US" sz="2400" dirty="0" smtClean="0"/>
              <a:t> scalar coupling </a:t>
            </a:r>
            <a:r>
              <a:rPr lang="en-US" sz="2400" dirty="0" smtClean="0">
                <a:latin typeface="Symbol" pitchFamily="18" charset="2"/>
              </a:rPr>
              <a:t>l</a:t>
            </a:r>
            <a:r>
              <a:rPr lang="en-US" sz="2400" dirty="0" smtClean="0"/>
              <a:t>, the                                     neutrino masses </a:t>
            </a:r>
            <a:r>
              <a:rPr lang="en-US" sz="2400" i="1" dirty="0" err="1" smtClean="0"/>
              <a:t>m</a:t>
            </a:r>
            <a:r>
              <a:rPr lang="en-US" sz="2400" baseline="-25000" dirty="0" err="1" smtClean="0">
                <a:latin typeface="Symbol" pitchFamily="18" charset="2"/>
              </a:rPr>
              <a:t>n</a:t>
            </a:r>
            <a:r>
              <a:rPr lang="en-US" sz="2400" dirty="0" smtClean="0"/>
              <a:t> and the phase </a:t>
            </a:r>
            <a:r>
              <a:rPr lang="en-US" sz="2400" dirty="0" err="1" smtClean="0">
                <a:latin typeface="Symbol" pitchFamily="18" charset="2"/>
              </a:rPr>
              <a:t>d</a:t>
            </a:r>
            <a:r>
              <a:rPr lang="en-US" sz="2400" baseline="-25000" dirty="0" err="1" smtClean="0"/>
              <a:t>CP</a:t>
            </a:r>
            <a:r>
              <a:rPr lang="en-US" sz="2400" dirty="0" smtClean="0"/>
              <a:t> of the                                     PMNS matrix. More precise measurements may                           reveal unexpected features. </a:t>
            </a:r>
          </a:p>
          <a:p>
            <a:pPr marL="285750" indent="-285750">
              <a:spcAft>
                <a:spcPts val="1200"/>
              </a:spcAft>
              <a:buFont typeface="Wingdings" pitchFamily="2" charset="2"/>
              <a:buChar char="F"/>
            </a:pPr>
            <a:r>
              <a:rPr lang="en-US" sz="2400" dirty="0" smtClean="0">
                <a:solidFill>
                  <a:srgbClr val="0000CC"/>
                </a:solidFill>
              </a:rPr>
              <a:t>Colliders are most useful in measuring </a:t>
            </a:r>
            <a:r>
              <a:rPr lang="en-US" sz="2400" dirty="0" smtClean="0">
                <a:solidFill>
                  <a:srgbClr val="0000CC"/>
                </a:solidFill>
                <a:latin typeface="Symbol" pitchFamily="18" charset="2"/>
              </a:rPr>
              <a:t>l</a:t>
            </a:r>
            <a:r>
              <a:rPr lang="en-US" sz="2400" dirty="0" smtClean="0">
                <a:solidFill>
                  <a:srgbClr val="0000CC"/>
                </a:solidFill>
              </a:rPr>
              <a:t> - the others are better measured from non-collider experiments.</a:t>
            </a:r>
          </a:p>
          <a:p>
            <a:pPr marL="285750" indent="-285750">
              <a:spcAft>
                <a:spcPts val="1200"/>
              </a:spcAft>
              <a:buFont typeface="Wingdings" pitchFamily="2" charset="2"/>
              <a:buChar char="F"/>
            </a:pPr>
            <a:r>
              <a:rPr lang="en-US" sz="2400" dirty="0" smtClean="0">
                <a:solidFill>
                  <a:srgbClr val="C00000"/>
                </a:solidFill>
              </a:rPr>
              <a:t>Measurement of all parameters at higher scales will test the SM to loop-level and perhaps their running will give a clue to their pattern. </a:t>
            </a:r>
          </a:p>
        </p:txBody>
      </p:sp>
      <p:pic>
        <p:nvPicPr>
          <p:cNvPr id="1026" name="Picture 2"/>
          <p:cNvPicPr>
            <a:picLocks noChangeAspect="1" noChangeArrowheads="1"/>
          </p:cNvPicPr>
          <p:nvPr/>
        </p:nvPicPr>
        <p:blipFill>
          <a:blip r:embed="rId2" cstate="print"/>
          <a:srcRect/>
          <a:stretch>
            <a:fillRect/>
          </a:stretch>
        </p:blipFill>
        <p:spPr bwMode="auto">
          <a:xfrm>
            <a:off x="6781800" y="2438400"/>
            <a:ext cx="1828800" cy="1828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1600" y="0"/>
            <a:ext cx="5715000" cy="523220"/>
          </a:xfrm>
          <a:prstGeom prst="rect">
            <a:avLst/>
          </a:prstGeom>
          <a:noFill/>
        </p:spPr>
        <p:txBody>
          <a:bodyPr wrap="square" rtlCol="0">
            <a:spAutoFit/>
          </a:bodyPr>
          <a:lstStyle/>
          <a:p>
            <a:pPr algn="ctr"/>
            <a:r>
              <a:rPr lang="en-US" sz="2800" b="1" dirty="0" smtClean="0"/>
              <a:t>How Can Colliders Help?</a:t>
            </a:r>
            <a:endParaRPr lang="en-US" sz="2800" b="1" dirty="0"/>
          </a:p>
        </p:txBody>
      </p:sp>
      <p:sp>
        <p:nvSpPr>
          <p:cNvPr id="3" name="TextBox 2"/>
          <p:cNvSpPr txBox="1"/>
          <p:nvPr/>
        </p:nvSpPr>
        <p:spPr>
          <a:xfrm>
            <a:off x="381000" y="609600"/>
            <a:ext cx="8763000" cy="1938992"/>
          </a:xfrm>
          <a:prstGeom prst="rect">
            <a:avLst/>
          </a:prstGeom>
          <a:noFill/>
        </p:spPr>
        <p:txBody>
          <a:bodyPr wrap="square" rtlCol="0">
            <a:spAutoFit/>
          </a:bodyPr>
          <a:lstStyle/>
          <a:p>
            <a:pPr marL="225425" indent="-225425">
              <a:spcAft>
                <a:spcPts val="1200"/>
              </a:spcAft>
              <a:buFont typeface="Arial" pitchFamily="34" charset="0"/>
              <a:buChar char="•"/>
            </a:pPr>
            <a:r>
              <a:rPr lang="en-US" sz="2400" b="1" dirty="0" smtClean="0">
                <a:solidFill>
                  <a:srgbClr val="0000CC"/>
                </a:solidFill>
              </a:rPr>
              <a:t>Galileo’s Lantern case </a:t>
            </a:r>
            <a:r>
              <a:rPr lang="en-US" sz="2400" dirty="0" smtClean="0"/>
              <a:t>: If the new physics lies at much higher scales, it will manifest as tiny deviations (at the quantum level) from SM predictions and some rare processes which are </a:t>
            </a:r>
            <a:r>
              <a:rPr lang="en-US" sz="2400" dirty="0" err="1" smtClean="0"/>
              <a:t>bSM</a:t>
            </a:r>
            <a:r>
              <a:rPr lang="en-US" sz="2400" dirty="0" smtClean="0"/>
              <a:t>… only much more precise measurements and delicate searches can unveil these…</a:t>
            </a:r>
          </a:p>
        </p:txBody>
      </p:sp>
      <p:sp>
        <p:nvSpPr>
          <p:cNvPr id="4" name="TextBox 3"/>
          <p:cNvSpPr txBox="1"/>
          <p:nvPr/>
        </p:nvSpPr>
        <p:spPr>
          <a:xfrm>
            <a:off x="381000" y="2612172"/>
            <a:ext cx="8229600" cy="4093428"/>
          </a:xfrm>
          <a:prstGeom prst="rect">
            <a:avLst/>
          </a:prstGeom>
          <a:noFill/>
        </p:spPr>
        <p:txBody>
          <a:bodyPr wrap="square" rtlCol="0">
            <a:spAutoFit/>
          </a:bodyPr>
          <a:lstStyle/>
          <a:p>
            <a:pPr marL="285750" indent="-285750">
              <a:spcAft>
                <a:spcPts val="1200"/>
              </a:spcAft>
              <a:buFont typeface="Wingdings" pitchFamily="2" charset="2"/>
              <a:buChar char=""/>
            </a:pPr>
            <a:r>
              <a:rPr lang="en-US" sz="2400" dirty="0" smtClean="0"/>
              <a:t>We must continue to measure SM cross-sections                      and masses to higher and higher precisions, till                                     these effects show up. This can be done effectively                        only at colliders.</a:t>
            </a:r>
          </a:p>
          <a:p>
            <a:pPr marL="285750" indent="-285750">
              <a:spcAft>
                <a:spcPts val="1200"/>
              </a:spcAft>
              <a:buFont typeface="Wingdings" pitchFamily="2" charset="2"/>
              <a:buChar char=""/>
            </a:pPr>
            <a:r>
              <a:rPr lang="en-US" sz="2400" dirty="0" smtClean="0">
                <a:solidFill>
                  <a:srgbClr val="0000CC"/>
                </a:solidFill>
              </a:rPr>
              <a:t>We can (and do) write down effective field theories, using only symmetry arguments, and try to predict </a:t>
            </a:r>
            <a:r>
              <a:rPr lang="en-US" sz="2400" dirty="0" err="1" smtClean="0">
                <a:solidFill>
                  <a:srgbClr val="0000CC"/>
                </a:solidFill>
              </a:rPr>
              <a:t>bSM</a:t>
            </a:r>
            <a:r>
              <a:rPr lang="en-US" sz="2400" dirty="0" smtClean="0">
                <a:solidFill>
                  <a:srgbClr val="0000CC"/>
                </a:solidFill>
              </a:rPr>
              <a:t> effects using higher-dimensional operators – easier said than done.   </a:t>
            </a:r>
          </a:p>
          <a:p>
            <a:pPr marL="285750" indent="-285750">
              <a:spcAft>
                <a:spcPts val="1200"/>
              </a:spcAft>
              <a:buFont typeface="Wingdings" pitchFamily="2" charset="2"/>
              <a:buChar char=""/>
            </a:pPr>
            <a:r>
              <a:rPr lang="en-US" sz="2400" dirty="0" smtClean="0">
                <a:solidFill>
                  <a:srgbClr val="C00000"/>
                </a:solidFill>
              </a:rPr>
              <a:t>If we do find nonzero Wilson coefficients of these HD operators, we will look for correlations between them which might indicate the underlying physics. </a:t>
            </a:r>
          </a:p>
        </p:txBody>
      </p:sp>
      <p:pic>
        <p:nvPicPr>
          <p:cNvPr id="26626" name="Picture 2" descr="Image result for magnifying glass cartoon"/>
          <p:cNvPicPr>
            <a:picLocks noChangeAspect="1" noChangeArrowheads="1"/>
          </p:cNvPicPr>
          <p:nvPr/>
        </p:nvPicPr>
        <p:blipFill>
          <a:blip r:embed="rId2" cstate="print"/>
          <a:srcRect/>
          <a:stretch>
            <a:fillRect/>
          </a:stretch>
        </p:blipFill>
        <p:spPr bwMode="auto">
          <a:xfrm>
            <a:off x="7239000" y="2514600"/>
            <a:ext cx="1142239" cy="1600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62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1600" y="0"/>
            <a:ext cx="5715000" cy="523220"/>
          </a:xfrm>
          <a:prstGeom prst="rect">
            <a:avLst/>
          </a:prstGeom>
          <a:noFill/>
        </p:spPr>
        <p:txBody>
          <a:bodyPr wrap="square" rtlCol="0">
            <a:spAutoFit/>
          </a:bodyPr>
          <a:lstStyle/>
          <a:p>
            <a:pPr algn="ctr"/>
            <a:r>
              <a:rPr lang="en-US" sz="2800" b="1" dirty="0" smtClean="0"/>
              <a:t>How Can Colliders Help?</a:t>
            </a:r>
            <a:endParaRPr lang="en-US" sz="2800" b="1" dirty="0"/>
          </a:p>
        </p:txBody>
      </p:sp>
      <p:sp>
        <p:nvSpPr>
          <p:cNvPr id="3" name="TextBox 2"/>
          <p:cNvSpPr txBox="1"/>
          <p:nvPr/>
        </p:nvSpPr>
        <p:spPr>
          <a:xfrm>
            <a:off x="381000" y="609600"/>
            <a:ext cx="8229600" cy="1569660"/>
          </a:xfrm>
          <a:prstGeom prst="rect">
            <a:avLst/>
          </a:prstGeom>
          <a:noFill/>
        </p:spPr>
        <p:txBody>
          <a:bodyPr wrap="square" rtlCol="0">
            <a:spAutoFit/>
          </a:bodyPr>
          <a:lstStyle/>
          <a:p>
            <a:pPr marL="225425" indent="-225425">
              <a:spcAft>
                <a:spcPts val="1200"/>
              </a:spcAft>
              <a:buFont typeface="Arial" pitchFamily="34" charset="0"/>
              <a:buChar char="•"/>
            </a:pPr>
            <a:r>
              <a:rPr lang="en-US" sz="2400" b="1" dirty="0" smtClean="0">
                <a:solidFill>
                  <a:srgbClr val="0000CC"/>
                </a:solidFill>
              </a:rPr>
              <a:t>Malaria or Uranus case </a:t>
            </a:r>
            <a:r>
              <a:rPr lang="en-US" sz="2400" dirty="0" smtClean="0"/>
              <a:t>: Perhaps we will have to discover the </a:t>
            </a:r>
            <a:r>
              <a:rPr lang="en-US" sz="2400" dirty="0" err="1" smtClean="0"/>
              <a:t>bSM</a:t>
            </a:r>
            <a:r>
              <a:rPr lang="en-US" sz="2400" dirty="0" smtClean="0"/>
              <a:t> signals by a combination of better technology and serendipity, and only then will we be able to identify the signals which are already present…</a:t>
            </a:r>
          </a:p>
        </p:txBody>
      </p:sp>
      <p:sp>
        <p:nvSpPr>
          <p:cNvPr id="4" name="TextBox 3"/>
          <p:cNvSpPr txBox="1"/>
          <p:nvPr/>
        </p:nvSpPr>
        <p:spPr>
          <a:xfrm>
            <a:off x="381000" y="2362200"/>
            <a:ext cx="8229600" cy="3724096"/>
          </a:xfrm>
          <a:prstGeom prst="rect">
            <a:avLst/>
          </a:prstGeom>
          <a:noFill/>
        </p:spPr>
        <p:txBody>
          <a:bodyPr wrap="square" rtlCol="0">
            <a:spAutoFit/>
          </a:bodyPr>
          <a:lstStyle/>
          <a:p>
            <a:pPr marL="285750" indent="-285750">
              <a:spcAft>
                <a:spcPts val="1200"/>
              </a:spcAft>
              <a:buFont typeface="Wingdings" pitchFamily="2" charset="2"/>
              <a:buChar char=""/>
            </a:pPr>
            <a:r>
              <a:rPr lang="en-US" sz="2400" dirty="0" smtClean="0"/>
              <a:t>We must go to higher energies and                                              luminosities  to  pick up the signals for                                                                       new physics. This can be done most                                        effectively at colliders.</a:t>
            </a:r>
          </a:p>
          <a:p>
            <a:pPr marL="285750" indent="-285750">
              <a:spcAft>
                <a:spcPts val="1200"/>
              </a:spcAft>
              <a:buFont typeface="Wingdings" pitchFamily="2" charset="2"/>
              <a:buChar char=""/>
            </a:pPr>
            <a:r>
              <a:rPr lang="en-US" sz="2400" dirty="0" smtClean="0">
                <a:solidFill>
                  <a:srgbClr val="0000CC"/>
                </a:solidFill>
              </a:rPr>
              <a:t>We can build discovery machines – </a:t>
            </a:r>
            <a:r>
              <a:rPr lang="en-US" sz="2400" dirty="0" err="1" smtClean="0">
                <a:solidFill>
                  <a:srgbClr val="0000CC"/>
                </a:solidFill>
              </a:rPr>
              <a:t>hadron</a:t>
            </a:r>
            <a:r>
              <a:rPr lang="en-US" sz="2400" dirty="0" smtClean="0">
                <a:solidFill>
                  <a:srgbClr val="0000CC"/>
                </a:solidFill>
              </a:rPr>
              <a:t> collider like the LHC – as well as precision machines – lepton colliders like LEP.   </a:t>
            </a:r>
          </a:p>
          <a:p>
            <a:pPr marL="285750" indent="-285750">
              <a:spcAft>
                <a:spcPts val="1200"/>
              </a:spcAft>
              <a:buFont typeface="Wingdings" pitchFamily="2" charset="2"/>
              <a:buChar char=""/>
            </a:pPr>
            <a:r>
              <a:rPr lang="en-US" sz="2400" dirty="0" smtClean="0">
                <a:solidFill>
                  <a:srgbClr val="C00000"/>
                </a:solidFill>
              </a:rPr>
              <a:t>If we do find </a:t>
            </a:r>
            <a:r>
              <a:rPr lang="en-US" sz="2400" dirty="0" err="1" smtClean="0">
                <a:solidFill>
                  <a:srgbClr val="C00000"/>
                </a:solidFill>
              </a:rPr>
              <a:t>bSM</a:t>
            </a:r>
            <a:r>
              <a:rPr lang="en-US" sz="2400" dirty="0" smtClean="0">
                <a:solidFill>
                  <a:srgbClr val="C00000"/>
                </a:solidFill>
              </a:rPr>
              <a:t> physics at higher energies, we may then be able to extrapolate to current energies and luminosities to see what we have missed. Admittedly an academic exercise. </a:t>
            </a:r>
          </a:p>
        </p:txBody>
      </p:sp>
      <p:pic>
        <p:nvPicPr>
          <p:cNvPr id="24580" name="Picture 4" descr="Related image"/>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5486400" y="1676400"/>
            <a:ext cx="3048000" cy="2485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58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1600" y="0"/>
            <a:ext cx="5715000" cy="523220"/>
          </a:xfrm>
          <a:prstGeom prst="rect">
            <a:avLst/>
          </a:prstGeom>
          <a:noFill/>
        </p:spPr>
        <p:txBody>
          <a:bodyPr wrap="square" rtlCol="0">
            <a:spAutoFit/>
          </a:bodyPr>
          <a:lstStyle/>
          <a:p>
            <a:pPr algn="ctr"/>
            <a:r>
              <a:rPr lang="en-US" sz="2800" b="1" dirty="0" smtClean="0"/>
              <a:t>How Can Colliders Help?</a:t>
            </a:r>
            <a:endParaRPr lang="en-US" sz="2800" b="1" dirty="0"/>
          </a:p>
        </p:txBody>
      </p:sp>
      <p:sp>
        <p:nvSpPr>
          <p:cNvPr id="3" name="TextBox 2"/>
          <p:cNvSpPr txBox="1"/>
          <p:nvPr/>
        </p:nvSpPr>
        <p:spPr>
          <a:xfrm>
            <a:off x="381000" y="609600"/>
            <a:ext cx="8229600" cy="1200329"/>
          </a:xfrm>
          <a:prstGeom prst="rect">
            <a:avLst/>
          </a:prstGeom>
          <a:noFill/>
        </p:spPr>
        <p:txBody>
          <a:bodyPr wrap="square" rtlCol="0">
            <a:spAutoFit/>
          </a:bodyPr>
          <a:lstStyle/>
          <a:p>
            <a:pPr marL="225425" indent="-225425">
              <a:spcAft>
                <a:spcPts val="1200"/>
              </a:spcAft>
              <a:buFont typeface="Arial" pitchFamily="34" charset="0"/>
              <a:buChar char="•"/>
            </a:pPr>
            <a:r>
              <a:rPr lang="en-US" sz="2400" b="1" dirty="0" smtClean="0">
                <a:solidFill>
                  <a:srgbClr val="0000CC"/>
                </a:solidFill>
              </a:rPr>
              <a:t>Gravitational Waves case </a:t>
            </a:r>
            <a:r>
              <a:rPr lang="en-US" sz="2400" dirty="0" smtClean="0"/>
              <a:t>: If we are lucky, </a:t>
            </a:r>
            <a:r>
              <a:rPr lang="en-US" sz="2400" dirty="0" err="1" smtClean="0"/>
              <a:t>bSM</a:t>
            </a:r>
            <a:r>
              <a:rPr lang="en-US" sz="2400" dirty="0" smtClean="0"/>
              <a:t> physics may be just around the corner, but perhaps not in any of the forms we have been expecting…</a:t>
            </a:r>
          </a:p>
        </p:txBody>
      </p:sp>
      <p:sp>
        <p:nvSpPr>
          <p:cNvPr id="4" name="TextBox 3"/>
          <p:cNvSpPr txBox="1"/>
          <p:nvPr/>
        </p:nvSpPr>
        <p:spPr>
          <a:xfrm>
            <a:off x="381000" y="1981200"/>
            <a:ext cx="8229600" cy="4462760"/>
          </a:xfrm>
          <a:prstGeom prst="rect">
            <a:avLst/>
          </a:prstGeom>
          <a:noFill/>
        </p:spPr>
        <p:txBody>
          <a:bodyPr wrap="square" rtlCol="0">
            <a:spAutoFit/>
          </a:bodyPr>
          <a:lstStyle/>
          <a:p>
            <a:pPr marL="285750" indent="-285750">
              <a:spcAft>
                <a:spcPts val="1200"/>
              </a:spcAft>
              <a:buFont typeface="Wingdings" pitchFamily="2" charset="2"/>
              <a:buChar char=""/>
            </a:pPr>
            <a:r>
              <a:rPr lang="en-US" sz="2400" dirty="0" smtClean="0"/>
              <a:t>We need to go on running the LHC and to build precision machines in the same energy ballpark. Only if enough data accumulate can we at all think of filtering it for very rare events.</a:t>
            </a:r>
          </a:p>
          <a:p>
            <a:pPr marL="285750" indent="-285750">
              <a:spcAft>
                <a:spcPts val="1200"/>
              </a:spcAft>
              <a:buFont typeface="Wingdings" pitchFamily="2" charset="2"/>
              <a:buChar char=""/>
            </a:pPr>
            <a:r>
              <a:rPr lang="en-US" sz="2400" dirty="0" smtClean="0">
                <a:solidFill>
                  <a:srgbClr val="0000CC"/>
                </a:solidFill>
              </a:rPr>
              <a:t>Theorists need to devise more unbiased                                                 search techniques which would throw up                                                 new effects with as small a data sample                                                      as possible.    </a:t>
            </a:r>
          </a:p>
          <a:p>
            <a:pPr marL="285750" indent="-285750">
              <a:spcAft>
                <a:spcPts val="1200"/>
              </a:spcAft>
              <a:buFont typeface="Wingdings" pitchFamily="2" charset="2"/>
              <a:buChar char=""/>
            </a:pPr>
            <a:r>
              <a:rPr lang="en-US" sz="2400" dirty="0" smtClean="0">
                <a:solidFill>
                  <a:srgbClr val="C00000"/>
                </a:solidFill>
              </a:rPr>
              <a:t>If we do find </a:t>
            </a:r>
            <a:r>
              <a:rPr lang="en-US" sz="2400" dirty="0" err="1" smtClean="0">
                <a:solidFill>
                  <a:srgbClr val="C00000"/>
                </a:solidFill>
              </a:rPr>
              <a:t>bSM</a:t>
            </a:r>
            <a:r>
              <a:rPr lang="en-US" sz="2400" dirty="0" smtClean="0">
                <a:solidFill>
                  <a:srgbClr val="C00000"/>
                </a:solidFill>
              </a:rPr>
              <a:t> physics signals at, e.g., the LHC, the stage will be set for the next generation of colliders to probe this new physics.  </a:t>
            </a:r>
          </a:p>
        </p:txBody>
      </p:sp>
      <p:pic>
        <p:nvPicPr>
          <p:cNvPr id="23555"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6400800" y="3352800"/>
            <a:ext cx="1463040" cy="1828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355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0"/>
            <a:ext cx="8763000" cy="523220"/>
          </a:xfrm>
          <a:prstGeom prst="rect">
            <a:avLst/>
          </a:prstGeom>
          <a:noFill/>
        </p:spPr>
        <p:txBody>
          <a:bodyPr wrap="square" rtlCol="0">
            <a:spAutoFit/>
          </a:bodyPr>
          <a:lstStyle/>
          <a:p>
            <a:pPr algn="ctr"/>
            <a:r>
              <a:rPr lang="en-US" sz="2800" b="1" dirty="0" smtClean="0"/>
              <a:t>What Kind of New Colliders are Being Contemplated?</a:t>
            </a:r>
            <a:endParaRPr lang="en-US" sz="2800" b="1" dirty="0"/>
          </a:p>
        </p:txBody>
      </p:sp>
      <p:pic>
        <p:nvPicPr>
          <p:cNvPr id="23553" name="Picture 1"/>
          <p:cNvPicPr>
            <a:picLocks noChangeAspect="1" noChangeArrowheads="1"/>
          </p:cNvPicPr>
          <p:nvPr/>
        </p:nvPicPr>
        <p:blipFill>
          <a:blip r:embed="rId2" cstate="print"/>
          <a:srcRect/>
          <a:stretch>
            <a:fillRect/>
          </a:stretch>
        </p:blipFill>
        <p:spPr bwMode="auto">
          <a:xfrm>
            <a:off x="5410200" y="2209800"/>
            <a:ext cx="2152650" cy="1066800"/>
          </a:xfrm>
          <a:prstGeom prst="rect">
            <a:avLst/>
          </a:prstGeom>
          <a:noFill/>
          <a:ln w="9525">
            <a:noFill/>
            <a:miter lim="800000"/>
            <a:headEnd/>
            <a:tailEnd/>
          </a:ln>
        </p:spPr>
      </p:pic>
      <p:pic>
        <p:nvPicPr>
          <p:cNvPr id="23554" name="Picture 2"/>
          <p:cNvPicPr>
            <a:picLocks noChangeAspect="1" noChangeArrowheads="1"/>
          </p:cNvPicPr>
          <p:nvPr/>
        </p:nvPicPr>
        <p:blipFill>
          <a:blip r:embed="rId3" cstate="print"/>
          <a:srcRect/>
          <a:stretch>
            <a:fillRect/>
          </a:stretch>
        </p:blipFill>
        <p:spPr bwMode="auto">
          <a:xfrm>
            <a:off x="6019800" y="3810000"/>
            <a:ext cx="2314575" cy="1133475"/>
          </a:xfrm>
          <a:prstGeom prst="rect">
            <a:avLst/>
          </a:prstGeom>
          <a:noFill/>
          <a:ln w="9525">
            <a:noFill/>
            <a:miter lim="800000"/>
            <a:headEnd/>
            <a:tailEnd/>
          </a:ln>
        </p:spPr>
      </p:pic>
      <p:pic>
        <p:nvPicPr>
          <p:cNvPr id="23555" name="Picture 3"/>
          <p:cNvPicPr>
            <a:picLocks noChangeAspect="1" noChangeArrowheads="1"/>
          </p:cNvPicPr>
          <p:nvPr/>
        </p:nvPicPr>
        <p:blipFill>
          <a:blip r:embed="rId4" cstate="print"/>
          <a:srcRect/>
          <a:stretch>
            <a:fillRect/>
          </a:stretch>
        </p:blipFill>
        <p:spPr bwMode="auto">
          <a:xfrm>
            <a:off x="6410325" y="5334000"/>
            <a:ext cx="2733675" cy="1104900"/>
          </a:xfrm>
          <a:prstGeom prst="rect">
            <a:avLst/>
          </a:prstGeom>
          <a:noFill/>
          <a:ln w="9525">
            <a:noFill/>
            <a:miter lim="800000"/>
            <a:headEnd/>
            <a:tailEnd/>
          </a:ln>
        </p:spPr>
      </p:pic>
      <p:pic>
        <p:nvPicPr>
          <p:cNvPr id="23556" name="Picture 4"/>
          <p:cNvPicPr>
            <a:picLocks noChangeAspect="1" noChangeArrowheads="1"/>
          </p:cNvPicPr>
          <p:nvPr/>
        </p:nvPicPr>
        <p:blipFill>
          <a:blip r:embed="rId5" cstate="print"/>
          <a:srcRect/>
          <a:stretch>
            <a:fillRect/>
          </a:stretch>
        </p:blipFill>
        <p:spPr bwMode="auto">
          <a:xfrm>
            <a:off x="762000" y="2438400"/>
            <a:ext cx="2047875" cy="1085850"/>
          </a:xfrm>
          <a:prstGeom prst="rect">
            <a:avLst/>
          </a:prstGeom>
          <a:noFill/>
          <a:ln w="9525">
            <a:noFill/>
            <a:miter lim="800000"/>
            <a:headEnd/>
            <a:tailEnd/>
          </a:ln>
        </p:spPr>
      </p:pic>
      <p:pic>
        <p:nvPicPr>
          <p:cNvPr id="23557" name="Picture 5"/>
          <p:cNvPicPr>
            <a:picLocks noChangeAspect="1" noChangeArrowheads="1"/>
          </p:cNvPicPr>
          <p:nvPr/>
        </p:nvPicPr>
        <p:blipFill>
          <a:blip r:embed="rId6" cstate="print"/>
          <a:srcRect/>
          <a:stretch>
            <a:fillRect/>
          </a:stretch>
        </p:blipFill>
        <p:spPr bwMode="auto">
          <a:xfrm>
            <a:off x="381000" y="3733800"/>
            <a:ext cx="2514600" cy="1200150"/>
          </a:xfrm>
          <a:prstGeom prst="rect">
            <a:avLst/>
          </a:prstGeom>
          <a:noFill/>
          <a:ln w="9525">
            <a:noFill/>
            <a:miter lim="800000"/>
            <a:headEnd/>
            <a:tailEnd/>
          </a:ln>
        </p:spPr>
      </p:pic>
      <p:pic>
        <p:nvPicPr>
          <p:cNvPr id="23558" name="Picture 6"/>
          <p:cNvPicPr>
            <a:picLocks noChangeAspect="1" noChangeArrowheads="1"/>
          </p:cNvPicPr>
          <p:nvPr/>
        </p:nvPicPr>
        <p:blipFill>
          <a:blip r:embed="rId7" cstate="print"/>
          <a:srcRect/>
          <a:stretch>
            <a:fillRect/>
          </a:stretch>
        </p:blipFill>
        <p:spPr bwMode="auto">
          <a:xfrm>
            <a:off x="0" y="5257800"/>
            <a:ext cx="1885950" cy="1600200"/>
          </a:xfrm>
          <a:prstGeom prst="rect">
            <a:avLst/>
          </a:prstGeom>
          <a:noFill/>
          <a:ln w="9525">
            <a:noFill/>
            <a:miter lim="800000"/>
            <a:headEnd/>
            <a:tailEnd/>
          </a:ln>
        </p:spPr>
      </p:pic>
      <p:pic>
        <p:nvPicPr>
          <p:cNvPr id="23559" name="Picture 7"/>
          <p:cNvPicPr>
            <a:picLocks noChangeAspect="1" noChangeArrowheads="1"/>
          </p:cNvPicPr>
          <p:nvPr/>
        </p:nvPicPr>
        <p:blipFill>
          <a:blip r:embed="rId8" cstate="print"/>
          <a:srcRect/>
          <a:stretch>
            <a:fillRect/>
          </a:stretch>
        </p:blipFill>
        <p:spPr bwMode="auto">
          <a:xfrm>
            <a:off x="3657600" y="3810000"/>
            <a:ext cx="1371600" cy="1539815"/>
          </a:xfrm>
          <a:prstGeom prst="rect">
            <a:avLst/>
          </a:prstGeom>
          <a:noFill/>
          <a:ln w="9525">
            <a:noFill/>
            <a:miter lim="800000"/>
            <a:headEnd/>
            <a:tailEnd/>
          </a:ln>
        </p:spPr>
      </p:pic>
      <p:sp>
        <p:nvSpPr>
          <p:cNvPr id="12" name="Oval 11"/>
          <p:cNvSpPr/>
          <p:nvPr/>
        </p:nvSpPr>
        <p:spPr>
          <a:xfrm>
            <a:off x="3657600" y="2286000"/>
            <a:ext cx="1143000" cy="1143000"/>
          </a:xfrm>
          <a:prstGeom prst="ellipse">
            <a:avLst/>
          </a:prstGeom>
          <a:solidFill>
            <a:schemeClr val="accent6">
              <a:lumMod val="40000"/>
              <a:lumOff val="60000"/>
            </a:schemeClr>
          </a:solidFill>
          <a:ln w="127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err="1" smtClean="0">
                <a:solidFill>
                  <a:srgbClr val="663300"/>
                </a:solidFill>
                <a:latin typeface="Symbol" pitchFamily="18" charset="2"/>
              </a:rPr>
              <a:t>gg</a:t>
            </a:r>
            <a:endParaRPr lang="en-US" sz="5400" b="1" dirty="0">
              <a:solidFill>
                <a:srgbClr val="663300"/>
              </a:solidFill>
              <a:latin typeface="Symbol" pitchFamily="18" charset="2"/>
            </a:endParaRPr>
          </a:p>
        </p:txBody>
      </p:sp>
      <p:sp>
        <p:nvSpPr>
          <p:cNvPr id="13" name="Block Arc 12"/>
          <p:cNvSpPr/>
          <p:nvPr/>
        </p:nvSpPr>
        <p:spPr>
          <a:xfrm>
            <a:off x="2743200" y="5592744"/>
            <a:ext cx="3124200" cy="2514600"/>
          </a:xfrm>
          <a:prstGeom prst="blockArc">
            <a:avLst>
              <a:gd name="adj1" fmla="val 10800000"/>
              <a:gd name="adj2" fmla="val 0"/>
              <a:gd name="adj3" fmla="val 50000"/>
            </a:avLst>
          </a:prstGeom>
          <a:solidFill>
            <a:srgbClr val="FCDE04"/>
          </a:solidFill>
          <a:ln w="127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rgbClr val="C00000"/>
                </a:solidFill>
                <a:latin typeface="Algerian" pitchFamily="82" charset="0"/>
              </a:rPr>
              <a:t>Laser </a:t>
            </a:r>
          </a:p>
          <a:p>
            <a:pPr algn="ctr"/>
            <a:r>
              <a:rPr lang="en-US" sz="2400" dirty="0" smtClean="0">
                <a:solidFill>
                  <a:srgbClr val="C00000"/>
                </a:solidFill>
                <a:latin typeface="Algerian" pitchFamily="82" charset="0"/>
              </a:rPr>
              <a:t>Plasma </a:t>
            </a:r>
          </a:p>
          <a:p>
            <a:pPr algn="ctr"/>
            <a:r>
              <a:rPr lang="en-US" sz="2400" dirty="0" smtClean="0">
                <a:solidFill>
                  <a:srgbClr val="C00000"/>
                </a:solidFill>
                <a:latin typeface="Algerian" pitchFamily="82" charset="0"/>
              </a:rPr>
              <a:t>Fields</a:t>
            </a:r>
            <a:endParaRPr lang="en-US" sz="2400" dirty="0">
              <a:solidFill>
                <a:srgbClr val="C00000"/>
              </a:solidFill>
              <a:latin typeface="Algerian" pitchFamily="82" charset="0"/>
            </a:endParaRPr>
          </a:p>
        </p:txBody>
      </p:sp>
      <p:sp>
        <p:nvSpPr>
          <p:cNvPr id="2253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2531" name="Rectangle 3"/>
          <p:cNvSpPr>
            <a:spLocks noChangeArrowheads="1"/>
          </p:cNvSpPr>
          <p:nvPr/>
        </p:nvSpPr>
        <p:spPr bwMode="auto">
          <a:xfrm>
            <a:off x="0" y="1076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22" name="Group 21"/>
          <p:cNvGrpSpPr/>
          <p:nvPr/>
        </p:nvGrpSpPr>
        <p:grpSpPr>
          <a:xfrm>
            <a:off x="228600" y="381000"/>
            <a:ext cx="2551545" cy="1981200"/>
            <a:chOff x="228600" y="381000"/>
            <a:chExt cx="2551545" cy="1981200"/>
          </a:xfrm>
        </p:grpSpPr>
        <p:pic>
          <p:nvPicPr>
            <p:cNvPr id="23561" name="Picture 9" descr="Related image"/>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228600" y="381000"/>
              <a:ext cx="2551545" cy="1981200"/>
            </a:xfrm>
            <a:prstGeom prst="rect">
              <a:avLst/>
            </a:prstGeom>
            <a:noFill/>
          </p:spPr>
        </p:pic>
        <p:sp>
          <p:nvSpPr>
            <p:cNvPr id="20" name="TextBox 19"/>
            <p:cNvSpPr txBox="1"/>
            <p:nvPr/>
          </p:nvSpPr>
          <p:spPr>
            <a:xfrm>
              <a:off x="497392" y="874208"/>
              <a:ext cx="1981200" cy="954107"/>
            </a:xfrm>
            <a:prstGeom prst="rect">
              <a:avLst/>
            </a:prstGeom>
            <a:noFill/>
          </p:spPr>
          <p:txBody>
            <a:bodyPr wrap="square" rtlCol="0">
              <a:spAutoFit/>
            </a:bodyPr>
            <a:lstStyle/>
            <a:p>
              <a:pPr algn="ctr"/>
              <a:r>
                <a:rPr lang="en-US" sz="2800" dirty="0" smtClean="0">
                  <a:solidFill>
                    <a:srgbClr val="663300"/>
                  </a:solidFill>
                  <a:latin typeface="Algerian" pitchFamily="82" charset="0"/>
                </a:rPr>
                <a:t>Lepton Colliders</a:t>
              </a:r>
              <a:endParaRPr lang="en-US" sz="2800" dirty="0">
                <a:solidFill>
                  <a:srgbClr val="663300"/>
                </a:solidFill>
                <a:latin typeface="Algerian" pitchFamily="82" charset="0"/>
              </a:endParaRPr>
            </a:p>
          </p:txBody>
        </p:sp>
      </p:grpSp>
      <p:grpSp>
        <p:nvGrpSpPr>
          <p:cNvPr id="23" name="Group 22"/>
          <p:cNvGrpSpPr/>
          <p:nvPr/>
        </p:nvGrpSpPr>
        <p:grpSpPr>
          <a:xfrm>
            <a:off x="6096000" y="-162232"/>
            <a:ext cx="2450123" cy="2895600"/>
            <a:chOff x="6096000" y="-162232"/>
            <a:chExt cx="2450123" cy="2895600"/>
          </a:xfrm>
        </p:grpSpPr>
        <p:pic>
          <p:nvPicPr>
            <p:cNvPr id="23567" name="Picture 15" descr="Image result for oval plaque brass"/>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6096000" y="-162232"/>
              <a:ext cx="2450123" cy="2895600"/>
            </a:xfrm>
            <a:prstGeom prst="rect">
              <a:avLst/>
            </a:prstGeom>
            <a:noFill/>
          </p:spPr>
        </p:pic>
        <p:sp>
          <p:nvSpPr>
            <p:cNvPr id="21" name="TextBox 20"/>
            <p:cNvSpPr txBox="1"/>
            <p:nvPr/>
          </p:nvSpPr>
          <p:spPr>
            <a:xfrm>
              <a:off x="6324600" y="732341"/>
              <a:ext cx="1981200" cy="954107"/>
            </a:xfrm>
            <a:prstGeom prst="rect">
              <a:avLst/>
            </a:prstGeom>
            <a:noFill/>
          </p:spPr>
          <p:txBody>
            <a:bodyPr wrap="square" rtlCol="0">
              <a:spAutoFit/>
            </a:bodyPr>
            <a:lstStyle/>
            <a:p>
              <a:pPr algn="ctr"/>
              <a:r>
                <a:rPr lang="en-US" sz="2800" dirty="0" smtClean="0">
                  <a:solidFill>
                    <a:schemeClr val="accent6">
                      <a:lumMod val="40000"/>
                      <a:lumOff val="60000"/>
                    </a:schemeClr>
                  </a:solidFill>
                  <a:latin typeface="Algerian" pitchFamily="82" charset="0"/>
                </a:rPr>
                <a:t>HADRON</a:t>
              </a:r>
            </a:p>
            <a:p>
              <a:pPr algn="ctr"/>
              <a:r>
                <a:rPr lang="en-US" sz="2800" dirty="0" smtClean="0">
                  <a:solidFill>
                    <a:schemeClr val="accent6">
                      <a:lumMod val="40000"/>
                      <a:lumOff val="60000"/>
                    </a:schemeClr>
                  </a:solidFill>
                  <a:latin typeface="Algerian" pitchFamily="82" charset="0"/>
                </a:rPr>
                <a:t>Colliders</a:t>
              </a:r>
              <a:endParaRPr lang="en-US" sz="2800" dirty="0">
                <a:solidFill>
                  <a:schemeClr val="accent6">
                    <a:lumMod val="40000"/>
                    <a:lumOff val="60000"/>
                  </a:schemeClr>
                </a:solidFill>
                <a:latin typeface="Algerian" pitchFamily="82" charset="0"/>
              </a:endParaRPr>
            </a:p>
          </p:txBody>
        </p:sp>
      </p:grpSp>
      <p:sp>
        <p:nvSpPr>
          <p:cNvPr id="3"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26" name="Group 25"/>
          <p:cNvGrpSpPr/>
          <p:nvPr/>
        </p:nvGrpSpPr>
        <p:grpSpPr>
          <a:xfrm>
            <a:off x="2971800" y="685800"/>
            <a:ext cx="2743200" cy="1295400"/>
            <a:chOff x="2971800" y="685800"/>
            <a:chExt cx="2743200" cy="1295400"/>
          </a:xfrm>
        </p:grpSpPr>
        <p:sp>
          <p:nvSpPr>
            <p:cNvPr id="18" name="Oval 17"/>
            <p:cNvSpPr/>
            <p:nvPr/>
          </p:nvSpPr>
          <p:spPr>
            <a:xfrm>
              <a:off x="2971800" y="685800"/>
              <a:ext cx="2743200" cy="1295400"/>
            </a:xfrm>
            <a:prstGeom prst="ellipse">
              <a:avLst/>
            </a:prstGeom>
            <a:solidFill>
              <a:srgbClr val="FECD6A"/>
            </a:solidFill>
            <a:ln w="12700">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29" name="Picture 1"/>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3200400" y="963386"/>
              <a:ext cx="2143125" cy="751795"/>
            </a:xfrm>
            <a:prstGeom prst="rect">
              <a:avLst/>
            </a:prstGeom>
            <a:noFill/>
          </p:spPr>
        </p:pic>
        <p:pic>
          <p:nvPicPr>
            <p:cNvPr id="4" name="Picture 1"/>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4038600" y="1600200"/>
              <a:ext cx="674077" cy="365125"/>
            </a:xfrm>
            <a:prstGeom prst="rect">
              <a:avLst/>
            </a:prstGeom>
            <a:noFill/>
          </p:spPr>
        </p:pic>
      </p:grpSp>
      <p:sp>
        <p:nvSpPr>
          <p:cNvPr id="5" name="Rectangle 3"/>
          <p:cNvSpPr>
            <a:spLocks noChangeArrowheads="1"/>
          </p:cNvSpPr>
          <p:nvPr/>
        </p:nvSpPr>
        <p:spPr bwMode="auto">
          <a:xfrm>
            <a:off x="0" y="1076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355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355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355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355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355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355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355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0"/>
            <a:ext cx="8763000" cy="523220"/>
          </a:xfrm>
          <a:prstGeom prst="rect">
            <a:avLst/>
          </a:prstGeom>
          <a:noFill/>
        </p:spPr>
        <p:txBody>
          <a:bodyPr wrap="square" rtlCol="0">
            <a:spAutoFit/>
          </a:bodyPr>
          <a:lstStyle/>
          <a:p>
            <a:pPr algn="ctr"/>
            <a:r>
              <a:rPr lang="en-US" sz="2800" b="1" dirty="0" smtClean="0"/>
              <a:t>Lepton </a:t>
            </a:r>
            <a:r>
              <a:rPr lang="en-US" sz="2800" b="1" dirty="0" err="1" smtClean="0"/>
              <a:t>vs</a:t>
            </a:r>
            <a:r>
              <a:rPr lang="en-US" sz="2800" b="1" dirty="0" smtClean="0"/>
              <a:t> </a:t>
            </a:r>
            <a:r>
              <a:rPr lang="en-US" sz="2800" b="1" dirty="0" err="1" smtClean="0"/>
              <a:t>Hadron</a:t>
            </a:r>
            <a:r>
              <a:rPr lang="en-US" sz="2800" b="1" dirty="0" smtClean="0"/>
              <a:t> Colliders</a:t>
            </a:r>
            <a:endParaRPr lang="en-US" sz="2800" b="1" dirty="0"/>
          </a:p>
        </p:txBody>
      </p:sp>
      <p:sp>
        <p:nvSpPr>
          <p:cNvPr id="4" name="TextBox 3"/>
          <p:cNvSpPr txBox="1"/>
          <p:nvPr/>
        </p:nvSpPr>
        <p:spPr>
          <a:xfrm>
            <a:off x="4495800" y="2241352"/>
            <a:ext cx="4419600" cy="4247317"/>
          </a:xfrm>
          <a:prstGeom prst="rect">
            <a:avLst/>
          </a:prstGeom>
          <a:noFill/>
        </p:spPr>
        <p:txBody>
          <a:bodyPr wrap="square" rtlCol="0">
            <a:spAutoFit/>
          </a:bodyPr>
          <a:lstStyle/>
          <a:p>
            <a:pPr marL="171450" indent="-171450">
              <a:spcAft>
                <a:spcPts val="1200"/>
              </a:spcAft>
              <a:buFont typeface="Arial" pitchFamily="34" charset="0"/>
              <a:buChar char="•"/>
            </a:pPr>
            <a:r>
              <a:rPr lang="en-US" sz="2400" dirty="0" smtClean="0"/>
              <a:t>Protons/antiprotons are easy to hold in circular storage rings because of the low energy loss from radiation (</a:t>
            </a:r>
            <a:r>
              <a:rPr lang="en-US" sz="2400" baseline="-25000" dirty="0" smtClean="0"/>
              <a:t>~</a:t>
            </a:r>
            <a:r>
              <a:rPr lang="en-US" sz="2400" dirty="0" smtClean="0"/>
              <a:t> m</a:t>
            </a:r>
            <a:r>
              <a:rPr lang="en-US" sz="2400" baseline="30000" dirty="0" smtClean="0"/>
              <a:t>-4</a:t>
            </a:r>
            <a:r>
              <a:rPr lang="en-US" sz="2400" dirty="0" smtClean="0"/>
              <a:t>)</a:t>
            </a:r>
          </a:p>
          <a:p>
            <a:pPr marL="171450" indent="-171450">
              <a:spcAft>
                <a:spcPts val="1200"/>
              </a:spcAft>
              <a:buFont typeface="Arial" pitchFamily="34" charset="0"/>
              <a:buChar char="•"/>
            </a:pPr>
            <a:r>
              <a:rPr lang="en-US" sz="2400" dirty="0" smtClean="0"/>
              <a:t>Ramping up energy through multiple RF cavities is possible</a:t>
            </a:r>
          </a:p>
          <a:p>
            <a:pPr marL="171450" indent="-171450">
              <a:spcAft>
                <a:spcPts val="1200"/>
              </a:spcAft>
              <a:buFont typeface="Arial" pitchFamily="34" charset="0"/>
              <a:buChar char="•"/>
            </a:pPr>
            <a:r>
              <a:rPr lang="en-US" sz="2400" dirty="0" smtClean="0"/>
              <a:t>Bunches cross hundreds of times leading to high luminosity</a:t>
            </a:r>
          </a:p>
          <a:p>
            <a:pPr marL="171450" indent="-171450">
              <a:spcAft>
                <a:spcPts val="1200"/>
              </a:spcAft>
              <a:buFont typeface="Arial" pitchFamily="34" charset="0"/>
              <a:buChar char="•"/>
            </a:pPr>
            <a:r>
              <a:rPr lang="en-US" sz="2400" dirty="0" err="1" smtClean="0"/>
              <a:t>Focussing</a:t>
            </a:r>
            <a:r>
              <a:rPr lang="en-US" sz="2400" dirty="0" smtClean="0"/>
              <a:t> protons is difficult because of the low e/m ratio</a:t>
            </a:r>
          </a:p>
        </p:txBody>
      </p:sp>
      <p:sp>
        <p:nvSpPr>
          <p:cNvPr id="6" name="TextBox 5"/>
          <p:cNvSpPr txBox="1"/>
          <p:nvPr/>
        </p:nvSpPr>
        <p:spPr>
          <a:xfrm>
            <a:off x="0" y="2241352"/>
            <a:ext cx="4343400" cy="4247317"/>
          </a:xfrm>
          <a:prstGeom prst="rect">
            <a:avLst/>
          </a:prstGeom>
          <a:noFill/>
        </p:spPr>
        <p:txBody>
          <a:bodyPr wrap="square" rtlCol="0">
            <a:spAutoFit/>
          </a:bodyPr>
          <a:lstStyle/>
          <a:p>
            <a:pPr marL="171450" indent="-171450">
              <a:spcAft>
                <a:spcPts val="1200"/>
              </a:spcAft>
              <a:buFont typeface="Arial" pitchFamily="34" charset="0"/>
              <a:buChar char="•"/>
            </a:pPr>
            <a:r>
              <a:rPr lang="en-US" sz="2400" dirty="0" smtClean="0"/>
              <a:t>Leptons in circular storage rings have enormous energy loss from synchrotron radiation; must use </a:t>
            </a:r>
            <a:r>
              <a:rPr lang="en-US" sz="2400" dirty="0" err="1" smtClean="0"/>
              <a:t>linacs</a:t>
            </a:r>
            <a:endParaRPr lang="en-US" sz="2400" dirty="0" smtClean="0"/>
          </a:p>
          <a:p>
            <a:pPr marL="171450" indent="-171450">
              <a:spcAft>
                <a:spcPts val="1200"/>
              </a:spcAft>
              <a:buFont typeface="Arial" pitchFamily="34" charset="0"/>
              <a:buChar char="•"/>
            </a:pPr>
            <a:r>
              <a:rPr lang="en-US" sz="2400" dirty="0" smtClean="0"/>
              <a:t>Ramping up energy requires very long machine</a:t>
            </a:r>
          </a:p>
          <a:p>
            <a:pPr marL="171450" indent="-171450">
              <a:spcAft>
                <a:spcPts val="1200"/>
              </a:spcAft>
              <a:buFont typeface="Arial" pitchFamily="34" charset="0"/>
              <a:buChar char="•"/>
            </a:pPr>
            <a:r>
              <a:rPr lang="en-US" sz="2400" dirty="0" smtClean="0"/>
              <a:t>Each bunch crosses just once :  high luminosity is a challenge   </a:t>
            </a:r>
          </a:p>
          <a:p>
            <a:pPr marL="171450" indent="-171450">
              <a:spcAft>
                <a:spcPts val="1200"/>
              </a:spcAft>
              <a:buFont typeface="Arial" pitchFamily="34" charset="0"/>
              <a:buChar char="•"/>
            </a:pPr>
            <a:r>
              <a:rPr lang="en-US" sz="2400" dirty="0" smtClean="0"/>
              <a:t>Large e/m allows </a:t>
            </a:r>
            <a:r>
              <a:rPr lang="en-US" sz="2400" dirty="0" err="1" smtClean="0"/>
              <a:t>focussing</a:t>
            </a:r>
            <a:r>
              <a:rPr lang="en-US" sz="2400" dirty="0" smtClean="0"/>
              <a:t> into very intense bunches </a:t>
            </a:r>
            <a:endParaRPr lang="en-US" dirty="0"/>
          </a:p>
        </p:txBody>
      </p:sp>
      <p:grpSp>
        <p:nvGrpSpPr>
          <p:cNvPr id="7" name="Group 6"/>
          <p:cNvGrpSpPr/>
          <p:nvPr/>
        </p:nvGrpSpPr>
        <p:grpSpPr>
          <a:xfrm>
            <a:off x="496455" y="228600"/>
            <a:ext cx="2551545" cy="1981200"/>
            <a:chOff x="228600" y="381000"/>
            <a:chExt cx="2551545" cy="1981200"/>
          </a:xfrm>
        </p:grpSpPr>
        <p:pic>
          <p:nvPicPr>
            <p:cNvPr id="8" name="Picture 9" descr="Related image"/>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28600" y="381000"/>
              <a:ext cx="2551545" cy="1981200"/>
            </a:xfrm>
            <a:prstGeom prst="rect">
              <a:avLst/>
            </a:prstGeom>
            <a:noFill/>
          </p:spPr>
        </p:pic>
        <p:sp>
          <p:nvSpPr>
            <p:cNvPr id="9" name="TextBox 8"/>
            <p:cNvSpPr txBox="1"/>
            <p:nvPr/>
          </p:nvSpPr>
          <p:spPr>
            <a:xfrm>
              <a:off x="497392" y="874208"/>
              <a:ext cx="1981200" cy="954107"/>
            </a:xfrm>
            <a:prstGeom prst="rect">
              <a:avLst/>
            </a:prstGeom>
            <a:noFill/>
          </p:spPr>
          <p:txBody>
            <a:bodyPr wrap="square" rtlCol="0">
              <a:spAutoFit/>
            </a:bodyPr>
            <a:lstStyle/>
            <a:p>
              <a:pPr algn="ctr"/>
              <a:r>
                <a:rPr lang="en-US" sz="2800" dirty="0" smtClean="0">
                  <a:solidFill>
                    <a:srgbClr val="663300"/>
                  </a:solidFill>
                  <a:latin typeface="Algerian" pitchFamily="82" charset="0"/>
                </a:rPr>
                <a:t>Lepton Colliders</a:t>
              </a:r>
              <a:endParaRPr lang="en-US" sz="2800" dirty="0">
                <a:solidFill>
                  <a:srgbClr val="663300"/>
                </a:solidFill>
                <a:latin typeface="Algerian" pitchFamily="82" charset="0"/>
              </a:endParaRPr>
            </a:p>
          </p:txBody>
        </p:sp>
      </p:grpSp>
      <p:grpSp>
        <p:nvGrpSpPr>
          <p:cNvPr id="10" name="Group 9"/>
          <p:cNvGrpSpPr/>
          <p:nvPr/>
        </p:nvGrpSpPr>
        <p:grpSpPr>
          <a:xfrm>
            <a:off x="5562600" y="-152400"/>
            <a:ext cx="2450123" cy="2895600"/>
            <a:chOff x="6096000" y="-162232"/>
            <a:chExt cx="2450123" cy="2895600"/>
          </a:xfrm>
        </p:grpSpPr>
        <p:pic>
          <p:nvPicPr>
            <p:cNvPr id="11" name="Picture 15" descr="Image result for oval plaque brass"/>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096000" y="-162232"/>
              <a:ext cx="2450123" cy="2895600"/>
            </a:xfrm>
            <a:prstGeom prst="rect">
              <a:avLst/>
            </a:prstGeom>
            <a:noFill/>
          </p:spPr>
        </p:pic>
        <p:sp>
          <p:nvSpPr>
            <p:cNvPr id="12" name="TextBox 11"/>
            <p:cNvSpPr txBox="1"/>
            <p:nvPr/>
          </p:nvSpPr>
          <p:spPr>
            <a:xfrm>
              <a:off x="6324600" y="732341"/>
              <a:ext cx="1981200" cy="954107"/>
            </a:xfrm>
            <a:prstGeom prst="rect">
              <a:avLst/>
            </a:prstGeom>
            <a:noFill/>
          </p:spPr>
          <p:txBody>
            <a:bodyPr wrap="square" rtlCol="0">
              <a:spAutoFit/>
            </a:bodyPr>
            <a:lstStyle/>
            <a:p>
              <a:pPr algn="ctr"/>
              <a:r>
                <a:rPr lang="en-US" sz="2800" dirty="0" smtClean="0">
                  <a:solidFill>
                    <a:schemeClr val="accent6">
                      <a:lumMod val="40000"/>
                      <a:lumOff val="60000"/>
                    </a:schemeClr>
                  </a:solidFill>
                  <a:latin typeface="Algerian" pitchFamily="82" charset="0"/>
                </a:rPr>
                <a:t>HADRON</a:t>
              </a:r>
            </a:p>
            <a:p>
              <a:pPr algn="ctr"/>
              <a:r>
                <a:rPr lang="en-US" sz="2800" dirty="0" smtClean="0">
                  <a:solidFill>
                    <a:schemeClr val="accent6">
                      <a:lumMod val="40000"/>
                      <a:lumOff val="60000"/>
                    </a:schemeClr>
                  </a:solidFill>
                  <a:latin typeface="Algerian" pitchFamily="82" charset="0"/>
                </a:rPr>
                <a:t>Colliders</a:t>
              </a:r>
              <a:endParaRPr lang="en-US" sz="2800" dirty="0">
                <a:solidFill>
                  <a:schemeClr val="accent6">
                    <a:lumMod val="40000"/>
                    <a:lumOff val="60000"/>
                  </a:schemeClr>
                </a:solidFill>
                <a:latin typeface="Algerian" pitchFamily="82" charset="0"/>
              </a:endParaRPr>
            </a:p>
          </p:txBody>
        </p:sp>
      </p:grpSp>
      <p:sp useBgFill="1">
        <p:nvSpPr>
          <p:cNvPr id="13" name="Rectangle 12"/>
          <p:cNvSpPr/>
          <p:nvPr/>
        </p:nvSpPr>
        <p:spPr>
          <a:xfrm>
            <a:off x="0" y="5638800"/>
            <a:ext cx="9144000" cy="1219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p:cNvSpPr/>
          <p:nvPr/>
        </p:nvSpPr>
        <p:spPr>
          <a:xfrm>
            <a:off x="0" y="4800600"/>
            <a:ext cx="9144000" cy="2057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p:cNvSpPr/>
          <p:nvPr/>
        </p:nvSpPr>
        <p:spPr>
          <a:xfrm>
            <a:off x="0" y="3886200"/>
            <a:ext cx="9144000" cy="2971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p:cNvSpPr/>
          <p:nvPr/>
        </p:nvSpPr>
        <p:spPr>
          <a:xfrm>
            <a:off x="0" y="2286000"/>
            <a:ext cx="9144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0"/>
            <a:ext cx="8763000" cy="523220"/>
          </a:xfrm>
          <a:prstGeom prst="rect">
            <a:avLst/>
          </a:prstGeom>
          <a:noFill/>
        </p:spPr>
        <p:txBody>
          <a:bodyPr wrap="square" rtlCol="0">
            <a:spAutoFit/>
          </a:bodyPr>
          <a:lstStyle/>
          <a:p>
            <a:pPr algn="ctr"/>
            <a:r>
              <a:rPr lang="en-US" sz="2800" b="1" dirty="0" smtClean="0"/>
              <a:t>Lepton </a:t>
            </a:r>
            <a:r>
              <a:rPr lang="en-US" sz="2800" b="1" dirty="0" err="1" smtClean="0"/>
              <a:t>vs</a:t>
            </a:r>
            <a:r>
              <a:rPr lang="en-US" sz="2800" b="1" dirty="0" smtClean="0"/>
              <a:t> </a:t>
            </a:r>
            <a:r>
              <a:rPr lang="en-US" sz="2800" b="1" dirty="0" err="1" smtClean="0"/>
              <a:t>Hadron</a:t>
            </a:r>
            <a:r>
              <a:rPr lang="en-US" sz="2800" b="1" dirty="0" smtClean="0"/>
              <a:t> Colliders</a:t>
            </a:r>
            <a:endParaRPr lang="en-US" sz="2800" b="1" dirty="0"/>
          </a:p>
        </p:txBody>
      </p:sp>
      <p:grpSp>
        <p:nvGrpSpPr>
          <p:cNvPr id="2" name="Group 6"/>
          <p:cNvGrpSpPr/>
          <p:nvPr/>
        </p:nvGrpSpPr>
        <p:grpSpPr>
          <a:xfrm>
            <a:off x="496455" y="228600"/>
            <a:ext cx="2551545" cy="1981200"/>
            <a:chOff x="228600" y="381000"/>
            <a:chExt cx="2551545" cy="1981200"/>
          </a:xfrm>
        </p:grpSpPr>
        <p:pic>
          <p:nvPicPr>
            <p:cNvPr id="8" name="Picture 9" descr="Related image"/>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28600" y="381000"/>
              <a:ext cx="2551545" cy="1981200"/>
            </a:xfrm>
            <a:prstGeom prst="rect">
              <a:avLst/>
            </a:prstGeom>
            <a:noFill/>
          </p:spPr>
        </p:pic>
        <p:sp>
          <p:nvSpPr>
            <p:cNvPr id="9" name="TextBox 8"/>
            <p:cNvSpPr txBox="1"/>
            <p:nvPr/>
          </p:nvSpPr>
          <p:spPr>
            <a:xfrm>
              <a:off x="497392" y="874208"/>
              <a:ext cx="1981200" cy="954107"/>
            </a:xfrm>
            <a:prstGeom prst="rect">
              <a:avLst/>
            </a:prstGeom>
            <a:noFill/>
          </p:spPr>
          <p:txBody>
            <a:bodyPr wrap="square" rtlCol="0">
              <a:spAutoFit/>
            </a:bodyPr>
            <a:lstStyle/>
            <a:p>
              <a:pPr algn="ctr"/>
              <a:r>
                <a:rPr lang="en-US" sz="2800" dirty="0" smtClean="0">
                  <a:solidFill>
                    <a:srgbClr val="663300"/>
                  </a:solidFill>
                  <a:latin typeface="Algerian" pitchFamily="82" charset="0"/>
                </a:rPr>
                <a:t>Lepton Colliders</a:t>
              </a:r>
              <a:endParaRPr lang="en-US" sz="2800" dirty="0">
                <a:solidFill>
                  <a:srgbClr val="663300"/>
                </a:solidFill>
                <a:latin typeface="Algerian" pitchFamily="82" charset="0"/>
              </a:endParaRPr>
            </a:p>
          </p:txBody>
        </p:sp>
      </p:grpSp>
      <p:grpSp>
        <p:nvGrpSpPr>
          <p:cNvPr id="5" name="Group 9"/>
          <p:cNvGrpSpPr/>
          <p:nvPr/>
        </p:nvGrpSpPr>
        <p:grpSpPr>
          <a:xfrm>
            <a:off x="5562600" y="-152400"/>
            <a:ext cx="2450123" cy="2895600"/>
            <a:chOff x="6096000" y="-162232"/>
            <a:chExt cx="2450123" cy="2895600"/>
          </a:xfrm>
        </p:grpSpPr>
        <p:pic>
          <p:nvPicPr>
            <p:cNvPr id="11" name="Picture 15" descr="Image result for oval plaque brass"/>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096000" y="-162232"/>
              <a:ext cx="2450123" cy="2895600"/>
            </a:xfrm>
            <a:prstGeom prst="rect">
              <a:avLst/>
            </a:prstGeom>
            <a:noFill/>
          </p:spPr>
        </p:pic>
        <p:sp>
          <p:nvSpPr>
            <p:cNvPr id="12" name="TextBox 11"/>
            <p:cNvSpPr txBox="1"/>
            <p:nvPr/>
          </p:nvSpPr>
          <p:spPr>
            <a:xfrm>
              <a:off x="6324600" y="732341"/>
              <a:ext cx="1981200" cy="954107"/>
            </a:xfrm>
            <a:prstGeom prst="rect">
              <a:avLst/>
            </a:prstGeom>
            <a:noFill/>
          </p:spPr>
          <p:txBody>
            <a:bodyPr wrap="square" rtlCol="0">
              <a:spAutoFit/>
            </a:bodyPr>
            <a:lstStyle/>
            <a:p>
              <a:pPr algn="ctr"/>
              <a:r>
                <a:rPr lang="en-US" sz="2800" dirty="0" smtClean="0">
                  <a:solidFill>
                    <a:schemeClr val="accent6">
                      <a:lumMod val="40000"/>
                      <a:lumOff val="60000"/>
                    </a:schemeClr>
                  </a:solidFill>
                  <a:latin typeface="Algerian" pitchFamily="82" charset="0"/>
                </a:rPr>
                <a:t>HADRON</a:t>
              </a:r>
            </a:p>
            <a:p>
              <a:pPr algn="ctr"/>
              <a:r>
                <a:rPr lang="en-US" sz="2800" dirty="0" smtClean="0">
                  <a:solidFill>
                    <a:schemeClr val="accent6">
                      <a:lumMod val="40000"/>
                      <a:lumOff val="60000"/>
                    </a:schemeClr>
                  </a:solidFill>
                  <a:latin typeface="Algerian" pitchFamily="82" charset="0"/>
                </a:rPr>
                <a:t>Colliders</a:t>
              </a:r>
              <a:endParaRPr lang="en-US" sz="2800" dirty="0">
                <a:solidFill>
                  <a:schemeClr val="accent6">
                    <a:lumMod val="40000"/>
                    <a:lumOff val="60000"/>
                  </a:schemeClr>
                </a:solidFill>
                <a:latin typeface="Algerian" pitchFamily="82" charset="0"/>
              </a:endParaRPr>
            </a:p>
          </p:txBody>
        </p:sp>
      </p:grpSp>
      <p:sp>
        <p:nvSpPr>
          <p:cNvPr id="13" name="TextBox 12"/>
          <p:cNvSpPr txBox="1"/>
          <p:nvPr/>
        </p:nvSpPr>
        <p:spPr>
          <a:xfrm>
            <a:off x="4648200" y="2575679"/>
            <a:ext cx="4495800" cy="3139321"/>
          </a:xfrm>
          <a:prstGeom prst="rect">
            <a:avLst/>
          </a:prstGeom>
          <a:noFill/>
        </p:spPr>
        <p:txBody>
          <a:bodyPr wrap="square" rtlCol="0">
            <a:spAutoFit/>
          </a:bodyPr>
          <a:lstStyle/>
          <a:p>
            <a:pPr marL="171450" indent="-171450">
              <a:spcAft>
                <a:spcPts val="1200"/>
              </a:spcAft>
              <a:buFont typeface="Arial" pitchFamily="34" charset="0"/>
              <a:buChar char="•"/>
            </a:pPr>
            <a:r>
              <a:rPr lang="en-US" sz="2400" dirty="0" smtClean="0">
                <a:solidFill>
                  <a:srgbClr val="0000CC"/>
                </a:solidFill>
              </a:rPr>
              <a:t>Can produce particles through strong interactions – huge cross-sections</a:t>
            </a:r>
          </a:p>
          <a:p>
            <a:pPr marL="171450" indent="-171450">
              <a:spcAft>
                <a:spcPts val="1200"/>
              </a:spcAft>
              <a:buFont typeface="Arial" pitchFamily="34" charset="0"/>
              <a:buChar char="•"/>
            </a:pPr>
            <a:r>
              <a:rPr lang="en-US" sz="2400" dirty="0" smtClean="0">
                <a:solidFill>
                  <a:srgbClr val="0000CC"/>
                </a:solidFill>
              </a:rPr>
              <a:t>Wide variety of processes occur, both CC and NC</a:t>
            </a:r>
          </a:p>
          <a:p>
            <a:pPr marL="171450" indent="-171450">
              <a:spcAft>
                <a:spcPts val="1200"/>
              </a:spcAft>
              <a:buFont typeface="Arial" pitchFamily="34" charset="0"/>
              <a:buChar char="•"/>
            </a:pPr>
            <a:r>
              <a:rPr lang="en-US" sz="2400" dirty="0" smtClean="0">
                <a:solidFill>
                  <a:srgbClr val="0000CC"/>
                </a:solidFill>
              </a:rPr>
              <a:t>Indeterminate </a:t>
            </a:r>
            <a:r>
              <a:rPr lang="en-US" sz="2400" dirty="0" err="1" smtClean="0">
                <a:solidFill>
                  <a:srgbClr val="0000CC"/>
                </a:solidFill>
              </a:rPr>
              <a:t>CoM</a:t>
            </a:r>
            <a:r>
              <a:rPr lang="en-US" sz="2400" dirty="0" smtClean="0">
                <a:solidFill>
                  <a:srgbClr val="0000CC"/>
                </a:solidFill>
              </a:rPr>
              <a:t> energy</a:t>
            </a:r>
            <a:endParaRPr lang="en-US" dirty="0">
              <a:solidFill>
                <a:srgbClr val="0000CC"/>
              </a:solidFill>
            </a:endParaRPr>
          </a:p>
          <a:p>
            <a:pPr marL="171450" indent="-171450">
              <a:spcAft>
                <a:spcPts val="1200"/>
              </a:spcAft>
              <a:buFont typeface="Arial" pitchFamily="34" charset="0"/>
              <a:buChar char="•"/>
            </a:pPr>
            <a:r>
              <a:rPr lang="en-US" sz="2400" dirty="0" smtClean="0">
                <a:solidFill>
                  <a:srgbClr val="0000CC"/>
                </a:solidFill>
              </a:rPr>
              <a:t>Lots of junk</a:t>
            </a:r>
          </a:p>
        </p:txBody>
      </p:sp>
      <p:sp>
        <p:nvSpPr>
          <p:cNvPr id="14" name="TextBox 13"/>
          <p:cNvSpPr txBox="1"/>
          <p:nvPr/>
        </p:nvSpPr>
        <p:spPr>
          <a:xfrm>
            <a:off x="152400" y="2562523"/>
            <a:ext cx="4343400" cy="3154710"/>
          </a:xfrm>
          <a:prstGeom prst="rect">
            <a:avLst/>
          </a:prstGeom>
          <a:noFill/>
        </p:spPr>
        <p:txBody>
          <a:bodyPr wrap="square" rtlCol="0">
            <a:spAutoFit/>
          </a:bodyPr>
          <a:lstStyle/>
          <a:p>
            <a:pPr marL="171450" indent="-171450">
              <a:spcAft>
                <a:spcPts val="4200"/>
              </a:spcAft>
              <a:buFont typeface="Arial" pitchFamily="34" charset="0"/>
              <a:buChar char="•"/>
            </a:pPr>
            <a:r>
              <a:rPr lang="en-US" sz="2400" dirty="0" smtClean="0">
                <a:solidFill>
                  <a:srgbClr val="0000CC"/>
                </a:solidFill>
              </a:rPr>
              <a:t>Only electroweak cross-sections are available </a:t>
            </a:r>
          </a:p>
          <a:p>
            <a:pPr marL="171450" indent="-171450">
              <a:spcAft>
                <a:spcPts val="1200"/>
              </a:spcAft>
              <a:buFont typeface="Arial" pitchFamily="34" charset="0"/>
              <a:buChar char="•"/>
            </a:pPr>
            <a:r>
              <a:rPr lang="en-US" sz="2400" dirty="0" smtClean="0">
                <a:solidFill>
                  <a:srgbClr val="0000CC"/>
                </a:solidFill>
              </a:rPr>
              <a:t>Charge conservation restricts final states</a:t>
            </a:r>
          </a:p>
          <a:p>
            <a:pPr marL="171450" indent="-171450">
              <a:spcAft>
                <a:spcPts val="1200"/>
              </a:spcAft>
              <a:buFont typeface="Arial" pitchFamily="34" charset="0"/>
              <a:buChar char="•"/>
            </a:pPr>
            <a:r>
              <a:rPr lang="en-US" sz="2400" dirty="0" smtClean="0">
                <a:solidFill>
                  <a:srgbClr val="0000CC"/>
                </a:solidFill>
              </a:rPr>
              <a:t>Fixed </a:t>
            </a:r>
            <a:r>
              <a:rPr lang="en-US" sz="2400" dirty="0" err="1" smtClean="0">
                <a:solidFill>
                  <a:srgbClr val="0000CC"/>
                </a:solidFill>
              </a:rPr>
              <a:t>CoM</a:t>
            </a:r>
            <a:r>
              <a:rPr lang="en-US" sz="2400" dirty="0" smtClean="0">
                <a:solidFill>
                  <a:srgbClr val="0000CC"/>
                </a:solidFill>
              </a:rPr>
              <a:t> energy</a:t>
            </a:r>
            <a:endParaRPr lang="en-US" dirty="0">
              <a:solidFill>
                <a:srgbClr val="0000CC"/>
              </a:solidFill>
            </a:endParaRPr>
          </a:p>
          <a:p>
            <a:pPr marL="171450" indent="-171450">
              <a:spcAft>
                <a:spcPts val="1200"/>
              </a:spcAft>
              <a:buFont typeface="Arial" pitchFamily="34" charset="0"/>
              <a:buChar char="•"/>
            </a:pPr>
            <a:r>
              <a:rPr lang="en-US" sz="2400" dirty="0" smtClean="0">
                <a:solidFill>
                  <a:srgbClr val="0000CC"/>
                </a:solidFill>
              </a:rPr>
              <a:t>Relatively clean environment</a:t>
            </a:r>
          </a:p>
        </p:txBody>
      </p:sp>
      <p:sp useBgFill="1">
        <p:nvSpPr>
          <p:cNvPr id="15" name="Rectangle 14"/>
          <p:cNvSpPr/>
          <p:nvPr/>
        </p:nvSpPr>
        <p:spPr>
          <a:xfrm>
            <a:off x="0" y="5334000"/>
            <a:ext cx="9144000" cy="1524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p:cNvSpPr/>
          <p:nvPr/>
        </p:nvSpPr>
        <p:spPr>
          <a:xfrm>
            <a:off x="0" y="4724400"/>
            <a:ext cx="9144000" cy="213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p:cNvSpPr/>
          <p:nvPr/>
        </p:nvSpPr>
        <p:spPr>
          <a:xfrm>
            <a:off x="0" y="3810000"/>
            <a:ext cx="91440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p:cNvSpPr/>
          <p:nvPr/>
        </p:nvSpPr>
        <p:spPr>
          <a:xfrm>
            <a:off x="0" y="2514600"/>
            <a:ext cx="9144000" cy="4343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1" name="Picture 1"/>
          <p:cNvPicPr>
            <a:picLocks noChangeAspect="1" noChangeArrowheads="1"/>
          </p:cNvPicPr>
          <p:nvPr/>
        </p:nvPicPr>
        <p:blipFill>
          <a:blip r:embed="rId4" cstate="print"/>
          <a:srcRect/>
          <a:stretch>
            <a:fillRect/>
          </a:stretch>
        </p:blipFill>
        <p:spPr bwMode="auto">
          <a:xfrm>
            <a:off x="5562600" y="3352800"/>
            <a:ext cx="2695575" cy="1943100"/>
          </a:xfrm>
          <a:prstGeom prst="ellipse">
            <a:avLst/>
          </a:prstGeom>
          <a:noFill/>
          <a:ln w="9525">
            <a:noFill/>
            <a:miter lim="800000"/>
            <a:headEnd/>
            <a:tailEnd/>
          </a:ln>
        </p:spPr>
      </p:pic>
      <p:pic>
        <p:nvPicPr>
          <p:cNvPr id="25603" name="Picture 3" descr="Image result for magnifying glass"/>
          <p:cNvPicPr>
            <a:picLocks noChangeAspect="1" noChangeArrowheads="1"/>
          </p:cNvPicPr>
          <p:nvPr/>
        </p:nvPicPr>
        <p:blipFill>
          <a:blip r:embed="rId5" cstate="print"/>
          <a:srcRect/>
          <a:stretch>
            <a:fillRect/>
          </a:stretch>
        </p:blipFill>
        <p:spPr bwMode="auto">
          <a:xfrm>
            <a:off x="914400" y="3429000"/>
            <a:ext cx="2070847" cy="1676400"/>
          </a:xfrm>
          <a:prstGeom prst="round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25601"/>
                                        </p:tgtEl>
                                        <p:attrNameLst>
                                          <p:attrName>style.visibility</p:attrName>
                                        </p:attrNameLst>
                                      </p:cBhvr>
                                      <p:to>
                                        <p:strVal val="visible"/>
                                      </p:to>
                                    </p:set>
                                    <p:animEffect transition="in" filter="dissolve">
                                      <p:cBhvr>
                                        <p:cTn id="23" dur="500"/>
                                        <p:tgtEl>
                                          <p:spTgt spid="25601"/>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25603"/>
                                        </p:tgtEl>
                                        <p:attrNameLst>
                                          <p:attrName>style.visibility</p:attrName>
                                        </p:attrNameLst>
                                      </p:cBhvr>
                                      <p:to>
                                        <p:strVal val="visible"/>
                                      </p:to>
                                    </p:set>
                                    <p:animEffect transition="in" filter="dissolve">
                                      <p:cBhvr>
                                        <p:cTn id="28" dur="500"/>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Image result for olympic motto"/>
          <p:cNvSpPr>
            <a:spLocks noChangeAspect="1" noChangeArrowheads="1"/>
          </p:cNvSpPr>
          <p:nvPr/>
        </p:nvSpPr>
        <p:spPr bwMode="auto">
          <a:xfrm>
            <a:off x="155575" y="-1608138"/>
            <a:ext cx="4867275" cy="3362326"/>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29" name="AutoShape 5" descr="Image result for olympic motto"/>
          <p:cNvSpPr>
            <a:spLocks noChangeAspect="1" noChangeArrowheads="1"/>
          </p:cNvSpPr>
          <p:nvPr/>
        </p:nvSpPr>
        <p:spPr bwMode="auto">
          <a:xfrm>
            <a:off x="155575" y="-1233488"/>
            <a:ext cx="5562600" cy="25717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30" name="Picture 6"/>
          <p:cNvPicPr>
            <a:picLocks noChangeAspect="1" noChangeArrowheads="1"/>
          </p:cNvPicPr>
          <p:nvPr/>
        </p:nvPicPr>
        <p:blipFill>
          <a:blip r:embed="rId2"/>
          <a:srcRect/>
          <a:stretch>
            <a:fillRect/>
          </a:stretch>
        </p:blipFill>
        <p:spPr bwMode="auto">
          <a:xfrm>
            <a:off x="2819400" y="1524000"/>
            <a:ext cx="3152775" cy="1447800"/>
          </a:xfrm>
          <a:prstGeom prst="rect">
            <a:avLst/>
          </a:prstGeom>
          <a:noFill/>
          <a:ln w="9525">
            <a:noFill/>
            <a:miter lim="800000"/>
            <a:headEnd/>
            <a:tailEnd/>
          </a:ln>
          <a:effectLst/>
        </p:spPr>
      </p:pic>
      <p:pic>
        <p:nvPicPr>
          <p:cNvPr id="1031" name="Picture 7"/>
          <p:cNvPicPr>
            <a:picLocks noChangeAspect="1" noChangeArrowheads="1"/>
          </p:cNvPicPr>
          <p:nvPr/>
        </p:nvPicPr>
        <p:blipFill>
          <a:blip r:embed="rId3"/>
          <a:srcRect/>
          <a:stretch>
            <a:fillRect/>
          </a:stretch>
        </p:blipFill>
        <p:spPr bwMode="auto">
          <a:xfrm>
            <a:off x="1600200" y="3733800"/>
            <a:ext cx="5895862" cy="1981200"/>
          </a:xfrm>
          <a:prstGeom prst="rect">
            <a:avLst/>
          </a:prstGeom>
          <a:noFill/>
          <a:ln w="9525">
            <a:noFill/>
            <a:miter lim="800000"/>
            <a:headEnd/>
            <a:tailEnd/>
          </a:ln>
          <a:effectLst/>
        </p:spPr>
      </p:pic>
      <p:pic>
        <p:nvPicPr>
          <p:cNvPr id="7" name="Picture 2" descr="LHC"/>
          <p:cNvPicPr>
            <a:picLocks noChangeAspect="1" noChangeArrowheads="1"/>
          </p:cNvPicPr>
          <p:nvPr/>
        </p:nvPicPr>
        <p:blipFill>
          <a:blip r:embed="rId4"/>
          <a:srcRect/>
          <a:stretch>
            <a:fillRect/>
          </a:stretch>
        </p:blipFill>
        <p:spPr bwMode="auto">
          <a:xfrm>
            <a:off x="2362200" y="838200"/>
            <a:ext cx="3962400" cy="2793666"/>
          </a:xfrm>
          <a:prstGeom prst="rect">
            <a:avLst/>
          </a:prstGeom>
          <a:noFill/>
        </p:spPr>
      </p:pic>
      <p:sp useBgFill="1">
        <p:nvSpPr>
          <p:cNvPr id="10" name="TextBox 9"/>
          <p:cNvSpPr txBox="1"/>
          <p:nvPr/>
        </p:nvSpPr>
        <p:spPr>
          <a:xfrm rot="21369176">
            <a:off x="3446670" y="4423943"/>
            <a:ext cx="1727527" cy="707886"/>
          </a:xfrm>
          <a:prstGeom prst="rect">
            <a:avLst/>
          </a:prstGeom>
        </p:spPr>
        <p:txBody>
          <a:bodyPr wrap="square" rtlCol="0">
            <a:spAutoFit/>
          </a:bodyPr>
          <a:lstStyle/>
          <a:p>
            <a:r>
              <a:rPr lang="en-US" sz="4000" b="1" dirty="0" smtClean="0">
                <a:solidFill>
                  <a:srgbClr val="0000CC"/>
                </a:solidFill>
                <a:latin typeface="Rockwell Condensed" pitchFamily="18" charset="0"/>
              </a:rPr>
              <a:t>Energy</a:t>
            </a:r>
            <a:endParaRPr lang="en-US" sz="4000" b="1" dirty="0">
              <a:solidFill>
                <a:srgbClr val="0000CC"/>
              </a:solidFill>
              <a:latin typeface="Rockwell Condensed" pitchFamily="18" charset="0"/>
            </a:endParaRPr>
          </a:p>
        </p:txBody>
      </p:sp>
      <p:sp useBgFill="1">
        <p:nvSpPr>
          <p:cNvPr id="11" name="TextBox 10"/>
          <p:cNvSpPr txBox="1"/>
          <p:nvPr/>
        </p:nvSpPr>
        <p:spPr>
          <a:xfrm rot="21369176">
            <a:off x="1248808" y="4581287"/>
            <a:ext cx="2313516" cy="646331"/>
          </a:xfrm>
          <a:prstGeom prst="rect">
            <a:avLst/>
          </a:prstGeom>
        </p:spPr>
        <p:txBody>
          <a:bodyPr wrap="square" rtlCol="0">
            <a:spAutoFit/>
          </a:bodyPr>
          <a:lstStyle/>
          <a:p>
            <a:r>
              <a:rPr lang="en-US" sz="3600" b="1" dirty="0" smtClean="0">
                <a:solidFill>
                  <a:srgbClr val="C00000"/>
                </a:solidFill>
                <a:latin typeface="Rockwell Condensed" pitchFamily="18" charset="0"/>
              </a:rPr>
              <a:t>Luminosity</a:t>
            </a:r>
            <a:endParaRPr lang="en-US" sz="3600" b="1" dirty="0">
              <a:solidFill>
                <a:srgbClr val="C00000"/>
              </a:solidFill>
              <a:latin typeface="Rockwell Condensed" pitchFamily="18" charset="0"/>
            </a:endParaRPr>
          </a:p>
        </p:txBody>
      </p:sp>
      <p:sp useBgFill="1">
        <p:nvSpPr>
          <p:cNvPr id="12" name="TextBox 11"/>
          <p:cNvSpPr txBox="1"/>
          <p:nvPr/>
        </p:nvSpPr>
        <p:spPr>
          <a:xfrm rot="21369176">
            <a:off x="5278899" y="4251855"/>
            <a:ext cx="2350742" cy="707886"/>
          </a:xfrm>
          <a:prstGeom prst="rect">
            <a:avLst/>
          </a:prstGeom>
        </p:spPr>
        <p:txBody>
          <a:bodyPr wrap="square" rtlCol="0">
            <a:spAutoFit/>
          </a:bodyPr>
          <a:lstStyle/>
          <a:p>
            <a:r>
              <a:rPr lang="en-US" sz="4000" b="1" dirty="0" smtClean="0">
                <a:latin typeface="Rockwell Condensed" pitchFamily="18" charset="0"/>
              </a:rPr>
              <a:t>Precision</a:t>
            </a:r>
            <a:endParaRPr lang="en-US" sz="4000" b="1" dirty="0">
              <a:latin typeface="Rockwell Condensed"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par>
                                <p:cTn id="9" presetID="10"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0"/>
            <a:ext cx="8763000" cy="523220"/>
          </a:xfrm>
          <a:prstGeom prst="rect">
            <a:avLst/>
          </a:prstGeom>
          <a:noFill/>
        </p:spPr>
        <p:txBody>
          <a:bodyPr wrap="square" rtlCol="0">
            <a:spAutoFit/>
          </a:bodyPr>
          <a:lstStyle/>
          <a:p>
            <a:pPr algn="ctr"/>
            <a:r>
              <a:rPr lang="en-US" sz="2800" b="1" dirty="0" smtClean="0"/>
              <a:t>The </a:t>
            </a:r>
            <a:r>
              <a:rPr lang="en-US" sz="2800" b="1" dirty="0" smtClean="0">
                <a:solidFill>
                  <a:srgbClr val="C00000"/>
                </a:solidFill>
              </a:rPr>
              <a:t>H</a:t>
            </a:r>
            <a:r>
              <a:rPr lang="en-US" sz="2800" b="1" dirty="0" smtClean="0"/>
              <a:t>igh </a:t>
            </a:r>
            <a:r>
              <a:rPr lang="en-US" sz="2800" b="1" dirty="0" smtClean="0">
                <a:solidFill>
                  <a:srgbClr val="C00000"/>
                </a:solidFill>
              </a:rPr>
              <a:t>L</a:t>
            </a:r>
            <a:r>
              <a:rPr lang="en-US" sz="2800" b="1" dirty="0" smtClean="0"/>
              <a:t>uminosity-</a:t>
            </a:r>
            <a:r>
              <a:rPr lang="en-US" sz="2800" b="1" dirty="0" smtClean="0">
                <a:solidFill>
                  <a:srgbClr val="C00000"/>
                </a:solidFill>
              </a:rPr>
              <a:t>LHC</a:t>
            </a:r>
            <a:endParaRPr lang="en-US" sz="2800" b="1" dirty="0">
              <a:solidFill>
                <a:srgbClr val="C00000"/>
              </a:solidFill>
            </a:endParaRPr>
          </a:p>
        </p:txBody>
      </p:sp>
      <p:pic>
        <p:nvPicPr>
          <p:cNvPr id="1026" name="Picture 2"/>
          <p:cNvPicPr>
            <a:picLocks noChangeAspect="1" noChangeArrowheads="1"/>
          </p:cNvPicPr>
          <p:nvPr/>
        </p:nvPicPr>
        <p:blipFill>
          <a:blip r:embed="rId2" cstate="print"/>
          <a:srcRect/>
          <a:stretch>
            <a:fillRect/>
          </a:stretch>
        </p:blipFill>
        <p:spPr bwMode="auto">
          <a:xfrm>
            <a:off x="0" y="457200"/>
            <a:ext cx="9063020" cy="3657600"/>
          </a:xfrm>
          <a:prstGeom prst="rect">
            <a:avLst/>
          </a:prstGeom>
          <a:noFill/>
          <a:ln w="9525">
            <a:noFill/>
            <a:miter lim="800000"/>
            <a:headEnd/>
            <a:tailEnd/>
          </a:ln>
        </p:spPr>
      </p:pic>
      <p:cxnSp>
        <p:nvCxnSpPr>
          <p:cNvPr id="8" name="Straight Connector 7"/>
          <p:cNvCxnSpPr/>
          <p:nvPr/>
        </p:nvCxnSpPr>
        <p:spPr>
          <a:xfrm flipV="1">
            <a:off x="4077928" y="1417320"/>
            <a:ext cx="0" cy="292608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609600" y="4419600"/>
            <a:ext cx="8001000" cy="2246769"/>
          </a:xfrm>
          <a:prstGeom prst="rect">
            <a:avLst/>
          </a:prstGeom>
          <a:noFill/>
        </p:spPr>
        <p:txBody>
          <a:bodyPr wrap="square" rtlCol="0">
            <a:spAutoFit/>
          </a:bodyPr>
          <a:lstStyle/>
          <a:p>
            <a:r>
              <a:rPr lang="en-US" sz="2800" dirty="0" smtClean="0"/>
              <a:t>Run 1  collected  around      30 fb</a:t>
            </a:r>
            <a:r>
              <a:rPr lang="en-US" sz="2800" baseline="30000" dirty="0" smtClean="0"/>
              <a:t>-1</a:t>
            </a:r>
            <a:r>
              <a:rPr lang="en-US" sz="2800" dirty="0" smtClean="0"/>
              <a:t>  at  7 – 8 </a:t>
            </a:r>
            <a:r>
              <a:rPr lang="en-US" sz="2800" dirty="0" err="1" smtClean="0"/>
              <a:t>TeV</a:t>
            </a:r>
            <a:endParaRPr lang="en-US" sz="2800" dirty="0" smtClean="0"/>
          </a:p>
          <a:p>
            <a:r>
              <a:rPr lang="en-US" sz="2800" dirty="0" smtClean="0"/>
              <a:t>Run 2  collected  around    150 fb</a:t>
            </a:r>
            <a:r>
              <a:rPr lang="en-US" sz="2800" baseline="30000" dirty="0" smtClean="0"/>
              <a:t>-1</a:t>
            </a:r>
            <a:r>
              <a:rPr lang="en-US" sz="2800" dirty="0" smtClean="0"/>
              <a:t>  at  13  </a:t>
            </a:r>
            <a:r>
              <a:rPr lang="en-US" sz="2800" dirty="0" err="1" smtClean="0"/>
              <a:t>TeV</a:t>
            </a:r>
            <a:endParaRPr lang="en-US" sz="2800" dirty="0" smtClean="0"/>
          </a:p>
          <a:p>
            <a:r>
              <a:rPr lang="en-US" sz="2800" dirty="0" smtClean="0">
                <a:solidFill>
                  <a:srgbClr val="0000CC"/>
                </a:solidFill>
              </a:rPr>
              <a:t>Run 3 will collect around   300 fb</a:t>
            </a:r>
            <a:r>
              <a:rPr lang="en-US" sz="2800" baseline="30000" dirty="0" smtClean="0">
                <a:solidFill>
                  <a:srgbClr val="0000CC"/>
                </a:solidFill>
              </a:rPr>
              <a:t>-1</a:t>
            </a:r>
            <a:r>
              <a:rPr lang="en-US" sz="2800" dirty="0" smtClean="0">
                <a:solidFill>
                  <a:srgbClr val="0000CC"/>
                </a:solidFill>
              </a:rPr>
              <a:t>  at  14 </a:t>
            </a:r>
            <a:r>
              <a:rPr lang="en-US" sz="2800" dirty="0" err="1" smtClean="0">
                <a:solidFill>
                  <a:srgbClr val="0000CC"/>
                </a:solidFill>
              </a:rPr>
              <a:t>TeV</a:t>
            </a:r>
            <a:endParaRPr lang="en-US" sz="2800" dirty="0" smtClean="0">
              <a:solidFill>
                <a:srgbClr val="0000CC"/>
              </a:solidFill>
            </a:endParaRPr>
          </a:p>
          <a:p>
            <a:r>
              <a:rPr lang="en-US" sz="2800" dirty="0" smtClean="0">
                <a:solidFill>
                  <a:srgbClr val="0000CC"/>
                </a:solidFill>
              </a:rPr>
              <a:t>Run 4 will collect up to    1000 fb</a:t>
            </a:r>
            <a:r>
              <a:rPr lang="en-US" sz="2800" baseline="30000" dirty="0" smtClean="0">
                <a:solidFill>
                  <a:srgbClr val="0000CC"/>
                </a:solidFill>
              </a:rPr>
              <a:t>-1</a:t>
            </a:r>
            <a:r>
              <a:rPr lang="en-US" sz="2800" dirty="0" smtClean="0">
                <a:solidFill>
                  <a:srgbClr val="0000CC"/>
                </a:solidFill>
              </a:rPr>
              <a:t>  at  14 </a:t>
            </a:r>
            <a:r>
              <a:rPr lang="en-US" sz="2800" dirty="0" err="1" smtClean="0">
                <a:solidFill>
                  <a:srgbClr val="0000CC"/>
                </a:solidFill>
              </a:rPr>
              <a:t>TeV</a:t>
            </a:r>
            <a:endParaRPr lang="en-US" sz="2800" dirty="0" smtClean="0">
              <a:solidFill>
                <a:srgbClr val="0000CC"/>
              </a:solidFill>
            </a:endParaRPr>
          </a:p>
          <a:p>
            <a:r>
              <a:rPr lang="en-US" sz="2800" dirty="0" smtClean="0">
                <a:solidFill>
                  <a:srgbClr val="C00000"/>
                </a:solidFill>
              </a:rPr>
              <a:t>Run 5 will collect up to    3000 fb</a:t>
            </a:r>
            <a:r>
              <a:rPr lang="en-US" sz="2800" baseline="30000" dirty="0" smtClean="0">
                <a:solidFill>
                  <a:srgbClr val="C00000"/>
                </a:solidFill>
              </a:rPr>
              <a:t>-1</a:t>
            </a:r>
            <a:r>
              <a:rPr lang="en-US" sz="2800" dirty="0" smtClean="0">
                <a:solidFill>
                  <a:srgbClr val="C00000"/>
                </a:solidFill>
              </a:rPr>
              <a:t>  at  14 </a:t>
            </a:r>
            <a:r>
              <a:rPr lang="en-US" sz="2800" dirty="0" err="1" smtClean="0">
                <a:solidFill>
                  <a:srgbClr val="C00000"/>
                </a:solidFill>
              </a:rPr>
              <a:t>TeV</a:t>
            </a:r>
            <a:endParaRPr lang="en-US" sz="2800" dirty="0" smtClean="0">
              <a:solidFill>
                <a:srgbClr val="C00000"/>
              </a:solidFill>
            </a:endParaRPr>
          </a:p>
        </p:txBody>
      </p:sp>
      <p:pic>
        <p:nvPicPr>
          <p:cNvPr id="6146" name="Picture 2"/>
          <p:cNvPicPr>
            <a:picLocks noChangeAspect="1" noChangeArrowheads="1"/>
          </p:cNvPicPr>
          <p:nvPr/>
        </p:nvPicPr>
        <p:blipFill>
          <a:blip r:embed="rId3"/>
          <a:srcRect/>
          <a:stretch>
            <a:fillRect/>
          </a:stretch>
        </p:blipFill>
        <p:spPr bwMode="auto">
          <a:xfrm>
            <a:off x="457200" y="485775"/>
            <a:ext cx="8229600" cy="58864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dissolve">
                                      <p:cBhvr>
                                        <p:cTn id="12"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cstate="print"/>
          <a:srcRect/>
          <a:stretch>
            <a:fillRect/>
          </a:stretch>
        </p:blipFill>
        <p:spPr bwMode="auto">
          <a:xfrm>
            <a:off x="1752600" y="533400"/>
            <a:ext cx="5676900" cy="5667375"/>
          </a:xfrm>
          <a:prstGeom prst="rect">
            <a:avLst/>
          </a:prstGeom>
          <a:noFill/>
          <a:ln w="9525">
            <a:noFill/>
            <a:miter lim="800000"/>
            <a:headEnd/>
            <a:tailEnd/>
          </a:ln>
        </p:spPr>
      </p:pic>
      <p:pic>
        <p:nvPicPr>
          <p:cNvPr id="55299" name="Picture 3"/>
          <p:cNvPicPr>
            <a:picLocks noChangeAspect="1" noChangeArrowheads="1"/>
          </p:cNvPicPr>
          <p:nvPr/>
        </p:nvPicPr>
        <p:blipFill>
          <a:blip r:embed="rId3" cstate="print"/>
          <a:srcRect/>
          <a:stretch>
            <a:fillRect/>
          </a:stretch>
        </p:blipFill>
        <p:spPr bwMode="auto">
          <a:xfrm>
            <a:off x="1764030" y="533400"/>
            <a:ext cx="5650382" cy="5669280"/>
          </a:xfrm>
          <a:prstGeom prst="rect">
            <a:avLst/>
          </a:prstGeom>
          <a:noFill/>
          <a:ln w="9525">
            <a:noFill/>
            <a:miter lim="800000"/>
            <a:headEnd/>
            <a:tailEnd/>
          </a:ln>
        </p:spPr>
      </p:pic>
      <p:pic>
        <p:nvPicPr>
          <p:cNvPr id="55300" name="Picture 4"/>
          <p:cNvPicPr>
            <a:picLocks noChangeAspect="1" noChangeArrowheads="1"/>
          </p:cNvPicPr>
          <p:nvPr/>
        </p:nvPicPr>
        <p:blipFill>
          <a:blip r:embed="rId4" cstate="print"/>
          <a:srcRect/>
          <a:stretch>
            <a:fillRect/>
          </a:stretch>
        </p:blipFill>
        <p:spPr bwMode="auto">
          <a:xfrm>
            <a:off x="1760220" y="523875"/>
            <a:ext cx="5642068" cy="5669280"/>
          </a:xfrm>
          <a:prstGeom prst="rect">
            <a:avLst/>
          </a:prstGeom>
          <a:noFill/>
          <a:ln w="9525">
            <a:noFill/>
            <a:miter lim="800000"/>
            <a:headEnd/>
            <a:tailEnd/>
          </a:ln>
        </p:spPr>
      </p:pic>
      <p:sp>
        <p:nvSpPr>
          <p:cNvPr id="6" name="TextBox 5"/>
          <p:cNvSpPr txBox="1"/>
          <p:nvPr/>
        </p:nvSpPr>
        <p:spPr>
          <a:xfrm>
            <a:off x="0" y="2667000"/>
            <a:ext cx="1524000" cy="707886"/>
          </a:xfrm>
          <a:prstGeom prst="rect">
            <a:avLst/>
          </a:prstGeom>
          <a:noFill/>
        </p:spPr>
        <p:txBody>
          <a:bodyPr wrap="square" rtlCol="0">
            <a:spAutoFit/>
          </a:bodyPr>
          <a:lstStyle/>
          <a:p>
            <a:pPr algn="r"/>
            <a:r>
              <a:rPr lang="en-US" sz="4000" dirty="0" smtClean="0"/>
              <a:t>100</a:t>
            </a:r>
            <a:endParaRPr lang="en-US" sz="4000" dirty="0"/>
          </a:p>
        </p:txBody>
      </p:sp>
      <p:sp useBgFill="1">
        <p:nvSpPr>
          <p:cNvPr id="8" name="TextBox 7"/>
          <p:cNvSpPr txBox="1"/>
          <p:nvPr/>
        </p:nvSpPr>
        <p:spPr>
          <a:xfrm>
            <a:off x="0" y="2667000"/>
            <a:ext cx="1524000" cy="707886"/>
          </a:xfrm>
          <a:prstGeom prst="rect">
            <a:avLst/>
          </a:prstGeom>
        </p:spPr>
        <p:txBody>
          <a:bodyPr wrap="square" rtlCol="0">
            <a:spAutoFit/>
          </a:bodyPr>
          <a:lstStyle/>
          <a:p>
            <a:pPr algn="r"/>
            <a:r>
              <a:rPr lang="en-US" sz="4000" dirty="0" smtClean="0"/>
              <a:t>1000</a:t>
            </a:r>
            <a:endParaRPr lang="en-US" sz="4000" dirty="0"/>
          </a:p>
        </p:txBody>
      </p:sp>
      <p:sp useBgFill="1">
        <p:nvSpPr>
          <p:cNvPr id="9" name="TextBox 8"/>
          <p:cNvSpPr txBox="1"/>
          <p:nvPr/>
        </p:nvSpPr>
        <p:spPr>
          <a:xfrm>
            <a:off x="0" y="2667774"/>
            <a:ext cx="1524000" cy="707886"/>
          </a:xfrm>
          <a:prstGeom prst="rect">
            <a:avLst/>
          </a:prstGeom>
        </p:spPr>
        <p:txBody>
          <a:bodyPr wrap="square" rtlCol="0">
            <a:spAutoFit/>
          </a:bodyPr>
          <a:lstStyle/>
          <a:p>
            <a:pPr algn="r"/>
            <a:r>
              <a:rPr lang="en-US" sz="4000" dirty="0" smtClean="0"/>
              <a:t>5000</a:t>
            </a:r>
            <a:endParaRPr lang="en-US" sz="4000" dirty="0"/>
          </a:p>
        </p:txBody>
      </p:sp>
      <p:sp useBgFill="1">
        <p:nvSpPr>
          <p:cNvPr id="10" name="TextBox 9"/>
          <p:cNvSpPr txBox="1"/>
          <p:nvPr/>
        </p:nvSpPr>
        <p:spPr>
          <a:xfrm>
            <a:off x="228600" y="3886200"/>
            <a:ext cx="8610600" cy="1077218"/>
          </a:xfrm>
          <a:prstGeom prst="rect">
            <a:avLst/>
          </a:prstGeom>
        </p:spPr>
        <p:txBody>
          <a:bodyPr wrap="square" rtlCol="0">
            <a:spAutoFit/>
          </a:bodyPr>
          <a:lstStyle/>
          <a:p>
            <a:r>
              <a:rPr lang="en-US" sz="3200" dirty="0" smtClean="0">
                <a:solidFill>
                  <a:srgbClr val="C00000"/>
                </a:solidFill>
              </a:rPr>
              <a:t>There is still plenty of scope for unknown physics or unknown phenomena to appear at the HL-LHC…</a:t>
            </a:r>
            <a:endParaRPr lang="en-US" sz="3200"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529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530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ssolv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5" name="TextBox 4"/>
          <p:cNvSpPr txBox="1"/>
          <p:nvPr/>
        </p:nvSpPr>
        <p:spPr>
          <a:xfrm>
            <a:off x="228600" y="0"/>
            <a:ext cx="8610600" cy="584775"/>
          </a:xfrm>
          <a:prstGeom prst="rect">
            <a:avLst/>
          </a:prstGeom>
        </p:spPr>
        <p:txBody>
          <a:bodyPr wrap="square" rtlCol="0">
            <a:spAutoFit/>
          </a:bodyPr>
          <a:lstStyle/>
          <a:p>
            <a:r>
              <a:rPr lang="en-US" sz="3200" dirty="0" smtClean="0"/>
              <a:t>Precision measurement of Higgs parameters…</a:t>
            </a:r>
            <a:endParaRPr lang="en-US" sz="3200" dirty="0"/>
          </a:p>
        </p:txBody>
      </p:sp>
      <p:pic>
        <p:nvPicPr>
          <p:cNvPr id="1028" name="Picture 4"/>
          <p:cNvPicPr>
            <a:picLocks noChangeAspect="1" noChangeArrowheads="1"/>
          </p:cNvPicPr>
          <p:nvPr/>
        </p:nvPicPr>
        <p:blipFill>
          <a:blip r:embed="rId2" cstate="print"/>
          <a:srcRect/>
          <a:stretch>
            <a:fillRect/>
          </a:stretch>
        </p:blipFill>
        <p:spPr bwMode="auto">
          <a:xfrm>
            <a:off x="381000" y="762000"/>
            <a:ext cx="3377748" cy="5486400"/>
          </a:xfrm>
          <a:prstGeom prst="rect">
            <a:avLst/>
          </a:prstGeom>
          <a:noFill/>
          <a:ln w="9525">
            <a:noFill/>
            <a:miter lim="800000"/>
            <a:headEnd/>
            <a:tailEnd/>
          </a:ln>
        </p:spPr>
      </p:pic>
      <p:sp>
        <p:nvSpPr>
          <p:cNvPr id="7" name="Rectangle 6"/>
          <p:cNvSpPr/>
          <p:nvPr/>
        </p:nvSpPr>
        <p:spPr>
          <a:xfrm>
            <a:off x="990600" y="6550223"/>
            <a:ext cx="1975734" cy="307777"/>
          </a:xfrm>
          <a:prstGeom prst="rect">
            <a:avLst/>
          </a:prstGeom>
        </p:spPr>
        <p:txBody>
          <a:bodyPr wrap="none">
            <a:spAutoFit/>
          </a:bodyPr>
          <a:lstStyle/>
          <a:p>
            <a:r>
              <a:rPr lang="en-US" sz="1400" dirty="0" smtClean="0"/>
              <a:t>ATL-PHYS-PUB-2014-016</a:t>
            </a:r>
            <a:endParaRPr lang="en-US" sz="1400" dirty="0"/>
          </a:p>
        </p:txBody>
      </p:sp>
      <p:pic>
        <p:nvPicPr>
          <p:cNvPr id="1029" name="Picture 5"/>
          <p:cNvPicPr>
            <a:picLocks noChangeAspect="1" noChangeArrowheads="1"/>
          </p:cNvPicPr>
          <p:nvPr/>
        </p:nvPicPr>
        <p:blipFill>
          <a:blip r:embed="rId3" cstate="print"/>
          <a:srcRect/>
          <a:stretch>
            <a:fillRect/>
          </a:stretch>
        </p:blipFill>
        <p:spPr bwMode="auto">
          <a:xfrm>
            <a:off x="4130437" y="838200"/>
            <a:ext cx="5013563" cy="3762375"/>
          </a:xfrm>
          <a:prstGeom prst="rect">
            <a:avLst/>
          </a:prstGeom>
          <a:noFill/>
          <a:ln w="9525">
            <a:noFill/>
            <a:miter lim="800000"/>
            <a:headEnd/>
            <a:tailEnd/>
          </a:ln>
        </p:spPr>
      </p:pic>
      <p:pic>
        <p:nvPicPr>
          <p:cNvPr id="22530" name="Picture 2" descr="Image result for smiley wink animated gif"/>
          <p:cNvPicPr>
            <a:picLocks noChangeAspect="1" noChangeArrowheads="1" noCrop="1"/>
          </p:cNvPicPr>
          <p:nvPr/>
        </p:nvPicPr>
        <p:blipFill>
          <a:blip r:embed="rId4"/>
          <a:srcRect/>
          <a:stretch>
            <a:fillRect/>
          </a:stretch>
        </p:blipFill>
        <p:spPr bwMode="auto">
          <a:xfrm>
            <a:off x="7737326" y="5387975"/>
            <a:ext cx="1406674" cy="1698625"/>
          </a:xfrm>
          <a:prstGeom prst="rect">
            <a:avLst/>
          </a:prstGeom>
          <a:noFill/>
        </p:spPr>
      </p:pic>
      <p:sp useBgFill="1">
        <p:nvSpPr>
          <p:cNvPr id="8" name="Donut 7"/>
          <p:cNvSpPr/>
          <p:nvPr/>
        </p:nvSpPr>
        <p:spPr>
          <a:xfrm>
            <a:off x="7344696" y="5137356"/>
            <a:ext cx="2195052" cy="2209800"/>
          </a:xfrm>
          <a:prstGeom prst="donut">
            <a:avLst>
              <a:gd name="adj" fmla="val 2963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3991896" y="5215839"/>
            <a:ext cx="5181600" cy="830997"/>
          </a:xfrm>
          <a:prstGeom prst="rect">
            <a:avLst/>
          </a:prstGeom>
          <a:noFill/>
        </p:spPr>
        <p:txBody>
          <a:bodyPr wrap="square" rtlCol="0">
            <a:spAutoFit/>
          </a:bodyPr>
          <a:lstStyle/>
          <a:p>
            <a:r>
              <a:rPr lang="en-US" sz="2400" dirty="0" smtClean="0">
                <a:latin typeface="Rockwell" pitchFamily="18" charset="0"/>
              </a:rPr>
              <a:t>The Higgs self-coupling is vital for the future of the Universe</a:t>
            </a:r>
            <a:endParaRPr lang="en-US" sz="2400" dirty="0">
              <a:latin typeface="Rockwell" pitchFamily="18" charset="0"/>
            </a:endParaRPr>
          </a:p>
        </p:txBody>
      </p:sp>
      <p:sp useBgFill="1">
        <p:nvSpPr>
          <p:cNvPr id="10" name="Rectangle 9"/>
          <p:cNvSpPr/>
          <p:nvPr/>
        </p:nvSpPr>
        <p:spPr>
          <a:xfrm>
            <a:off x="3733800" y="4572000"/>
            <a:ext cx="5638800" cy="2286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Arrow Connector 11"/>
          <p:cNvCxnSpPr/>
          <p:nvPr/>
        </p:nvCxnSpPr>
        <p:spPr>
          <a:xfrm>
            <a:off x="5105400" y="3276600"/>
            <a:ext cx="1752600" cy="1588"/>
          </a:xfrm>
          <a:prstGeom prst="straightConnector1">
            <a:avLst/>
          </a:prstGeom>
          <a:ln w="25400">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181600" y="2590800"/>
            <a:ext cx="2209800" cy="461665"/>
          </a:xfrm>
          <a:prstGeom prst="rect">
            <a:avLst/>
          </a:prstGeom>
          <a:noFill/>
        </p:spPr>
        <p:txBody>
          <a:bodyPr wrap="square" rtlCol="0">
            <a:spAutoFit/>
          </a:bodyPr>
          <a:lstStyle/>
          <a:p>
            <a:r>
              <a:rPr lang="en-US" sz="2400" dirty="0" smtClean="0">
                <a:solidFill>
                  <a:srgbClr val="C00000"/>
                </a:solidFill>
              </a:rPr>
              <a:t>Not much hope</a:t>
            </a:r>
            <a:endParaRPr lang="en-US" sz="2400" dirty="0">
              <a:solidFill>
                <a:srgbClr val="C00000"/>
              </a:solidFill>
            </a:endParaRPr>
          </a:p>
        </p:txBody>
      </p:sp>
      <p:sp useBgFill="1">
        <p:nvSpPr>
          <p:cNvPr id="14" name="TextBox 13"/>
          <p:cNvSpPr txBox="1"/>
          <p:nvPr/>
        </p:nvSpPr>
        <p:spPr>
          <a:xfrm>
            <a:off x="5105400" y="2006025"/>
            <a:ext cx="2362200" cy="584775"/>
          </a:xfrm>
          <a:prstGeom prst="rect">
            <a:avLst/>
          </a:prstGeom>
        </p:spPr>
        <p:txBody>
          <a:bodyPr wrap="square" rtlCol="0">
            <a:spAutoFit/>
          </a:bodyPr>
          <a:lstStyle/>
          <a:p>
            <a:r>
              <a:rPr lang="en-US" sz="3200" dirty="0" smtClean="0">
                <a:solidFill>
                  <a:srgbClr val="0000CC"/>
                </a:solidFill>
              </a:rPr>
              <a:t>self-coupling</a:t>
            </a:r>
            <a:endParaRPr lang="en-US" sz="3200" dirty="0">
              <a:solidFill>
                <a:srgbClr val="0000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strVal val="#ppt_h"/>
                                          </p:val>
                                        </p:tav>
                                        <p:tav tm="100000">
                                          <p:val>
                                            <p:strVal val="#ppt_h"/>
                                          </p:val>
                                        </p:tav>
                                      </p:tavLst>
                                    </p:anim>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xit" presetSubtype="4" fill="hold" grpId="0" nodeType="clickEffect">
                                  <p:stCondLst>
                                    <p:cond delay="0"/>
                                  </p:stCondLst>
                                  <p:childTnLst>
                                    <p:anim calcmode="lin" valueType="num">
                                      <p:cBhvr additive="base">
                                        <p:cTn id="14" dur="500"/>
                                        <p:tgtEl>
                                          <p:spTgt spid="10"/>
                                        </p:tgtEl>
                                        <p:attrNameLst>
                                          <p:attrName>ppt_x</p:attrName>
                                        </p:attrNameLst>
                                      </p:cBhvr>
                                      <p:tavLst>
                                        <p:tav tm="0">
                                          <p:val>
                                            <p:strVal val="ppt_x"/>
                                          </p:val>
                                        </p:tav>
                                        <p:tav tm="100000">
                                          <p:val>
                                            <p:strVal val="ppt_x"/>
                                          </p:val>
                                        </p:tav>
                                      </p:tavLst>
                                    </p:anim>
                                    <p:anim calcmode="lin" valueType="num">
                                      <p:cBhvr additive="base">
                                        <p:cTn id="15" dur="500"/>
                                        <p:tgtEl>
                                          <p:spTgt spid="10"/>
                                        </p:tgtEl>
                                        <p:attrNameLst>
                                          <p:attrName>ppt_y</p:attrName>
                                        </p:attrNameLst>
                                      </p:cBhvr>
                                      <p:tavLst>
                                        <p:tav tm="0">
                                          <p:val>
                                            <p:strVal val="ppt_y"/>
                                          </p:val>
                                        </p:tav>
                                        <p:tav tm="100000">
                                          <p:val>
                                            <p:strVal val="1+ppt_h/2"/>
                                          </p:val>
                                        </p:tav>
                                      </p:tavLst>
                                    </p:anim>
                                    <p:set>
                                      <p:cBhvr>
                                        <p:cTn id="16"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Object 2"/>
          <p:cNvGraphicFramePr>
            <a:graphicFrameLocks noChangeAspect="1"/>
          </p:cNvGraphicFramePr>
          <p:nvPr/>
        </p:nvGraphicFramePr>
        <p:xfrm>
          <a:off x="304800" y="228600"/>
          <a:ext cx="8473987" cy="5410200"/>
        </p:xfrm>
        <a:graphic>
          <a:graphicData uri="http://schemas.openxmlformats.org/presentationml/2006/ole">
            <p:oleObj spid="_x0000_s4098" name="Acrobat Document" r:id="rId3" imgW="5400259" imgH="3447814" progId="AcroExch.Document.DC">
              <p:embed/>
            </p:oleObj>
          </a:graphicData>
        </a:graphic>
      </p:graphicFrame>
      <p:sp>
        <p:nvSpPr>
          <p:cNvPr id="3" name="TextBox 2"/>
          <p:cNvSpPr txBox="1"/>
          <p:nvPr/>
        </p:nvSpPr>
        <p:spPr>
          <a:xfrm>
            <a:off x="381000" y="6019800"/>
            <a:ext cx="8382000" cy="523220"/>
          </a:xfrm>
          <a:prstGeom prst="rect">
            <a:avLst/>
          </a:prstGeom>
          <a:noFill/>
        </p:spPr>
        <p:txBody>
          <a:bodyPr wrap="square" rtlCol="0">
            <a:spAutoFit/>
          </a:bodyPr>
          <a:lstStyle/>
          <a:p>
            <a:r>
              <a:rPr lang="en-US" sz="2800" dirty="0" smtClean="0">
                <a:solidFill>
                  <a:srgbClr val="C00000"/>
                </a:solidFill>
              </a:rPr>
              <a:t>Increase in the discovery range is rather moderate…</a:t>
            </a:r>
            <a:endParaRPr lang="en-US" sz="2800" dirty="0">
              <a:solidFill>
                <a:srgbClr val="C00000"/>
              </a:solidFill>
            </a:endParaRPr>
          </a:p>
        </p:txBody>
      </p:sp>
      <p:pic>
        <p:nvPicPr>
          <p:cNvPr id="5" name="Picture 4" descr="http://inspirehep.net/record/1480447/files/Figure_001.png"/>
          <p:cNvPicPr>
            <a:picLocks noChangeAspect="1" noChangeArrowheads="1"/>
          </p:cNvPicPr>
          <p:nvPr/>
        </p:nvPicPr>
        <p:blipFill>
          <a:blip r:embed="rId4"/>
          <a:srcRect/>
          <a:stretch>
            <a:fillRect/>
          </a:stretch>
        </p:blipFill>
        <p:spPr bwMode="auto">
          <a:xfrm>
            <a:off x="457200" y="0"/>
            <a:ext cx="8153400" cy="61150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a:stretch>
            <a:fillRect/>
          </a:stretch>
        </p:blipFill>
        <p:spPr bwMode="auto">
          <a:xfrm>
            <a:off x="558594" y="701469"/>
            <a:ext cx="8020050" cy="5667375"/>
          </a:xfrm>
          <a:prstGeom prst="rect">
            <a:avLst/>
          </a:prstGeom>
          <a:noFill/>
          <a:ln w="9525">
            <a:noFill/>
            <a:miter lim="800000"/>
            <a:headEnd/>
            <a:tailEnd/>
          </a:ln>
        </p:spPr>
      </p:pic>
      <p:sp>
        <p:nvSpPr>
          <p:cNvPr id="3" name="TextBox 2"/>
          <p:cNvSpPr txBox="1"/>
          <p:nvPr/>
        </p:nvSpPr>
        <p:spPr>
          <a:xfrm>
            <a:off x="228600" y="0"/>
            <a:ext cx="8763000" cy="523220"/>
          </a:xfrm>
          <a:prstGeom prst="rect">
            <a:avLst/>
          </a:prstGeom>
          <a:noFill/>
        </p:spPr>
        <p:txBody>
          <a:bodyPr wrap="square" rtlCol="0">
            <a:spAutoFit/>
          </a:bodyPr>
          <a:lstStyle/>
          <a:p>
            <a:pPr algn="ctr"/>
            <a:r>
              <a:rPr lang="en-US" sz="2800" b="1" dirty="0" smtClean="0"/>
              <a:t>Luminosity Upgrade VS Energy Upgrade</a:t>
            </a:r>
            <a:endParaRPr lang="en-US" sz="2800" b="1" dirty="0">
              <a:solidFill>
                <a:srgbClr val="C00000"/>
              </a:solidFill>
            </a:endParaRPr>
          </a:p>
        </p:txBody>
      </p:sp>
      <p:cxnSp>
        <p:nvCxnSpPr>
          <p:cNvPr id="5" name="Straight Connector 4"/>
          <p:cNvCxnSpPr/>
          <p:nvPr/>
        </p:nvCxnSpPr>
        <p:spPr>
          <a:xfrm flipV="1">
            <a:off x="4572000" y="4518660"/>
            <a:ext cx="0" cy="914400"/>
          </a:xfrm>
          <a:prstGeom prst="line">
            <a:avLst/>
          </a:prstGeom>
          <a:ln w="25400">
            <a:solidFill>
              <a:srgbClr val="33CC33"/>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flipV="1">
            <a:off x="1828800" y="4518660"/>
            <a:ext cx="2743200" cy="19664"/>
          </a:xfrm>
          <a:prstGeom prst="line">
            <a:avLst/>
          </a:prstGeom>
          <a:ln w="25400">
            <a:solidFill>
              <a:srgbClr val="33CC33"/>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267200" y="2286000"/>
            <a:ext cx="609600" cy="381000"/>
          </a:xfrm>
          <a:prstGeom prst="rect">
            <a:avLst/>
          </a:prstGeom>
          <a:solidFill>
            <a:srgbClr val="FFFF00"/>
          </a:solidFill>
        </p:spPr>
        <p:txBody>
          <a:bodyPr wrap="square" rtlCol="0">
            <a:spAutoFit/>
          </a:bodyPr>
          <a:lstStyle/>
          <a:p>
            <a:r>
              <a:rPr lang="en-US" b="1" dirty="0" smtClean="0">
                <a:solidFill>
                  <a:srgbClr val="FF0000"/>
                </a:solidFill>
              </a:rPr>
              <a:t>2.36</a:t>
            </a:r>
            <a:endParaRPr lang="en-US" b="1" dirty="0">
              <a:solidFill>
                <a:srgbClr val="FF0000"/>
              </a:solidFill>
            </a:endParaRPr>
          </a:p>
        </p:txBody>
      </p:sp>
      <p:cxnSp>
        <p:nvCxnSpPr>
          <p:cNvPr id="14" name="Straight Connector 13"/>
          <p:cNvCxnSpPr/>
          <p:nvPr/>
        </p:nvCxnSpPr>
        <p:spPr>
          <a:xfrm flipV="1">
            <a:off x="5737860" y="4050030"/>
            <a:ext cx="0" cy="1371600"/>
          </a:xfrm>
          <a:prstGeom prst="line">
            <a:avLst/>
          </a:prstGeom>
          <a:ln w="25400">
            <a:solidFill>
              <a:srgbClr val="33CC3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1859280" y="4084320"/>
            <a:ext cx="3855720" cy="0"/>
          </a:xfrm>
          <a:prstGeom prst="line">
            <a:avLst/>
          </a:prstGeom>
          <a:ln w="25400">
            <a:solidFill>
              <a:srgbClr val="33CC33"/>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7086600" y="2145030"/>
            <a:ext cx="0" cy="3276600"/>
          </a:xfrm>
          <a:prstGeom prst="line">
            <a:avLst/>
          </a:prstGeom>
          <a:ln w="25400">
            <a:solidFill>
              <a:srgbClr val="33CC33"/>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flipV="1">
            <a:off x="1851660" y="2133600"/>
            <a:ext cx="5227320" cy="22860"/>
          </a:xfrm>
          <a:prstGeom prst="line">
            <a:avLst/>
          </a:prstGeom>
          <a:ln w="25400">
            <a:solidFill>
              <a:srgbClr val="33CC33"/>
            </a:solidFill>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362200" y="5943600"/>
            <a:ext cx="2057400" cy="461665"/>
          </a:xfrm>
          <a:prstGeom prst="rect">
            <a:avLst/>
          </a:prstGeom>
          <a:noFill/>
        </p:spPr>
        <p:txBody>
          <a:bodyPr wrap="square" rtlCol="0">
            <a:spAutoFit/>
          </a:bodyPr>
          <a:lstStyle/>
          <a:p>
            <a:pPr marL="225425" indent="-225425">
              <a:spcAft>
                <a:spcPts val="1200"/>
              </a:spcAft>
            </a:pPr>
            <a:r>
              <a:rPr lang="en-US" sz="2400" dirty="0" smtClean="0"/>
              <a:t>Bump hunting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down)">
                                      <p:cBhvr>
                                        <p:cTn id="16" dur="500"/>
                                        <p:tgtEl>
                                          <p:spTgt spid="14"/>
                                        </p:tgtEl>
                                      </p:cBhvr>
                                    </p:animEffect>
                                  </p:childTnLst>
                                </p:cTn>
                              </p:par>
                            </p:childTnLst>
                          </p:cTn>
                        </p:par>
                        <p:par>
                          <p:cTn id="17" fill="hold">
                            <p:stCondLst>
                              <p:cond delay="500"/>
                            </p:stCondLst>
                            <p:childTnLst>
                              <p:par>
                                <p:cTn id="18" presetID="22" presetClass="entr" presetSubtype="2"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right)">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down)">
                                      <p:cBhvr>
                                        <p:cTn id="25" dur="500"/>
                                        <p:tgtEl>
                                          <p:spTgt spid="27"/>
                                        </p:tgtEl>
                                      </p:cBhvr>
                                    </p:animEffect>
                                  </p:childTnLst>
                                </p:cTn>
                              </p:par>
                            </p:childTnLst>
                          </p:cTn>
                        </p:par>
                        <p:par>
                          <p:cTn id="26" fill="hold">
                            <p:stCondLst>
                              <p:cond delay="500"/>
                            </p:stCondLst>
                            <p:childTnLst>
                              <p:par>
                                <p:cTn id="27" presetID="22" presetClass="entr" presetSubtype="2" fill="hold"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right)">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533400"/>
            <a:ext cx="9187205" cy="6324600"/>
          </a:xfrm>
          <a:prstGeom prst="rect">
            <a:avLst/>
          </a:prstGeom>
          <a:noFill/>
          <a:ln w="9525">
            <a:noFill/>
            <a:miter lim="800000"/>
            <a:headEnd/>
            <a:tailEnd/>
          </a:ln>
        </p:spPr>
      </p:pic>
      <p:sp>
        <p:nvSpPr>
          <p:cNvPr id="3" name="TextBox 2"/>
          <p:cNvSpPr txBox="1"/>
          <p:nvPr/>
        </p:nvSpPr>
        <p:spPr>
          <a:xfrm>
            <a:off x="228600" y="0"/>
            <a:ext cx="8763000" cy="523220"/>
          </a:xfrm>
          <a:prstGeom prst="rect">
            <a:avLst/>
          </a:prstGeom>
          <a:noFill/>
        </p:spPr>
        <p:txBody>
          <a:bodyPr wrap="square" rtlCol="0">
            <a:spAutoFit/>
          </a:bodyPr>
          <a:lstStyle/>
          <a:p>
            <a:pPr algn="ctr"/>
            <a:r>
              <a:rPr lang="en-US" sz="2800" b="1" dirty="0" smtClean="0"/>
              <a:t>The </a:t>
            </a:r>
            <a:r>
              <a:rPr lang="en-US" sz="2800" b="1" dirty="0" smtClean="0">
                <a:solidFill>
                  <a:srgbClr val="C00000"/>
                </a:solidFill>
              </a:rPr>
              <a:t>H</a:t>
            </a:r>
            <a:r>
              <a:rPr lang="en-US" sz="2800" b="1" dirty="0" smtClean="0"/>
              <a:t>igh </a:t>
            </a:r>
            <a:r>
              <a:rPr lang="en-US" sz="2800" b="1" dirty="0" smtClean="0">
                <a:solidFill>
                  <a:srgbClr val="C00000"/>
                </a:solidFill>
              </a:rPr>
              <a:t>E</a:t>
            </a:r>
            <a:r>
              <a:rPr lang="en-US" sz="2800" b="1" dirty="0" smtClean="0"/>
              <a:t>nergy-</a:t>
            </a:r>
            <a:r>
              <a:rPr lang="en-US" sz="2800" b="1" dirty="0" smtClean="0">
                <a:solidFill>
                  <a:srgbClr val="C00000"/>
                </a:solidFill>
              </a:rPr>
              <a:t>LHC</a:t>
            </a:r>
            <a:r>
              <a:rPr lang="en-US" sz="2800" b="1" dirty="0" smtClean="0"/>
              <a:t> or </a:t>
            </a:r>
            <a:r>
              <a:rPr lang="en-US" sz="2800" b="1" dirty="0" smtClean="0">
                <a:solidFill>
                  <a:srgbClr val="C00000"/>
                </a:solidFill>
              </a:rPr>
              <a:t>v</a:t>
            </a:r>
            <a:r>
              <a:rPr lang="en-US" sz="2800" b="1" dirty="0" smtClean="0"/>
              <a:t>ery </a:t>
            </a:r>
            <a:r>
              <a:rPr lang="en-US" sz="2800" b="1" dirty="0" smtClean="0">
                <a:solidFill>
                  <a:srgbClr val="C00000"/>
                </a:solidFill>
              </a:rPr>
              <a:t>LHC </a:t>
            </a:r>
            <a:r>
              <a:rPr lang="en-US" sz="2800" b="1" dirty="0" smtClean="0"/>
              <a:t>or</a:t>
            </a:r>
            <a:r>
              <a:rPr lang="en-US" sz="2800" b="1" dirty="0" smtClean="0">
                <a:solidFill>
                  <a:srgbClr val="C00000"/>
                </a:solidFill>
              </a:rPr>
              <a:t> FCC-</a:t>
            </a:r>
            <a:r>
              <a:rPr lang="en-US" sz="2800" b="1" dirty="0" err="1" smtClean="0">
                <a:solidFill>
                  <a:srgbClr val="C00000"/>
                </a:solidFill>
              </a:rPr>
              <a:t>hh</a:t>
            </a:r>
            <a:endParaRPr lang="en-US" sz="2800" b="1" dirty="0">
              <a:solidFill>
                <a:srgbClr val="C00000"/>
              </a:solidFill>
            </a:endParaRPr>
          </a:p>
        </p:txBody>
      </p:sp>
      <p:pic>
        <p:nvPicPr>
          <p:cNvPr id="7" name="Picture 1"/>
          <p:cNvPicPr>
            <a:picLocks noChangeAspect="1" noChangeArrowheads="1"/>
          </p:cNvPicPr>
          <p:nvPr/>
        </p:nvPicPr>
        <p:blipFill>
          <a:blip r:embed="rId3" cstate="print"/>
          <a:srcRect/>
          <a:stretch>
            <a:fillRect/>
          </a:stretch>
        </p:blipFill>
        <p:spPr bwMode="auto">
          <a:xfrm>
            <a:off x="228600" y="762000"/>
            <a:ext cx="1383847" cy="685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0"/>
            <a:ext cx="8763000" cy="523220"/>
          </a:xfrm>
          <a:prstGeom prst="rect">
            <a:avLst/>
          </a:prstGeom>
          <a:noFill/>
        </p:spPr>
        <p:txBody>
          <a:bodyPr wrap="square" rtlCol="0">
            <a:spAutoFit/>
          </a:bodyPr>
          <a:lstStyle/>
          <a:p>
            <a:pPr algn="ctr"/>
            <a:r>
              <a:rPr lang="en-US" sz="2800" b="1" dirty="0" smtClean="0"/>
              <a:t>The </a:t>
            </a:r>
            <a:r>
              <a:rPr lang="en-US" sz="2800" b="1" dirty="0" smtClean="0">
                <a:solidFill>
                  <a:srgbClr val="C00000"/>
                </a:solidFill>
              </a:rPr>
              <a:t>H</a:t>
            </a:r>
            <a:r>
              <a:rPr lang="en-US" sz="2800" b="1" dirty="0" smtClean="0"/>
              <a:t>igh </a:t>
            </a:r>
            <a:r>
              <a:rPr lang="en-US" sz="2800" b="1" dirty="0" smtClean="0">
                <a:solidFill>
                  <a:srgbClr val="C00000"/>
                </a:solidFill>
              </a:rPr>
              <a:t>E</a:t>
            </a:r>
            <a:r>
              <a:rPr lang="en-US" sz="2800" b="1" dirty="0" smtClean="0"/>
              <a:t>nergy-</a:t>
            </a:r>
            <a:r>
              <a:rPr lang="en-US" sz="2800" b="1" dirty="0" smtClean="0">
                <a:solidFill>
                  <a:srgbClr val="C00000"/>
                </a:solidFill>
              </a:rPr>
              <a:t>LHC</a:t>
            </a:r>
            <a:r>
              <a:rPr lang="en-US" sz="2800" b="1" dirty="0" smtClean="0"/>
              <a:t> or </a:t>
            </a:r>
            <a:r>
              <a:rPr lang="en-US" sz="2800" b="1" dirty="0" err="1" smtClean="0">
                <a:solidFill>
                  <a:srgbClr val="C00000"/>
                </a:solidFill>
              </a:rPr>
              <a:t>vLHC</a:t>
            </a:r>
            <a:r>
              <a:rPr lang="en-US" sz="2800" b="1" dirty="0" smtClean="0">
                <a:solidFill>
                  <a:srgbClr val="C00000"/>
                </a:solidFill>
              </a:rPr>
              <a:t> </a:t>
            </a:r>
            <a:r>
              <a:rPr lang="en-US" sz="2800" b="1" dirty="0" smtClean="0"/>
              <a:t>or</a:t>
            </a:r>
            <a:r>
              <a:rPr lang="en-US" sz="2800" b="1" dirty="0" smtClean="0">
                <a:solidFill>
                  <a:srgbClr val="C00000"/>
                </a:solidFill>
              </a:rPr>
              <a:t> FCC-</a:t>
            </a:r>
            <a:r>
              <a:rPr lang="en-US" sz="2800" b="1" dirty="0" err="1" smtClean="0">
                <a:solidFill>
                  <a:srgbClr val="C00000"/>
                </a:solidFill>
              </a:rPr>
              <a:t>hh</a:t>
            </a:r>
            <a:endParaRPr lang="en-US" sz="2800" b="1" dirty="0">
              <a:solidFill>
                <a:srgbClr val="C00000"/>
              </a:solidFill>
            </a:endParaRPr>
          </a:p>
        </p:txBody>
      </p:sp>
      <p:sp>
        <p:nvSpPr>
          <p:cNvPr id="4" name="TextBox 3"/>
          <p:cNvSpPr txBox="1"/>
          <p:nvPr/>
        </p:nvSpPr>
        <p:spPr>
          <a:xfrm>
            <a:off x="838200" y="4876800"/>
            <a:ext cx="7620000" cy="830997"/>
          </a:xfrm>
          <a:prstGeom prst="rect">
            <a:avLst/>
          </a:prstGeom>
          <a:noFill/>
        </p:spPr>
        <p:txBody>
          <a:bodyPr wrap="square" rtlCol="0">
            <a:spAutoFit/>
          </a:bodyPr>
          <a:lstStyle/>
          <a:p>
            <a:pPr marL="174625" indent="-174625">
              <a:buFont typeface="Arial" pitchFamily="34" charset="0"/>
              <a:buChar char="•"/>
            </a:pPr>
            <a:r>
              <a:rPr lang="en-US" sz="2400" dirty="0" smtClean="0"/>
              <a:t>Many more accelerating RF cavities</a:t>
            </a:r>
          </a:p>
          <a:p>
            <a:pPr marL="174625" indent="-174625">
              <a:buFont typeface="Arial" pitchFamily="34" charset="0"/>
              <a:buChar char="•"/>
            </a:pPr>
            <a:r>
              <a:rPr lang="en-US" sz="2400" dirty="0" smtClean="0"/>
              <a:t>Stronger bending magnets (superconducting) </a:t>
            </a:r>
          </a:p>
        </p:txBody>
      </p:sp>
      <p:pic>
        <p:nvPicPr>
          <p:cNvPr id="3074" name="Picture 2"/>
          <p:cNvPicPr>
            <a:picLocks noChangeAspect="1" noChangeArrowheads="1"/>
          </p:cNvPicPr>
          <p:nvPr/>
        </p:nvPicPr>
        <p:blipFill>
          <a:blip r:embed="rId2"/>
          <a:srcRect/>
          <a:stretch>
            <a:fillRect/>
          </a:stretch>
        </p:blipFill>
        <p:spPr bwMode="auto">
          <a:xfrm>
            <a:off x="762000" y="762000"/>
            <a:ext cx="7467600" cy="4087529"/>
          </a:xfrm>
          <a:prstGeom prst="rect">
            <a:avLst/>
          </a:prstGeom>
          <a:noFill/>
          <a:ln w="9525">
            <a:noFill/>
            <a:miter lim="800000"/>
            <a:headEnd/>
            <a:tailEnd/>
          </a:ln>
          <a:effectLst/>
        </p:spPr>
      </p:pic>
      <p:sp>
        <p:nvSpPr>
          <p:cNvPr id="6" name="TextBox 5"/>
          <p:cNvSpPr txBox="1"/>
          <p:nvPr/>
        </p:nvSpPr>
        <p:spPr>
          <a:xfrm>
            <a:off x="304800" y="5791200"/>
            <a:ext cx="8382000" cy="830997"/>
          </a:xfrm>
          <a:prstGeom prst="rect">
            <a:avLst/>
          </a:prstGeom>
          <a:noFill/>
        </p:spPr>
        <p:txBody>
          <a:bodyPr wrap="square" rtlCol="0">
            <a:spAutoFit/>
          </a:bodyPr>
          <a:lstStyle/>
          <a:p>
            <a:r>
              <a:rPr lang="en-US" sz="2400" dirty="0" smtClean="0"/>
              <a:t>Luminosity:   </a:t>
            </a:r>
          </a:p>
          <a:p>
            <a:r>
              <a:rPr lang="en-US" sz="2400" dirty="0" smtClean="0">
                <a:solidFill>
                  <a:srgbClr val="0000CC"/>
                </a:solidFill>
              </a:rPr>
              <a:t>Run-1  2.5 </a:t>
            </a:r>
            <a:r>
              <a:rPr lang="en-US" sz="2400" dirty="0" err="1" smtClean="0">
                <a:solidFill>
                  <a:srgbClr val="0000CC"/>
                </a:solidFill>
              </a:rPr>
              <a:t>ab</a:t>
            </a:r>
            <a:r>
              <a:rPr lang="en-US" sz="2400" dirty="0" smtClean="0">
                <a:solidFill>
                  <a:srgbClr val="0000CC"/>
                </a:solidFill>
              </a:rPr>
              <a:t> in 10 yr </a:t>
            </a:r>
            <a:r>
              <a:rPr lang="en-US" sz="2400" dirty="0" smtClean="0"/>
              <a:t>; Run-2  15 </a:t>
            </a:r>
            <a:r>
              <a:rPr lang="en-US" sz="2400" dirty="0" err="1" smtClean="0"/>
              <a:t>ab</a:t>
            </a:r>
            <a:r>
              <a:rPr lang="en-US" sz="2400" dirty="0" smtClean="0"/>
              <a:t> in 15 yr ; </a:t>
            </a:r>
            <a:r>
              <a:rPr lang="en-US" sz="2400" dirty="0" smtClean="0">
                <a:solidFill>
                  <a:srgbClr val="C00000"/>
                </a:solidFill>
              </a:rPr>
              <a:t>Run 3 40 </a:t>
            </a:r>
            <a:r>
              <a:rPr lang="en-US" sz="2400" dirty="0" err="1" smtClean="0">
                <a:solidFill>
                  <a:srgbClr val="C00000"/>
                </a:solidFill>
              </a:rPr>
              <a:t>ab</a:t>
            </a:r>
            <a:r>
              <a:rPr lang="en-US" sz="2400" dirty="0" smtClean="0">
                <a:solidFill>
                  <a:srgbClr val="C00000"/>
                </a:solidFill>
              </a:rPr>
              <a:t> in 25 yr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Sreerup\Desktop\Ubuntu_Share\My Talks\Physics\Future\mangna.jpg"/>
          <p:cNvPicPr>
            <a:picLocks noChangeAspect="1" noChangeArrowheads="1"/>
          </p:cNvPicPr>
          <p:nvPr/>
        </p:nvPicPr>
        <p:blipFill>
          <a:blip r:embed="rId2"/>
          <a:srcRect/>
          <a:stretch>
            <a:fillRect/>
          </a:stretch>
        </p:blipFill>
        <p:spPr bwMode="auto">
          <a:xfrm rot="20839138">
            <a:off x="2278121" y="387628"/>
            <a:ext cx="4192457" cy="5947919"/>
          </a:xfrm>
          <a:prstGeom prst="rect">
            <a:avLst/>
          </a:prstGeom>
          <a:noFill/>
        </p:spPr>
      </p:pic>
      <p:sp>
        <p:nvSpPr>
          <p:cNvPr id="3" name="TextBox 2"/>
          <p:cNvSpPr txBox="1"/>
          <p:nvPr/>
        </p:nvSpPr>
        <p:spPr>
          <a:xfrm>
            <a:off x="152400" y="62567"/>
            <a:ext cx="8991600" cy="2985433"/>
          </a:xfrm>
          <a:prstGeom prst="rect">
            <a:avLst/>
          </a:prstGeom>
          <a:noFill/>
        </p:spPr>
        <p:txBody>
          <a:bodyPr wrap="square" rtlCol="0">
            <a:spAutoFit/>
          </a:bodyPr>
          <a:lstStyle/>
          <a:p>
            <a:pPr>
              <a:lnSpc>
                <a:spcPct val="150000"/>
              </a:lnSpc>
            </a:pPr>
            <a:r>
              <a:rPr lang="en-US" sz="2800" dirty="0" smtClean="0"/>
              <a:t>Analysis is made under the following assumptions:</a:t>
            </a:r>
          </a:p>
          <a:p>
            <a:pPr marL="342900" indent="-342900">
              <a:lnSpc>
                <a:spcPct val="150000"/>
              </a:lnSpc>
              <a:spcAft>
                <a:spcPts val="1200"/>
              </a:spcAft>
              <a:buFont typeface="+mj-lt"/>
              <a:buAutoNum type="arabicPeriod"/>
            </a:pPr>
            <a:r>
              <a:rPr lang="en-US" sz="2800" dirty="0" smtClean="0"/>
              <a:t>Signal and background scale in the same way</a:t>
            </a:r>
          </a:p>
          <a:p>
            <a:pPr marL="342900" indent="-342900">
              <a:spcAft>
                <a:spcPts val="1200"/>
              </a:spcAft>
              <a:buFont typeface="+mj-lt"/>
              <a:buAutoNum type="arabicPeriod"/>
            </a:pPr>
            <a:r>
              <a:rPr lang="en-US" sz="2800" dirty="0" smtClean="0"/>
              <a:t>Reconstruction efficiencies, background rejection, etc. remain the same</a:t>
            </a:r>
          </a:p>
          <a:p>
            <a:pPr marL="342900" indent="-342900">
              <a:buFont typeface="+mj-lt"/>
              <a:buAutoNum type="arabicPeriod"/>
            </a:pPr>
            <a:r>
              <a:rPr lang="en-US" sz="2800" dirty="0" smtClean="0"/>
              <a:t>Cross sections remain proportional to </a:t>
            </a:r>
            <a:r>
              <a:rPr lang="en-US" sz="2800" dirty="0" err="1" smtClean="0"/>
              <a:t>parton</a:t>
            </a:r>
            <a:r>
              <a:rPr lang="en-US" sz="2800" dirty="0" smtClean="0"/>
              <a:t> luminosity</a:t>
            </a:r>
          </a:p>
        </p:txBody>
      </p:sp>
      <p:sp>
        <p:nvSpPr>
          <p:cNvPr id="4" name="TextBox 3"/>
          <p:cNvSpPr txBox="1"/>
          <p:nvPr/>
        </p:nvSpPr>
        <p:spPr>
          <a:xfrm>
            <a:off x="152400" y="3048000"/>
            <a:ext cx="8991600" cy="3631763"/>
          </a:xfrm>
          <a:prstGeom prst="rect">
            <a:avLst/>
          </a:prstGeom>
          <a:noFill/>
        </p:spPr>
        <p:txBody>
          <a:bodyPr wrap="square" rtlCol="0">
            <a:spAutoFit/>
          </a:bodyPr>
          <a:lstStyle/>
          <a:p>
            <a:pPr>
              <a:lnSpc>
                <a:spcPct val="150000"/>
              </a:lnSpc>
            </a:pPr>
            <a:r>
              <a:rPr lang="en-US" sz="2800" dirty="0" smtClean="0"/>
              <a:t>Major caveats:</a:t>
            </a:r>
          </a:p>
          <a:p>
            <a:pPr marL="342900" indent="-342900">
              <a:spcAft>
                <a:spcPts val="1200"/>
              </a:spcAft>
              <a:buFont typeface="+mj-lt"/>
              <a:buAutoNum type="arabicPeriod"/>
            </a:pPr>
            <a:r>
              <a:rPr lang="en-US" sz="2800" dirty="0" smtClean="0">
                <a:solidFill>
                  <a:srgbClr val="0000CC"/>
                </a:solidFill>
              </a:rPr>
              <a:t>We do not know if there are new physics thresholds at some intermediate energy</a:t>
            </a:r>
          </a:p>
          <a:p>
            <a:pPr marL="342900" indent="-342900">
              <a:spcAft>
                <a:spcPts val="1200"/>
              </a:spcAft>
              <a:buFont typeface="+mj-lt"/>
              <a:buAutoNum type="arabicPeriod"/>
            </a:pPr>
            <a:r>
              <a:rPr lang="en-US" sz="2800" dirty="0" smtClean="0">
                <a:solidFill>
                  <a:srgbClr val="0000CC"/>
                </a:solidFill>
              </a:rPr>
              <a:t>All SM particles will appear massless: W, Z, H, t will just appear as jets</a:t>
            </a:r>
          </a:p>
          <a:p>
            <a:pPr marL="342900" indent="-342900">
              <a:buFont typeface="+mj-lt"/>
              <a:buAutoNum type="arabicPeriod"/>
            </a:pPr>
            <a:r>
              <a:rPr lang="en-US" sz="2800" dirty="0" smtClean="0">
                <a:solidFill>
                  <a:srgbClr val="0000CC"/>
                </a:solidFill>
              </a:rPr>
              <a:t>We do not know how the </a:t>
            </a:r>
            <a:r>
              <a:rPr lang="en-US" sz="2800" dirty="0" err="1" smtClean="0">
                <a:solidFill>
                  <a:srgbClr val="0000CC"/>
                </a:solidFill>
              </a:rPr>
              <a:t>parton</a:t>
            </a:r>
            <a:r>
              <a:rPr lang="en-US" sz="2800" dirty="0" smtClean="0">
                <a:solidFill>
                  <a:srgbClr val="0000CC"/>
                </a:solidFill>
              </a:rPr>
              <a:t> luminosity scales </a:t>
            </a:r>
          </a:p>
          <a:p>
            <a:pPr marL="342900" indent="-342900"/>
            <a:r>
              <a:rPr lang="en-US" sz="2800" dirty="0" smtClean="0">
                <a:solidFill>
                  <a:srgbClr val="0000CC"/>
                </a:solidFill>
              </a:rPr>
              <a:t>	(cosmic rays)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16" fill="hold" nodeType="clickEffect">
                                  <p:stCondLst>
                                    <p:cond delay="0"/>
                                  </p:stCondLst>
                                  <p:childTnLst>
                                    <p:anim calcmode="lin" valueType="num">
                                      <p:cBhvr>
                                        <p:cTn id="6" dur="2000"/>
                                        <p:tgtEl>
                                          <p:spTgt spid="1026"/>
                                        </p:tgtEl>
                                        <p:attrNameLst>
                                          <p:attrName>ppt_w</p:attrName>
                                        </p:attrNameLst>
                                      </p:cBhvr>
                                      <p:tavLst>
                                        <p:tav tm="0">
                                          <p:val>
                                            <p:strVal val="ppt_w"/>
                                          </p:val>
                                        </p:tav>
                                        <p:tav tm="100000">
                                          <p:val>
                                            <p:strVal val="4*ppt_w"/>
                                          </p:val>
                                        </p:tav>
                                      </p:tavLst>
                                    </p:anim>
                                    <p:anim calcmode="lin" valueType="num">
                                      <p:cBhvr>
                                        <p:cTn id="7" dur="2000"/>
                                        <p:tgtEl>
                                          <p:spTgt spid="1026"/>
                                        </p:tgtEl>
                                        <p:attrNameLst>
                                          <p:attrName>ppt_h</p:attrName>
                                        </p:attrNameLst>
                                      </p:cBhvr>
                                      <p:tavLst>
                                        <p:tav tm="0">
                                          <p:val>
                                            <p:strVal val="ppt_h"/>
                                          </p:val>
                                        </p:tav>
                                        <p:tav tm="100000">
                                          <p:val>
                                            <p:strVal val="4*ppt_h"/>
                                          </p:val>
                                        </p:tav>
                                      </p:tavLst>
                                    </p:anim>
                                    <p:set>
                                      <p:cBhvr>
                                        <p:cTn id="8" dur="1" fill="hold">
                                          <p:stCondLst>
                                            <p:cond delay="1999"/>
                                          </p:stCondLst>
                                        </p:cTn>
                                        <p:tgtEl>
                                          <p:spTgt spid="1026"/>
                                        </p:tgtEl>
                                        <p:attrNameLst>
                                          <p:attrName>style.visibility</p:attrName>
                                        </p:attrNameLst>
                                      </p:cBhvr>
                                      <p:to>
                                        <p:strVal val="hidden"/>
                                      </p:to>
                                    </p:set>
                                  </p:childTnLst>
                                </p:cTn>
                              </p:par>
                            </p:childTnLst>
                          </p:cTn>
                        </p:par>
                        <p:par>
                          <p:cTn id="9" fill="hold">
                            <p:stCondLst>
                              <p:cond delay="2000"/>
                            </p:stCondLst>
                            <p:childTnLst>
                              <p:par>
                                <p:cTn id="10" presetID="1"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762000" y="336071"/>
            <a:ext cx="7239000" cy="65219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srcRect/>
          <a:stretch>
            <a:fillRect/>
          </a:stretch>
        </p:blipFill>
        <p:spPr bwMode="auto">
          <a:xfrm>
            <a:off x="1219200" y="457200"/>
            <a:ext cx="6786114" cy="6096000"/>
          </a:xfrm>
          <a:prstGeom prst="rect">
            <a:avLst/>
          </a:prstGeom>
          <a:noFill/>
          <a:ln w="9525">
            <a:noFill/>
            <a:miter lim="800000"/>
            <a:headEnd/>
            <a:tailEnd/>
          </a:ln>
          <a:effectLst/>
        </p:spPr>
      </p:pic>
      <p:pic>
        <p:nvPicPr>
          <p:cNvPr id="5" name="Picture 4"/>
          <p:cNvPicPr>
            <a:picLocks noChangeAspect="1" noChangeArrowheads="1"/>
          </p:cNvPicPr>
          <p:nvPr/>
        </p:nvPicPr>
        <p:blipFill>
          <a:blip r:embed="rId3"/>
          <a:srcRect/>
          <a:stretch>
            <a:fillRect/>
          </a:stretch>
        </p:blipFill>
        <p:spPr bwMode="auto">
          <a:xfrm>
            <a:off x="609600" y="365760"/>
            <a:ext cx="8004231" cy="61722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Sreerup\Desktop\Ubuntu_Share\My Talks\Physics\Future\nature-1.png"/>
          <p:cNvPicPr>
            <a:picLocks noChangeAspect="1" noChangeArrowheads="1"/>
          </p:cNvPicPr>
          <p:nvPr/>
        </p:nvPicPr>
        <p:blipFill>
          <a:blip r:embed="rId2"/>
          <a:srcRect/>
          <a:stretch>
            <a:fillRect/>
          </a:stretch>
        </p:blipFill>
        <p:spPr bwMode="auto">
          <a:xfrm>
            <a:off x="533400" y="0"/>
            <a:ext cx="8161315" cy="3544888"/>
          </a:xfrm>
          <a:prstGeom prst="rect">
            <a:avLst/>
          </a:prstGeom>
          <a:noFill/>
        </p:spPr>
      </p:pic>
      <p:pic>
        <p:nvPicPr>
          <p:cNvPr id="5124" name="Picture 4" descr="C:\Users\Sreerup\Desktop\Ubuntu_Share\My Talks\Physics\Future\nature-2.png"/>
          <p:cNvPicPr>
            <a:picLocks noChangeAspect="1" noChangeArrowheads="1"/>
          </p:cNvPicPr>
          <p:nvPr/>
        </p:nvPicPr>
        <p:blipFill>
          <a:blip r:embed="rId3"/>
          <a:srcRect/>
          <a:stretch>
            <a:fillRect/>
          </a:stretch>
        </p:blipFill>
        <p:spPr bwMode="auto">
          <a:xfrm>
            <a:off x="493720" y="3352800"/>
            <a:ext cx="8878880" cy="3124200"/>
          </a:xfrm>
          <a:prstGeom prst="rect">
            <a:avLst/>
          </a:prstGeom>
          <a:noFill/>
        </p:spPr>
      </p:pic>
      <p:sp>
        <p:nvSpPr>
          <p:cNvPr id="8" name="TextBox 7"/>
          <p:cNvSpPr txBox="1"/>
          <p:nvPr/>
        </p:nvSpPr>
        <p:spPr>
          <a:xfrm rot="20616385">
            <a:off x="1379595" y="3234023"/>
            <a:ext cx="4191000" cy="1200329"/>
          </a:xfrm>
          <a:prstGeom prst="rect">
            <a:avLst/>
          </a:prstGeom>
          <a:noFill/>
        </p:spPr>
        <p:txBody>
          <a:bodyPr wrap="square" rtlCol="0">
            <a:spAutoFit/>
          </a:bodyPr>
          <a:lstStyle/>
          <a:p>
            <a:r>
              <a:rPr lang="en-US" sz="7200" dirty="0" smtClean="0">
                <a:solidFill>
                  <a:srgbClr val="C00000"/>
                </a:solidFill>
              </a:rPr>
              <a:t>2040 – 50 </a:t>
            </a:r>
            <a:endParaRPr lang="en-US" sz="7200"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0"/>
            <a:ext cx="8763000" cy="523220"/>
          </a:xfrm>
          <a:prstGeom prst="rect">
            <a:avLst/>
          </a:prstGeom>
          <a:noFill/>
        </p:spPr>
        <p:txBody>
          <a:bodyPr wrap="square" rtlCol="0">
            <a:spAutoFit/>
          </a:bodyPr>
          <a:lstStyle/>
          <a:p>
            <a:pPr algn="ctr"/>
            <a:r>
              <a:rPr lang="en-US" sz="2800" b="1" dirty="0" smtClean="0"/>
              <a:t>The </a:t>
            </a:r>
            <a:r>
              <a:rPr lang="en-US" sz="2800" b="1" dirty="0" smtClean="0">
                <a:solidFill>
                  <a:srgbClr val="C00000"/>
                </a:solidFill>
              </a:rPr>
              <a:t>I</a:t>
            </a:r>
            <a:r>
              <a:rPr lang="en-US" sz="2800" b="1" dirty="0" smtClean="0"/>
              <a:t>nternational </a:t>
            </a:r>
            <a:r>
              <a:rPr lang="en-US" sz="2800" b="1" dirty="0" smtClean="0">
                <a:solidFill>
                  <a:srgbClr val="C00000"/>
                </a:solidFill>
              </a:rPr>
              <a:t>L</a:t>
            </a:r>
            <a:r>
              <a:rPr lang="en-US" sz="2800" b="1" dirty="0" smtClean="0"/>
              <a:t>inear </a:t>
            </a:r>
            <a:r>
              <a:rPr lang="en-US" sz="2800" b="1" dirty="0" smtClean="0">
                <a:solidFill>
                  <a:srgbClr val="C00000"/>
                </a:solidFill>
              </a:rPr>
              <a:t>C</a:t>
            </a:r>
            <a:r>
              <a:rPr lang="en-US" sz="2800" b="1" dirty="0" smtClean="0"/>
              <a:t>ollider (</a:t>
            </a:r>
            <a:r>
              <a:rPr lang="en-US" sz="2800" b="1" dirty="0" smtClean="0">
                <a:solidFill>
                  <a:srgbClr val="C00000"/>
                </a:solidFill>
              </a:rPr>
              <a:t>ILC</a:t>
            </a:r>
            <a:r>
              <a:rPr lang="en-US" sz="2800" b="1" dirty="0" smtClean="0"/>
              <a:t>)</a:t>
            </a:r>
            <a:endParaRPr lang="en-US" sz="2800" b="1" dirty="0"/>
          </a:p>
        </p:txBody>
      </p:sp>
      <p:sp>
        <p:nvSpPr>
          <p:cNvPr id="3" name="Rectangle 3"/>
          <p:cNvSpPr txBox="1">
            <a:spLocks noChangeArrowheads="1"/>
          </p:cNvSpPr>
          <p:nvPr/>
        </p:nvSpPr>
        <p:spPr>
          <a:xfrm>
            <a:off x="304800" y="762000"/>
            <a:ext cx="8642350" cy="5791200"/>
          </a:xfrm>
          <a:prstGeom prst="rect">
            <a:avLst/>
          </a:prstGeom>
        </p:spPr>
        <p:txBody>
          <a:bodyPr vert="horz" lIns="91440" tIns="45720" rIns="91440" bIns="45720" rtlCol="0">
            <a:normAutofit/>
          </a:bodyPr>
          <a:lstStyle/>
          <a:p>
            <a:pPr marL="347663" marR="0" lvl="0" indent="-347663" defTabSz="914400" rtl="0" eaLnBrk="1" fontAlgn="auto" latinLnBrk="0" hangingPunct="1">
              <a:lnSpc>
                <a:spcPct val="100000"/>
              </a:lnSpc>
              <a:spcBef>
                <a:spcPct val="20000"/>
              </a:spcBef>
              <a:spcAft>
                <a:spcPts val="1200"/>
              </a:spcAft>
              <a:buClrTx/>
              <a:buSzTx/>
              <a:buFont typeface="Arial" pitchFamily="34" charset="0"/>
              <a:buChar char="•"/>
              <a:tabLst/>
              <a:defRPr/>
            </a:pPr>
            <a:r>
              <a:rPr kumimoji="0" lang="en-GB" sz="2800" b="0" i="0" u="none" strike="noStrike" kern="1200" cap="none" spc="0" normalizeH="0" baseline="0" noProof="0" dirty="0" smtClean="0">
                <a:ln>
                  <a:noFill/>
                </a:ln>
                <a:effectLst/>
                <a:uLnTx/>
                <a:uFillTx/>
                <a:latin typeface="+mn-lt"/>
                <a:ea typeface="+mn-ea"/>
                <a:cs typeface="+mn-cs"/>
              </a:rPr>
              <a:t>The idea of a linear collider was to follow</a:t>
            </a:r>
            <a:r>
              <a:rPr kumimoji="0" lang="en-GB" sz="2800" b="0" i="0" u="none" strike="noStrike" kern="1200" cap="none" spc="0" normalizeH="0" noProof="0" dirty="0" smtClean="0">
                <a:ln>
                  <a:noFill/>
                </a:ln>
                <a:effectLst/>
                <a:uLnTx/>
                <a:uFillTx/>
                <a:latin typeface="+mn-lt"/>
                <a:ea typeface="+mn-ea"/>
                <a:cs typeface="+mn-cs"/>
              </a:rPr>
              <a:t> up on discoveries made at the </a:t>
            </a:r>
            <a:r>
              <a:rPr kumimoji="0" lang="en-GB" sz="2800" b="0" i="0" u="none" strike="noStrike" kern="1200" cap="none" spc="0" normalizeH="0" baseline="0" noProof="0" dirty="0" smtClean="0">
                <a:ln>
                  <a:noFill/>
                </a:ln>
                <a:effectLst/>
                <a:uLnTx/>
                <a:uFillTx/>
                <a:latin typeface="+mn-lt"/>
                <a:ea typeface="+mn-ea"/>
                <a:cs typeface="+mn-cs"/>
              </a:rPr>
              <a:t>LHC.</a:t>
            </a:r>
          </a:p>
          <a:p>
            <a:pPr marL="347663" marR="0" lvl="0" indent="-347663" defTabSz="914400" rtl="0" eaLnBrk="1" fontAlgn="auto" latinLnBrk="0" hangingPunct="1">
              <a:lnSpc>
                <a:spcPct val="100000"/>
              </a:lnSpc>
              <a:spcBef>
                <a:spcPct val="20000"/>
              </a:spcBef>
              <a:spcAft>
                <a:spcPts val="1200"/>
              </a:spcAft>
              <a:buClrTx/>
              <a:buSzTx/>
              <a:buFont typeface="Arial" pitchFamily="34" charset="0"/>
              <a:buChar char="•"/>
              <a:tabLst/>
              <a:defRPr/>
            </a:pPr>
            <a:r>
              <a:rPr lang="en-GB" sz="2800" dirty="0" smtClean="0"/>
              <a:t>This would be in the same way as the W, Z were discovered by </a:t>
            </a:r>
            <a:r>
              <a:rPr lang="en-GB" sz="2800" dirty="0" err="1" smtClean="0"/>
              <a:t>hadron</a:t>
            </a:r>
            <a:r>
              <a:rPr lang="en-GB" sz="2800" dirty="0" smtClean="0"/>
              <a:t> machines and then their properties were measured at LEP-1 and LEP-2.</a:t>
            </a:r>
          </a:p>
          <a:p>
            <a:pPr marL="347663" marR="0" lvl="0" indent="-347663" defTabSz="914400" rtl="0" eaLnBrk="1" fontAlgn="auto" latinLnBrk="0" hangingPunct="1">
              <a:lnSpc>
                <a:spcPct val="100000"/>
              </a:lnSpc>
              <a:spcBef>
                <a:spcPct val="20000"/>
              </a:spcBef>
              <a:spcAft>
                <a:spcPts val="1200"/>
              </a:spcAft>
              <a:buClrTx/>
              <a:buSzTx/>
              <a:buFont typeface="Arial" pitchFamily="34" charset="0"/>
              <a:buChar char="•"/>
              <a:tabLst/>
              <a:defRPr/>
            </a:pPr>
            <a:r>
              <a:rPr lang="en-GB" sz="2800" dirty="0" smtClean="0">
                <a:solidFill>
                  <a:srgbClr val="C00000"/>
                </a:solidFill>
              </a:rPr>
              <a:t>With the Higgs as the only discovery made at the LHC, the entire LC programme is now is jeopardy.</a:t>
            </a:r>
          </a:p>
          <a:p>
            <a:pPr marL="347663" marR="0" lvl="0" indent="-347663" defTabSz="914400" rtl="0" eaLnBrk="1" fontAlgn="auto" latinLnBrk="0" hangingPunct="1">
              <a:lnSpc>
                <a:spcPct val="100000"/>
              </a:lnSpc>
              <a:spcBef>
                <a:spcPct val="20000"/>
              </a:spcBef>
              <a:spcAft>
                <a:spcPts val="1200"/>
              </a:spcAft>
              <a:buClrTx/>
              <a:buSzTx/>
              <a:buFont typeface="Arial" pitchFamily="34" charset="0"/>
              <a:buChar char="•"/>
              <a:tabLst/>
              <a:defRPr/>
            </a:pPr>
            <a:r>
              <a:rPr kumimoji="0" lang="en-GB" sz="2800" b="0" i="0" u="none" strike="noStrike" kern="1200" cap="none" spc="0" normalizeH="0" baseline="0" noProof="0" dirty="0" smtClean="0">
                <a:ln>
                  <a:noFill/>
                </a:ln>
                <a:solidFill>
                  <a:srgbClr val="0000CC"/>
                </a:solidFill>
                <a:effectLst/>
                <a:uLnTx/>
                <a:uFillTx/>
                <a:latin typeface="+mn-lt"/>
                <a:ea typeface="+mn-ea"/>
                <a:cs typeface="+mn-cs"/>
              </a:rPr>
              <a:t>Proposal</a:t>
            </a:r>
            <a:r>
              <a:rPr kumimoji="0" lang="en-GB" sz="2800" b="0" i="0" u="none" strike="noStrike" kern="1200" cap="none" spc="0" normalizeH="0" noProof="0" dirty="0" smtClean="0">
                <a:ln>
                  <a:noFill/>
                </a:ln>
                <a:solidFill>
                  <a:srgbClr val="0000CC"/>
                </a:solidFill>
                <a:effectLst/>
                <a:uLnTx/>
                <a:uFillTx/>
                <a:latin typeface="+mn-lt"/>
                <a:ea typeface="+mn-ea"/>
                <a:cs typeface="+mn-cs"/>
              </a:rPr>
              <a:t> to go ahead and build it anyway, irrespective of LHC results or to measure Higgs properties.</a:t>
            </a:r>
          </a:p>
          <a:p>
            <a:pPr marL="347663" marR="0" lvl="0" indent="-347663" defTabSz="914400" rtl="0" eaLnBrk="1" fontAlgn="auto" latinLnBrk="0" hangingPunct="1">
              <a:lnSpc>
                <a:spcPct val="100000"/>
              </a:lnSpc>
              <a:spcBef>
                <a:spcPct val="20000"/>
              </a:spcBef>
              <a:spcAft>
                <a:spcPts val="1200"/>
              </a:spcAft>
              <a:buClrTx/>
              <a:buSzTx/>
              <a:buFont typeface="Arial" pitchFamily="34" charset="0"/>
              <a:buChar char="•"/>
              <a:tabLst/>
              <a:defRPr/>
            </a:pPr>
            <a:r>
              <a:rPr lang="en-GB" sz="2800" baseline="0" dirty="0" smtClean="0">
                <a:solidFill>
                  <a:srgbClr val="0000CC"/>
                </a:solidFill>
              </a:rPr>
              <a:t>Physics</a:t>
            </a:r>
            <a:r>
              <a:rPr lang="en-GB" sz="2800" dirty="0" smtClean="0">
                <a:solidFill>
                  <a:srgbClr val="0000CC"/>
                </a:solidFill>
              </a:rPr>
              <a:t> case must be strong enough. </a:t>
            </a:r>
            <a:endParaRPr kumimoji="0" lang="en-GB" sz="2800" b="0" i="0" u="none" strike="noStrike" kern="1200" cap="none" spc="0" normalizeH="0" baseline="0" noProof="0" dirty="0" smtClean="0">
              <a:ln>
                <a:noFill/>
              </a:ln>
              <a:solidFill>
                <a:srgbClr val="0000CC"/>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981200" y="6258580"/>
            <a:ext cx="5181600" cy="523220"/>
          </a:xfrm>
          <a:prstGeom prst="rect">
            <a:avLst/>
          </a:prstGeom>
          <a:noFill/>
        </p:spPr>
        <p:txBody>
          <a:bodyPr wrap="square" rtlCol="0">
            <a:spAutoFit/>
          </a:bodyPr>
          <a:lstStyle/>
          <a:p>
            <a:pPr algn="ctr"/>
            <a:r>
              <a:rPr lang="en-US" sz="2800" b="1" dirty="0" smtClean="0">
                <a:solidFill>
                  <a:srgbClr val="C00000"/>
                </a:solidFill>
              </a:rPr>
              <a:t>Precision matters!</a:t>
            </a:r>
            <a:endParaRPr lang="en-US" sz="2800" b="1" dirty="0">
              <a:solidFill>
                <a:srgbClr val="C00000"/>
              </a:solidFill>
            </a:endParaRPr>
          </a:p>
        </p:txBody>
      </p:sp>
      <p:pic>
        <p:nvPicPr>
          <p:cNvPr id="40967" name="Picture 7"/>
          <p:cNvPicPr>
            <a:picLocks noChangeAspect="1" noChangeArrowheads="1"/>
          </p:cNvPicPr>
          <p:nvPr/>
        </p:nvPicPr>
        <p:blipFill>
          <a:blip r:embed="rId2"/>
          <a:srcRect/>
          <a:stretch>
            <a:fillRect/>
          </a:stretch>
        </p:blipFill>
        <p:spPr bwMode="auto">
          <a:xfrm>
            <a:off x="0" y="0"/>
            <a:ext cx="9191625" cy="62674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0967"/>
                                        </p:tgtEl>
                                        <p:attrNameLst>
                                          <p:attrName>style.visibility</p:attrName>
                                        </p:attrNameLst>
                                      </p:cBhvr>
                                      <p:to>
                                        <p:strVal val="visible"/>
                                      </p:to>
                                    </p:set>
                                    <p:animEffect transition="in" filter="wipe(left)">
                                      <p:cBhvr>
                                        <p:cTn id="7" dur="5000"/>
                                        <p:tgtEl>
                                          <p:spTgt spid="40967"/>
                                        </p:tgtEl>
                                      </p:cBhvr>
                                    </p:animEffect>
                                  </p:childTnLst>
                                </p:cTn>
                              </p:par>
                            </p:childTnLst>
                          </p:cTn>
                        </p:par>
                        <p:par>
                          <p:cTn id="8" fill="hold">
                            <p:stCondLst>
                              <p:cond delay="5000"/>
                            </p:stCondLst>
                            <p:childTnLst>
                              <p:par>
                                <p:cTn id="9" presetID="1"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srcRect/>
          <a:stretch>
            <a:fillRect/>
          </a:stretch>
        </p:blipFill>
        <p:spPr bwMode="auto">
          <a:xfrm>
            <a:off x="0" y="0"/>
            <a:ext cx="9203930" cy="4114800"/>
          </a:xfrm>
          <a:prstGeom prst="rect">
            <a:avLst/>
          </a:prstGeom>
          <a:noFill/>
          <a:ln w="9525">
            <a:noFill/>
            <a:miter lim="800000"/>
            <a:headEnd/>
            <a:tailEnd/>
          </a:ln>
          <a:effectLst/>
        </p:spPr>
      </p:pic>
      <p:pic>
        <p:nvPicPr>
          <p:cNvPr id="40963" name="Picture 3"/>
          <p:cNvPicPr>
            <a:picLocks noChangeAspect="1" noChangeArrowheads="1"/>
          </p:cNvPicPr>
          <p:nvPr/>
        </p:nvPicPr>
        <p:blipFill>
          <a:blip r:embed="rId3"/>
          <a:srcRect/>
          <a:stretch>
            <a:fillRect/>
          </a:stretch>
        </p:blipFill>
        <p:spPr bwMode="auto">
          <a:xfrm>
            <a:off x="1066800" y="4914900"/>
            <a:ext cx="7543800" cy="1943100"/>
          </a:xfrm>
          <a:prstGeom prst="rect">
            <a:avLst/>
          </a:prstGeom>
          <a:noFill/>
          <a:ln w="9525">
            <a:noFill/>
            <a:miter lim="800000"/>
            <a:headEnd/>
            <a:tailEnd/>
          </a:ln>
          <a:effectLst/>
        </p:spPr>
      </p:pic>
      <p:sp>
        <p:nvSpPr>
          <p:cNvPr id="4" name="TextBox 3"/>
          <p:cNvSpPr txBox="1"/>
          <p:nvPr/>
        </p:nvSpPr>
        <p:spPr>
          <a:xfrm>
            <a:off x="228600" y="304800"/>
            <a:ext cx="2286000" cy="1200329"/>
          </a:xfrm>
          <a:prstGeom prst="rect">
            <a:avLst/>
          </a:prstGeom>
          <a:noFill/>
        </p:spPr>
        <p:txBody>
          <a:bodyPr wrap="square" rtlCol="0">
            <a:spAutoFit/>
          </a:bodyPr>
          <a:lstStyle/>
          <a:p>
            <a:r>
              <a:rPr lang="en-US" sz="3600" dirty="0" smtClean="0"/>
              <a:t>31 km long</a:t>
            </a:r>
          </a:p>
          <a:p>
            <a:r>
              <a:rPr lang="en-US" sz="3600" dirty="0" smtClean="0"/>
              <a:t>500 </a:t>
            </a:r>
            <a:r>
              <a:rPr lang="en-US" sz="3600" dirty="0" err="1" smtClean="0"/>
              <a:t>GeV</a:t>
            </a:r>
            <a:endParaRPr lang="en-US" sz="3600" dirty="0"/>
          </a:p>
        </p:txBody>
      </p:sp>
      <p:sp>
        <p:nvSpPr>
          <p:cNvPr id="5" name="TextBox 4"/>
          <p:cNvSpPr txBox="1"/>
          <p:nvPr/>
        </p:nvSpPr>
        <p:spPr>
          <a:xfrm>
            <a:off x="3352800" y="4057471"/>
            <a:ext cx="4724400" cy="646331"/>
          </a:xfrm>
          <a:prstGeom prst="rect">
            <a:avLst/>
          </a:prstGeom>
          <a:noFill/>
        </p:spPr>
        <p:txBody>
          <a:bodyPr wrap="square" rtlCol="0">
            <a:spAutoFit/>
          </a:bodyPr>
          <a:lstStyle/>
          <a:p>
            <a:r>
              <a:rPr lang="en-US" sz="3600" dirty="0" smtClean="0"/>
              <a:t>20 km long        250 </a:t>
            </a:r>
            <a:r>
              <a:rPr lang="en-US" sz="3600" dirty="0" err="1" smtClean="0"/>
              <a:t>GeV</a:t>
            </a:r>
            <a:endParaRPr lang="en-US" sz="3600" dirty="0"/>
          </a:p>
        </p:txBody>
      </p:sp>
      <p:sp>
        <p:nvSpPr>
          <p:cNvPr id="7" name="TextBox 6"/>
          <p:cNvSpPr txBox="1"/>
          <p:nvPr/>
        </p:nvSpPr>
        <p:spPr>
          <a:xfrm>
            <a:off x="228600" y="0"/>
            <a:ext cx="8763000" cy="523220"/>
          </a:xfrm>
          <a:prstGeom prst="rect">
            <a:avLst/>
          </a:prstGeom>
          <a:noFill/>
        </p:spPr>
        <p:txBody>
          <a:bodyPr wrap="square" rtlCol="0">
            <a:spAutoFit/>
          </a:bodyPr>
          <a:lstStyle/>
          <a:p>
            <a:pPr algn="ctr"/>
            <a:r>
              <a:rPr lang="en-US" sz="2800" b="1" dirty="0" smtClean="0"/>
              <a:t>The </a:t>
            </a:r>
            <a:r>
              <a:rPr lang="en-US" sz="2800" b="1" dirty="0" smtClean="0">
                <a:solidFill>
                  <a:srgbClr val="C00000"/>
                </a:solidFill>
              </a:rPr>
              <a:t>I</a:t>
            </a:r>
            <a:r>
              <a:rPr lang="en-US" sz="2800" b="1" dirty="0" smtClean="0"/>
              <a:t>nternational </a:t>
            </a:r>
            <a:r>
              <a:rPr lang="en-US" sz="2800" b="1" dirty="0" smtClean="0">
                <a:solidFill>
                  <a:srgbClr val="C00000"/>
                </a:solidFill>
              </a:rPr>
              <a:t>L</a:t>
            </a:r>
            <a:r>
              <a:rPr lang="en-US" sz="2800" b="1" dirty="0" smtClean="0"/>
              <a:t>inear </a:t>
            </a:r>
            <a:r>
              <a:rPr lang="en-US" sz="2800" b="1" dirty="0" smtClean="0">
                <a:solidFill>
                  <a:srgbClr val="C00000"/>
                </a:solidFill>
              </a:rPr>
              <a:t>C</a:t>
            </a:r>
            <a:r>
              <a:rPr lang="en-US" sz="2800" b="1" dirty="0" smtClean="0"/>
              <a:t>ollider (</a:t>
            </a:r>
            <a:r>
              <a:rPr lang="en-US" sz="2800" b="1" dirty="0" smtClean="0">
                <a:solidFill>
                  <a:srgbClr val="C00000"/>
                </a:solidFill>
              </a:rPr>
              <a:t>ILC</a:t>
            </a:r>
            <a:r>
              <a:rPr lang="en-US" sz="2800" b="1" dirty="0" smtClean="0"/>
              <a:t>)</a:t>
            </a:r>
            <a:endParaRPr lang="en-US" sz="2800" b="1"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196850" y="762000"/>
            <a:ext cx="8642350" cy="5791200"/>
          </a:xfrm>
          <a:prstGeom prst="rect">
            <a:avLst/>
          </a:prstGeom>
        </p:spPr>
        <p:txBody>
          <a:bodyPr vert="horz" lIns="91440" tIns="45720" rIns="91440" bIns="45720" rtlCol="0">
            <a:normAutofit/>
          </a:bodyPr>
          <a:lstStyle/>
          <a:p>
            <a:pPr marL="347663" marR="0" lvl="0" indent="-347663" defTabSz="914400" rtl="0" eaLnBrk="1" fontAlgn="auto" latinLnBrk="0" hangingPunct="1">
              <a:lnSpc>
                <a:spcPct val="100000"/>
              </a:lnSpc>
              <a:spcBef>
                <a:spcPct val="20000"/>
              </a:spcBef>
              <a:spcAft>
                <a:spcPts val="1200"/>
              </a:spcAft>
              <a:buClrTx/>
              <a:buSzTx/>
              <a:buFont typeface="Arial" pitchFamily="34" charset="0"/>
              <a:buChar char="•"/>
              <a:tabLst/>
              <a:defRPr/>
            </a:pPr>
            <a:r>
              <a:rPr lang="en-GB" sz="2800" dirty="0" smtClean="0"/>
              <a:t>The energy can be ramped up at a linear collider simply by making it longer and putting in more and more accelerating cavities.</a:t>
            </a:r>
          </a:p>
          <a:p>
            <a:pPr marL="347663" marR="0" lvl="0" indent="-347663" defTabSz="914400" rtl="0" eaLnBrk="1" fontAlgn="auto" latinLnBrk="0" hangingPunct="1">
              <a:lnSpc>
                <a:spcPct val="100000"/>
              </a:lnSpc>
              <a:spcBef>
                <a:spcPct val="20000"/>
              </a:spcBef>
              <a:spcAft>
                <a:spcPts val="1200"/>
              </a:spcAft>
              <a:buClrTx/>
              <a:buSzTx/>
              <a:buFont typeface="Arial" pitchFamily="34" charset="0"/>
              <a:buChar char="•"/>
              <a:tabLst/>
              <a:defRPr/>
            </a:pPr>
            <a:r>
              <a:rPr lang="en-GB" sz="2800" dirty="0" smtClean="0">
                <a:solidFill>
                  <a:srgbClr val="0000CC"/>
                </a:solidFill>
              </a:rPr>
              <a:t>The only radiation is forward-peaked (</a:t>
            </a:r>
            <a:r>
              <a:rPr lang="en-GB" sz="2800" dirty="0" err="1" smtClean="0">
                <a:solidFill>
                  <a:srgbClr val="0000CC"/>
                </a:solidFill>
              </a:rPr>
              <a:t>bremsstrahlung</a:t>
            </a:r>
            <a:r>
              <a:rPr lang="en-GB" sz="2800" dirty="0" smtClean="0">
                <a:solidFill>
                  <a:srgbClr val="0000CC"/>
                </a:solidFill>
              </a:rPr>
              <a:t>) and will not spread out. Hence a LC can be build on the surface and does not need a deep underground tunnel.</a:t>
            </a:r>
          </a:p>
          <a:p>
            <a:pPr marL="347663" marR="0" lvl="0" indent="-347663" defTabSz="914400" rtl="0" eaLnBrk="1" fontAlgn="auto" latinLnBrk="0" hangingPunct="1">
              <a:lnSpc>
                <a:spcPct val="100000"/>
              </a:lnSpc>
              <a:spcBef>
                <a:spcPct val="20000"/>
              </a:spcBef>
              <a:spcAft>
                <a:spcPts val="1200"/>
              </a:spcAft>
              <a:buClrTx/>
              <a:buSzTx/>
              <a:buFont typeface="Arial" pitchFamily="34" charset="0"/>
              <a:buChar char="•"/>
              <a:tabLst/>
              <a:defRPr/>
            </a:pPr>
            <a:r>
              <a:rPr lang="en-GB" sz="2800" dirty="0" smtClean="0">
                <a:solidFill>
                  <a:srgbClr val="C00000"/>
                </a:solidFill>
              </a:rPr>
              <a:t>Major disadvantage is that bunches cross only once; to increase luminosity, we must make the bunches very small and dense.</a:t>
            </a:r>
          </a:p>
          <a:p>
            <a:pPr marL="347663" marR="0" lvl="0" indent="-347663" defTabSz="914400" rtl="0" eaLnBrk="1" fontAlgn="auto" latinLnBrk="0" hangingPunct="1">
              <a:lnSpc>
                <a:spcPct val="100000"/>
              </a:lnSpc>
              <a:spcBef>
                <a:spcPct val="20000"/>
              </a:spcBef>
              <a:spcAft>
                <a:spcPts val="1200"/>
              </a:spcAft>
              <a:buClrTx/>
              <a:buSzTx/>
              <a:buFont typeface="Arial" pitchFamily="34" charset="0"/>
              <a:buChar char="•"/>
              <a:tabLst/>
              <a:defRPr/>
            </a:pPr>
            <a:r>
              <a:rPr lang="en-GB" sz="2800" dirty="0" smtClean="0">
                <a:solidFill>
                  <a:srgbClr val="0000CC"/>
                </a:solidFill>
              </a:rPr>
              <a:t>Very dense bunches tend to destabilise due to (a) internal fields and (b) beam-beam interactions. </a:t>
            </a:r>
            <a:endParaRPr kumimoji="0" lang="en-GB" sz="2800" b="0" i="0" u="none" strike="noStrike" kern="1200" cap="none" spc="0" normalizeH="0" baseline="0" noProof="0" dirty="0" smtClean="0">
              <a:ln>
                <a:noFill/>
              </a:ln>
              <a:solidFill>
                <a:srgbClr val="0000CC"/>
              </a:solidFill>
              <a:effectLst/>
              <a:uLnTx/>
              <a:uFillTx/>
              <a:latin typeface="+mn-lt"/>
              <a:ea typeface="+mn-ea"/>
              <a:cs typeface="+mn-cs"/>
            </a:endParaRPr>
          </a:p>
        </p:txBody>
      </p:sp>
      <p:sp>
        <p:nvSpPr>
          <p:cNvPr id="4" name="TextBox 3"/>
          <p:cNvSpPr txBox="1"/>
          <p:nvPr/>
        </p:nvSpPr>
        <p:spPr>
          <a:xfrm>
            <a:off x="228600" y="0"/>
            <a:ext cx="8763000" cy="523220"/>
          </a:xfrm>
          <a:prstGeom prst="rect">
            <a:avLst/>
          </a:prstGeom>
          <a:noFill/>
        </p:spPr>
        <p:txBody>
          <a:bodyPr wrap="square" rtlCol="0">
            <a:spAutoFit/>
          </a:bodyPr>
          <a:lstStyle/>
          <a:p>
            <a:pPr algn="ctr"/>
            <a:r>
              <a:rPr lang="en-US" sz="2800" b="1" dirty="0" smtClean="0"/>
              <a:t>The </a:t>
            </a:r>
            <a:r>
              <a:rPr lang="en-US" sz="2800" b="1" dirty="0" smtClean="0">
                <a:solidFill>
                  <a:srgbClr val="C00000"/>
                </a:solidFill>
              </a:rPr>
              <a:t>I</a:t>
            </a:r>
            <a:r>
              <a:rPr lang="en-US" sz="2800" b="1" dirty="0" smtClean="0"/>
              <a:t>nternational </a:t>
            </a:r>
            <a:r>
              <a:rPr lang="en-US" sz="2800" b="1" dirty="0" smtClean="0">
                <a:solidFill>
                  <a:srgbClr val="C00000"/>
                </a:solidFill>
              </a:rPr>
              <a:t>L</a:t>
            </a:r>
            <a:r>
              <a:rPr lang="en-US" sz="2800" b="1" dirty="0" smtClean="0"/>
              <a:t>inear </a:t>
            </a:r>
            <a:r>
              <a:rPr lang="en-US" sz="2800" b="1" dirty="0" smtClean="0">
                <a:solidFill>
                  <a:srgbClr val="C00000"/>
                </a:solidFill>
              </a:rPr>
              <a:t>C</a:t>
            </a:r>
            <a:r>
              <a:rPr lang="en-US" sz="2800" b="1" dirty="0" smtClean="0"/>
              <a:t>ollider (</a:t>
            </a:r>
            <a:r>
              <a:rPr lang="en-US" sz="2800" b="1" dirty="0" smtClean="0">
                <a:solidFill>
                  <a:srgbClr val="C00000"/>
                </a:solidFill>
              </a:rPr>
              <a:t>ILC</a:t>
            </a:r>
            <a:r>
              <a:rPr lang="en-US" sz="2800" b="1" dirty="0" smtClean="0"/>
              <a:t>)</a:t>
            </a:r>
            <a:endParaRPr lang="en-US" sz="2800" b="1" dirty="0"/>
          </a:p>
        </p:txBody>
      </p:sp>
      <p:pic>
        <p:nvPicPr>
          <p:cNvPr id="5" name="Picture 4" descr="zxy"/>
          <p:cNvPicPr>
            <a:picLocks noChangeAspect="1" noChangeArrowheads="1" noCrop="1"/>
          </p:cNvPicPr>
          <p:nvPr/>
        </p:nvPicPr>
        <p:blipFill>
          <a:blip r:embed="rId2"/>
          <a:srcRect/>
          <a:stretch>
            <a:fillRect/>
          </a:stretch>
        </p:blipFill>
        <p:spPr bwMode="auto">
          <a:xfrm>
            <a:off x="1447800" y="990600"/>
            <a:ext cx="6781800" cy="5087826"/>
          </a:xfrm>
          <a:prstGeom prst="rect">
            <a:avLst/>
          </a:prstGeom>
          <a:noFill/>
        </p:spPr>
      </p:pic>
      <p:sp>
        <p:nvSpPr>
          <p:cNvPr id="6" name="TextBox 5"/>
          <p:cNvSpPr txBox="1"/>
          <p:nvPr/>
        </p:nvSpPr>
        <p:spPr>
          <a:xfrm>
            <a:off x="2667000" y="6488668"/>
            <a:ext cx="4343400" cy="369332"/>
          </a:xfrm>
          <a:prstGeom prst="rect">
            <a:avLst/>
          </a:prstGeom>
          <a:noFill/>
        </p:spPr>
        <p:txBody>
          <a:bodyPr wrap="square" rtlCol="0">
            <a:spAutoFit/>
          </a:bodyPr>
          <a:lstStyle/>
          <a:p>
            <a:r>
              <a:rPr lang="en-US" dirty="0" smtClean="0"/>
              <a:t>Simulation made with GUINEA-PIG software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childTnLst>
                                </p:cTn>
                              </p:par>
                              <p:par>
                                <p:cTn id="21" presetID="1"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ilcphys.kek.jp/soft/ILCBeam/SB2009/500.compare/luminosity.png"/>
          <p:cNvPicPr>
            <a:picLocks noChangeAspect="1" noChangeArrowheads="1"/>
          </p:cNvPicPr>
          <p:nvPr/>
        </p:nvPicPr>
        <p:blipFill>
          <a:blip r:embed="rId2"/>
          <a:srcRect/>
          <a:stretch>
            <a:fillRect/>
          </a:stretch>
        </p:blipFill>
        <p:spPr bwMode="auto">
          <a:xfrm>
            <a:off x="838200" y="762000"/>
            <a:ext cx="7415939" cy="5029200"/>
          </a:xfrm>
          <a:prstGeom prst="rect">
            <a:avLst/>
          </a:prstGeom>
          <a:noFill/>
        </p:spPr>
      </p:pic>
      <p:sp>
        <p:nvSpPr>
          <p:cNvPr id="3" name="TextBox 2"/>
          <p:cNvSpPr txBox="1"/>
          <p:nvPr/>
        </p:nvSpPr>
        <p:spPr>
          <a:xfrm>
            <a:off x="304800" y="5950803"/>
            <a:ext cx="8458200" cy="830997"/>
          </a:xfrm>
          <a:prstGeom prst="rect">
            <a:avLst/>
          </a:prstGeom>
          <a:noFill/>
        </p:spPr>
        <p:txBody>
          <a:bodyPr wrap="square" rtlCol="0">
            <a:spAutoFit/>
          </a:bodyPr>
          <a:lstStyle/>
          <a:p>
            <a:pPr>
              <a:spcAft>
                <a:spcPts val="1200"/>
              </a:spcAft>
            </a:pPr>
            <a:r>
              <a:rPr lang="en-US" sz="2400" dirty="0" smtClean="0"/>
              <a:t>At the ILC, there will be a spread of C-o-M energies, like a </a:t>
            </a:r>
            <a:r>
              <a:rPr lang="en-US" sz="2400" dirty="0" err="1" smtClean="0"/>
              <a:t>h.c</a:t>
            </a:r>
            <a:r>
              <a:rPr lang="en-US" sz="2400" dirty="0" smtClean="0"/>
              <a:t>., due to ISR + </a:t>
            </a:r>
            <a:r>
              <a:rPr lang="en-US" sz="2400" dirty="0" err="1" smtClean="0"/>
              <a:t>beamstrahlung</a:t>
            </a:r>
            <a:r>
              <a:rPr lang="en-US" sz="2400" dirty="0" smtClean="0"/>
              <a:t>… but it also acts as a </a:t>
            </a:r>
            <a:r>
              <a:rPr lang="en-US" sz="2400" dirty="0" err="1" smtClean="0">
                <a:latin typeface="Symbol" pitchFamily="18" charset="2"/>
              </a:rPr>
              <a:t>gg</a:t>
            </a:r>
            <a:r>
              <a:rPr lang="en-US" sz="2400" dirty="0" smtClean="0"/>
              <a:t> collider </a:t>
            </a:r>
            <a:endParaRPr lang="en-US" sz="2400" dirty="0"/>
          </a:p>
        </p:txBody>
      </p:sp>
      <p:sp>
        <p:nvSpPr>
          <p:cNvPr id="4" name="TextBox 3"/>
          <p:cNvSpPr txBox="1"/>
          <p:nvPr/>
        </p:nvSpPr>
        <p:spPr>
          <a:xfrm>
            <a:off x="228600" y="0"/>
            <a:ext cx="8763000" cy="523220"/>
          </a:xfrm>
          <a:prstGeom prst="rect">
            <a:avLst/>
          </a:prstGeom>
          <a:noFill/>
        </p:spPr>
        <p:txBody>
          <a:bodyPr wrap="square" rtlCol="0">
            <a:spAutoFit/>
          </a:bodyPr>
          <a:lstStyle/>
          <a:p>
            <a:pPr algn="ctr"/>
            <a:r>
              <a:rPr lang="en-US" sz="2800" b="1" dirty="0" smtClean="0"/>
              <a:t>The </a:t>
            </a:r>
            <a:r>
              <a:rPr lang="en-US" sz="2800" b="1" dirty="0" smtClean="0">
                <a:solidFill>
                  <a:srgbClr val="C00000"/>
                </a:solidFill>
              </a:rPr>
              <a:t>I</a:t>
            </a:r>
            <a:r>
              <a:rPr lang="en-US" sz="2800" b="1" dirty="0" smtClean="0"/>
              <a:t>nternational </a:t>
            </a:r>
            <a:r>
              <a:rPr lang="en-US" sz="2800" b="1" dirty="0" smtClean="0">
                <a:solidFill>
                  <a:srgbClr val="C00000"/>
                </a:solidFill>
              </a:rPr>
              <a:t>L</a:t>
            </a:r>
            <a:r>
              <a:rPr lang="en-US" sz="2800" b="1" dirty="0" smtClean="0"/>
              <a:t>inear </a:t>
            </a:r>
            <a:r>
              <a:rPr lang="en-US" sz="2800" b="1" dirty="0" smtClean="0">
                <a:solidFill>
                  <a:srgbClr val="C00000"/>
                </a:solidFill>
              </a:rPr>
              <a:t>C</a:t>
            </a:r>
            <a:r>
              <a:rPr lang="en-US" sz="2800" b="1" dirty="0" smtClean="0"/>
              <a:t>ollider (</a:t>
            </a:r>
            <a:r>
              <a:rPr lang="en-US" sz="2800" b="1" dirty="0" smtClean="0">
                <a:solidFill>
                  <a:srgbClr val="C00000"/>
                </a:solidFill>
              </a:rPr>
              <a:t>ILC</a:t>
            </a:r>
            <a:r>
              <a:rPr lang="en-US" sz="2800" b="1" dirty="0" smtClean="0"/>
              <a:t>)</a:t>
            </a:r>
            <a:endParaRPr lang="en-US" sz="2800" b="1"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 y="4800600"/>
            <a:ext cx="8458200" cy="1723549"/>
          </a:xfrm>
          <a:prstGeom prst="rect">
            <a:avLst/>
          </a:prstGeom>
          <a:noFill/>
        </p:spPr>
        <p:txBody>
          <a:bodyPr wrap="square" rtlCol="0">
            <a:spAutoFit/>
          </a:bodyPr>
          <a:lstStyle/>
          <a:p>
            <a:pPr>
              <a:spcAft>
                <a:spcPts val="1200"/>
              </a:spcAft>
            </a:pPr>
            <a:r>
              <a:rPr lang="en-US" sz="2400" dirty="0" smtClean="0"/>
              <a:t>Higgs couplings can be measured with much better precision</a:t>
            </a:r>
          </a:p>
          <a:p>
            <a:r>
              <a:rPr lang="en-US" sz="2400" dirty="0" smtClean="0"/>
              <a:t>Will throw light on :</a:t>
            </a:r>
          </a:p>
          <a:p>
            <a:pPr marL="457200" indent="-457200">
              <a:buAutoNum type="arabicPeriod"/>
            </a:pPr>
            <a:r>
              <a:rPr lang="en-US" sz="2400" dirty="0" smtClean="0"/>
              <a:t>Electroweak symmetry-breaking (are masses </a:t>
            </a:r>
            <a:r>
              <a:rPr lang="en-US" sz="2400" dirty="0" smtClean="0">
                <a:sym typeface="Symbol"/>
              </a:rPr>
              <a:t> couplings)</a:t>
            </a:r>
          </a:p>
          <a:p>
            <a:pPr marL="457200" indent="-457200">
              <a:buAutoNum type="arabicPeriod"/>
            </a:pPr>
            <a:r>
              <a:rPr lang="en-US" sz="2400" dirty="0" smtClean="0">
                <a:sym typeface="Symbol"/>
              </a:rPr>
              <a:t>New physics in Higgs couplings</a:t>
            </a:r>
            <a:endParaRPr lang="en-US" sz="2400" dirty="0"/>
          </a:p>
        </p:txBody>
      </p:sp>
      <p:sp>
        <p:nvSpPr>
          <p:cNvPr id="4" name="TextBox 3"/>
          <p:cNvSpPr txBox="1"/>
          <p:nvPr/>
        </p:nvSpPr>
        <p:spPr>
          <a:xfrm>
            <a:off x="228600" y="0"/>
            <a:ext cx="8763000" cy="523220"/>
          </a:xfrm>
          <a:prstGeom prst="rect">
            <a:avLst/>
          </a:prstGeom>
          <a:noFill/>
        </p:spPr>
        <p:txBody>
          <a:bodyPr wrap="square" rtlCol="0">
            <a:spAutoFit/>
          </a:bodyPr>
          <a:lstStyle/>
          <a:p>
            <a:pPr algn="ctr"/>
            <a:r>
              <a:rPr lang="en-US" sz="2800" b="1" dirty="0" smtClean="0"/>
              <a:t>The </a:t>
            </a:r>
            <a:r>
              <a:rPr lang="en-US" sz="2800" b="1" dirty="0" smtClean="0">
                <a:solidFill>
                  <a:srgbClr val="C00000"/>
                </a:solidFill>
              </a:rPr>
              <a:t>I</a:t>
            </a:r>
            <a:r>
              <a:rPr lang="en-US" sz="2800" b="1" dirty="0" smtClean="0"/>
              <a:t>nternational </a:t>
            </a:r>
            <a:r>
              <a:rPr lang="en-US" sz="2800" b="1" dirty="0" smtClean="0">
                <a:solidFill>
                  <a:srgbClr val="C00000"/>
                </a:solidFill>
              </a:rPr>
              <a:t>L</a:t>
            </a:r>
            <a:r>
              <a:rPr lang="en-US" sz="2800" b="1" dirty="0" smtClean="0"/>
              <a:t>inear </a:t>
            </a:r>
            <a:r>
              <a:rPr lang="en-US" sz="2800" b="1" dirty="0" smtClean="0">
                <a:solidFill>
                  <a:srgbClr val="C00000"/>
                </a:solidFill>
              </a:rPr>
              <a:t>C</a:t>
            </a:r>
            <a:r>
              <a:rPr lang="en-US" sz="2800" b="1" dirty="0" smtClean="0"/>
              <a:t>ollider (</a:t>
            </a:r>
            <a:r>
              <a:rPr lang="en-US" sz="2800" b="1" dirty="0" smtClean="0">
                <a:solidFill>
                  <a:srgbClr val="C00000"/>
                </a:solidFill>
              </a:rPr>
              <a:t>ILC</a:t>
            </a:r>
            <a:r>
              <a:rPr lang="en-US" sz="2800" b="1" dirty="0" smtClean="0"/>
              <a:t>)</a:t>
            </a:r>
            <a:endParaRPr lang="en-US" sz="2800" b="1" dirty="0"/>
          </a:p>
        </p:txBody>
      </p:sp>
      <p:pic>
        <p:nvPicPr>
          <p:cNvPr id="50178" name="Picture 2"/>
          <p:cNvPicPr>
            <a:picLocks noChangeAspect="1" noChangeArrowheads="1"/>
          </p:cNvPicPr>
          <p:nvPr/>
        </p:nvPicPr>
        <p:blipFill>
          <a:blip r:embed="rId2"/>
          <a:srcRect/>
          <a:stretch>
            <a:fillRect/>
          </a:stretch>
        </p:blipFill>
        <p:spPr bwMode="auto">
          <a:xfrm>
            <a:off x="0" y="838200"/>
            <a:ext cx="9086850" cy="38463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p:cNvPicPr>
            <a:picLocks noChangeAspect="1" noChangeArrowheads="1"/>
          </p:cNvPicPr>
          <p:nvPr/>
        </p:nvPicPr>
        <p:blipFill>
          <a:blip r:embed="rId2"/>
          <a:srcRect/>
          <a:stretch>
            <a:fillRect/>
          </a:stretch>
        </p:blipFill>
        <p:spPr bwMode="auto">
          <a:xfrm>
            <a:off x="533400" y="533400"/>
            <a:ext cx="7877175" cy="5915025"/>
          </a:xfrm>
          <a:prstGeom prst="rect">
            <a:avLst/>
          </a:prstGeom>
          <a:noFill/>
          <a:ln w="9525">
            <a:noFill/>
            <a:miter lim="800000"/>
            <a:headEnd/>
            <a:tailEnd/>
          </a:ln>
          <a:effectLst/>
        </p:spPr>
      </p:pic>
      <p:sp>
        <p:nvSpPr>
          <p:cNvPr id="3" name="TextBox 2"/>
          <p:cNvSpPr txBox="1"/>
          <p:nvPr/>
        </p:nvSpPr>
        <p:spPr>
          <a:xfrm>
            <a:off x="228600" y="0"/>
            <a:ext cx="8763000" cy="523220"/>
          </a:xfrm>
          <a:prstGeom prst="rect">
            <a:avLst/>
          </a:prstGeom>
          <a:noFill/>
        </p:spPr>
        <p:txBody>
          <a:bodyPr wrap="square" rtlCol="0">
            <a:spAutoFit/>
          </a:bodyPr>
          <a:lstStyle/>
          <a:p>
            <a:pPr algn="ctr"/>
            <a:r>
              <a:rPr lang="en-US" sz="2800" b="1" dirty="0" smtClean="0"/>
              <a:t>The </a:t>
            </a:r>
            <a:r>
              <a:rPr lang="en-US" sz="2800" b="1" dirty="0" smtClean="0">
                <a:solidFill>
                  <a:srgbClr val="C00000"/>
                </a:solidFill>
              </a:rPr>
              <a:t>I</a:t>
            </a:r>
            <a:r>
              <a:rPr lang="en-US" sz="2800" b="1" dirty="0" smtClean="0"/>
              <a:t>nternational </a:t>
            </a:r>
            <a:r>
              <a:rPr lang="en-US" sz="2800" b="1" dirty="0" smtClean="0">
                <a:solidFill>
                  <a:srgbClr val="C00000"/>
                </a:solidFill>
              </a:rPr>
              <a:t>L</a:t>
            </a:r>
            <a:r>
              <a:rPr lang="en-US" sz="2800" b="1" dirty="0" smtClean="0"/>
              <a:t>inear </a:t>
            </a:r>
            <a:r>
              <a:rPr lang="en-US" sz="2800" b="1" dirty="0" smtClean="0">
                <a:solidFill>
                  <a:srgbClr val="C00000"/>
                </a:solidFill>
              </a:rPr>
              <a:t>C</a:t>
            </a:r>
            <a:r>
              <a:rPr lang="en-US" sz="2800" b="1" dirty="0" smtClean="0"/>
              <a:t>ollider (</a:t>
            </a:r>
            <a:r>
              <a:rPr lang="en-US" sz="2800" b="1" dirty="0" smtClean="0">
                <a:solidFill>
                  <a:srgbClr val="C00000"/>
                </a:solidFill>
              </a:rPr>
              <a:t>ILC</a:t>
            </a:r>
            <a:r>
              <a:rPr lang="en-US" sz="2800" b="1" dirty="0" smtClean="0"/>
              <a:t>)</a:t>
            </a:r>
            <a:endParaRPr lang="en-US" sz="2800" b="1" dirty="0"/>
          </a:p>
        </p:txBody>
      </p:sp>
      <p:sp>
        <p:nvSpPr>
          <p:cNvPr id="4" name="TextBox 3"/>
          <p:cNvSpPr txBox="1"/>
          <p:nvPr/>
        </p:nvSpPr>
        <p:spPr>
          <a:xfrm rot="16200000">
            <a:off x="-1219200" y="2971800"/>
            <a:ext cx="2819400" cy="381000"/>
          </a:xfrm>
          <a:prstGeom prst="rect">
            <a:avLst/>
          </a:prstGeom>
          <a:noFill/>
        </p:spPr>
        <p:txBody>
          <a:bodyPr wrap="square" rtlCol="0">
            <a:spAutoFit/>
          </a:bodyPr>
          <a:lstStyle/>
          <a:p>
            <a:r>
              <a:rPr lang="en-US" dirty="0" err="1" smtClean="0"/>
              <a:t>M.Mangano</a:t>
            </a:r>
            <a:r>
              <a:rPr lang="en-US" dirty="0" smtClean="0"/>
              <a:t> @LUND (2016)</a:t>
            </a: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descr="https://www.researchgate.net/profile/Alexander_Belyaev4/publication/228932252/figure/fig34/AS:650449136922628@1532090567471/4-Reach-of-a-linear-collider-for-supersymmetry-in-the-mSUGRA-model-for-s-500-and.png"/>
          <p:cNvPicPr>
            <a:picLocks noChangeAspect="1" noChangeArrowheads="1"/>
          </p:cNvPicPr>
          <p:nvPr/>
        </p:nvPicPr>
        <p:blipFill>
          <a:blip r:embed="rId2"/>
          <a:srcRect/>
          <a:stretch>
            <a:fillRect/>
          </a:stretch>
        </p:blipFill>
        <p:spPr bwMode="auto">
          <a:xfrm>
            <a:off x="990600" y="-156865"/>
            <a:ext cx="7467600" cy="6748095"/>
          </a:xfrm>
          <a:prstGeom prst="rect">
            <a:avLst/>
          </a:prstGeom>
          <a:noFill/>
        </p:spPr>
      </p:pic>
      <p:sp>
        <p:nvSpPr>
          <p:cNvPr id="5" name="Freeform 4"/>
          <p:cNvSpPr/>
          <p:nvPr/>
        </p:nvSpPr>
        <p:spPr>
          <a:xfrm>
            <a:off x="2133600" y="1519535"/>
            <a:ext cx="3294744" cy="2166257"/>
          </a:xfrm>
          <a:custGeom>
            <a:avLst/>
            <a:gdLst>
              <a:gd name="connsiteX0" fmla="*/ 0 w 3265714"/>
              <a:gd name="connsiteY0" fmla="*/ 0 h 2162628"/>
              <a:gd name="connsiteX1" fmla="*/ 188686 w 3265714"/>
              <a:gd name="connsiteY1" fmla="*/ 14514 h 2162628"/>
              <a:gd name="connsiteX2" fmla="*/ 275772 w 3265714"/>
              <a:gd name="connsiteY2" fmla="*/ 43542 h 2162628"/>
              <a:gd name="connsiteX3" fmla="*/ 420914 w 3265714"/>
              <a:gd name="connsiteY3" fmla="*/ 87085 h 2162628"/>
              <a:gd name="connsiteX4" fmla="*/ 508000 w 3265714"/>
              <a:gd name="connsiteY4" fmla="*/ 116114 h 2162628"/>
              <a:gd name="connsiteX5" fmla="*/ 566057 w 3265714"/>
              <a:gd name="connsiteY5" fmla="*/ 130628 h 2162628"/>
              <a:gd name="connsiteX6" fmla="*/ 609600 w 3265714"/>
              <a:gd name="connsiteY6" fmla="*/ 145142 h 2162628"/>
              <a:gd name="connsiteX7" fmla="*/ 711200 w 3265714"/>
              <a:gd name="connsiteY7" fmla="*/ 174171 h 2162628"/>
              <a:gd name="connsiteX8" fmla="*/ 754743 w 3265714"/>
              <a:gd name="connsiteY8" fmla="*/ 203200 h 2162628"/>
              <a:gd name="connsiteX9" fmla="*/ 798286 w 3265714"/>
              <a:gd name="connsiteY9" fmla="*/ 217714 h 2162628"/>
              <a:gd name="connsiteX10" fmla="*/ 972457 w 3265714"/>
              <a:gd name="connsiteY10" fmla="*/ 246742 h 2162628"/>
              <a:gd name="connsiteX11" fmla="*/ 1074057 w 3265714"/>
              <a:gd name="connsiteY11" fmla="*/ 275771 h 2162628"/>
              <a:gd name="connsiteX12" fmla="*/ 1161143 w 3265714"/>
              <a:gd name="connsiteY12" fmla="*/ 304800 h 2162628"/>
              <a:gd name="connsiteX13" fmla="*/ 1248229 w 3265714"/>
              <a:gd name="connsiteY13" fmla="*/ 348342 h 2162628"/>
              <a:gd name="connsiteX14" fmla="*/ 1291772 w 3265714"/>
              <a:gd name="connsiteY14" fmla="*/ 391885 h 2162628"/>
              <a:gd name="connsiteX15" fmla="*/ 1320800 w 3265714"/>
              <a:gd name="connsiteY15" fmla="*/ 435428 h 2162628"/>
              <a:gd name="connsiteX16" fmla="*/ 1364343 w 3265714"/>
              <a:gd name="connsiteY16" fmla="*/ 464457 h 2162628"/>
              <a:gd name="connsiteX17" fmla="*/ 1480457 w 3265714"/>
              <a:gd name="connsiteY17" fmla="*/ 566057 h 2162628"/>
              <a:gd name="connsiteX18" fmla="*/ 1553029 w 3265714"/>
              <a:gd name="connsiteY18" fmla="*/ 653142 h 2162628"/>
              <a:gd name="connsiteX19" fmla="*/ 1596572 w 3265714"/>
              <a:gd name="connsiteY19" fmla="*/ 696685 h 2162628"/>
              <a:gd name="connsiteX20" fmla="*/ 1669143 w 3265714"/>
              <a:gd name="connsiteY20" fmla="*/ 783771 h 2162628"/>
              <a:gd name="connsiteX21" fmla="*/ 1727200 w 3265714"/>
              <a:gd name="connsiteY21" fmla="*/ 856342 h 2162628"/>
              <a:gd name="connsiteX22" fmla="*/ 1756229 w 3265714"/>
              <a:gd name="connsiteY22" fmla="*/ 899885 h 2162628"/>
              <a:gd name="connsiteX23" fmla="*/ 1799772 w 3265714"/>
              <a:gd name="connsiteY23" fmla="*/ 943428 h 2162628"/>
              <a:gd name="connsiteX24" fmla="*/ 1857829 w 3265714"/>
              <a:gd name="connsiteY24" fmla="*/ 1001485 h 2162628"/>
              <a:gd name="connsiteX25" fmla="*/ 1886857 w 3265714"/>
              <a:gd name="connsiteY25" fmla="*/ 1045028 h 2162628"/>
              <a:gd name="connsiteX26" fmla="*/ 1973943 w 3265714"/>
              <a:gd name="connsiteY26" fmla="*/ 1117600 h 2162628"/>
              <a:gd name="connsiteX27" fmla="*/ 2061029 w 3265714"/>
              <a:gd name="connsiteY27" fmla="*/ 1190171 h 2162628"/>
              <a:gd name="connsiteX28" fmla="*/ 2090057 w 3265714"/>
              <a:gd name="connsiteY28" fmla="*/ 1233714 h 2162628"/>
              <a:gd name="connsiteX29" fmla="*/ 2133600 w 3265714"/>
              <a:gd name="connsiteY29" fmla="*/ 1248228 h 2162628"/>
              <a:gd name="connsiteX30" fmla="*/ 2235200 w 3265714"/>
              <a:gd name="connsiteY30" fmla="*/ 1364342 h 2162628"/>
              <a:gd name="connsiteX31" fmla="*/ 2307772 w 3265714"/>
              <a:gd name="connsiteY31" fmla="*/ 1436914 h 2162628"/>
              <a:gd name="connsiteX32" fmla="*/ 2351314 w 3265714"/>
              <a:gd name="connsiteY32" fmla="*/ 1494971 h 2162628"/>
              <a:gd name="connsiteX33" fmla="*/ 2438400 w 3265714"/>
              <a:gd name="connsiteY33" fmla="*/ 1553028 h 2162628"/>
              <a:gd name="connsiteX34" fmla="*/ 2481943 w 3265714"/>
              <a:gd name="connsiteY34" fmla="*/ 1611085 h 2162628"/>
              <a:gd name="connsiteX35" fmla="*/ 2569029 w 3265714"/>
              <a:gd name="connsiteY35" fmla="*/ 1669142 h 2162628"/>
              <a:gd name="connsiteX36" fmla="*/ 2627086 w 3265714"/>
              <a:gd name="connsiteY36" fmla="*/ 1741714 h 2162628"/>
              <a:gd name="connsiteX37" fmla="*/ 2670629 w 3265714"/>
              <a:gd name="connsiteY37" fmla="*/ 1785257 h 2162628"/>
              <a:gd name="connsiteX38" fmla="*/ 2757714 w 3265714"/>
              <a:gd name="connsiteY38" fmla="*/ 1843314 h 2162628"/>
              <a:gd name="connsiteX39" fmla="*/ 2801257 w 3265714"/>
              <a:gd name="connsiteY39" fmla="*/ 1872342 h 2162628"/>
              <a:gd name="connsiteX40" fmla="*/ 2844800 w 3265714"/>
              <a:gd name="connsiteY40" fmla="*/ 1915885 h 2162628"/>
              <a:gd name="connsiteX41" fmla="*/ 2859314 w 3265714"/>
              <a:gd name="connsiteY41" fmla="*/ 1959428 h 2162628"/>
              <a:gd name="connsiteX42" fmla="*/ 2902857 w 3265714"/>
              <a:gd name="connsiteY42" fmla="*/ 1988457 h 2162628"/>
              <a:gd name="connsiteX43" fmla="*/ 2960914 w 3265714"/>
              <a:gd name="connsiteY43" fmla="*/ 2032000 h 2162628"/>
              <a:gd name="connsiteX44" fmla="*/ 3048000 w 3265714"/>
              <a:gd name="connsiteY44" fmla="*/ 2090057 h 2162628"/>
              <a:gd name="connsiteX45" fmla="*/ 3091543 w 3265714"/>
              <a:gd name="connsiteY45" fmla="*/ 2119085 h 2162628"/>
              <a:gd name="connsiteX46" fmla="*/ 3178629 w 3265714"/>
              <a:gd name="connsiteY46" fmla="*/ 2148114 h 2162628"/>
              <a:gd name="connsiteX47" fmla="*/ 3222172 w 3265714"/>
              <a:gd name="connsiteY47" fmla="*/ 2162628 h 2162628"/>
              <a:gd name="connsiteX48" fmla="*/ 3265714 w 3265714"/>
              <a:gd name="connsiteY48" fmla="*/ 2162628 h 2162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265714" h="2162628">
                <a:moveTo>
                  <a:pt x="0" y="0"/>
                </a:moveTo>
                <a:cubicBezTo>
                  <a:pt x="62895" y="4838"/>
                  <a:pt x="126377" y="4676"/>
                  <a:pt x="188686" y="14514"/>
                </a:cubicBezTo>
                <a:cubicBezTo>
                  <a:pt x="218910" y="19286"/>
                  <a:pt x="246087" y="36120"/>
                  <a:pt x="275772" y="43542"/>
                </a:cubicBezTo>
                <a:cubicBezTo>
                  <a:pt x="363509" y="65477"/>
                  <a:pt x="314913" y="51751"/>
                  <a:pt x="420914" y="87085"/>
                </a:cubicBezTo>
                <a:lnTo>
                  <a:pt x="508000" y="116114"/>
                </a:lnTo>
                <a:cubicBezTo>
                  <a:pt x="527352" y="120952"/>
                  <a:pt x="546877" y="125148"/>
                  <a:pt x="566057" y="130628"/>
                </a:cubicBezTo>
                <a:cubicBezTo>
                  <a:pt x="580768" y="134831"/>
                  <a:pt x="594889" y="140939"/>
                  <a:pt x="609600" y="145142"/>
                </a:cubicBezTo>
                <a:cubicBezTo>
                  <a:pt x="737175" y="181592"/>
                  <a:pt x="606799" y="139371"/>
                  <a:pt x="711200" y="174171"/>
                </a:cubicBezTo>
                <a:cubicBezTo>
                  <a:pt x="725714" y="183847"/>
                  <a:pt x="739141" y="195399"/>
                  <a:pt x="754743" y="203200"/>
                </a:cubicBezTo>
                <a:cubicBezTo>
                  <a:pt x="768427" y="210042"/>
                  <a:pt x="783443" y="214003"/>
                  <a:pt x="798286" y="217714"/>
                </a:cubicBezTo>
                <a:cubicBezTo>
                  <a:pt x="854883" y="231863"/>
                  <a:pt x="915109" y="238550"/>
                  <a:pt x="972457" y="246742"/>
                </a:cubicBezTo>
                <a:cubicBezTo>
                  <a:pt x="1118764" y="295513"/>
                  <a:pt x="891845" y="221107"/>
                  <a:pt x="1074057" y="275771"/>
                </a:cubicBezTo>
                <a:cubicBezTo>
                  <a:pt x="1103365" y="284564"/>
                  <a:pt x="1135683" y="287827"/>
                  <a:pt x="1161143" y="304800"/>
                </a:cubicBezTo>
                <a:cubicBezTo>
                  <a:pt x="1217416" y="342314"/>
                  <a:pt x="1188137" y="328312"/>
                  <a:pt x="1248229" y="348342"/>
                </a:cubicBezTo>
                <a:cubicBezTo>
                  <a:pt x="1262743" y="362856"/>
                  <a:pt x="1278631" y="376116"/>
                  <a:pt x="1291772" y="391885"/>
                </a:cubicBezTo>
                <a:cubicBezTo>
                  <a:pt x="1302939" y="405286"/>
                  <a:pt x="1308465" y="423093"/>
                  <a:pt x="1320800" y="435428"/>
                </a:cubicBezTo>
                <a:cubicBezTo>
                  <a:pt x="1333135" y="447763"/>
                  <a:pt x="1349829" y="454781"/>
                  <a:pt x="1364343" y="464457"/>
                </a:cubicBezTo>
                <a:cubicBezTo>
                  <a:pt x="1446592" y="587829"/>
                  <a:pt x="1311123" y="396723"/>
                  <a:pt x="1480457" y="566057"/>
                </a:cubicBezTo>
                <a:cubicBezTo>
                  <a:pt x="1607669" y="693269"/>
                  <a:pt x="1451992" y="531899"/>
                  <a:pt x="1553029" y="653142"/>
                </a:cubicBezTo>
                <a:cubicBezTo>
                  <a:pt x="1566170" y="668911"/>
                  <a:pt x="1583431" y="680916"/>
                  <a:pt x="1596572" y="696685"/>
                </a:cubicBezTo>
                <a:cubicBezTo>
                  <a:pt x="1697608" y="817929"/>
                  <a:pt x="1541931" y="656559"/>
                  <a:pt x="1669143" y="783771"/>
                </a:cubicBezTo>
                <a:cubicBezTo>
                  <a:pt x="1697399" y="868540"/>
                  <a:pt x="1661549" y="790691"/>
                  <a:pt x="1727200" y="856342"/>
                </a:cubicBezTo>
                <a:cubicBezTo>
                  <a:pt x="1739535" y="868677"/>
                  <a:pt x="1745062" y="886484"/>
                  <a:pt x="1756229" y="899885"/>
                </a:cubicBezTo>
                <a:cubicBezTo>
                  <a:pt x="1769370" y="915654"/>
                  <a:pt x="1785258" y="928914"/>
                  <a:pt x="1799772" y="943428"/>
                </a:cubicBezTo>
                <a:cubicBezTo>
                  <a:pt x="1831439" y="1038431"/>
                  <a:pt x="1787457" y="945187"/>
                  <a:pt x="1857829" y="1001485"/>
                </a:cubicBezTo>
                <a:cubicBezTo>
                  <a:pt x="1871450" y="1012382"/>
                  <a:pt x="1875690" y="1031627"/>
                  <a:pt x="1886857" y="1045028"/>
                </a:cubicBezTo>
                <a:cubicBezTo>
                  <a:pt x="1944676" y="1114411"/>
                  <a:pt x="1911672" y="1065708"/>
                  <a:pt x="1973943" y="1117600"/>
                </a:cubicBezTo>
                <a:cubicBezTo>
                  <a:pt x="2085699" y="1210729"/>
                  <a:pt x="1952919" y="1118097"/>
                  <a:pt x="2061029" y="1190171"/>
                </a:cubicBezTo>
                <a:cubicBezTo>
                  <a:pt x="2070705" y="1204685"/>
                  <a:pt x="2076436" y="1222817"/>
                  <a:pt x="2090057" y="1233714"/>
                </a:cubicBezTo>
                <a:cubicBezTo>
                  <a:pt x="2102004" y="1243271"/>
                  <a:pt x="2122782" y="1237410"/>
                  <a:pt x="2133600" y="1248228"/>
                </a:cubicBezTo>
                <a:cubicBezTo>
                  <a:pt x="2302930" y="1417558"/>
                  <a:pt x="2111830" y="1282097"/>
                  <a:pt x="2235200" y="1364342"/>
                </a:cubicBezTo>
                <a:cubicBezTo>
                  <a:pt x="2312613" y="1480460"/>
                  <a:pt x="2211007" y="1340148"/>
                  <a:pt x="2307772" y="1436914"/>
                </a:cubicBezTo>
                <a:cubicBezTo>
                  <a:pt x="2324877" y="1454019"/>
                  <a:pt x="2333234" y="1478900"/>
                  <a:pt x="2351314" y="1494971"/>
                </a:cubicBezTo>
                <a:cubicBezTo>
                  <a:pt x="2377390" y="1518149"/>
                  <a:pt x="2438400" y="1553028"/>
                  <a:pt x="2438400" y="1553028"/>
                </a:cubicBezTo>
                <a:cubicBezTo>
                  <a:pt x="2452914" y="1572380"/>
                  <a:pt x="2463863" y="1595014"/>
                  <a:pt x="2481943" y="1611085"/>
                </a:cubicBezTo>
                <a:cubicBezTo>
                  <a:pt x="2508019" y="1634263"/>
                  <a:pt x="2569029" y="1669142"/>
                  <a:pt x="2569029" y="1669142"/>
                </a:cubicBezTo>
                <a:cubicBezTo>
                  <a:pt x="2592855" y="1740623"/>
                  <a:pt x="2566485" y="1691213"/>
                  <a:pt x="2627086" y="1741714"/>
                </a:cubicBezTo>
                <a:cubicBezTo>
                  <a:pt x="2642855" y="1754855"/>
                  <a:pt x="2654426" y="1772655"/>
                  <a:pt x="2670629" y="1785257"/>
                </a:cubicBezTo>
                <a:cubicBezTo>
                  <a:pt x="2698168" y="1806676"/>
                  <a:pt x="2728686" y="1823962"/>
                  <a:pt x="2757714" y="1843314"/>
                </a:cubicBezTo>
                <a:cubicBezTo>
                  <a:pt x="2772228" y="1852990"/>
                  <a:pt x="2788922" y="1860007"/>
                  <a:pt x="2801257" y="1872342"/>
                </a:cubicBezTo>
                <a:lnTo>
                  <a:pt x="2844800" y="1915885"/>
                </a:lnTo>
                <a:cubicBezTo>
                  <a:pt x="2849638" y="1930399"/>
                  <a:pt x="2849757" y="1947481"/>
                  <a:pt x="2859314" y="1959428"/>
                </a:cubicBezTo>
                <a:cubicBezTo>
                  <a:pt x="2870211" y="1973050"/>
                  <a:pt x="2888662" y="1978318"/>
                  <a:pt x="2902857" y="1988457"/>
                </a:cubicBezTo>
                <a:cubicBezTo>
                  <a:pt x="2922542" y="2002517"/>
                  <a:pt x="2941096" y="2018128"/>
                  <a:pt x="2960914" y="2032000"/>
                </a:cubicBezTo>
                <a:cubicBezTo>
                  <a:pt x="2989495" y="2052007"/>
                  <a:pt x="3018971" y="2070705"/>
                  <a:pt x="3048000" y="2090057"/>
                </a:cubicBezTo>
                <a:cubicBezTo>
                  <a:pt x="3062514" y="2099733"/>
                  <a:pt x="3074994" y="2113569"/>
                  <a:pt x="3091543" y="2119085"/>
                </a:cubicBezTo>
                <a:lnTo>
                  <a:pt x="3178629" y="2148114"/>
                </a:lnTo>
                <a:cubicBezTo>
                  <a:pt x="3193143" y="2152952"/>
                  <a:pt x="3206873" y="2162628"/>
                  <a:pt x="3222172" y="2162628"/>
                </a:cubicBezTo>
                <a:lnTo>
                  <a:pt x="3265714" y="2162628"/>
                </a:lnTo>
              </a:path>
            </a:pathLst>
          </a:custGeom>
          <a:ln w="25400">
            <a:solidFill>
              <a:srgbClr val="0000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Freeform 5"/>
          <p:cNvSpPr/>
          <p:nvPr/>
        </p:nvSpPr>
        <p:spPr>
          <a:xfrm>
            <a:off x="2095500" y="3119735"/>
            <a:ext cx="3048000" cy="772597"/>
          </a:xfrm>
          <a:custGeom>
            <a:avLst/>
            <a:gdLst>
              <a:gd name="connsiteX0" fmla="*/ 0 w 3048000"/>
              <a:gd name="connsiteY0" fmla="*/ 0 h 772597"/>
              <a:gd name="connsiteX1" fmla="*/ 566057 w 3048000"/>
              <a:gd name="connsiteY1" fmla="*/ 14514 h 772597"/>
              <a:gd name="connsiteX2" fmla="*/ 667657 w 3048000"/>
              <a:gd name="connsiteY2" fmla="*/ 43543 h 772597"/>
              <a:gd name="connsiteX3" fmla="*/ 725715 w 3048000"/>
              <a:gd name="connsiteY3" fmla="*/ 72571 h 772597"/>
              <a:gd name="connsiteX4" fmla="*/ 812800 w 3048000"/>
              <a:gd name="connsiteY4" fmla="*/ 101600 h 772597"/>
              <a:gd name="connsiteX5" fmla="*/ 899886 w 3048000"/>
              <a:gd name="connsiteY5" fmla="*/ 130628 h 772597"/>
              <a:gd name="connsiteX6" fmla="*/ 943429 w 3048000"/>
              <a:gd name="connsiteY6" fmla="*/ 145143 h 772597"/>
              <a:gd name="connsiteX7" fmla="*/ 1030515 w 3048000"/>
              <a:gd name="connsiteY7" fmla="*/ 188686 h 772597"/>
              <a:gd name="connsiteX8" fmla="*/ 1117600 w 3048000"/>
              <a:gd name="connsiteY8" fmla="*/ 232228 h 772597"/>
              <a:gd name="connsiteX9" fmla="*/ 1161143 w 3048000"/>
              <a:gd name="connsiteY9" fmla="*/ 261257 h 772597"/>
              <a:gd name="connsiteX10" fmla="*/ 1248229 w 3048000"/>
              <a:gd name="connsiteY10" fmla="*/ 290286 h 772597"/>
              <a:gd name="connsiteX11" fmla="*/ 1291772 w 3048000"/>
              <a:gd name="connsiteY11" fmla="*/ 319314 h 772597"/>
              <a:gd name="connsiteX12" fmla="*/ 1378857 w 3048000"/>
              <a:gd name="connsiteY12" fmla="*/ 348343 h 772597"/>
              <a:gd name="connsiteX13" fmla="*/ 1422400 w 3048000"/>
              <a:gd name="connsiteY13" fmla="*/ 377371 h 772597"/>
              <a:gd name="connsiteX14" fmla="*/ 1509486 w 3048000"/>
              <a:gd name="connsiteY14" fmla="*/ 406400 h 772597"/>
              <a:gd name="connsiteX15" fmla="*/ 1553029 w 3048000"/>
              <a:gd name="connsiteY15" fmla="*/ 420914 h 772597"/>
              <a:gd name="connsiteX16" fmla="*/ 1640115 w 3048000"/>
              <a:gd name="connsiteY16" fmla="*/ 464457 h 772597"/>
              <a:gd name="connsiteX17" fmla="*/ 1683657 w 3048000"/>
              <a:gd name="connsiteY17" fmla="*/ 493486 h 772597"/>
              <a:gd name="connsiteX18" fmla="*/ 1814286 w 3048000"/>
              <a:gd name="connsiteY18" fmla="*/ 537028 h 772597"/>
              <a:gd name="connsiteX19" fmla="*/ 1944915 w 3048000"/>
              <a:gd name="connsiteY19" fmla="*/ 580571 h 772597"/>
              <a:gd name="connsiteX20" fmla="*/ 1988457 w 3048000"/>
              <a:gd name="connsiteY20" fmla="*/ 595086 h 772597"/>
              <a:gd name="connsiteX21" fmla="*/ 2046515 w 3048000"/>
              <a:gd name="connsiteY21" fmla="*/ 609600 h 772597"/>
              <a:gd name="connsiteX22" fmla="*/ 2090057 w 3048000"/>
              <a:gd name="connsiteY22" fmla="*/ 624114 h 772597"/>
              <a:gd name="connsiteX23" fmla="*/ 2191657 w 3048000"/>
              <a:gd name="connsiteY23" fmla="*/ 638628 h 772597"/>
              <a:gd name="connsiteX24" fmla="*/ 2249715 w 3048000"/>
              <a:gd name="connsiteY24" fmla="*/ 653143 h 772597"/>
              <a:gd name="connsiteX25" fmla="*/ 2322286 w 3048000"/>
              <a:gd name="connsiteY25" fmla="*/ 667657 h 772597"/>
              <a:gd name="connsiteX26" fmla="*/ 2365829 w 3048000"/>
              <a:gd name="connsiteY26" fmla="*/ 682171 h 772597"/>
              <a:gd name="connsiteX27" fmla="*/ 2627086 w 3048000"/>
              <a:gd name="connsiteY27" fmla="*/ 711200 h 772597"/>
              <a:gd name="connsiteX28" fmla="*/ 2685143 w 3048000"/>
              <a:gd name="connsiteY28" fmla="*/ 725714 h 772597"/>
              <a:gd name="connsiteX29" fmla="*/ 2859315 w 3048000"/>
              <a:gd name="connsiteY29" fmla="*/ 754743 h 772597"/>
              <a:gd name="connsiteX30" fmla="*/ 2917372 w 3048000"/>
              <a:gd name="connsiteY30" fmla="*/ 769257 h 772597"/>
              <a:gd name="connsiteX31" fmla="*/ 3048000 w 3048000"/>
              <a:gd name="connsiteY31" fmla="*/ 769257 h 772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048000" h="772597">
                <a:moveTo>
                  <a:pt x="0" y="0"/>
                </a:moveTo>
                <a:cubicBezTo>
                  <a:pt x="188686" y="4838"/>
                  <a:pt x="377513" y="5745"/>
                  <a:pt x="566057" y="14514"/>
                </a:cubicBezTo>
                <a:cubicBezTo>
                  <a:pt x="579833" y="15155"/>
                  <a:pt x="650535" y="36205"/>
                  <a:pt x="667657" y="43543"/>
                </a:cubicBezTo>
                <a:cubicBezTo>
                  <a:pt x="687544" y="52066"/>
                  <a:pt x="705626" y="64535"/>
                  <a:pt x="725715" y="72571"/>
                </a:cubicBezTo>
                <a:cubicBezTo>
                  <a:pt x="754125" y="83935"/>
                  <a:pt x="783772" y="91924"/>
                  <a:pt x="812800" y="101600"/>
                </a:cubicBezTo>
                <a:lnTo>
                  <a:pt x="899886" y="130628"/>
                </a:lnTo>
                <a:cubicBezTo>
                  <a:pt x="914400" y="135466"/>
                  <a:pt x="930699" y="136656"/>
                  <a:pt x="943429" y="145143"/>
                </a:cubicBezTo>
                <a:cubicBezTo>
                  <a:pt x="1068221" y="228336"/>
                  <a:pt x="910327" y="128592"/>
                  <a:pt x="1030515" y="188686"/>
                </a:cubicBezTo>
                <a:cubicBezTo>
                  <a:pt x="1143052" y="244955"/>
                  <a:pt x="1008159" y="195749"/>
                  <a:pt x="1117600" y="232228"/>
                </a:cubicBezTo>
                <a:cubicBezTo>
                  <a:pt x="1132114" y="241904"/>
                  <a:pt x="1145202" y="254172"/>
                  <a:pt x="1161143" y="261257"/>
                </a:cubicBezTo>
                <a:cubicBezTo>
                  <a:pt x="1189105" y="273685"/>
                  <a:pt x="1222769" y="273313"/>
                  <a:pt x="1248229" y="290286"/>
                </a:cubicBezTo>
                <a:cubicBezTo>
                  <a:pt x="1262743" y="299962"/>
                  <a:pt x="1275832" y="312229"/>
                  <a:pt x="1291772" y="319314"/>
                </a:cubicBezTo>
                <a:cubicBezTo>
                  <a:pt x="1319733" y="331741"/>
                  <a:pt x="1353397" y="331370"/>
                  <a:pt x="1378857" y="348343"/>
                </a:cubicBezTo>
                <a:cubicBezTo>
                  <a:pt x="1393371" y="358019"/>
                  <a:pt x="1406460" y="370286"/>
                  <a:pt x="1422400" y="377371"/>
                </a:cubicBezTo>
                <a:cubicBezTo>
                  <a:pt x="1450362" y="389798"/>
                  <a:pt x="1480457" y="396724"/>
                  <a:pt x="1509486" y="406400"/>
                </a:cubicBezTo>
                <a:lnTo>
                  <a:pt x="1553029" y="420914"/>
                </a:lnTo>
                <a:cubicBezTo>
                  <a:pt x="1677822" y="504111"/>
                  <a:pt x="1519927" y="404362"/>
                  <a:pt x="1640115" y="464457"/>
                </a:cubicBezTo>
                <a:cubicBezTo>
                  <a:pt x="1655717" y="472258"/>
                  <a:pt x="1667717" y="486401"/>
                  <a:pt x="1683657" y="493486"/>
                </a:cubicBezTo>
                <a:cubicBezTo>
                  <a:pt x="1683662" y="493488"/>
                  <a:pt x="1792512" y="529770"/>
                  <a:pt x="1814286" y="537028"/>
                </a:cubicBezTo>
                <a:lnTo>
                  <a:pt x="1944915" y="580571"/>
                </a:lnTo>
                <a:cubicBezTo>
                  <a:pt x="1959429" y="585409"/>
                  <a:pt x="1973615" y="591376"/>
                  <a:pt x="1988457" y="595086"/>
                </a:cubicBezTo>
                <a:cubicBezTo>
                  <a:pt x="2007810" y="599924"/>
                  <a:pt x="2027334" y="604120"/>
                  <a:pt x="2046515" y="609600"/>
                </a:cubicBezTo>
                <a:cubicBezTo>
                  <a:pt x="2061225" y="613803"/>
                  <a:pt x="2075055" y="621114"/>
                  <a:pt x="2090057" y="624114"/>
                </a:cubicBezTo>
                <a:cubicBezTo>
                  <a:pt x="2123603" y="630823"/>
                  <a:pt x="2157998" y="632508"/>
                  <a:pt x="2191657" y="638628"/>
                </a:cubicBezTo>
                <a:cubicBezTo>
                  <a:pt x="2211284" y="642196"/>
                  <a:pt x="2230242" y="648816"/>
                  <a:pt x="2249715" y="653143"/>
                </a:cubicBezTo>
                <a:cubicBezTo>
                  <a:pt x="2273797" y="658495"/>
                  <a:pt x="2298353" y="661674"/>
                  <a:pt x="2322286" y="667657"/>
                </a:cubicBezTo>
                <a:cubicBezTo>
                  <a:pt x="2337129" y="671368"/>
                  <a:pt x="2350683" y="680007"/>
                  <a:pt x="2365829" y="682171"/>
                </a:cubicBezTo>
                <a:cubicBezTo>
                  <a:pt x="2452570" y="694563"/>
                  <a:pt x="2627086" y="711200"/>
                  <a:pt x="2627086" y="711200"/>
                </a:cubicBezTo>
                <a:cubicBezTo>
                  <a:pt x="2646438" y="716038"/>
                  <a:pt x="2665537" y="722038"/>
                  <a:pt x="2685143" y="725714"/>
                </a:cubicBezTo>
                <a:cubicBezTo>
                  <a:pt x="2742993" y="736561"/>
                  <a:pt x="2802214" y="740468"/>
                  <a:pt x="2859315" y="754743"/>
                </a:cubicBezTo>
                <a:cubicBezTo>
                  <a:pt x="2878667" y="759581"/>
                  <a:pt x="2897483" y="767727"/>
                  <a:pt x="2917372" y="769257"/>
                </a:cubicBezTo>
                <a:cubicBezTo>
                  <a:pt x="2960786" y="772597"/>
                  <a:pt x="3004457" y="769257"/>
                  <a:pt x="3048000" y="769257"/>
                </a:cubicBez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p:cNvSpPr txBox="1"/>
          <p:nvPr/>
        </p:nvSpPr>
        <p:spPr>
          <a:xfrm>
            <a:off x="2260600" y="2764135"/>
            <a:ext cx="1295400" cy="369332"/>
          </a:xfrm>
          <a:prstGeom prst="rect">
            <a:avLst/>
          </a:prstGeom>
          <a:noFill/>
        </p:spPr>
        <p:txBody>
          <a:bodyPr wrap="square" rtlCol="0">
            <a:spAutoFit/>
          </a:bodyPr>
          <a:lstStyle/>
          <a:p>
            <a:r>
              <a:rPr lang="en-US" b="1" dirty="0" smtClean="0"/>
              <a:t>LHC-Run1</a:t>
            </a:r>
            <a:endParaRPr lang="en-US" b="1" dirty="0"/>
          </a:p>
        </p:txBody>
      </p:sp>
      <p:sp>
        <p:nvSpPr>
          <p:cNvPr id="8" name="TextBox 7"/>
          <p:cNvSpPr txBox="1"/>
          <p:nvPr/>
        </p:nvSpPr>
        <p:spPr>
          <a:xfrm>
            <a:off x="4292600" y="2522835"/>
            <a:ext cx="990600" cy="369332"/>
          </a:xfrm>
          <a:prstGeom prst="rect">
            <a:avLst/>
          </a:prstGeom>
          <a:noFill/>
        </p:spPr>
        <p:txBody>
          <a:bodyPr wrap="square" rtlCol="0">
            <a:spAutoFit/>
          </a:bodyPr>
          <a:lstStyle/>
          <a:p>
            <a:r>
              <a:rPr lang="en-US" b="1" dirty="0" smtClean="0">
                <a:solidFill>
                  <a:srgbClr val="0000CC"/>
                </a:solidFill>
              </a:rPr>
              <a:t>HL-LHC</a:t>
            </a:r>
            <a:endParaRPr lang="en-US" b="1" dirty="0">
              <a:solidFill>
                <a:srgbClr val="0000CC"/>
              </a:solidFill>
            </a:endParaRPr>
          </a:p>
        </p:txBody>
      </p:sp>
      <p:sp>
        <p:nvSpPr>
          <p:cNvPr id="10" name="TextBox 9"/>
          <p:cNvSpPr txBox="1"/>
          <p:nvPr/>
        </p:nvSpPr>
        <p:spPr>
          <a:xfrm>
            <a:off x="304800" y="6320135"/>
            <a:ext cx="8686800" cy="461665"/>
          </a:xfrm>
          <a:prstGeom prst="rect">
            <a:avLst/>
          </a:prstGeom>
          <a:noFill/>
        </p:spPr>
        <p:txBody>
          <a:bodyPr wrap="square" rtlCol="0">
            <a:spAutoFit/>
          </a:bodyPr>
          <a:lstStyle/>
          <a:p>
            <a:r>
              <a:rPr lang="en-US" sz="2400" dirty="0" smtClean="0">
                <a:solidFill>
                  <a:srgbClr val="0000CC"/>
                </a:solidFill>
              </a:rPr>
              <a:t>As a discovery machine, the ILC is hardly competitive with the LHC</a:t>
            </a:r>
            <a:endParaRPr lang="en-US" sz="2400" dirty="0">
              <a:solidFill>
                <a:srgbClr val="0000CC"/>
              </a:solidFill>
            </a:endParaRPr>
          </a:p>
        </p:txBody>
      </p:sp>
      <p:sp useBgFill="1">
        <p:nvSpPr>
          <p:cNvPr id="16" name="TextBox 15"/>
          <p:cNvSpPr txBox="1"/>
          <p:nvPr/>
        </p:nvSpPr>
        <p:spPr>
          <a:xfrm>
            <a:off x="152400" y="0"/>
            <a:ext cx="8839200" cy="523220"/>
          </a:xfrm>
          <a:prstGeom prst="rect">
            <a:avLst/>
          </a:prstGeom>
        </p:spPr>
        <p:txBody>
          <a:bodyPr wrap="square" rtlCol="0">
            <a:spAutoFit/>
          </a:bodyPr>
          <a:lstStyle/>
          <a:p>
            <a:pPr algn="ctr"/>
            <a:r>
              <a:rPr lang="en-US" sz="2800" b="1" dirty="0" smtClean="0"/>
              <a:t>The </a:t>
            </a:r>
            <a:r>
              <a:rPr lang="en-US" sz="2800" b="1" dirty="0" smtClean="0">
                <a:solidFill>
                  <a:srgbClr val="C00000"/>
                </a:solidFill>
              </a:rPr>
              <a:t>I</a:t>
            </a:r>
            <a:r>
              <a:rPr lang="en-US" sz="2800" b="1" dirty="0" smtClean="0"/>
              <a:t>nternational </a:t>
            </a:r>
            <a:r>
              <a:rPr lang="en-US" sz="2800" b="1" dirty="0" smtClean="0">
                <a:solidFill>
                  <a:srgbClr val="C00000"/>
                </a:solidFill>
              </a:rPr>
              <a:t>L</a:t>
            </a:r>
            <a:r>
              <a:rPr lang="en-US" sz="2800" b="1" dirty="0" smtClean="0"/>
              <a:t>inear </a:t>
            </a:r>
            <a:r>
              <a:rPr lang="en-US" sz="2800" b="1" dirty="0" smtClean="0">
                <a:solidFill>
                  <a:srgbClr val="C00000"/>
                </a:solidFill>
              </a:rPr>
              <a:t>C</a:t>
            </a:r>
            <a:r>
              <a:rPr lang="en-US" sz="2800" b="1" dirty="0" smtClean="0"/>
              <a:t>ollider (</a:t>
            </a:r>
            <a:r>
              <a:rPr lang="en-US" sz="2800" b="1" dirty="0" smtClean="0">
                <a:solidFill>
                  <a:srgbClr val="C00000"/>
                </a:solidFill>
              </a:rPr>
              <a:t>ILC</a:t>
            </a:r>
            <a:r>
              <a:rPr lang="en-US" sz="2800" b="1" dirty="0" smtClean="0"/>
              <a:t>)</a:t>
            </a:r>
            <a:endParaRPr 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par>
                          <p:cTn id="19" fill="hold">
                            <p:stCondLst>
                              <p:cond delay="500"/>
                            </p:stCondLst>
                            <p:childTnLst>
                              <p:par>
                                <p:cTn id="20" presetID="1"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Sreerup\Desktop\Ubuntu_Share\My Talks\Physics\Future\nature-3.png"/>
          <p:cNvPicPr>
            <a:picLocks noChangeAspect="1" noChangeArrowheads="1"/>
          </p:cNvPicPr>
          <p:nvPr/>
        </p:nvPicPr>
        <p:blipFill>
          <a:blip r:embed="rId2"/>
          <a:srcRect/>
          <a:stretch>
            <a:fillRect/>
          </a:stretch>
        </p:blipFill>
        <p:spPr bwMode="auto">
          <a:xfrm>
            <a:off x="-1" y="0"/>
            <a:ext cx="9144001" cy="4244228"/>
          </a:xfrm>
          <a:prstGeom prst="rect">
            <a:avLst/>
          </a:prstGeom>
          <a:noFill/>
        </p:spPr>
      </p:pic>
      <p:sp useBgFill="1">
        <p:nvSpPr>
          <p:cNvPr id="6" name="TextBox 5"/>
          <p:cNvSpPr txBox="1"/>
          <p:nvPr/>
        </p:nvSpPr>
        <p:spPr>
          <a:xfrm>
            <a:off x="0" y="0"/>
            <a:ext cx="9144000" cy="523220"/>
          </a:xfrm>
          <a:prstGeom prst="rect">
            <a:avLst/>
          </a:prstGeom>
        </p:spPr>
        <p:txBody>
          <a:bodyPr wrap="square" rtlCol="0">
            <a:spAutoFit/>
          </a:bodyPr>
          <a:lstStyle/>
          <a:p>
            <a:pPr algn="ctr"/>
            <a:r>
              <a:rPr lang="en-US" sz="2800" b="1" dirty="0" smtClean="0"/>
              <a:t>The </a:t>
            </a:r>
            <a:r>
              <a:rPr lang="en-US" sz="2800" b="1" dirty="0" smtClean="0">
                <a:solidFill>
                  <a:srgbClr val="C00000"/>
                </a:solidFill>
              </a:rPr>
              <a:t>I</a:t>
            </a:r>
            <a:r>
              <a:rPr lang="en-US" sz="2800" b="1" dirty="0" smtClean="0"/>
              <a:t>nternational </a:t>
            </a:r>
            <a:r>
              <a:rPr lang="en-US" sz="2800" b="1" dirty="0" smtClean="0">
                <a:solidFill>
                  <a:srgbClr val="C00000"/>
                </a:solidFill>
              </a:rPr>
              <a:t>L</a:t>
            </a:r>
            <a:r>
              <a:rPr lang="en-US" sz="2800" b="1" dirty="0" smtClean="0"/>
              <a:t>inear </a:t>
            </a:r>
            <a:r>
              <a:rPr lang="en-US" sz="2800" b="1" dirty="0" smtClean="0">
                <a:solidFill>
                  <a:srgbClr val="C00000"/>
                </a:solidFill>
              </a:rPr>
              <a:t>C</a:t>
            </a:r>
            <a:r>
              <a:rPr lang="en-US" sz="2800" b="1" dirty="0" smtClean="0"/>
              <a:t>ollider (</a:t>
            </a:r>
            <a:r>
              <a:rPr lang="en-US" sz="2800" b="1" dirty="0" smtClean="0">
                <a:solidFill>
                  <a:srgbClr val="C00000"/>
                </a:solidFill>
              </a:rPr>
              <a:t>ILC</a:t>
            </a:r>
            <a:r>
              <a:rPr lang="en-US" sz="2800" b="1" dirty="0" smtClean="0"/>
              <a:t>)</a:t>
            </a:r>
            <a:endParaRPr lang="en-US" sz="2800" b="1" dirty="0"/>
          </a:p>
        </p:txBody>
      </p:sp>
      <p:pic>
        <p:nvPicPr>
          <p:cNvPr id="45059" name="Picture 3" descr="C:\Users\Sreerup\Desktop\Ubuntu_Share\My Talks\Physics\Future\nature-4.png"/>
          <p:cNvPicPr>
            <a:picLocks noChangeAspect="1" noChangeArrowheads="1"/>
          </p:cNvPicPr>
          <p:nvPr/>
        </p:nvPicPr>
        <p:blipFill>
          <a:blip r:embed="rId3"/>
          <a:srcRect/>
          <a:stretch>
            <a:fillRect/>
          </a:stretch>
        </p:blipFill>
        <p:spPr bwMode="auto">
          <a:xfrm>
            <a:off x="0" y="3886200"/>
            <a:ext cx="9906000" cy="5786392"/>
          </a:xfrm>
          <a:prstGeom prst="rect">
            <a:avLst/>
          </a:prstGeom>
          <a:noFill/>
        </p:spPr>
      </p:pic>
      <p:pic>
        <p:nvPicPr>
          <p:cNvPr id="5" name="Picture 2" descr="Image result for ilc japan"/>
          <p:cNvPicPr>
            <a:picLocks noChangeAspect="1" noChangeArrowheads="1"/>
          </p:cNvPicPr>
          <p:nvPr/>
        </p:nvPicPr>
        <p:blipFill>
          <a:blip r:embed="rId4"/>
          <a:srcRect/>
          <a:stretch>
            <a:fillRect/>
          </a:stretch>
        </p:blipFill>
        <p:spPr bwMode="auto">
          <a:xfrm>
            <a:off x="0" y="520148"/>
            <a:ext cx="9144000" cy="63378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 presetClass="exit" presetSubtype="1" fill="hold" grpId="0" nodeType="withEffect">
                                  <p:stCondLst>
                                    <p:cond delay="0"/>
                                  </p:stCondLst>
                                  <p:childTnLst>
                                    <p:anim calcmode="lin" valueType="num">
                                      <p:cBhvr additive="base">
                                        <p:cTn id="9" dur="500"/>
                                        <p:tgtEl>
                                          <p:spTgt spid="6"/>
                                        </p:tgtEl>
                                        <p:attrNameLst>
                                          <p:attrName>ppt_x</p:attrName>
                                        </p:attrNameLst>
                                      </p:cBhvr>
                                      <p:tavLst>
                                        <p:tav tm="0">
                                          <p:val>
                                            <p:strVal val="ppt_x"/>
                                          </p:val>
                                        </p:tav>
                                        <p:tav tm="100000">
                                          <p:val>
                                            <p:strVal val="ppt_x"/>
                                          </p:val>
                                        </p:tav>
                                      </p:tavLst>
                                    </p:anim>
                                    <p:anim calcmode="lin" valueType="num">
                                      <p:cBhvr additive="base">
                                        <p:cTn id="10" dur="500"/>
                                        <p:tgtEl>
                                          <p:spTgt spid="6"/>
                                        </p:tgtEl>
                                        <p:attrNameLst>
                                          <p:attrName>ppt_y</p:attrName>
                                        </p:attrNameLst>
                                      </p:cBhvr>
                                      <p:tavLst>
                                        <p:tav tm="0">
                                          <p:val>
                                            <p:strVal val="ppt_y"/>
                                          </p:val>
                                        </p:tav>
                                        <p:tav tm="100000">
                                          <p:val>
                                            <p:strVal val="0-ppt_h/2"/>
                                          </p:val>
                                        </p:tav>
                                      </p:tavLst>
                                    </p:anim>
                                    <p:set>
                                      <p:cBhvr>
                                        <p:cTn id="11"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1"/>
          <p:cNvPicPr>
            <a:picLocks noChangeAspect="1" noChangeArrowheads="1"/>
          </p:cNvPicPr>
          <p:nvPr/>
        </p:nvPicPr>
        <p:blipFill>
          <a:blip r:embed="rId2"/>
          <a:srcRect/>
          <a:stretch>
            <a:fillRect/>
          </a:stretch>
        </p:blipFill>
        <p:spPr bwMode="auto">
          <a:xfrm>
            <a:off x="0" y="391967"/>
            <a:ext cx="9144000" cy="6466033"/>
          </a:xfrm>
          <a:prstGeom prst="rect">
            <a:avLst/>
          </a:prstGeom>
          <a:noFill/>
          <a:ln w="9525">
            <a:noFill/>
            <a:miter lim="800000"/>
            <a:headEnd/>
            <a:tailEnd/>
          </a:ln>
          <a:effectLst/>
        </p:spPr>
      </p:pic>
      <p:cxnSp>
        <p:nvCxnSpPr>
          <p:cNvPr id="4" name="Straight Connector 3"/>
          <p:cNvCxnSpPr/>
          <p:nvPr/>
        </p:nvCxnSpPr>
        <p:spPr>
          <a:xfrm rot="5400000">
            <a:off x="1447800" y="1447800"/>
            <a:ext cx="5486400" cy="4267200"/>
          </a:xfrm>
          <a:prstGeom prst="line">
            <a:avLst/>
          </a:prstGeom>
          <a:ln w="38100">
            <a:solidFill>
              <a:srgbClr val="00FFFF"/>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flipH="1">
            <a:off x="4006466" y="3581400"/>
            <a:ext cx="182880" cy="182880"/>
          </a:xfrm>
          <a:prstGeom prst="ellipse">
            <a:avLst/>
          </a:prstGeom>
          <a:solidFill>
            <a:srgbClr val="00FFFF"/>
          </a:solidFill>
          <a:ln>
            <a:solidFill>
              <a:srgbClr val="00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p:nvCxnSpPr>
        <p:spPr>
          <a:xfrm rot="5400000">
            <a:off x="2690192" y="2590800"/>
            <a:ext cx="2819400" cy="2209800"/>
          </a:xfrm>
          <a:prstGeom prst="line">
            <a:avLst/>
          </a:prstGeom>
          <a:ln w="38100">
            <a:solidFill>
              <a:srgbClr val="00FF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3606248" y="3198744"/>
            <a:ext cx="1066800" cy="838200"/>
          </a:xfrm>
          <a:prstGeom prst="line">
            <a:avLst/>
          </a:prstGeom>
          <a:ln w="38100">
            <a:solidFill>
              <a:srgbClr val="00FFFF"/>
            </a:solidFill>
          </a:ln>
        </p:spPr>
        <p:style>
          <a:lnRef idx="1">
            <a:schemeClr val="accent1"/>
          </a:lnRef>
          <a:fillRef idx="0">
            <a:schemeClr val="accent1"/>
          </a:fillRef>
          <a:effectRef idx="0">
            <a:schemeClr val="accent1"/>
          </a:effectRef>
          <a:fontRef idx="minor">
            <a:schemeClr val="tx1"/>
          </a:fontRef>
        </p:style>
      </p:cxnSp>
      <p:sp useBgFill="1">
        <p:nvSpPr>
          <p:cNvPr id="15" name="TextBox 14"/>
          <p:cNvSpPr txBox="1"/>
          <p:nvPr/>
        </p:nvSpPr>
        <p:spPr>
          <a:xfrm>
            <a:off x="0" y="0"/>
            <a:ext cx="9144000" cy="523220"/>
          </a:xfrm>
          <a:prstGeom prst="rect">
            <a:avLst/>
          </a:prstGeom>
        </p:spPr>
        <p:txBody>
          <a:bodyPr wrap="square" rtlCol="0">
            <a:spAutoFit/>
          </a:bodyPr>
          <a:lstStyle/>
          <a:p>
            <a:pPr algn="ctr"/>
            <a:r>
              <a:rPr lang="en-US" sz="2800" b="1" dirty="0" smtClean="0"/>
              <a:t>The </a:t>
            </a:r>
            <a:r>
              <a:rPr lang="en-US" sz="2800" b="1" dirty="0" smtClean="0">
                <a:solidFill>
                  <a:srgbClr val="C00000"/>
                </a:solidFill>
              </a:rPr>
              <a:t>C</a:t>
            </a:r>
            <a:r>
              <a:rPr lang="en-US" sz="2800" b="1" dirty="0" smtClean="0"/>
              <a:t>ompact </a:t>
            </a:r>
            <a:r>
              <a:rPr lang="en-US" sz="2800" b="1" dirty="0" err="1" smtClean="0">
                <a:solidFill>
                  <a:srgbClr val="C00000"/>
                </a:solidFill>
              </a:rPr>
              <a:t>LI</a:t>
            </a:r>
            <a:r>
              <a:rPr lang="en-US" sz="2800" b="1" dirty="0" err="1" smtClean="0"/>
              <a:t>near</a:t>
            </a:r>
            <a:r>
              <a:rPr lang="en-US" sz="2800" b="1" dirty="0" smtClean="0"/>
              <a:t> </a:t>
            </a:r>
            <a:r>
              <a:rPr lang="en-US" sz="2800" b="1" dirty="0" smtClean="0">
                <a:solidFill>
                  <a:srgbClr val="C00000"/>
                </a:solidFill>
              </a:rPr>
              <a:t>C</a:t>
            </a:r>
            <a:r>
              <a:rPr lang="en-US" sz="2800" b="1" dirty="0" smtClean="0"/>
              <a:t>ollider (</a:t>
            </a:r>
            <a:r>
              <a:rPr lang="en-US" sz="2800" b="1" dirty="0" smtClean="0">
                <a:solidFill>
                  <a:srgbClr val="C00000"/>
                </a:solidFill>
              </a:rPr>
              <a:t>CILC</a:t>
            </a:r>
            <a:r>
              <a:rPr lang="en-US" sz="2800" b="1" dirty="0" smtClean="0"/>
              <a:t>)</a:t>
            </a:r>
            <a:endParaRPr lang="en-US" sz="2800" b="1" dirty="0"/>
          </a:p>
        </p:txBody>
      </p:sp>
      <p:pic>
        <p:nvPicPr>
          <p:cNvPr id="16" name="Picture 4"/>
          <p:cNvPicPr>
            <a:picLocks noChangeAspect="1" noChangeArrowheads="1"/>
          </p:cNvPicPr>
          <p:nvPr/>
        </p:nvPicPr>
        <p:blipFill>
          <a:blip r:embed="rId3"/>
          <a:srcRect/>
          <a:stretch>
            <a:fillRect/>
          </a:stretch>
        </p:blipFill>
        <p:spPr bwMode="auto">
          <a:xfrm>
            <a:off x="1524000" y="609600"/>
            <a:ext cx="4975669" cy="4419600"/>
          </a:xfrm>
          <a:prstGeom prst="rect">
            <a:avLst/>
          </a:prstGeom>
          <a:noFill/>
          <a:ln w="9525" algn="ctr">
            <a:noFill/>
            <a:miter lim="800000"/>
            <a:headEnd/>
            <a:tailEnd/>
          </a:ln>
          <a:effectLst/>
        </p:spPr>
      </p:pic>
      <p:sp useBgFill="1">
        <p:nvSpPr>
          <p:cNvPr id="17" name="Text Box 10"/>
          <p:cNvSpPr txBox="1">
            <a:spLocks noChangeArrowheads="1"/>
          </p:cNvSpPr>
          <p:nvPr/>
        </p:nvSpPr>
        <p:spPr bwMode="auto">
          <a:xfrm>
            <a:off x="228600" y="5181600"/>
            <a:ext cx="8686800" cy="1323439"/>
          </a:xfrm>
          <a:prstGeom prst="rect">
            <a:avLst/>
          </a:prstGeom>
          <a:ln w="9525" algn="ctr">
            <a:noFill/>
            <a:miter lim="800000"/>
            <a:headEnd/>
            <a:tailEnd/>
          </a:ln>
          <a:effectLst/>
        </p:spPr>
        <p:txBody>
          <a:bodyPr wrap="square">
            <a:spAutoFit/>
          </a:bodyPr>
          <a:lstStyle/>
          <a:p>
            <a:pPr marL="231775" indent="-231775">
              <a:spcAft>
                <a:spcPts val="1200"/>
              </a:spcAft>
              <a:buFont typeface="Arial" pitchFamily="34" charset="0"/>
              <a:buChar char="•"/>
            </a:pPr>
            <a:r>
              <a:rPr lang="en-GB" sz="2000" dirty="0"/>
              <a:t>CLIC uses a two beam system to achieve gradients of 150 </a:t>
            </a:r>
            <a:r>
              <a:rPr lang="en-GB" sz="2000" dirty="0" smtClean="0"/>
              <a:t>MV/m</a:t>
            </a:r>
          </a:p>
          <a:p>
            <a:pPr marL="231775" indent="-231775">
              <a:spcAft>
                <a:spcPts val="1200"/>
              </a:spcAft>
              <a:buFont typeface="Arial" pitchFamily="34" charset="0"/>
              <a:buChar char="•"/>
            </a:pPr>
            <a:r>
              <a:rPr lang="en-GB" sz="2000" dirty="0" smtClean="0"/>
              <a:t>A high-current low-energy drive beam transfers RF power to the main beam </a:t>
            </a:r>
          </a:p>
          <a:p>
            <a:pPr marL="231775" indent="-231775">
              <a:spcAft>
                <a:spcPts val="1200"/>
              </a:spcAft>
              <a:buFont typeface="Arial" pitchFamily="34" charset="0"/>
              <a:buChar char="•"/>
            </a:pPr>
            <a:r>
              <a:rPr lang="en-GB" sz="2000" dirty="0" smtClean="0"/>
              <a:t>Operates in 30 GHz region, with normal conducting accelerating structures</a:t>
            </a:r>
          </a:p>
        </p:txBody>
      </p:sp>
      <p:sp useBgFill="1">
        <p:nvSpPr>
          <p:cNvPr id="18" name="Text Box 9"/>
          <p:cNvSpPr txBox="1">
            <a:spLocks noChangeArrowheads="1"/>
          </p:cNvSpPr>
          <p:nvPr/>
        </p:nvSpPr>
        <p:spPr bwMode="auto">
          <a:xfrm>
            <a:off x="6705600" y="3352800"/>
            <a:ext cx="2438400" cy="381000"/>
          </a:xfrm>
          <a:prstGeom prst="rect">
            <a:avLst/>
          </a:prstGeom>
          <a:ln w="9525" algn="ctr">
            <a:noFill/>
            <a:miter lim="800000"/>
            <a:headEnd/>
            <a:tailEnd/>
          </a:ln>
          <a:effectLst/>
        </p:spPr>
        <p:txBody>
          <a:bodyPr wrap="square">
            <a:spAutoFit/>
          </a:bodyPr>
          <a:lstStyle/>
          <a:p>
            <a:r>
              <a:rPr lang="en-GB" b="1" dirty="0" smtClean="0">
                <a:solidFill>
                  <a:srgbClr val="C00000"/>
                </a:solidFill>
              </a:rPr>
              <a:t>C-o-M energy = </a:t>
            </a:r>
            <a:r>
              <a:rPr lang="en-GB" b="1" dirty="0" smtClean="0">
                <a:solidFill>
                  <a:srgbClr val="C00000"/>
                </a:solidFill>
                <a:sym typeface="Math1" pitchFamily="2" charset="2"/>
              </a:rPr>
              <a:t>3 </a:t>
            </a:r>
            <a:r>
              <a:rPr lang="en-GB" b="1" dirty="0" err="1">
                <a:solidFill>
                  <a:srgbClr val="C00000"/>
                </a:solidFill>
                <a:sym typeface="Math1" pitchFamily="2" charset="2"/>
              </a:rPr>
              <a:t>TeV</a:t>
            </a:r>
            <a:endParaRPr lang="en-GB" b="1" dirty="0">
              <a:solidFill>
                <a:srgbClr val="C00000"/>
              </a:solidFill>
              <a:sym typeface="Math1" pitchFamily="2" charset="2"/>
            </a:endParaRPr>
          </a:p>
        </p:txBody>
      </p:sp>
      <p:sp useBgFill="1">
        <p:nvSpPr>
          <p:cNvPr id="19" name="Text Box 9"/>
          <p:cNvSpPr txBox="1">
            <a:spLocks noChangeArrowheads="1"/>
          </p:cNvSpPr>
          <p:nvPr/>
        </p:nvSpPr>
        <p:spPr bwMode="auto">
          <a:xfrm>
            <a:off x="6705600" y="2514600"/>
            <a:ext cx="2438400" cy="369332"/>
          </a:xfrm>
          <a:prstGeom prst="rect">
            <a:avLst/>
          </a:prstGeom>
          <a:ln w="9525" algn="ctr">
            <a:noFill/>
            <a:miter lim="800000"/>
            <a:headEnd/>
            <a:tailEnd/>
          </a:ln>
          <a:effectLst/>
        </p:spPr>
        <p:txBody>
          <a:bodyPr wrap="square">
            <a:spAutoFit/>
          </a:bodyPr>
          <a:lstStyle/>
          <a:p>
            <a:r>
              <a:rPr lang="en-GB" b="1" dirty="0" smtClean="0">
                <a:solidFill>
                  <a:srgbClr val="C00000"/>
                </a:solidFill>
              </a:rPr>
              <a:t>C-o-M energy = </a:t>
            </a:r>
            <a:r>
              <a:rPr lang="en-GB" b="1" dirty="0" smtClean="0">
                <a:solidFill>
                  <a:srgbClr val="C00000"/>
                </a:solidFill>
                <a:sym typeface="Math1" pitchFamily="2" charset="2"/>
              </a:rPr>
              <a:t>1.4 </a:t>
            </a:r>
            <a:r>
              <a:rPr lang="en-GB" b="1" dirty="0" err="1">
                <a:solidFill>
                  <a:srgbClr val="C00000"/>
                </a:solidFill>
                <a:sym typeface="Math1" pitchFamily="2" charset="2"/>
              </a:rPr>
              <a:t>TeV</a:t>
            </a:r>
            <a:endParaRPr lang="en-GB" b="1" dirty="0">
              <a:solidFill>
                <a:srgbClr val="C00000"/>
              </a:solidFill>
              <a:sym typeface="Math1" pitchFamily="2" charset="2"/>
            </a:endParaRPr>
          </a:p>
        </p:txBody>
      </p:sp>
      <p:sp useBgFill="1">
        <p:nvSpPr>
          <p:cNvPr id="20" name="Text Box 9"/>
          <p:cNvSpPr txBox="1">
            <a:spLocks noChangeArrowheads="1"/>
          </p:cNvSpPr>
          <p:nvPr/>
        </p:nvSpPr>
        <p:spPr bwMode="auto">
          <a:xfrm>
            <a:off x="6629400" y="1676400"/>
            <a:ext cx="2514600" cy="369332"/>
          </a:xfrm>
          <a:prstGeom prst="rect">
            <a:avLst/>
          </a:prstGeom>
          <a:ln w="9525" algn="ctr">
            <a:noFill/>
            <a:miter lim="800000"/>
            <a:headEnd/>
            <a:tailEnd/>
          </a:ln>
          <a:effectLst/>
        </p:spPr>
        <p:txBody>
          <a:bodyPr wrap="square">
            <a:spAutoFit/>
          </a:bodyPr>
          <a:lstStyle/>
          <a:p>
            <a:r>
              <a:rPr lang="en-GB" b="1" dirty="0" smtClean="0">
                <a:solidFill>
                  <a:srgbClr val="C00000"/>
                </a:solidFill>
              </a:rPr>
              <a:t>C-o-M energy = </a:t>
            </a:r>
            <a:r>
              <a:rPr lang="en-GB" b="1" dirty="0" smtClean="0">
                <a:solidFill>
                  <a:srgbClr val="C00000"/>
                </a:solidFill>
                <a:sym typeface="Math1" pitchFamily="2" charset="2"/>
              </a:rPr>
              <a:t>380 </a:t>
            </a:r>
            <a:r>
              <a:rPr lang="en-GB" b="1" dirty="0" err="1">
                <a:solidFill>
                  <a:srgbClr val="C00000"/>
                </a:solidFill>
                <a:sym typeface="Math1" pitchFamily="2" charset="2"/>
              </a:rPr>
              <a:t>G</a:t>
            </a:r>
            <a:r>
              <a:rPr lang="en-GB" b="1" dirty="0" err="1" smtClean="0">
                <a:solidFill>
                  <a:srgbClr val="C00000"/>
                </a:solidFill>
                <a:sym typeface="Math1" pitchFamily="2" charset="2"/>
              </a:rPr>
              <a:t>eV</a:t>
            </a:r>
            <a:endParaRPr lang="en-GB" b="1" dirty="0">
              <a:solidFill>
                <a:srgbClr val="C00000"/>
              </a:solidFill>
              <a:sym typeface="Math1" pitchFamily="2" charset="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3" presetClass="exit" presetSubtype="32" fill="hold" nodeType="clickEffect">
                                  <p:stCondLst>
                                    <p:cond delay="0"/>
                                  </p:stCondLst>
                                  <p:childTnLst>
                                    <p:anim calcmode="lin" valueType="num">
                                      <p:cBhvr>
                                        <p:cTn id="14" dur="500"/>
                                        <p:tgtEl>
                                          <p:spTgt spid="12"/>
                                        </p:tgtEl>
                                        <p:attrNameLst>
                                          <p:attrName>ppt_w</p:attrName>
                                        </p:attrNameLst>
                                      </p:cBhvr>
                                      <p:tavLst>
                                        <p:tav tm="0">
                                          <p:val>
                                            <p:strVal val="ppt_w"/>
                                          </p:val>
                                        </p:tav>
                                        <p:tav tm="100000">
                                          <p:val>
                                            <p:fltVal val="0"/>
                                          </p:val>
                                        </p:tav>
                                      </p:tavLst>
                                    </p:anim>
                                    <p:anim calcmode="lin" valueType="num">
                                      <p:cBhvr>
                                        <p:cTn id="15" dur="500"/>
                                        <p:tgtEl>
                                          <p:spTgt spid="12"/>
                                        </p:tgtEl>
                                        <p:attrNameLst>
                                          <p:attrName>ppt_h</p:attrName>
                                        </p:attrNameLst>
                                      </p:cBhvr>
                                      <p:tavLst>
                                        <p:tav tm="0">
                                          <p:val>
                                            <p:strVal val="ppt_h"/>
                                          </p:val>
                                        </p:tav>
                                        <p:tav tm="100000">
                                          <p:val>
                                            <p:fltVal val="0"/>
                                          </p:val>
                                        </p:tav>
                                      </p:tavLst>
                                    </p:anim>
                                    <p:set>
                                      <p:cBhvr>
                                        <p:cTn id="16" dur="1" fill="hold">
                                          <p:stCondLst>
                                            <p:cond delay="499"/>
                                          </p:stCondLst>
                                        </p:cTn>
                                        <p:tgtEl>
                                          <p:spTgt spid="12"/>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childTnLst>
                                </p:cTn>
                              </p:par>
                              <p:par>
                                <p:cTn id="21" presetID="1" presetClass="exit" presetSubtype="0" fill="hold" grpId="1" nodeType="withEffect">
                                  <p:stCondLst>
                                    <p:cond delay="0"/>
                                  </p:stCondLst>
                                  <p:childTnLst>
                                    <p:set>
                                      <p:cBhvr>
                                        <p:cTn id="22" dur="1" fill="hold">
                                          <p:stCondLst>
                                            <p:cond delay="0"/>
                                          </p:stCondLst>
                                        </p:cTn>
                                        <p:tgtEl>
                                          <p:spTgt spid="20"/>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3" presetClass="exit" presetSubtype="32" fill="hold" nodeType="clickEffect">
                                  <p:stCondLst>
                                    <p:cond delay="0"/>
                                  </p:stCondLst>
                                  <p:childTnLst>
                                    <p:anim calcmode="lin" valueType="num">
                                      <p:cBhvr>
                                        <p:cTn id="28" dur="500"/>
                                        <p:tgtEl>
                                          <p:spTgt spid="9"/>
                                        </p:tgtEl>
                                        <p:attrNameLst>
                                          <p:attrName>ppt_w</p:attrName>
                                        </p:attrNameLst>
                                      </p:cBhvr>
                                      <p:tavLst>
                                        <p:tav tm="0">
                                          <p:val>
                                            <p:strVal val="ppt_w"/>
                                          </p:val>
                                        </p:tav>
                                        <p:tav tm="100000">
                                          <p:val>
                                            <p:fltVal val="0"/>
                                          </p:val>
                                        </p:tav>
                                      </p:tavLst>
                                    </p:anim>
                                    <p:anim calcmode="lin" valueType="num">
                                      <p:cBhvr>
                                        <p:cTn id="29" dur="500"/>
                                        <p:tgtEl>
                                          <p:spTgt spid="9"/>
                                        </p:tgtEl>
                                        <p:attrNameLst>
                                          <p:attrName>ppt_h</p:attrName>
                                        </p:attrNameLst>
                                      </p:cBhvr>
                                      <p:tavLst>
                                        <p:tav tm="0">
                                          <p:val>
                                            <p:strVal val="ppt_h"/>
                                          </p:val>
                                        </p:tav>
                                        <p:tav tm="100000">
                                          <p:val>
                                            <p:fltVal val="0"/>
                                          </p:val>
                                        </p:tav>
                                      </p:tavLst>
                                    </p:anim>
                                    <p:set>
                                      <p:cBhvr>
                                        <p:cTn id="30" dur="1" fill="hold">
                                          <p:stCondLst>
                                            <p:cond delay="499"/>
                                          </p:stCondLst>
                                        </p:cTn>
                                        <p:tgtEl>
                                          <p:spTgt spid="9"/>
                                        </p:tgtEl>
                                        <p:attrNameLst>
                                          <p:attrName>style.visibility</p:attrName>
                                        </p:attrNameLst>
                                      </p:cBhvr>
                                      <p:to>
                                        <p:strVal val="hidden"/>
                                      </p:to>
                                    </p:set>
                                  </p:childTnLst>
                                </p:cTn>
                              </p:par>
                              <p:par>
                                <p:cTn id="31" presetID="23" presetClass="entr" presetSubtype="1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 fill="hold"/>
                                        <p:tgtEl>
                                          <p:spTgt spid="4"/>
                                        </p:tgtEl>
                                        <p:attrNameLst>
                                          <p:attrName>ppt_w</p:attrName>
                                        </p:attrNameLst>
                                      </p:cBhvr>
                                      <p:tavLst>
                                        <p:tav tm="0">
                                          <p:val>
                                            <p:fltVal val="0"/>
                                          </p:val>
                                        </p:tav>
                                        <p:tav tm="100000">
                                          <p:val>
                                            <p:strVal val="#ppt_w"/>
                                          </p:val>
                                        </p:tav>
                                      </p:tavLst>
                                    </p:anim>
                                    <p:anim calcmode="lin" valueType="num">
                                      <p:cBhvr>
                                        <p:cTn id="34" dur="500" fill="hold"/>
                                        <p:tgtEl>
                                          <p:spTgt spid="4"/>
                                        </p:tgtEl>
                                        <p:attrNameLst>
                                          <p:attrName>ppt_h</p:attrName>
                                        </p:attrNameLst>
                                      </p:cBhvr>
                                      <p:tavLst>
                                        <p:tav tm="0">
                                          <p:val>
                                            <p:fltVal val="0"/>
                                          </p:val>
                                        </p:tav>
                                        <p:tav tm="100000">
                                          <p:val>
                                            <p:strVal val="#ppt_h"/>
                                          </p:val>
                                        </p:tav>
                                      </p:tavLst>
                                    </p:anim>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xit" presetSubtype="0" fill="hold" grpId="1" nodeType="withEffect">
                                  <p:stCondLst>
                                    <p:cond delay="0"/>
                                  </p:stCondLst>
                                  <p:childTnLst>
                                    <p:set>
                                      <p:cBhvr>
                                        <p:cTn id="38" dur="1" fill="hold">
                                          <p:stCondLst>
                                            <p:cond delay="0"/>
                                          </p:stCondLst>
                                        </p:cTn>
                                        <p:tgtEl>
                                          <p:spTgt spid="19"/>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19" grpId="1" animBg="1"/>
      <p:bldP spid="20" grpId="0" animBg="1"/>
      <p:bldP spid="20"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p:cNvPicPr>
            <a:picLocks noChangeAspect="1" noChangeArrowheads="1"/>
          </p:cNvPicPr>
          <p:nvPr/>
        </p:nvPicPr>
        <p:blipFill>
          <a:blip r:embed="rId2"/>
          <a:srcRect/>
          <a:stretch>
            <a:fillRect/>
          </a:stretch>
        </p:blipFill>
        <p:spPr bwMode="auto">
          <a:xfrm>
            <a:off x="1752599" y="609600"/>
            <a:ext cx="5457675" cy="4572000"/>
          </a:xfrm>
          <a:prstGeom prst="rect">
            <a:avLst/>
          </a:prstGeom>
          <a:noFill/>
          <a:ln w="9525">
            <a:noFill/>
            <a:miter lim="800000"/>
            <a:headEnd/>
            <a:tailEnd/>
          </a:ln>
          <a:effectLst/>
        </p:spPr>
      </p:pic>
      <p:sp useBgFill="1">
        <p:nvSpPr>
          <p:cNvPr id="3" name="TextBox 2"/>
          <p:cNvSpPr txBox="1"/>
          <p:nvPr/>
        </p:nvSpPr>
        <p:spPr>
          <a:xfrm>
            <a:off x="0" y="0"/>
            <a:ext cx="9144000" cy="523220"/>
          </a:xfrm>
          <a:prstGeom prst="rect">
            <a:avLst/>
          </a:prstGeom>
        </p:spPr>
        <p:txBody>
          <a:bodyPr wrap="square" rtlCol="0">
            <a:spAutoFit/>
          </a:bodyPr>
          <a:lstStyle/>
          <a:p>
            <a:pPr algn="ctr"/>
            <a:r>
              <a:rPr lang="en-US" sz="2800" b="1" dirty="0" smtClean="0"/>
              <a:t>The </a:t>
            </a:r>
            <a:r>
              <a:rPr lang="en-US" sz="2800" b="1" dirty="0" smtClean="0">
                <a:solidFill>
                  <a:srgbClr val="C00000"/>
                </a:solidFill>
              </a:rPr>
              <a:t>C</a:t>
            </a:r>
            <a:r>
              <a:rPr lang="en-US" sz="2800" b="1" dirty="0" smtClean="0"/>
              <a:t>ompact </a:t>
            </a:r>
            <a:r>
              <a:rPr lang="en-US" sz="2800" b="1" dirty="0" err="1" smtClean="0">
                <a:solidFill>
                  <a:srgbClr val="C00000"/>
                </a:solidFill>
              </a:rPr>
              <a:t>LI</a:t>
            </a:r>
            <a:r>
              <a:rPr lang="en-US" sz="2800" b="1" dirty="0" err="1" smtClean="0"/>
              <a:t>near</a:t>
            </a:r>
            <a:r>
              <a:rPr lang="en-US" sz="2800" b="1" dirty="0" smtClean="0"/>
              <a:t> </a:t>
            </a:r>
            <a:r>
              <a:rPr lang="en-US" sz="2800" b="1" dirty="0" smtClean="0">
                <a:solidFill>
                  <a:srgbClr val="C00000"/>
                </a:solidFill>
              </a:rPr>
              <a:t>C</a:t>
            </a:r>
            <a:r>
              <a:rPr lang="en-US" sz="2800" b="1" dirty="0" smtClean="0"/>
              <a:t>ollider (</a:t>
            </a:r>
            <a:r>
              <a:rPr lang="en-US" sz="2800" b="1" dirty="0" smtClean="0">
                <a:solidFill>
                  <a:srgbClr val="C00000"/>
                </a:solidFill>
              </a:rPr>
              <a:t>CILC</a:t>
            </a:r>
            <a:r>
              <a:rPr lang="en-US" sz="2800" b="1" dirty="0" smtClean="0"/>
              <a:t>)</a:t>
            </a:r>
            <a:endParaRPr lang="en-US" sz="2800" b="1" dirty="0"/>
          </a:p>
        </p:txBody>
      </p:sp>
      <p:sp>
        <p:nvSpPr>
          <p:cNvPr id="4" name="TextBox 3"/>
          <p:cNvSpPr txBox="1"/>
          <p:nvPr/>
        </p:nvSpPr>
        <p:spPr>
          <a:xfrm>
            <a:off x="381000" y="5181600"/>
            <a:ext cx="8305800" cy="523220"/>
          </a:xfrm>
          <a:prstGeom prst="rect">
            <a:avLst/>
          </a:prstGeom>
          <a:noFill/>
        </p:spPr>
        <p:txBody>
          <a:bodyPr wrap="square" rtlCol="0">
            <a:spAutoFit/>
          </a:bodyPr>
          <a:lstStyle/>
          <a:p>
            <a:r>
              <a:rPr lang="en-US" sz="2800" dirty="0" smtClean="0">
                <a:solidFill>
                  <a:srgbClr val="0000CC"/>
                </a:solidFill>
              </a:rPr>
              <a:t>1,2,3 Higgs production through VBF becomes dominant</a:t>
            </a:r>
            <a:endParaRPr lang="en-US" sz="2800" dirty="0">
              <a:solidFill>
                <a:srgbClr val="0000CC"/>
              </a:solidFill>
            </a:endParaRPr>
          </a:p>
        </p:txBody>
      </p:sp>
      <p:pic>
        <p:nvPicPr>
          <p:cNvPr id="40963" name="Picture 3"/>
          <p:cNvPicPr>
            <a:picLocks noChangeAspect="1" noChangeArrowheads="1"/>
          </p:cNvPicPr>
          <p:nvPr/>
        </p:nvPicPr>
        <p:blipFill>
          <a:blip r:embed="rId3"/>
          <a:srcRect/>
          <a:stretch>
            <a:fillRect/>
          </a:stretch>
        </p:blipFill>
        <p:spPr bwMode="auto">
          <a:xfrm>
            <a:off x="609600" y="609600"/>
            <a:ext cx="7602819" cy="4419600"/>
          </a:xfrm>
          <a:prstGeom prst="rect">
            <a:avLst/>
          </a:prstGeom>
          <a:noFill/>
          <a:ln w="9525">
            <a:noFill/>
            <a:miter lim="800000"/>
            <a:headEnd/>
            <a:tailEnd/>
          </a:ln>
          <a:effectLst/>
        </p:spPr>
      </p:pic>
      <p:pic>
        <p:nvPicPr>
          <p:cNvPr id="40964" name="Picture 4"/>
          <p:cNvPicPr>
            <a:picLocks noChangeAspect="1" noChangeArrowheads="1"/>
          </p:cNvPicPr>
          <p:nvPr/>
        </p:nvPicPr>
        <p:blipFill>
          <a:blip r:embed="rId4"/>
          <a:srcRect/>
          <a:stretch>
            <a:fillRect/>
          </a:stretch>
        </p:blipFill>
        <p:spPr bwMode="auto">
          <a:xfrm>
            <a:off x="524662" y="609600"/>
            <a:ext cx="7933538" cy="5334000"/>
          </a:xfrm>
          <a:prstGeom prst="rect">
            <a:avLst/>
          </a:prstGeom>
          <a:noFill/>
          <a:ln w="9525">
            <a:noFill/>
            <a:miter lim="800000"/>
            <a:headEnd/>
            <a:tailEnd/>
          </a:ln>
          <a:effectLst/>
        </p:spPr>
      </p:pic>
      <p:pic>
        <p:nvPicPr>
          <p:cNvPr id="40962" name="Picture 2"/>
          <p:cNvPicPr>
            <a:picLocks noChangeAspect="1" noChangeArrowheads="1"/>
          </p:cNvPicPr>
          <p:nvPr/>
        </p:nvPicPr>
        <p:blipFill>
          <a:blip r:embed="rId5"/>
          <a:srcRect/>
          <a:stretch>
            <a:fillRect/>
          </a:stretch>
        </p:blipFill>
        <p:spPr bwMode="auto">
          <a:xfrm>
            <a:off x="2514600" y="5703829"/>
            <a:ext cx="4114800" cy="100177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500"/>
                                        <p:tgtEl>
                                          <p:spTgt spid="40963"/>
                                        </p:tgtEl>
                                      </p:cBhvr>
                                    </p:animEffect>
                                    <p:set>
                                      <p:cBhvr>
                                        <p:cTn id="7" dur="1" fill="hold">
                                          <p:stCondLst>
                                            <p:cond delay="499"/>
                                          </p:stCondLst>
                                        </p:cTn>
                                        <p:tgtEl>
                                          <p:spTgt spid="4096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0964"/>
                                        </p:tgtEl>
                                        <p:attrNameLst>
                                          <p:attrName>style.visibility</p:attrName>
                                        </p:attrNameLst>
                                      </p:cBhvr>
                                      <p:to>
                                        <p:strVal val="visible"/>
                                      </p:to>
                                    </p:set>
                                    <p:animEffect transition="in" filter="dissolve">
                                      <p:cBhvr>
                                        <p:cTn id="12" dur="500"/>
                                        <p:tgtEl>
                                          <p:spTgt spid="40964"/>
                                        </p:tgtEl>
                                      </p:cBhvr>
                                    </p:animEffect>
                                  </p:childTnLst>
                                </p:cTn>
                              </p:par>
                              <p:par>
                                <p:cTn id="13" presetID="9" presetClass="entr" presetSubtype="0" fill="hold" nodeType="withEffect">
                                  <p:stCondLst>
                                    <p:cond delay="0"/>
                                  </p:stCondLst>
                                  <p:childTnLst>
                                    <p:set>
                                      <p:cBhvr>
                                        <p:cTn id="14" dur="1" fill="hold">
                                          <p:stCondLst>
                                            <p:cond delay="0"/>
                                          </p:stCondLst>
                                        </p:cTn>
                                        <p:tgtEl>
                                          <p:spTgt spid="40962"/>
                                        </p:tgtEl>
                                        <p:attrNameLst>
                                          <p:attrName>style.visibility</p:attrName>
                                        </p:attrNameLst>
                                      </p:cBhvr>
                                      <p:to>
                                        <p:strVal val="visible"/>
                                      </p:to>
                                    </p:set>
                                    <p:animEffect transition="in" filter="dissolve">
                                      <p:cBhvr>
                                        <p:cTn id="15" dur="500"/>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srcRect/>
          <a:stretch>
            <a:fillRect/>
          </a:stretch>
        </p:blipFill>
        <p:spPr bwMode="auto">
          <a:xfrm>
            <a:off x="1371600" y="685800"/>
            <a:ext cx="6191250" cy="4505325"/>
          </a:xfrm>
          <a:prstGeom prst="rect">
            <a:avLst/>
          </a:prstGeom>
          <a:noFill/>
          <a:ln w="9525">
            <a:noFill/>
            <a:miter lim="800000"/>
            <a:headEnd/>
            <a:tailEnd/>
          </a:ln>
          <a:effectLst/>
        </p:spPr>
      </p:pic>
      <p:sp useBgFill="1">
        <p:nvSpPr>
          <p:cNvPr id="3" name="TextBox 2"/>
          <p:cNvSpPr txBox="1"/>
          <p:nvPr/>
        </p:nvSpPr>
        <p:spPr>
          <a:xfrm>
            <a:off x="0" y="0"/>
            <a:ext cx="9144000" cy="523220"/>
          </a:xfrm>
          <a:prstGeom prst="rect">
            <a:avLst/>
          </a:prstGeom>
        </p:spPr>
        <p:txBody>
          <a:bodyPr wrap="square" rtlCol="0">
            <a:spAutoFit/>
          </a:bodyPr>
          <a:lstStyle/>
          <a:p>
            <a:pPr algn="ctr"/>
            <a:r>
              <a:rPr lang="en-US" sz="2800" b="1" dirty="0" smtClean="0"/>
              <a:t>The </a:t>
            </a:r>
            <a:r>
              <a:rPr lang="en-US" sz="2800" b="1" dirty="0" smtClean="0">
                <a:solidFill>
                  <a:srgbClr val="C00000"/>
                </a:solidFill>
              </a:rPr>
              <a:t>C</a:t>
            </a:r>
            <a:r>
              <a:rPr lang="en-US" sz="2800" b="1" dirty="0" smtClean="0"/>
              <a:t>ompact </a:t>
            </a:r>
            <a:r>
              <a:rPr lang="en-US" sz="2800" b="1" dirty="0" err="1" smtClean="0">
                <a:solidFill>
                  <a:srgbClr val="C00000"/>
                </a:solidFill>
              </a:rPr>
              <a:t>LI</a:t>
            </a:r>
            <a:r>
              <a:rPr lang="en-US" sz="2800" b="1" dirty="0" err="1" smtClean="0"/>
              <a:t>near</a:t>
            </a:r>
            <a:r>
              <a:rPr lang="en-US" sz="2800" b="1" dirty="0" smtClean="0"/>
              <a:t> </a:t>
            </a:r>
            <a:r>
              <a:rPr lang="en-US" sz="2800" b="1" dirty="0" smtClean="0">
                <a:solidFill>
                  <a:srgbClr val="C00000"/>
                </a:solidFill>
              </a:rPr>
              <a:t>C</a:t>
            </a:r>
            <a:r>
              <a:rPr lang="en-US" sz="2800" b="1" dirty="0" smtClean="0"/>
              <a:t>ollider (</a:t>
            </a:r>
            <a:r>
              <a:rPr lang="en-US" sz="2800" b="1" dirty="0" smtClean="0">
                <a:solidFill>
                  <a:srgbClr val="C00000"/>
                </a:solidFill>
              </a:rPr>
              <a:t>CILC</a:t>
            </a:r>
            <a:r>
              <a:rPr lang="en-US" sz="2800" b="1" dirty="0" smtClean="0"/>
              <a:t>)</a:t>
            </a:r>
            <a:endParaRPr lang="en-US" sz="2800" b="1" dirty="0"/>
          </a:p>
        </p:txBody>
      </p:sp>
      <p:sp>
        <p:nvSpPr>
          <p:cNvPr id="4" name="TextBox 3"/>
          <p:cNvSpPr txBox="1"/>
          <p:nvPr/>
        </p:nvSpPr>
        <p:spPr>
          <a:xfrm>
            <a:off x="381000" y="5486400"/>
            <a:ext cx="8763000" cy="954107"/>
          </a:xfrm>
          <a:prstGeom prst="rect">
            <a:avLst/>
          </a:prstGeom>
          <a:noFill/>
        </p:spPr>
        <p:txBody>
          <a:bodyPr wrap="square" rtlCol="0">
            <a:spAutoFit/>
          </a:bodyPr>
          <a:lstStyle/>
          <a:p>
            <a:r>
              <a:rPr lang="en-US" sz="2800" dirty="0" smtClean="0"/>
              <a:t>CLIC will have more discovery potential than the 13-14 </a:t>
            </a:r>
            <a:r>
              <a:rPr lang="en-US" sz="2800" dirty="0" err="1" smtClean="0"/>
              <a:t>TeV</a:t>
            </a:r>
            <a:r>
              <a:rPr lang="en-US" sz="2800" dirty="0" smtClean="0"/>
              <a:t> LHC… just because of the increased energy…</a:t>
            </a:r>
            <a:endParaRPr lang="en-US" sz="2800" dirty="0"/>
          </a:p>
        </p:txBody>
      </p:sp>
      <p:pic>
        <p:nvPicPr>
          <p:cNvPr id="41987" name="Picture 3"/>
          <p:cNvPicPr>
            <a:picLocks noChangeAspect="1" noChangeArrowheads="1"/>
          </p:cNvPicPr>
          <p:nvPr/>
        </p:nvPicPr>
        <p:blipFill>
          <a:blip r:embed="rId3"/>
          <a:srcRect/>
          <a:stretch>
            <a:fillRect/>
          </a:stretch>
        </p:blipFill>
        <p:spPr bwMode="auto">
          <a:xfrm>
            <a:off x="1371599" y="381000"/>
            <a:ext cx="6058033" cy="64770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41987"/>
                                        </p:tgtEl>
                                      </p:cBhvr>
                                    </p:animEffect>
                                    <p:set>
                                      <p:cBhvr>
                                        <p:cTn id="7" dur="1" fill="hold">
                                          <p:stCondLst>
                                            <p:cond delay="1999"/>
                                          </p:stCondLst>
                                        </p:cTn>
                                        <p:tgtEl>
                                          <p:spTgt spid="41987"/>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5" name="TextBox 4"/>
          <p:cNvSpPr txBox="1"/>
          <p:nvPr/>
        </p:nvSpPr>
        <p:spPr>
          <a:xfrm>
            <a:off x="0" y="0"/>
            <a:ext cx="9144000" cy="523220"/>
          </a:xfrm>
          <a:prstGeom prst="rect">
            <a:avLst/>
          </a:prstGeom>
        </p:spPr>
        <p:txBody>
          <a:bodyPr wrap="square" rtlCol="0">
            <a:spAutoFit/>
          </a:bodyPr>
          <a:lstStyle/>
          <a:p>
            <a:pPr algn="ctr"/>
            <a:r>
              <a:rPr lang="en-US" sz="2800" b="1" dirty="0" smtClean="0"/>
              <a:t>The </a:t>
            </a:r>
            <a:r>
              <a:rPr lang="en-US" sz="2800" b="1" dirty="0" smtClean="0">
                <a:solidFill>
                  <a:srgbClr val="C00000"/>
                </a:solidFill>
              </a:rPr>
              <a:t>C</a:t>
            </a:r>
            <a:r>
              <a:rPr lang="en-US" sz="2800" b="1" dirty="0" smtClean="0"/>
              <a:t>ircular </a:t>
            </a:r>
            <a:r>
              <a:rPr lang="en-US" sz="2800" b="1" dirty="0" smtClean="0">
                <a:solidFill>
                  <a:srgbClr val="C00000"/>
                </a:solidFill>
              </a:rPr>
              <a:t>E</a:t>
            </a:r>
            <a:r>
              <a:rPr lang="en-US" sz="2800" b="1" dirty="0" smtClean="0"/>
              <a:t>lectron</a:t>
            </a:r>
            <a:r>
              <a:rPr lang="en-US" sz="2800" b="1" dirty="0" smtClean="0">
                <a:solidFill>
                  <a:srgbClr val="C00000"/>
                </a:solidFill>
              </a:rPr>
              <a:t>-P</a:t>
            </a:r>
            <a:r>
              <a:rPr lang="en-US" sz="2800" b="1" dirty="0" smtClean="0"/>
              <a:t>ositron </a:t>
            </a:r>
            <a:r>
              <a:rPr lang="en-US" sz="2800" b="1" dirty="0" smtClean="0">
                <a:solidFill>
                  <a:srgbClr val="C00000"/>
                </a:solidFill>
              </a:rPr>
              <a:t>C</a:t>
            </a:r>
            <a:r>
              <a:rPr lang="en-US" sz="2800" b="1" dirty="0" smtClean="0"/>
              <a:t>ollider (</a:t>
            </a:r>
            <a:r>
              <a:rPr lang="en-US" sz="2800" b="1" dirty="0" smtClean="0">
                <a:solidFill>
                  <a:srgbClr val="C00000"/>
                </a:solidFill>
              </a:rPr>
              <a:t>CEPC</a:t>
            </a:r>
            <a:r>
              <a:rPr lang="en-US" sz="2800" b="1" dirty="0" smtClean="0"/>
              <a:t>)</a:t>
            </a:r>
            <a:endParaRPr lang="en-US" sz="2800" b="1" dirty="0"/>
          </a:p>
        </p:txBody>
      </p:sp>
      <p:sp>
        <p:nvSpPr>
          <p:cNvPr id="50178" name="AutoShape 2" descr="Image result for cepc collider"/>
          <p:cNvSpPr>
            <a:spLocks noChangeAspect="1" noChangeArrowheads="1"/>
          </p:cNvSpPr>
          <p:nvPr/>
        </p:nvSpPr>
        <p:spPr bwMode="auto">
          <a:xfrm>
            <a:off x="155575" y="-1524000"/>
            <a:ext cx="5400675" cy="31813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0179" name="Picture 3"/>
          <p:cNvPicPr>
            <a:picLocks noChangeAspect="1" noChangeArrowheads="1"/>
          </p:cNvPicPr>
          <p:nvPr/>
        </p:nvPicPr>
        <p:blipFill>
          <a:blip r:embed="rId2"/>
          <a:srcRect/>
          <a:stretch>
            <a:fillRect/>
          </a:stretch>
        </p:blipFill>
        <p:spPr bwMode="auto">
          <a:xfrm>
            <a:off x="0" y="0"/>
            <a:ext cx="1219200" cy="715708"/>
          </a:xfrm>
          <a:prstGeom prst="rect">
            <a:avLst/>
          </a:prstGeom>
          <a:noFill/>
          <a:ln w="9525">
            <a:noFill/>
            <a:miter lim="800000"/>
            <a:headEnd/>
            <a:tailEnd/>
          </a:ln>
          <a:effectLst/>
        </p:spPr>
      </p:pic>
      <p:pic>
        <p:nvPicPr>
          <p:cNvPr id="50180" name="Picture 4" descr="C:\Users\Sreerup\Desktop\Ubuntu_Share\My Talks\Physics\Future\china.png"/>
          <p:cNvPicPr>
            <a:picLocks noChangeAspect="1" noChangeArrowheads="1"/>
          </p:cNvPicPr>
          <p:nvPr/>
        </p:nvPicPr>
        <p:blipFill>
          <a:blip r:embed="rId3"/>
          <a:srcRect/>
          <a:stretch>
            <a:fillRect/>
          </a:stretch>
        </p:blipFill>
        <p:spPr bwMode="auto">
          <a:xfrm>
            <a:off x="18158" y="1219200"/>
            <a:ext cx="9125842" cy="5638800"/>
          </a:xfrm>
          <a:prstGeom prst="rect">
            <a:avLst/>
          </a:prstGeom>
          <a:noFill/>
        </p:spPr>
      </p:pic>
      <p:sp>
        <p:nvSpPr>
          <p:cNvPr id="6" name="Oval 5"/>
          <p:cNvSpPr/>
          <p:nvPr/>
        </p:nvSpPr>
        <p:spPr>
          <a:xfrm>
            <a:off x="5638800" y="3733800"/>
            <a:ext cx="685800" cy="6858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6084570" y="3604260"/>
            <a:ext cx="381000" cy="381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858000" y="5410200"/>
            <a:ext cx="1219200" cy="369332"/>
          </a:xfrm>
          <a:prstGeom prst="rect">
            <a:avLst/>
          </a:prstGeom>
          <a:noFill/>
        </p:spPr>
        <p:txBody>
          <a:bodyPr wrap="square" rtlCol="0">
            <a:spAutoFit/>
          </a:bodyPr>
          <a:lstStyle/>
          <a:p>
            <a:r>
              <a:rPr lang="en-US" dirty="0" err="1" smtClean="0"/>
              <a:t>Bohai</a:t>
            </a:r>
            <a:r>
              <a:rPr lang="en-US" dirty="0" smtClean="0"/>
              <a:t> Sea</a:t>
            </a:r>
            <a:endParaRPr lang="en-US" dirty="0"/>
          </a:p>
        </p:txBody>
      </p:sp>
      <p:sp>
        <p:nvSpPr>
          <p:cNvPr id="9" name="Freeform 8"/>
          <p:cNvSpPr/>
          <p:nvPr/>
        </p:nvSpPr>
        <p:spPr>
          <a:xfrm>
            <a:off x="4800600" y="1676400"/>
            <a:ext cx="4017318" cy="571500"/>
          </a:xfrm>
          <a:custGeom>
            <a:avLst/>
            <a:gdLst>
              <a:gd name="connsiteX0" fmla="*/ 0 w 4017318"/>
              <a:gd name="connsiteY0" fmla="*/ 0 h 571500"/>
              <a:gd name="connsiteX1" fmla="*/ 365760 w 4017318"/>
              <a:gd name="connsiteY1" fmla="*/ 11430 h 571500"/>
              <a:gd name="connsiteX2" fmla="*/ 491490 w 4017318"/>
              <a:gd name="connsiteY2" fmla="*/ 34290 h 571500"/>
              <a:gd name="connsiteX3" fmla="*/ 525780 w 4017318"/>
              <a:gd name="connsiteY3" fmla="*/ 45720 h 571500"/>
              <a:gd name="connsiteX4" fmla="*/ 822960 w 4017318"/>
              <a:gd name="connsiteY4" fmla="*/ 68580 h 571500"/>
              <a:gd name="connsiteX5" fmla="*/ 925830 w 4017318"/>
              <a:gd name="connsiteY5" fmla="*/ 80010 h 571500"/>
              <a:gd name="connsiteX6" fmla="*/ 1417320 w 4017318"/>
              <a:gd name="connsiteY6" fmla="*/ 102870 h 571500"/>
              <a:gd name="connsiteX7" fmla="*/ 1588770 w 4017318"/>
              <a:gd name="connsiteY7" fmla="*/ 125730 h 571500"/>
              <a:gd name="connsiteX8" fmla="*/ 1725930 w 4017318"/>
              <a:gd name="connsiteY8" fmla="*/ 148590 h 571500"/>
              <a:gd name="connsiteX9" fmla="*/ 1794510 w 4017318"/>
              <a:gd name="connsiteY9" fmla="*/ 160020 h 571500"/>
              <a:gd name="connsiteX10" fmla="*/ 1863090 w 4017318"/>
              <a:gd name="connsiteY10" fmla="*/ 182880 h 571500"/>
              <a:gd name="connsiteX11" fmla="*/ 1897380 w 4017318"/>
              <a:gd name="connsiteY11" fmla="*/ 194310 h 571500"/>
              <a:gd name="connsiteX12" fmla="*/ 1988820 w 4017318"/>
              <a:gd name="connsiteY12" fmla="*/ 205740 h 571500"/>
              <a:gd name="connsiteX13" fmla="*/ 2103120 w 4017318"/>
              <a:gd name="connsiteY13" fmla="*/ 228600 h 571500"/>
              <a:gd name="connsiteX14" fmla="*/ 2148840 w 4017318"/>
              <a:gd name="connsiteY14" fmla="*/ 240030 h 571500"/>
              <a:gd name="connsiteX15" fmla="*/ 2251710 w 4017318"/>
              <a:gd name="connsiteY15" fmla="*/ 251460 h 571500"/>
              <a:gd name="connsiteX16" fmla="*/ 2308860 w 4017318"/>
              <a:gd name="connsiteY16" fmla="*/ 262890 h 571500"/>
              <a:gd name="connsiteX17" fmla="*/ 2411730 w 4017318"/>
              <a:gd name="connsiteY17" fmla="*/ 274320 h 571500"/>
              <a:gd name="connsiteX18" fmla="*/ 2537460 w 4017318"/>
              <a:gd name="connsiteY18" fmla="*/ 297180 h 571500"/>
              <a:gd name="connsiteX19" fmla="*/ 2571750 w 4017318"/>
              <a:gd name="connsiteY19" fmla="*/ 308610 h 571500"/>
              <a:gd name="connsiteX20" fmla="*/ 2800350 w 4017318"/>
              <a:gd name="connsiteY20" fmla="*/ 342900 h 571500"/>
              <a:gd name="connsiteX21" fmla="*/ 2914650 w 4017318"/>
              <a:gd name="connsiteY21" fmla="*/ 365760 h 571500"/>
              <a:gd name="connsiteX22" fmla="*/ 2971800 w 4017318"/>
              <a:gd name="connsiteY22" fmla="*/ 377190 h 571500"/>
              <a:gd name="connsiteX23" fmla="*/ 3017520 w 4017318"/>
              <a:gd name="connsiteY23" fmla="*/ 388620 h 571500"/>
              <a:gd name="connsiteX24" fmla="*/ 3131820 w 4017318"/>
              <a:gd name="connsiteY24" fmla="*/ 400050 h 571500"/>
              <a:gd name="connsiteX25" fmla="*/ 3177540 w 4017318"/>
              <a:gd name="connsiteY25" fmla="*/ 411480 h 571500"/>
              <a:gd name="connsiteX26" fmla="*/ 3246120 w 4017318"/>
              <a:gd name="connsiteY26" fmla="*/ 422910 h 571500"/>
              <a:gd name="connsiteX27" fmla="*/ 3371850 w 4017318"/>
              <a:gd name="connsiteY27" fmla="*/ 457200 h 571500"/>
              <a:gd name="connsiteX28" fmla="*/ 3543300 w 4017318"/>
              <a:gd name="connsiteY28" fmla="*/ 480060 h 571500"/>
              <a:gd name="connsiteX29" fmla="*/ 3623310 w 4017318"/>
              <a:gd name="connsiteY29" fmla="*/ 502920 h 571500"/>
              <a:gd name="connsiteX30" fmla="*/ 3714750 w 4017318"/>
              <a:gd name="connsiteY30" fmla="*/ 514350 h 571500"/>
              <a:gd name="connsiteX31" fmla="*/ 3760470 w 4017318"/>
              <a:gd name="connsiteY31" fmla="*/ 525780 h 571500"/>
              <a:gd name="connsiteX32" fmla="*/ 3840480 w 4017318"/>
              <a:gd name="connsiteY32" fmla="*/ 537210 h 571500"/>
              <a:gd name="connsiteX33" fmla="*/ 3931920 w 4017318"/>
              <a:gd name="connsiteY33" fmla="*/ 548640 h 571500"/>
              <a:gd name="connsiteX34" fmla="*/ 3977640 w 4017318"/>
              <a:gd name="connsiteY34" fmla="*/ 560070 h 571500"/>
              <a:gd name="connsiteX35" fmla="*/ 4011930 w 4017318"/>
              <a:gd name="connsiteY35" fmla="*/ 571500 h 571500"/>
              <a:gd name="connsiteX36" fmla="*/ 4000500 w 4017318"/>
              <a:gd name="connsiteY36" fmla="*/ 560070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017318" h="571500">
                <a:moveTo>
                  <a:pt x="0" y="0"/>
                </a:moveTo>
                <a:cubicBezTo>
                  <a:pt x="121920" y="3810"/>
                  <a:pt x="243941" y="5183"/>
                  <a:pt x="365760" y="11430"/>
                </a:cubicBezTo>
                <a:cubicBezTo>
                  <a:pt x="405219" y="13454"/>
                  <a:pt x="452347" y="23106"/>
                  <a:pt x="491490" y="34290"/>
                </a:cubicBezTo>
                <a:cubicBezTo>
                  <a:pt x="503075" y="37600"/>
                  <a:pt x="513837" y="44128"/>
                  <a:pt x="525780" y="45720"/>
                </a:cubicBezTo>
                <a:cubicBezTo>
                  <a:pt x="570012" y="51618"/>
                  <a:pt x="787611" y="65506"/>
                  <a:pt x="822960" y="68580"/>
                </a:cubicBezTo>
                <a:cubicBezTo>
                  <a:pt x="857331" y="71569"/>
                  <a:pt x="891439" y="77259"/>
                  <a:pt x="925830" y="80010"/>
                </a:cubicBezTo>
                <a:cubicBezTo>
                  <a:pt x="1095109" y="93552"/>
                  <a:pt x="1243750" y="96441"/>
                  <a:pt x="1417320" y="102870"/>
                </a:cubicBezTo>
                <a:cubicBezTo>
                  <a:pt x="1521312" y="128868"/>
                  <a:pt x="1400660" y="101194"/>
                  <a:pt x="1588770" y="125730"/>
                </a:cubicBezTo>
                <a:cubicBezTo>
                  <a:pt x="1634731" y="131725"/>
                  <a:pt x="1680210" y="140970"/>
                  <a:pt x="1725930" y="148590"/>
                </a:cubicBezTo>
                <a:cubicBezTo>
                  <a:pt x="1748790" y="152400"/>
                  <a:pt x="1772524" y="152691"/>
                  <a:pt x="1794510" y="160020"/>
                </a:cubicBezTo>
                <a:lnTo>
                  <a:pt x="1863090" y="182880"/>
                </a:lnTo>
                <a:cubicBezTo>
                  <a:pt x="1874520" y="186690"/>
                  <a:pt x="1885425" y="192816"/>
                  <a:pt x="1897380" y="194310"/>
                </a:cubicBezTo>
                <a:lnTo>
                  <a:pt x="1988820" y="205740"/>
                </a:lnTo>
                <a:cubicBezTo>
                  <a:pt x="2059241" y="229214"/>
                  <a:pt x="1987542" y="207586"/>
                  <a:pt x="2103120" y="228600"/>
                </a:cubicBezTo>
                <a:cubicBezTo>
                  <a:pt x="2118576" y="231410"/>
                  <a:pt x="2133314" y="237641"/>
                  <a:pt x="2148840" y="240030"/>
                </a:cubicBezTo>
                <a:cubicBezTo>
                  <a:pt x="2182940" y="245276"/>
                  <a:pt x="2217556" y="246581"/>
                  <a:pt x="2251710" y="251460"/>
                </a:cubicBezTo>
                <a:cubicBezTo>
                  <a:pt x="2270942" y="254207"/>
                  <a:pt x="2289628" y="260143"/>
                  <a:pt x="2308860" y="262890"/>
                </a:cubicBezTo>
                <a:cubicBezTo>
                  <a:pt x="2343014" y="267769"/>
                  <a:pt x="2377440" y="270510"/>
                  <a:pt x="2411730" y="274320"/>
                </a:cubicBezTo>
                <a:cubicBezTo>
                  <a:pt x="2547268" y="308204"/>
                  <a:pt x="2332686" y="256225"/>
                  <a:pt x="2537460" y="297180"/>
                </a:cubicBezTo>
                <a:cubicBezTo>
                  <a:pt x="2549274" y="299543"/>
                  <a:pt x="2559896" y="306455"/>
                  <a:pt x="2571750" y="308610"/>
                </a:cubicBezTo>
                <a:cubicBezTo>
                  <a:pt x="2688071" y="329759"/>
                  <a:pt x="2664748" y="308999"/>
                  <a:pt x="2800350" y="342900"/>
                </a:cubicBezTo>
                <a:cubicBezTo>
                  <a:pt x="2881218" y="363117"/>
                  <a:pt x="2811891" y="347077"/>
                  <a:pt x="2914650" y="365760"/>
                </a:cubicBezTo>
                <a:cubicBezTo>
                  <a:pt x="2933764" y="369235"/>
                  <a:pt x="2952835" y="372976"/>
                  <a:pt x="2971800" y="377190"/>
                </a:cubicBezTo>
                <a:cubicBezTo>
                  <a:pt x="2987135" y="380598"/>
                  <a:pt x="3001969" y="386398"/>
                  <a:pt x="3017520" y="388620"/>
                </a:cubicBezTo>
                <a:cubicBezTo>
                  <a:pt x="3055425" y="394035"/>
                  <a:pt x="3093720" y="396240"/>
                  <a:pt x="3131820" y="400050"/>
                </a:cubicBezTo>
                <a:cubicBezTo>
                  <a:pt x="3147060" y="403860"/>
                  <a:pt x="3162136" y="408399"/>
                  <a:pt x="3177540" y="411480"/>
                </a:cubicBezTo>
                <a:cubicBezTo>
                  <a:pt x="3200265" y="416025"/>
                  <a:pt x="3223497" y="417883"/>
                  <a:pt x="3246120" y="422910"/>
                </a:cubicBezTo>
                <a:cubicBezTo>
                  <a:pt x="3346560" y="445230"/>
                  <a:pt x="3173947" y="428928"/>
                  <a:pt x="3371850" y="457200"/>
                </a:cubicBezTo>
                <a:cubicBezTo>
                  <a:pt x="3482268" y="472974"/>
                  <a:pt x="3425127" y="465288"/>
                  <a:pt x="3543300" y="480060"/>
                </a:cubicBezTo>
                <a:cubicBezTo>
                  <a:pt x="3570478" y="489119"/>
                  <a:pt x="3594606" y="498136"/>
                  <a:pt x="3623310" y="502920"/>
                </a:cubicBezTo>
                <a:cubicBezTo>
                  <a:pt x="3653609" y="507970"/>
                  <a:pt x="3684451" y="509300"/>
                  <a:pt x="3714750" y="514350"/>
                </a:cubicBezTo>
                <a:cubicBezTo>
                  <a:pt x="3730245" y="516933"/>
                  <a:pt x="3745014" y="522970"/>
                  <a:pt x="3760470" y="525780"/>
                </a:cubicBezTo>
                <a:cubicBezTo>
                  <a:pt x="3786976" y="530599"/>
                  <a:pt x="3813776" y="533649"/>
                  <a:pt x="3840480" y="537210"/>
                </a:cubicBezTo>
                <a:cubicBezTo>
                  <a:pt x="3870928" y="541270"/>
                  <a:pt x="3901621" y="543590"/>
                  <a:pt x="3931920" y="548640"/>
                </a:cubicBezTo>
                <a:cubicBezTo>
                  <a:pt x="3947415" y="551223"/>
                  <a:pt x="3962535" y="555754"/>
                  <a:pt x="3977640" y="560070"/>
                </a:cubicBezTo>
                <a:cubicBezTo>
                  <a:pt x="3989225" y="563380"/>
                  <a:pt x="3999882" y="571500"/>
                  <a:pt x="4011930" y="571500"/>
                </a:cubicBezTo>
                <a:cubicBezTo>
                  <a:pt x="4017318" y="571500"/>
                  <a:pt x="4004310" y="563880"/>
                  <a:pt x="4000500" y="560070"/>
                </a:cubicBezTo>
              </a:path>
            </a:pathLst>
          </a:custGeom>
          <a:ln w="50800" cmpd="tri">
            <a:solidFill>
              <a:srgbClr val="0000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0181" name="Picture 5"/>
          <p:cNvPicPr>
            <a:picLocks noChangeAspect="1" noChangeArrowheads="1"/>
          </p:cNvPicPr>
          <p:nvPr/>
        </p:nvPicPr>
        <p:blipFill>
          <a:blip r:embed="rId4"/>
          <a:srcRect/>
          <a:stretch>
            <a:fillRect/>
          </a:stretch>
        </p:blipFill>
        <p:spPr bwMode="auto">
          <a:xfrm>
            <a:off x="7886574" y="76200"/>
            <a:ext cx="1257426" cy="1457325"/>
          </a:xfrm>
          <a:prstGeom prst="ellipse">
            <a:avLst/>
          </a:prstGeom>
          <a:noFill/>
          <a:ln w="9525">
            <a:noFill/>
            <a:miter lim="800000"/>
            <a:headEnd/>
            <a:tailEnd/>
          </a:ln>
          <a:effectLst/>
        </p:spPr>
      </p:pic>
      <p:sp>
        <p:nvSpPr>
          <p:cNvPr id="11" name="TextBox 10"/>
          <p:cNvSpPr txBox="1"/>
          <p:nvPr/>
        </p:nvSpPr>
        <p:spPr>
          <a:xfrm>
            <a:off x="7696200" y="1524000"/>
            <a:ext cx="1447800" cy="369332"/>
          </a:xfrm>
          <a:prstGeom prst="rect">
            <a:avLst/>
          </a:prstGeom>
          <a:noFill/>
        </p:spPr>
        <p:txBody>
          <a:bodyPr wrap="square" rtlCol="0">
            <a:spAutoFit/>
          </a:bodyPr>
          <a:lstStyle/>
          <a:p>
            <a:r>
              <a:rPr lang="en-US" dirty="0" smtClean="0"/>
              <a:t>Wang </a:t>
            </a:r>
            <a:r>
              <a:rPr lang="en-US" dirty="0" err="1" smtClean="0"/>
              <a:t>Yifang</a:t>
            </a:r>
            <a:endParaRPr lang="en-US" dirty="0"/>
          </a:p>
        </p:txBody>
      </p:sp>
      <p:sp>
        <p:nvSpPr>
          <p:cNvPr id="12" name="TextBox 11"/>
          <p:cNvSpPr txBox="1"/>
          <p:nvPr/>
        </p:nvSpPr>
        <p:spPr>
          <a:xfrm>
            <a:off x="278296" y="381000"/>
            <a:ext cx="7543800" cy="523220"/>
          </a:xfrm>
          <a:prstGeom prst="rect">
            <a:avLst/>
          </a:prstGeom>
          <a:noFill/>
        </p:spPr>
        <p:txBody>
          <a:bodyPr wrap="square" rtlCol="0">
            <a:spAutoFit/>
          </a:bodyPr>
          <a:lstStyle/>
          <a:p>
            <a:r>
              <a:rPr lang="en-US" sz="2800" b="1" dirty="0" smtClean="0"/>
              <a:t>           The </a:t>
            </a:r>
            <a:r>
              <a:rPr lang="en-US" sz="2800" b="1" dirty="0" smtClean="0">
                <a:solidFill>
                  <a:srgbClr val="C00000"/>
                </a:solidFill>
              </a:rPr>
              <a:t>S</a:t>
            </a:r>
            <a:r>
              <a:rPr lang="en-US" sz="2800" b="1" dirty="0" smtClean="0"/>
              <a:t>uper </a:t>
            </a:r>
            <a:r>
              <a:rPr lang="en-US" sz="2800" b="1" dirty="0" err="1" smtClean="0">
                <a:solidFill>
                  <a:srgbClr val="C00000"/>
                </a:solidFill>
              </a:rPr>
              <a:t>p</a:t>
            </a:r>
            <a:r>
              <a:rPr lang="en-US" sz="2800" b="1" dirty="0" err="1" smtClean="0"/>
              <a:t>rotron</a:t>
            </a:r>
            <a:r>
              <a:rPr lang="en-US" sz="2800" b="1" dirty="0" err="1" smtClean="0">
                <a:solidFill>
                  <a:srgbClr val="C00000"/>
                </a:solidFill>
              </a:rPr>
              <a:t>-p</a:t>
            </a:r>
            <a:r>
              <a:rPr lang="en-US" sz="2800" b="1" dirty="0" err="1" smtClean="0"/>
              <a:t>rotron</a:t>
            </a:r>
            <a:r>
              <a:rPr lang="en-US" sz="2800" b="1" dirty="0" smtClean="0"/>
              <a:t> </a:t>
            </a:r>
            <a:r>
              <a:rPr lang="en-US" sz="2800" b="1" dirty="0" smtClean="0">
                <a:solidFill>
                  <a:srgbClr val="C00000"/>
                </a:solidFill>
              </a:rPr>
              <a:t>C</a:t>
            </a:r>
            <a:r>
              <a:rPr lang="en-US" sz="2800" b="1" dirty="0" smtClean="0"/>
              <a:t>ollider (</a:t>
            </a:r>
            <a:r>
              <a:rPr lang="en-US" sz="2800" b="1" dirty="0" err="1" smtClean="0">
                <a:solidFill>
                  <a:srgbClr val="C00000"/>
                </a:solidFill>
              </a:rPr>
              <a:t>SppC</a:t>
            </a:r>
            <a:r>
              <a:rPr lang="en-US" sz="2800" b="1" dirty="0" smtClean="0"/>
              <a:t>)</a:t>
            </a:r>
            <a:endParaRPr lang="en-US" sz="2800" b="1" dirty="0"/>
          </a:p>
        </p:txBody>
      </p:sp>
      <p:pic>
        <p:nvPicPr>
          <p:cNvPr id="13" name="Picture 2"/>
          <p:cNvPicPr>
            <a:picLocks noChangeAspect="1" noChangeArrowheads="1"/>
          </p:cNvPicPr>
          <p:nvPr/>
        </p:nvPicPr>
        <p:blipFill>
          <a:blip r:embed="rId5" cstate="print"/>
          <a:srcRect/>
          <a:stretch>
            <a:fillRect/>
          </a:stretch>
        </p:blipFill>
        <p:spPr bwMode="auto">
          <a:xfrm>
            <a:off x="-76200" y="685800"/>
            <a:ext cx="1400415" cy="685800"/>
          </a:xfrm>
          <a:prstGeom prst="rect">
            <a:avLst/>
          </a:prstGeom>
          <a:noFill/>
          <a:ln w="9525">
            <a:noFill/>
            <a:miter lim="800000"/>
            <a:headEnd/>
            <a:tailEnd/>
          </a:ln>
        </p:spPr>
      </p:pic>
      <p:sp useBgFill="1">
        <p:nvSpPr>
          <p:cNvPr id="15" name="Rectangle 14"/>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Related image"/>
          <p:cNvPicPr>
            <a:picLocks noChangeAspect="1" noChangeArrowheads="1"/>
          </p:cNvPicPr>
          <p:nvPr/>
        </p:nvPicPr>
        <p:blipFill>
          <a:blip r:embed="rId6"/>
          <a:srcRect/>
          <a:stretch>
            <a:fillRect/>
          </a:stretch>
        </p:blipFill>
        <p:spPr bwMode="auto">
          <a:xfrm>
            <a:off x="838200" y="0"/>
            <a:ext cx="7706344" cy="6477000"/>
          </a:xfrm>
          <a:prstGeom prst="rect">
            <a:avLst/>
          </a:prstGeom>
          <a:noFill/>
        </p:spPr>
      </p:pic>
      <p:sp>
        <p:nvSpPr>
          <p:cNvPr id="16" name="Right Arrow 15"/>
          <p:cNvSpPr/>
          <p:nvPr/>
        </p:nvSpPr>
        <p:spPr>
          <a:xfrm rot="1176126">
            <a:off x="6127256" y="2239806"/>
            <a:ext cx="685800" cy="304800"/>
          </a:xfrm>
          <a:prstGeom prst="rightArrow">
            <a:avLst/>
          </a:prstGeom>
          <a:solidFill>
            <a:srgbClr val="00FFFF"/>
          </a:solidFill>
          <a:ln>
            <a:solidFill>
              <a:srgbClr val="00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xit" presetSubtype="0" fill="hold" nodeType="clickEffect">
                                  <p:stCondLst>
                                    <p:cond delay="0"/>
                                  </p:stCondLst>
                                  <p:childTnLst>
                                    <p:animEffect transition="out" filter="dissolv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9" presetClass="exit" presetSubtype="0" fill="hold" grpId="0" nodeType="withEffect">
                                  <p:stCondLst>
                                    <p:cond delay="0"/>
                                  </p:stCondLst>
                                  <p:childTnLst>
                                    <p:animEffect transition="out" filter="dissolve">
                                      <p:cBhvr>
                                        <p:cTn id="14" dur="500"/>
                                        <p:tgtEl>
                                          <p:spTgt spid="15"/>
                                        </p:tgtEl>
                                      </p:cBhvr>
                                    </p:animEffect>
                                    <p:set>
                                      <p:cBhvr>
                                        <p:cTn id="15" dur="1" fill="hold">
                                          <p:stCondLst>
                                            <p:cond delay="499"/>
                                          </p:stCondLst>
                                        </p:cTn>
                                        <p:tgtEl>
                                          <p:spTgt spid="15"/>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6" grpId="0" animBg="1"/>
      <p:bldP spid="16"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noChangeArrowheads="1"/>
          </p:cNvPicPr>
          <p:nvPr/>
        </p:nvPicPr>
        <p:blipFill>
          <a:blip r:embed="rId2"/>
          <a:srcRect/>
          <a:stretch>
            <a:fillRect/>
          </a:stretch>
        </p:blipFill>
        <p:spPr bwMode="auto">
          <a:xfrm>
            <a:off x="90868" y="0"/>
            <a:ext cx="8900732" cy="6096000"/>
          </a:xfrm>
          <a:prstGeom prst="rect">
            <a:avLst/>
          </a:prstGeom>
          <a:noFill/>
          <a:ln w="9525">
            <a:noFill/>
            <a:miter lim="800000"/>
            <a:headEnd/>
            <a:tailEnd/>
          </a:ln>
          <a:effectLst/>
        </p:spPr>
      </p:pic>
      <p:sp useBgFill="1">
        <p:nvSpPr>
          <p:cNvPr id="4" name="TextBox 3"/>
          <p:cNvSpPr txBox="1"/>
          <p:nvPr/>
        </p:nvSpPr>
        <p:spPr>
          <a:xfrm>
            <a:off x="381000" y="5486400"/>
            <a:ext cx="8534400" cy="990600"/>
          </a:xfrm>
          <a:prstGeom prst="rect">
            <a:avLst/>
          </a:prstGeom>
        </p:spPr>
        <p:txBody>
          <a:bodyPr wrap="square" rtlCol="0">
            <a:spAutoFit/>
          </a:bodyPr>
          <a:lstStyle/>
          <a:p>
            <a:r>
              <a:rPr lang="en-US" sz="2800" dirty="0" smtClean="0"/>
              <a:t>In the first phase CEPC will run at 350 </a:t>
            </a:r>
            <a:r>
              <a:rPr lang="en-US" sz="2800" dirty="0" err="1" smtClean="0"/>
              <a:t>GeV</a:t>
            </a:r>
            <a:r>
              <a:rPr lang="en-US" sz="2800" dirty="0" smtClean="0"/>
              <a:t> – 1 </a:t>
            </a:r>
            <a:r>
              <a:rPr lang="en-US" sz="2800" dirty="0" err="1" smtClean="0"/>
              <a:t>TeV</a:t>
            </a:r>
            <a:endParaRPr lang="en-US" sz="2800" dirty="0" smtClean="0"/>
          </a:p>
          <a:p>
            <a:r>
              <a:rPr lang="en-US" sz="2800" dirty="0" smtClean="0">
                <a:solidFill>
                  <a:srgbClr val="FF0000"/>
                </a:solidFill>
              </a:rPr>
              <a:t>In the next phase </a:t>
            </a:r>
            <a:r>
              <a:rPr lang="en-US" sz="2800" dirty="0" err="1" smtClean="0">
                <a:solidFill>
                  <a:srgbClr val="FF0000"/>
                </a:solidFill>
              </a:rPr>
              <a:t>SppS</a:t>
            </a:r>
            <a:r>
              <a:rPr lang="en-US" sz="2800" dirty="0" smtClean="0">
                <a:solidFill>
                  <a:srgbClr val="FF0000"/>
                </a:solidFill>
              </a:rPr>
              <a:t> will run at 60 – 100 </a:t>
            </a:r>
            <a:r>
              <a:rPr lang="en-US" sz="2800" dirty="0" err="1" smtClean="0">
                <a:solidFill>
                  <a:srgbClr val="FF0000"/>
                </a:solidFill>
              </a:rPr>
              <a:t>TeV</a:t>
            </a:r>
            <a:endParaRPr lang="en-US" sz="2800" dirty="0">
              <a:solidFill>
                <a:srgbClr val="FF0000"/>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
          <p:cNvPicPr>
            <a:picLocks noChangeAspect="1" noChangeArrowheads="1"/>
          </p:cNvPicPr>
          <p:nvPr/>
        </p:nvPicPr>
        <p:blipFill>
          <a:blip r:embed="rId2"/>
          <a:srcRect/>
          <a:stretch>
            <a:fillRect/>
          </a:stretch>
        </p:blipFill>
        <p:spPr bwMode="auto">
          <a:xfrm>
            <a:off x="235673" y="762000"/>
            <a:ext cx="8832127" cy="5105400"/>
          </a:xfrm>
          <a:prstGeom prst="rect">
            <a:avLst/>
          </a:prstGeom>
          <a:noFill/>
          <a:ln w="9525">
            <a:noFill/>
            <a:miter lim="800000"/>
            <a:headEnd/>
            <a:tailEnd/>
          </a:ln>
          <a:effectLst/>
        </p:spPr>
      </p:pic>
      <p:sp>
        <p:nvSpPr>
          <p:cNvPr id="3" name="TextBox 2"/>
          <p:cNvSpPr txBox="1"/>
          <p:nvPr/>
        </p:nvSpPr>
        <p:spPr>
          <a:xfrm>
            <a:off x="228600" y="0"/>
            <a:ext cx="8763000" cy="523220"/>
          </a:xfrm>
          <a:prstGeom prst="rect">
            <a:avLst/>
          </a:prstGeom>
          <a:noFill/>
        </p:spPr>
        <p:txBody>
          <a:bodyPr wrap="square" rtlCol="0">
            <a:spAutoFit/>
          </a:bodyPr>
          <a:lstStyle/>
          <a:p>
            <a:pPr algn="ctr"/>
            <a:r>
              <a:rPr lang="en-US" sz="2800" b="1" dirty="0" smtClean="0"/>
              <a:t>Comparison of Lepton Colliders</a:t>
            </a:r>
            <a:endParaRPr lang="en-US" sz="2800" b="1" dirty="0">
              <a:solidFill>
                <a:srgbClr val="C00000"/>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1"/>
          <p:cNvPicPr>
            <a:picLocks noChangeAspect="1" noChangeArrowheads="1"/>
          </p:cNvPicPr>
          <p:nvPr/>
        </p:nvPicPr>
        <p:blipFill>
          <a:blip r:embed="rId2"/>
          <a:srcRect/>
          <a:stretch>
            <a:fillRect/>
          </a:stretch>
        </p:blipFill>
        <p:spPr bwMode="auto">
          <a:xfrm>
            <a:off x="0" y="609600"/>
            <a:ext cx="9138165" cy="6019800"/>
          </a:xfrm>
          <a:prstGeom prst="rect">
            <a:avLst/>
          </a:prstGeom>
          <a:noFill/>
          <a:ln w="9525">
            <a:noFill/>
            <a:miter lim="800000"/>
            <a:headEnd/>
            <a:tailEnd/>
          </a:ln>
          <a:effectLst/>
        </p:spPr>
      </p:pic>
      <p:sp>
        <p:nvSpPr>
          <p:cNvPr id="3" name="TextBox 2"/>
          <p:cNvSpPr txBox="1"/>
          <p:nvPr/>
        </p:nvSpPr>
        <p:spPr>
          <a:xfrm>
            <a:off x="228600" y="0"/>
            <a:ext cx="8763000" cy="523220"/>
          </a:xfrm>
          <a:prstGeom prst="rect">
            <a:avLst/>
          </a:prstGeom>
          <a:noFill/>
        </p:spPr>
        <p:txBody>
          <a:bodyPr wrap="square" rtlCol="0">
            <a:spAutoFit/>
          </a:bodyPr>
          <a:lstStyle/>
          <a:p>
            <a:pPr algn="ctr"/>
            <a:r>
              <a:rPr lang="en-US" sz="2800" b="1" dirty="0" smtClean="0"/>
              <a:t>Comparison of Lepton Colliders</a:t>
            </a:r>
            <a:endParaRPr lang="en-US" sz="2800" b="1" dirty="0">
              <a:solidFill>
                <a:srgbClr val="C00000"/>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1"/>
          <p:cNvPicPr>
            <a:picLocks noChangeAspect="1" noChangeArrowheads="1"/>
          </p:cNvPicPr>
          <p:nvPr/>
        </p:nvPicPr>
        <p:blipFill>
          <a:blip r:embed="rId2"/>
          <a:srcRect/>
          <a:stretch>
            <a:fillRect/>
          </a:stretch>
        </p:blipFill>
        <p:spPr bwMode="auto">
          <a:xfrm>
            <a:off x="152400" y="145772"/>
            <a:ext cx="8763000" cy="6172951"/>
          </a:xfrm>
          <a:prstGeom prst="rect">
            <a:avLst/>
          </a:prstGeom>
          <a:noFill/>
          <a:ln w="9525">
            <a:noFill/>
            <a:miter lim="800000"/>
            <a:headEnd/>
            <a:tailEnd/>
          </a:ln>
          <a:effectLst/>
        </p:spPr>
      </p:pic>
      <p:sp>
        <p:nvSpPr>
          <p:cNvPr id="3" name="TextBox 2"/>
          <p:cNvSpPr txBox="1"/>
          <p:nvPr/>
        </p:nvSpPr>
        <p:spPr>
          <a:xfrm>
            <a:off x="685800" y="6248400"/>
            <a:ext cx="8001000" cy="381000"/>
          </a:xfrm>
          <a:prstGeom prst="rect">
            <a:avLst/>
          </a:prstGeom>
          <a:noFill/>
        </p:spPr>
        <p:txBody>
          <a:bodyPr wrap="square" rtlCol="0">
            <a:spAutoFit/>
          </a:bodyPr>
          <a:lstStyle/>
          <a:p>
            <a:pPr algn="ctr"/>
            <a:r>
              <a:rPr lang="en-US" dirty="0" smtClean="0">
                <a:solidFill>
                  <a:srgbClr val="FF0000"/>
                </a:solidFill>
              </a:rPr>
              <a:t>Wang </a:t>
            </a:r>
            <a:r>
              <a:rPr lang="en-US" dirty="0" err="1" smtClean="0">
                <a:solidFill>
                  <a:srgbClr val="FF0000"/>
                </a:solidFill>
              </a:rPr>
              <a:t>Yufang</a:t>
            </a:r>
            <a:r>
              <a:rPr lang="en-US" dirty="0" smtClean="0">
                <a:solidFill>
                  <a:srgbClr val="FF0000"/>
                </a:solidFill>
              </a:rPr>
              <a:t> April 2018</a:t>
            </a:r>
            <a:endParaRPr lang="en-US" dirty="0">
              <a:solidFill>
                <a:srgbClr val="FF0000"/>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p:cNvPicPr>
            <a:picLocks noChangeAspect="1" noChangeArrowheads="1"/>
          </p:cNvPicPr>
          <p:nvPr/>
        </p:nvPicPr>
        <p:blipFill>
          <a:blip r:embed="rId2"/>
          <a:srcRect/>
          <a:stretch>
            <a:fillRect/>
          </a:stretch>
        </p:blipFill>
        <p:spPr bwMode="auto">
          <a:xfrm>
            <a:off x="838200" y="228600"/>
            <a:ext cx="6465035" cy="6629400"/>
          </a:xfrm>
          <a:prstGeom prst="rect">
            <a:avLst/>
          </a:prstGeom>
          <a:noFill/>
          <a:ln w="9525">
            <a:noFill/>
            <a:miter lim="800000"/>
            <a:headEnd/>
            <a:tailEnd/>
          </a:ln>
          <a:effectLst/>
        </p:spPr>
      </p:pic>
      <p:sp useBgFill="1">
        <p:nvSpPr>
          <p:cNvPr id="2" name="TextBox 1"/>
          <p:cNvSpPr txBox="1"/>
          <p:nvPr/>
        </p:nvSpPr>
        <p:spPr>
          <a:xfrm>
            <a:off x="0" y="238780"/>
            <a:ext cx="9144000" cy="523220"/>
          </a:xfrm>
          <a:prstGeom prst="rect">
            <a:avLst/>
          </a:prstGeom>
        </p:spPr>
        <p:txBody>
          <a:bodyPr wrap="square" rtlCol="0">
            <a:spAutoFit/>
          </a:bodyPr>
          <a:lstStyle/>
          <a:p>
            <a:pPr algn="ctr"/>
            <a:r>
              <a:rPr lang="en-US" sz="2800" b="1" dirty="0" err="1" smtClean="0">
                <a:solidFill>
                  <a:srgbClr val="C00000"/>
                </a:solidFill>
              </a:rPr>
              <a:t>Mu</a:t>
            </a:r>
            <a:r>
              <a:rPr lang="en-US" sz="2800" b="1" dirty="0" err="1" smtClean="0"/>
              <a:t>on</a:t>
            </a:r>
            <a:r>
              <a:rPr lang="en-US" sz="2800" b="1" dirty="0" smtClean="0"/>
              <a:t> </a:t>
            </a:r>
            <a:r>
              <a:rPr lang="en-US" sz="2800" b="1" dirty="0" smtClean="0">
                <a:solidFill>
                  <a:srgbClr val="C00000"/>
                </a:solidFill>
              </a:rPr>
              <a:t>C</a:t>
            </a:r>
            <a:r>
              <a:rPr lang="en-US" sz="2800" b="1" dirty="0" smtClean="0"/>
              <a:t>olliders (</a:t>
            </a:r>
            <a:r>
              <a:rPr lang="en-US" sz="2800" b="1" dirty="0" err="1" smtClean="0">
                <a:solidFill>
                  <a:srgbClr val="C00000"/>
                </a:solidFill>
                <a:latin typeface="Symbol" pitchFamily="18" charset="2"/>
              </a:rPr>
              <a:t>m</a:t>
            </a:r>
            <a:r>
              <a:rPr lang="en-US" sz="2800" b="1" dirty="0" err="1" smtClean="0">
                <a:solidFill>
                  <a:srgbClr val="C00000"/>
                </a:solidFill>
              </a:rPr>
              <a:t>C</a:t>
            </a:r>
            <a:r>
              <a:rPr lang="en-US" sz="2800" b="1" dirty="0" smtClean="0"/>
              <a:t>)</a:t>
            </a:r>
            <a:endParaRPr lang="en-US" sz="2800" b="1" dirty="0"/>
          </a:p>
        </p:txBody>
      </p:sp>
      <p:sp>
        <p:nvSpPr>
          <p:cNvPr id="4" name="Arc 3"/>
          <p:cNvSpPr/>
          <p:nvPr/>
        </p:nvSpPr>
        <p:spPr>
          <a:xfrm rot="7538829">
            <a:off x="2090354" y="4394361"/>
            <a:ext cx="1938661" cy="1297068"/>
          </a:xfrm>
          <a:prstGeom prst="arc">
            <a:avLst>
              <a:gd name="adj1" fmla="val 16200000"/>
              <a:gd name="adj2" fmla="val 1182509"/>
            </a:avLst>
          </a:prstGeom>
          <a:ln w="63500">
            <a:solidFill>
              <a:srgbClr val="FF0000"/>
            </a:solidFill>
            <a:tailEnd type="stealth"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762000"/>
            <a:ext cx="8610600" cy="1538883"/>
          </a:xfrm>
          <a:prstGeom prst="rect">
            <a:avLst/>
          </a:prstGeom>
          <a:noFill/>
        </p:spPr>
        <p:txBody>
          <a:bodyPr wrap="square" rtlCol="0">
            <a:spAutoFit/>
          </a:bodyPr>
          <a:lstStyle/>
          <a:p>
            <a:pPr marL="228600" indent="-228600">
              <a:spcAft>
                <a:spcPts val="1200"/>
              </a:spcAft>
              <a:buFont typeface="Arial" pitchFamily="34" charset="0"/>
              <a:buChar char="•"/>
            </a:pPr>
            <a:r>
              <a:rPr lang="en-US" sz="2800" dirty="0" err="1" smtClean="0">
                <a:solidFill>
                  <a:srgbClr val="0000CC"/>
                </a:solidFill>
              </a:rPr>
              <a:t>Muon</a:t>
            </a:r>
            <a:r>
              <a:rPr lang="en-US" sz="2800" dirty="0" smtClean="0">
                <a:solidFill>
                  <a:srgbClr val="0000CC"/>
                </a:solidFill>
              </a:rPr>
              <a:t> coupling to Higgs boson is around  0.00043</a:t>
            </a:r>
          </a:p>
          <a:p>
            <a:pPr marL="228600" indent="-228600">
              <a:buFont typeface="Arial" pitchFamily="34" charset="0"/>
              <a:buChar char="•"/>
            </a:pPr>
            <a:r>
              <a:rPr lang="en-US" sz="2800" dirty="0" smtClean="0">
                <a:solidFill>
                  <a:srgbClr val="0000CC"/>
                </a:solidFill>
              </a:rPr>
              <a:t>Can still make a Higgs factory by tuning to Higgs mass resonance</a:t>
            </a:r>
          </a:p>
        </p:txBody>
      </p:sp>
      <p:sp>
        <p:nvSpPr>
          <p:cNvPr id="3" name="TextBox 2"/>
          <p:cNvSpPr txBox="1"/>
          <p:nvPr/>
        </p:nvSpPr>
        <p:spPr>
          <a:xfrm>
            <a:off x="228600" y="2319278"/>
            <a:ext cx="8610600" cy="2554545"/>
          </a:xfrm>
          <a:prstGeom prst="rect">
            <a:avLst/>
          </a:prstGeom>
          <a:noFill/>
        </p:spPr>
        <p:txBody>
          <a:bodyPr wrap="square" rtlCol="0">
            <a:spAutoFit/>
          </a:bodyPr>
          <a:lstStyle/>
          <a:p>
            <a:pPr marL="349250" indent="-349250">
              <a:spcAft>
                <a:spcPts val="1200"/>
              </a:spcAft>
              <a:buFont typeface="Arial" pitchFamily="34" charset="0"/>
              <a:buChar char="•"/>
            </a:pPr>
            <a:r>
              <a:rPr lang="en-US" sz="2800" dirty="0" smtClean="0"/>
              <a:t>Smaller circular collider easy to make because </a:t>
            </a:r>
            <a:r>
              <a:rPr lang="en-US" sz="2800" dirty="0" err="1" smtClean="0"/>
              <a:t>muon</a:t>
            </a:r>
            <a:r>
              <a:rPr lang="en-US" sz="2800" dirty="0" smtClean="0"/>
              <a:t> mass is about 207 times electron mass</a:t>
            </a:r>
          </a:p>
          <a:p>
            <a:pPr marL="349250" indent="-349250">
              <a:spcAft>
                <a:spcPts val="1200"/>
              </a:spcAft>
              <a:buFont typeface="Arial" pitchFamily="34" charset="0"/>
              <a:buChar char="•"/>
            </a:pPr>
            <a:r>
              <a:rPr lang="en-US" sz="2800" dirty="0" smtClean="0"/>
              <a:t>Synchrotron radiation is negligible</a:t>
            </a:r>
          </a:p>
          <a:p>
            <a:pPr marL="349250" indent="-349250">
              <a:buFont typeface="Arial" pitchFamily="34" charset="0"/>
              <a:buChar char="•"/>
            </a:pPr>
            <a:r>
              <a:rPr lang="en-US" sz="2800" dirty="0" smtClean="0"/>
              <a:t>Time dilation keeps the </a:t>
            </a:r>
            <a:r>
              <a:rPr lang="en-US" sz="2800" dirty="0" err="1" smtClean="0"/>
              <a:t>muons</a:t>
            </a:r>
            <a:r>
              <a:rPr lang="en-US" sz="2800" dirty="0" smtClean="0"/>
              <a:t> quasi-stable so that many bunch-crossings can be achieved </a:t>
            </a:r>
          </a:p>
        </p:txBody>
      </p:sp>
      <p:sp>
        <p:nvSpPr>
          <p:cNvPr id="4" name="TextBox 3"/>
          <p:cNvSpPr txBox="1"/>
          <p:nvPr/>
        </p:nvSpPr>
        <p:spPr>
          <a:xfrm>
            <a:off x="304800" y="4988004"/>
            <a:ext cx="8610600" cy="1107996"/>
          </a:xfrm>
          <a:prstGeom prst="rect">
            <a:avLst/>
          </a:prstGeom>
          <a:noFill/>
        </p:spPr>
        <p:txBody>
          <a:bodyPr wrap="square" rtlCol="0">
            <a:spAutoFit/>
          </a:bodyPr>
          <a:lstStyle/>
          <a:p>
            <a:pPr marL="349250" indent="-349250">
              <a:spcAft>
                <a:spcPts val="1200"/>
              </a:spcAft>
              <a:buFont typeface="Arial" pitchFamily="34" charset="0"/>
              <a:buChar char="•"/>
            </a:pPr>
            <a:r>
              <a:rPr lang="en-US" sz="2800" dirty="0" smtClean="0">
                <a:solidFill>
                  <a:srgbClr val="C00000"/>
                </a:solidFill>
              </a:rPr>
              <a:t>Beam cooling is difficult because </a:t>
            </a:r>
            <a:r>
              <a:rPr lang="en-US" sz="2800" dirty="0" err="1" smtClean="0">
                <a:solidFill>
                  <a:srgbClr val="C00000"/>
                </a:solidFill>
              </a:rPr>
              <a:t>muons</a:t>
            </a:r>
            <a:r>
              <a:rPr lang="en-US" sz="2800" dirty="0" smtClean="0">
                <a:solidFill>
                  <a:srgbClr val="C00000"/>
                </a:solidFill>
              </a:rPr>
              <a:t> decay</a:t>
            </a:r>
          </a:p>
          <a:p>
            <a:pPr marL="349250" indent="-349250">
              <a:buFont typeface="Arial" pitchFamily="34" charset="0"/>
              <a:buChar char="•"/>
            </a:pPr>
            <a:r>
              <a:rPr lang="en-US" sz="2800" dirty="0" smtClean="0">
                <a:solidFill>
                  <a:srgbClr val="C00000"/>
                </a:solidFill>
              </a:rPr>
              <a:t>No clear solution found yet</a:t>
            </a:r>
          </a:p>
        </p:txBody>
      </p:sp>
      <p:sp useBgFill="1">
        <p:nvSpPr>
          <p:cNvPr id="5" name="TextBox 4"/>
          <p:cNvSpPr txBox="1"/>
          <p:nvPr/>
        </p:nvSpPr>
        <p:spPr>
          <a:xfrm>
            <a:off x="0" y="0"/>
            <a:ext cx="9144000" cy="523220"/>
          </a:xfrm>
          <a:prstGeom prst="rect">
            <a:avLst/>
          </a:prstGeom>
        </p:spPr>
        <p:txBody>
          <a:bodyPr wrap="square" rtlCol="0">
            <a:spAutoFit/>
          </a:bodyPr>
          <a:lstStyle/>
          <a:p>
            <a:pPr algn="ctr"/>
            <a:r>
              <a:rPr lang="en-US" sz="2800" b="1" dirty="0" err="1" smtClean="0">
                <a:solidFill>
                  <a:srgbClr val="C00000"/>
                </a:solidFill>
              </a:rPr>
              <a:t>Mu</a:t>
            </a:r>
            <a:r>
              <a:rPr lang="en-US" sz="2800" b="1" dirty="0" err="1" smtClean="0"/>
              <a:t>on</a:t>
            </a:r>
            <a:r>
              <a:rPr lang="en-US" sz="2800" b="1" dirty="0" smtClean="0"/>
              <a:t> </a:t>
            </a:r>
            <a:r>
              <a:rPr lang="en-US" sz="2800" b="1" dirty="0" smtClean="0">
                <a:solidFill>
                  <a:srgbClr val="C00000"/>
                </a:solidFill>
              </a:rPr>
              <a:t>C</a:t>
            </a:r>
            <a:r>
              <a:rPr lang="en-US" sz="2800" b="1" dirty="0" smtClean="0"/>
              <a:t>olliders (</a:t>
            </a:r>
            <a:r>
              <a:rPr lang="en-US" sz="2800" b="1" dirty="0" err="1" smtClean="0">
                <a:solidFill>
                  <a:srgbClr val="C00000"/>
                </a:solidFill>
                <a:latin typeface="Symbol" pitchFamily="18" charset="2"/>
              </a:rPr>
              <a:t>m</a:t>
            </a:r>
            <a:r>
              <a:rPr lang="en-US" sz="2800" b="1" dirty="0" err="1" smtClean="0">
                <a:solidFill>
                  <a:srgbClr val="C00000"/>
                </a:solidFill>
              </a:rPr>
              <a:t>C</a:t>
            </a:r>
            <a:r>
              <a:rPr lang="en-US" sz="2800" b="1" dirty="0" smtClean="0"/>
              <a:t>)</a:t>
            </a:r>
            <a:endParaRPr 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1"/>
          <p:cNvPicPr>
            <a:picLocks noChangeAspect="1" noChangeArrowheads="1"/>
          </p:cNvPicPr>
          <p:nvPr/>
        </p:nvPicPr>
        <p:blipFill>
          <a:blip r:embed="rId2"/>
          <a:srcRect/>
          <a:stretch>
            <a:fillRect/>
          </a:stretch>
        </p:blipFill>
        <p:spPr bwMode="auto">
          <a:xfrm>
            <a:off x="95865" y="609600"/>
            <a:ext cx="8895735" cy="5867400"/>
          </a:xfrm>
          <a:prstGeom prst="rect">
            <a:avLst/>
          </a:prstGeom>
          <a:noFill/>
          <a:ln w="9525">
            <a:noFill/>
            <a:miter lim="800000"/>
            <a:headEnd/>
            <a:tailEnd/>
          </a:ln>
          <a:effectLst/>
        </p:spPr>
      </p:pic>
      <p:sp useBgFill="1">
        <p:nvSpPr>
          <p:cNvPr id="3" name="TextBox 2"/>
          <p:cNvSpPr txBox="1"/>
          <p:nvPr/>
        </p:nvSpPr>
        <p:spPr>
          <a:xfrm>
            <a:off x="0" y="0"/>
            <a:ext cx="9144000" cy="523220"/>
          </a:xfrm>
          <a:prstGeom prst="rect">
            <a:avLst/>
          </a:prstGeom>
        </p:spPr>
        <p:txBody>
          <a:bodyPr wrap="square" rtlCol="0">
            <a:spAutoFit/>
          </a:bodyPr>
          <a:lstStyle/>
          <a:p>
            <a:pPr algn="ctr"/>
            <a:r>
              <a:rPr lang="en-US" sz="2800" b="1" dirty="0" err="1" smtClean="0">
                <a:solidFill>
                  <a:srgbClr val="C00000"/>
                </a:solidFill>
              </a:rPr>
              <a:t>Mu</a:t>
            </a:r>
            <a:r>
              <a:rPr lang="en-US" sz="2800" b="1" dirty="0" err="1" smtClean="0"/>
              <a:t>on</a:t>
            </a:r>
            <a:r>
              <a:rPr lang="en-US" sz="2800" b="1" dirty="0" smtClean="0"/>
              <a:t> </a:t>
            </a:r>
            <a:r>
              <a:rPr lang="en-US" sz="2800" b="1" dirty="0" smtClean="0">
                <a:solidFill>
                  <a:srgbClr val="C00000"/>
                </a:solidFill>
              </a:rPr>
              <a:t>C</a:t>
            </a:r>
            <a:r>
              <a:rPr lang="en-US" sz="2800" b="1" dirty="0" smtClean="0"/>
              <a:t>olliders (</a:t>
            </a:r>
            <a:r>
              <a:rPr lang="en-US" sz="2800" b="1" dirty="0" err="1" smtClean="0">
                <a:solidFill>
                  <a:srgbClr val="C00000"/>
                </a:solidFill>
                <a:latin typeface="Symbol" pitchFamily="18" charset="2"/>
              </a:rPr>
              <a:t>m</a:t>
            </a:r>
            <a:r>
              <a:rPr lang="en-US" sz="2800" b="1" dirty="0" err="1" smtClean="0">
                <a:solidFill>
                  <a:srgbClr val="C00000"/>
                </a:solidFill>
              </a:rPr>
              <a:t>C</a:t>
            </a:r>
            <a:r>
              <a:rPr lang="en-US" sz="2800" b="1" dirty="0" smtClean="0"/>
              <a:t>)</a:t>
            </a:r>
            <a:endParaRPr lang="en-US" sz="2800" b="1" dirty="0"/>
          </a:p>
        </p:txBody>
      </p:sp>
      <p:sp>
        <p:nvSpPr>
          <p:cNvPr id="4" name="TextBox 3"/>
          <p:cNvSpPr txBox="1"/>
          <p:nvPr/>
        </p:nvSpPr>
        <p:spPr>
          <a:xfrm>
            <a:off x="533400" y="1828800"/>
            <a:ext cx="8077200" cy="523220"/>
          </a:xfrm>
          <a:prstGeom prst="rect">
            <a:avLst/>
          </a:prstGeom>
          <a:noFill/>
        </p:spPr>
        <p:txBody>
          <a:bodyPr wrap="square" rtlCol="0">
            <a:spAutoFit/>
          </a:bodyPr>
          <a:lstStyle/>
          <a:p>
            <a:r>
              <a:rPr lang="en-US" sz="2800" dirty="0" smtClean="0">
                <a:solidFill>
                  <a:srgbClr val="0000CC"/>
                </a:solidFill>
              </a:rPr>
              <a:t>Not so difficult to produce…</a:t>
            </a:r>
            <a:endParaRPr lang="en-US" sz="2800" dirty="0">
              <a:solidFill>
                <a:srgbClr val="0000CC"/>
              </a:solidFill>
            </a:endParaRPr>
          </a:p>
        </p:txBody>
      </p:sp>
      <p:pic>
        <p:nvPicPr>
          <p:cNvPr id="43011" name="Picture 3" descr="Schematic of a muon collider. "/>
          <p:cNvPicPr>
            <a:picLocks noChangeAspect="1" noChangeArrowheads="1"/>
          </p:cNvPicPr>
          <p:nvPr/>
        </p:nvPicPr>
        <p:blipFill>
          <a:blip r:embed="rId3"/>
          <a:srcRect/>
          <a:stretch>
            <a:fillRect/>
          </a:stretch>
        </p:blipFill>
        <p:spPr bwMode="auto">
          <a:xfrm>
            <a:off x="2362200" y="533400"/>
            <a:ext cx="4354286" cy="6096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3011"/>
                                        </p:tgtEl>
                                        <p:attrNameLst>
                                          <p:attrName>style.visibility</p:attrName>
                                        </p:attrNameLst>
                                      </p:cBhvr>
                                      <p:to>
                                        <p:strVal val="visible"/>
                                      </p:to>
                                    </p:set>
                                    <p:anim calcmode="lin" valueType="num">
                                      <p:cBhvr>
                                        <p:cTn id="7" dur="500" fill="hold"/>
                                        <p:tgtEl>
                                          <p:spTgt spid="43011"/>
                                        </p:tgtEl>
                                        <p:attrNameLst>
                                          <p:attrName>ppt_w</p:attrName>
                                        </p:attrNameLst>
                                      </p:cBhvr>
                                      <p:tavLst>
                                        <p:tav tm="0">
                                          <p:val>
                                            <p:fltVal val="0"/>
                                          </p:val>
                                        </p:tav>
                                        <p:tav tm="100000">
                                          <p:val>
                                            <p:strVal val="#ppt_w"/>
                                          </p:val>
                                        </p:tav>
                                      </p:tavLst>
                                    </p:anim>
                                    <p:anim calcmode="lin" valueType="num">
                                      <p:cBhvr>
                                        <p:cTn id="8" dur="500" fill="hold"/>
                                        <p:tgtEl>
                                          <p:spTgt spid="430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noChangeArrowheads="1"/>
          </p:cNvPicPr>
          <p:nvPr/>
        </p:nvPicPr>
        <p:blipFill>
          <a:blip r:embed="rId2"/>
          <a:srcRect/>
          <a:stretch>
            <a:fillRect/>
          </a:stretch>
        </p:blipFill>
        <p:spPr bwMode="auto">
          <a:xfrm>
            <a:off x="914400" y="914400"/>
            <a:ext cx="7467600" cy="5545247"/>
          </a:xfrm>
          <a:prstGeom prst="rect">
            <a:avLst/>
          </a:prstGeom>
          <a:noFill/>
          <a:ln w="9525">
            <a:noFill/>
            <a:miter lim="800000"/>
            <a:headEnd/>
            <a:tailEnd/>
          </a:ln>
          <a:effectLst/>
        </p:spPr>
      </p:pic>
      <p:sp useBgFill="1">
        <p:nvSpPr>
          <p:cNvPr id="3" name="TextBox 2"/>
          <p:cNvSpPr txBox="1"/>
          <p:nvPr/>
        </p:nvSpPr>
        <p:spPr>
          <a:xfrm>
            <a:off x="0" y="0"/>
            <a:ext cx="9144000" cy="523220"/>
          </a:xfrm>
          <a:prstGeom prst="rect">
            <a:avLst/>
          </a:prstGeom>
        </p:spPr>
        <p:txBody>
          <a:bodyPr wrap="square" rtlCol="0">
            <a:spAutoFit/>
          </a:bodyPr>
          <a:lstStyle/>
          <a:p>
            <a:pPr algn="ctr"/>
            <a:r>
              <a:rPr lang="en-US" sz="2800" b="1" dirty="0" err="1" smtClean="0">
                <a:solidFill>
                  <a:srgbClr val="C00000"/>
                </a:solidFill>
              </a:rPr>
              <a:t>Mu</a:t>
            </a:r>
            <a:r>
              <a:rPr lang="en-US" sz="2800" b="1" dirty="0" err="1" smtClean="0"/>
              <a:t>on</a:t>
            </a:r>
            <a:r>
              <a:rPr lang="en-US" sz="2800" b="1" dirty="0" smtClean="0"/>
              <a:t> </a:t>
            </a:r>
            <a:r>
              <a:rPr lang="en-US" sz="2800" b="1" dirty="0" smtClean="0">
                <a:solidFill>
                  <a:srgbClr val="C00000"/>
                </a:solidFill>
              </a:rPr>
              <a:t>C</a:t>
            </a:r>
            <a:r>
              <a:rPr lang="en-US" sz="2800" b="1" dirty="0" smtClean="0"/>
              <a:t>olliders (</a:t>
            </a:r>
            <a:r>
              <a:rPr lang="en-US" sz="2800" b="1" dirty="0" err="1" smtClean="0">
                <a:solidFill>
                  <a:srgbClr val="C00000"/>
                </a:solidFill>
                <a:latin typeface="Symbol" pitchFamily="18" charset="2"/>
              </a:rPr>
              <a:t>m</a:t>
            </a:r>
            <a:r>
              <a:rPr lang="en-US" sz="2800" b="1" dirty="0" err="1" smtClean="0">
                <a:solidFill>
                  <a:srgbClr val="C00000"/>
                </a:solidFill>
              </a:rPr>
              <a:t>C</a:t>
            </a:r>
            <a:r>
              <a:rPr lang="en-US" sz="2800" b="1" dirty="0" smtClean="0"/>
              <a:t>)</a:t>
            </a:r>
            <a:endParaRPr lang="en-US" sz="2800" b="1" dirty="0"/>
          </a:p>
        </p:txBody>
      </p:sp>
      <p:sp>
        <p:nvSpPr>
          <p:cNvPr id="4" name="TextBox 3"/>
          <p:cNvSpPr txBox="1"/>
          <p:nvPr/>
        </p:nvSpPr>
        <p:spPr>
          <a:xfrm>
            <a:off x="381000" y="533400"/>
            <a:ext cx="8077200" cy="523220"/>
          </a:xfrm>
          <a:prstGeom prst="rect">
            <a:avLst/>
          </a:prstGeom>
          <a:noFill/>
        </p:spPr>
        <p:txBody>
          <a:bodyPr wrap="square" rtlCol="0">
            <a:spAutoFit/>
          </a:bodyPr>
          <a:lstStyle/>
          <a:p>
            <a:r>
              <a:rPr lang="en-US" sz="2800" dirty="0" err="1" smtClean="0">
                <a:solidFill>
                  <a:srgbClr val="0000CC"/>
                </a:solidFill>
              </a:rPr>
              <a:t>Muons</a:t>
            </a:r>
            <a:r>
              <a:rPr lang="en-US" sz="2800" dirty="0" smtClean="0">
                <a:solidFill>
                  <a:srgbClr val="0000CC"/>
                </a:solidFill>
              </a:rPr>
              <a:t> decay into electrons and neutrinos </a:t>
            </a:r>
            <a:r>
              <a:rPr lang="en-US" sz="2800" dirty="0" smtClean="0">
                <a:solidFill>
                  <a:srgbClr val="0000CC"/>
                </a:solidFill>
                <a:sym typeface="Symbol"/>
              </a:rPr>
              <a:t> </a:t>
            </a:r>
            <a:r>
              <a:rPr lang="en-US" sz="2800" dirty="0" smtClean="0">
                <a:solidFill>
                  <a:srgbClr val="0000CC"/>
                </a:solidFill>
                <a:latin typeface="Symbol" pitchFamily="18" charset="2"/>
                <a:sym typeface="Symbol"/>
              </a:rPr>
              <a:t>n</a:t>
            </a:r>
            <a:r>
              <a:rPr lang="en-US" sz="2800" dirty="0" smtClean="0">
                <a:solidFill>
                  <a:srgbClr val="0000CC"/>
                </a:solidFill>
                <a:sym typeface="Symbol"/>
              </a:rPr>
              <a:t> factory</a:t>
            </a:r>
            <a:endParaRPr lang="en-US" sz="2800" dirty="0">
              <a:solidFill>
                <a:srgbClr val="0000CC"/>
              </a:solidFil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Picture 1"/>
          <p:cNvPicPr>
            <a:picLocks noChangeAspect="1" noChangeArrowheads="1"/>
          </p:cNvPicPr>
          <p:nvPr/>
        </p:nvPicPr>
        <p:blipFill>
          <a:blip r:embed="rId2"/>
          <a:srcRect/>
          <a:stretch>
            <a:fillRect/>
          </a:stretch>
        </p:blipFill>
        <p:spPr bwMode="auto">
          <a:xfrm>
            <a:off x="228600" y="609600"/>
            <a:ext cx="2914650" cy="1714500"/>
          </a:xfrm>
          <a:prstGeom prst="rect">
            <a:avLst/>
          </a:prstGeom>
          <a:noFill/>
          <a:ln w="9525">
            <a:noFill/>
            <a:miter lim="800000"/>
            <a:headEnd/>
            <a:tailEnd/>
          </a:ln>
          <a:effectLst/>
        </p:spPr>
      </p:pic>
      <p:sp useBgFill="1">
        <p:nvSpPr>
          <p:cNvPr id="3" name="TextBox 2"/>
          <p:cNvSpPr txBox="1"/>
          <p:nvPr/>
        </p:nvSpPr>
        <p:spPr>
          <a:xfrm>
            <a:off x="0" y="0"/>
            <a:ext cx="9144000" cy="523220"/>
          </a:xfrm>
          <a:prstGeom prst="rect">
            <a:avLst/>
          </a:prstGeom>
        </p:spPr>
        <p:txBody>
          <a:bodyPr wrap="square" rtlCol="0">
            <a:spAutoFit/>
          </a:bodyPr>
          <a:lstStyle/>
          <a:p>
            <a:pPr algn="ctr"/>
            <a:r>
              <a:rPr lang="en-US" sz="2800" b="1" dirty="0" err="1" smtClean="0">
                <a:solidFill>
                  <a:srgbClr val="C00000"/>
                </a:solidFill>
              </a:rPr>
              <a:t>Mu</a:t>
            </a:r>
            <a:r>
              <a:rPr lang="en-US" sz="2800" b="1" dirty="0" err="1" smtClean="0"/>
              <a:t>on</a:t>
            </a:r>
            <a:r>
              <a:rPr lang="en-US" sz="2800" b="1" dirty="0" smtClean="0"/>
              <a:t> </a:t>
            </a:r>
            <a:r>
              <a:rPr lang="en-US" sz="2800" b="1" dirty="0" smtClean="0">
                <a:solidFill>
                  <a:srgbClr val="C00000"/>
                </a:solidFill>
              </a:rPr>
              <a:t>C</a:t>
            </a:r>
            <a:r>
              <a:rPr lang="en-US" sz="2800" b="1" dirty="0" smtClean="0"/>
              <a:t>olliders (</a:t>
            </a:r>
            <a:r>
              <a:rPr lang="en-US" sz="2800" b="1" dirty="0" err="1" smtClean="0">
                <a:solidFill>
                  <a:srgbClr val="C00000"/>
                </a:solidFill>
                <a:latin typeface="Symbol" pitchFamily="18" charset="2"/>
              </a:rPr>
              <a:t>m</a:t>
            </a:r>
            <a:r>
              <a:rPr lang="en-US" sz="2800" b="1" dirty="0" err="1" smtClean="0">
                <a:solidFill>
                  <a:srgbClr val="C00000"/>
                </a:solidFill>
              </a:rPr>
              <a:t>C</a:t>
            </a:r>
            <a:r>
              <a:rPr lang="en-US" sz="2800" b="1" dirty="0" smtClean="0"/>
              <a:t>)</a:t>
            </a:r>
            <a:endParaRPr lang="en-US" sz="2800" b="1" dirty="0"/>
          </a:p>
        </p:txBody>
      </p:sp>
      <p:pic>
        <p:nvPicPr>
          <p:cNvPr id="73730" name="Picture 2"/>
          <p:cNvPicPr>
            <a:picLocks noChangeAspect="1" noChangeArrowheads="1"/>
          </p:cNvPicPr>
          <p:nvPr/>
        </p:nvPicPr>
        <p:blipFill>
          <a:blip r:embed="rId3"/>
          <a:srcRect/>
          <a:stretch>
            <a:fillRect/>
          </a:stretch>
        </p:blipFill>
        <p:spPr bwMode="auto">
          <a:xfrm>
            <a:off x="2362200" y="2438400"/>
            <a:ext cx="6591300" cy="4171950"/>
          </a:xfrm>
          <a:prstGeom prst="rect">
            <a:avLst/>
          </a:prstGeom>
          <a:noFill/>
          <a:ln w="9525">
            <a:noFill/>
            <a:miter lim="800000"/>
            <a:headEnd/>
            <a:tailEnd/>
          </a:ln>
          <a:effectLst/>
        </p:spPr>
      </p:pic>
      <p:pic>
        <p:nvPicPr>
          <p:cNvPr id="73731" name="Picture 3"/>
          <p:cNvPicPr>
            <a:picLocks noChangeAspect="1" noChangeArrowheads="1"/>
          </p:cNvPicPr>
          <p:nvPr/>
        </p:nvPicPr>
        <p:blipFill>
          <a:blip r:embed="rId4"/>
          <a:srcRect/>
          <a:stretch>
            <a:fillRect/>
          </a:stretch>
        </p:blipFill>
        <p:spPr bwMode="auto">
          <a:xfrm>
            <a:off x="0" y="6172200"/>
            <a:ext cx="1171575" cy="257175"/>
          </a:xfrm>
          <a:prstGeom prst="rect">
            <a:avLst/>
          </a:prstGeom>
          <a:noFill/>
          <a:ln w="9525">
            <a:noFill/>
            <a:miter lim="800000"/>
            <a:headEnd/>
            <a:tailEnd/>
          </a:ln>
          <a:effectLst/>
        </p:spPr>
      </p:pic>
      <p:pic>
        <p:nvPicPr>
          <p:cNvPr id="73733" name="Picture 5"/>
          <p:cNvPicPr>
            <a:picLocks noChangeAspect="1" noChangeArrowheads="1"/>
          </p:cNvPicPr>
          <p:nvPr/>
        </p:nvPicPr>
        <p:blipFill>
          <a:blip r:embed="rId5"/>
          <a:srcRect/>
          <a:stretch>
            <a:fillRect/>
          </a:stretch>
        </p:blipFill>
        <p:spPr bwMode="auto">
          <a:xfrm>
            <a:off x="228600" y="6400800"/>
            <a:ext cx="847725" cy="219075"/>
          </a:xfrm>
          <a:prstGeom prst="rect">
            <a:avLst/>
          </a:prstGeom>
          <a:noFill/>
          <a:ln w="9525">
            <a:noFill/>
            <a:miter lim="800000"/>
            <a:headEnd/>
            <a:tailEnd/>
          </a:ln>
          <a:effectLst/>
        </p:spPr>
      </p:pic>
      <p:sp>
        <p:nvSpPr>
          <p:cNvPr id="8" name="TextBox 7"/>
          <p:cNvSpPr txBox="1"/>
          <p:nvPr/>
        </p:nvSpPr>
        <p:spPr>
          <a:xfrm>
            <a:off x="3352800" y="685800"/>
            <a:ext cx="5715000" cy="1200329"/>
          </a:xfrm>
          <a:prstGeom prst="rect">
            <a:avLst/>
          </a:prstGeom>
          <a:noFill/>
        </p:spPr>
        <p:txBody>
          <a:bodyPr wrap="square" rtlCol="0">
            <a:spAutoFit/>
          </a:bodyPr>
          <a:lstStyle/>
          <a:p>
            <a:r>
              <a:rPr lang="en-US" sz="2400" dirty="0" smtClean="0"/>
              <a:t>What </a:t>
            </a:r>
            <a:r>
              <a:rPr lang="en-US" sz="2400" dirty="0" err="1" smtClean="0"/>
              <a:t>muon</a:t>
            </a:r>
            <a:r>
              <a:rPr lang="en-US" sz="2400" dirty="0" smtClean="0"/>
              <a:t> colliders do best is to measure the width of the Higgs boson to an accuracy impossible at electron-positron machines…</a:t>
            </a:r>
            <a:endParaRPr lang="en-US" sz="2400" dirty="0"/>
          </a:p>
        </p:txBody>
      </p:sp>
      <p:sp>
        <p:nvSpPr>
          <p:cNvPr id="9" name="TextBox 8"/>
          <p:cNvSpPr txBox="1"/>
          <p:nvPr/>
        </p:nvSpPr>
        <p:spPr>
          <a:xfrm>
            <a:off x="76200" y="2773740"/>
            <a:ext cx="2362200" cy="2308324"/>
          </a:xfrm>
          <a:prstGeom prst="rect">
            <a:avLst/>
          </a:prstGeom>
          <a:noFill/>
        </p:spPr>
        <p:txBody>
          <a:bodyPr wrap="square" rtlCol="0">
            <a:spAutoFit/>
          </a:bodyPr>
          <a:lstStyle/>
          <a:p>
            <a:r>
              <a:rPr lang="en-US" sz="2400" dirty="0" smtClean="0"/>
              <a:t>Discovery potential is very similar to other lepton colliders</a:t>
            </a:r>
          </a:p>
          <a:p>
            <a:r>
              <a:rPr lang="en-US" sz="2400" dirty="0" smtClean="0"/>
              <a:t>when E and L are increased </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extBox 1"/>
          <p:cNvSpPr txBox="1"/>
          <p:nvPr/>
        </p:nvSpPr>
        <p:spPr>
          <a:xfrm>
            <a:off x="0" y="0"/>
            <a:ext cx="9144000" cy="523220"/>
          </a:xfrm>
          <a:prstGeom prst="rect">
            <a:avLst/>
          </a:prstGeom>
        </p:spPr>
        <p:txBody>
          <a:bodyPr wrap="square" rtlCol="0">
            <a:spAutoFit/>
          </a:bodyPr>
          <a:lstStyle/>
          <a:p>
            <a:pPr algn="ctr"/>
            <a:r>
              <a:rPr lang="en-US" sz="2800" b="1" dirty="0" smtClean="0"/>
              <a:t>Laser Plasma Acceleration</a:t>
            </a:r>
            <a:endParaRPr lang="en-US" sz="2800" b="1" dirty="0"/>
          </a:p>
        </p:txBody>
      </p:sp>
      <p:pic>
        <p:nvPicPr>
          <p:cNvPr id="72706" name="Picture 2" descr="http://www.fnal.gov/pub/projectx/images/superconducting-rf-m.jpg"/>
          <p:cNvPicPr>
            <a:picLocks noChangeAspect="1" noChangeArrowheads="1"/>
          </p:cNvPicPr>
          <p:nvPr/>
        </p:nvPicPr>
        <p:blipFill>
          <a:blip r:embed="rId2"/>
          <a:srcRect/>
          <a:stretch>
            <a:fillRect/>
          </a:stretch>
        </p:blipFill>
        <p:spPr bwMode="auto">
          <a:xfrm>
            <a:off x="1066800" y="609600"/>
            <a:ext cx="6934200" cy="4616199"/>
          </a:xfrm>
          <a:prstGeom prst="rect">
            <a:avLst/>
          </a:prstGeom>
          <a:noFill/>
        </p:spPr>
      </p:pic>
      <p:sp>
        <p:nvSpPr>
          <p:cNvPr id="4" name="TextBox 3"/>
          <p:cNvSpPr txBox="1"/>
          <p:nvPr/>
        </p:nvSpPr>
        <p:spPr>
          <a:xfrm>
            <a:off x="381000" y="5486400"/>
            <a:ext cx="8458200" cy="1200329"/>
          </a:xfrm>
          <a:prstGeom prst="rect">
            <a:avLst/>
          </a:prstGeom>
          <a:noFill/>
        </p:spPr>
        <p:txBody>
          <a:bodyPr wrap="square" rtlCol="0">
            <a:spAutoFit/>
          </a:bodyPr>
          <a:lstStyle/>
          <a:p>
            <a:r>
              <a:rPr lang="en-US" sz="2400" dirty="0" smtClean="0"/>
              <a:t>Every time a charged particle passes through one of these cavities, it gets an acceleration due to a correctly-aligned electric field (hence RF). But max field is about </a:t>
            </a:r>
            <a:r>
              <a:rPr lang="en-US" sz="2400" dirty="0" smtClean="0">
                <a:solidFill>
                  <a:srgbClr val="C00000"/>
                </a:solidFill>
              </a:rPr>
              <a:t>100 MV/m</a:t>
            </a:r>
            <a:r>
              <a:rPr lang="en-US" sz="2400" dirty="0" smtClean="0"/>
              <a:t>, before breakdown.</a:t>
            </a:r>
            <a:endParaRPr lang="en-US" sz="2400" dirty="0"/>
          </a:p>
        </p:txBody>
      </p:sp>
      <p:pic>
        <p:nvPicPr>
          <p:cNvPr id="72707" name="Picture 3"/>
          <p:cNvPicPr>
            <a:picLocks noChangeAspect="1" noChangeArrowheads="1"/>
          </p:cNvPicPr>
          <p:nvPr/>
        </p:nvPicPr>
        <p:blipFill>
          <a:blip r:embed="rId3"/>
          <a:srcRect/>
          <a:stretch>
            <a:fillRect/>
          </a:stretch>
        </p:blipFill>
        <p:spPr bwMode="auto">
          <a:xfrm>
            <a:off x="0" y="838200"/>
            <a:ext cx="8870313" cy="41148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27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1" name="Picture 1"/>
          <p:cNvPicPr>
            <a:picLocks noChangeAspect="1" noChangeArrowheads="1"/>
          </p:cNvPicPr>
          <p:nvPr/>
        </p:nvPicPr>
        <p:blipFill>
          <a:blip r:embed="rId2"/>
          <a:srcRect/>
          <a:stretch>
            <a:fillRect/>
          </a:stretch>
        </p:blipFill>
        <p:spPr bwMode="auto">
          <a:xfrm>
            <a:off x="1524000" y="533400"/>
            <a:ext cx="5329238" cy="457200"/>
          </a:xfrm>
          <a:prstGeom prst="rect">
            <a:avLst/>
          </a:prstGeom>
          <a:noFill/>
          <a:ln w="9525">
            <a:noFill/>
            <a:miter lim="800000"/>
            <a:headEnd/>
            <a:tailEnd/>
          </a:ln>
          <a:effectLst/>
        </p:spPr>
      </p:pic>
      <p:sp useBgFill="1">
        <p:nvSpPr>
          <p:cNvPr id="3" name="TextBox 2"/>
          <p:cNvSpPr txBox="1"/>
          <p:nvPr/>
        </p:nvSpPr>
        <p:spPr>
          <a:xfrm>
            <a:off x="0" y="0"/>
            <a:ext cx="9144000" cy="523220"/>
          </a:xfrm>
          <a:prstGeom prst="rect">
            <a:avLst/>
          </a:prstGeom>
        </p:spPr>
        <p:txBody>
          <a:bodyPr wrap="square" rtlCol="0">
            <a:spAutoFit/>
          </a:bodyPr>
          <a:lstStyle/>
          <a:p>
            <a:pPr algn="ctr"/>
            <a:r>
              <a:rPr lang="en-US" sz="2800" b="1" dirty="0" smtClean="0"/>
              <a:t>Laser Wakefield Acceleration</a:t>
            </a:r>
            <a:endParaRPr lang="en-US" sz="2800" b="1" dirty="0"/>
          </a:p>
        </p:txBody>
      </p:sp>
      <p:sp>
        <p:nvSpPr>
          <p:cNvPr id="4" name="TextBox 3"/>
          <p:cNvSpPr txBox="1"/>
          <p:nvPr/>
        </p:nvSpPr>
        <p:spPr>
          <a:xfrm>
            <a:off x="228600" y="1219200"/>
            <a:ext cx="8458200" cy="1723549"/>
          </a:xfrm>
          <a:prstGeom prst="rect">
            <a:avLst/>
          </a:prstGeom>
          <a:noFill/>
        </p:spPr>
        <p:txBody>
          <a:bodyPr wrap="square" rtlCol="0">
            <a:spAutoFit/>
          </a:bodyPr>
          <a:lstStyle/>
          <a:p>
            <a:pPr marL="228600" indent="-228600">
              <a:spcAft>
                <a:spcPts val="1200"/>
              </a:spcAft>
              <a:buFont typeface="Arial" pitchFamily="34" charset="0"/>
              <a:buChar char="•"/>
            </a:pPr>
            <a:r>
              <a:rPr lang="en-US" sz="2400" dirty="0" smtClean="0"/>
              <a:t>A plasma can support electric fields as high as about </a:t>
            </a:r>
            <a:r>
              <a:rPr lang="en-US" sz="2400" dirty="0" smtClean="0">
                <a:solidFill>
                  <a:srgbClr val="C00000"/>
                </a:solidFill>
              </a:rPr>
              <a:t>100 GV/m – 1 TV/m</a:t>
            </a:r>
            <a:r>
              <a:rPr lang="en-US" sz="2400" dirty="0" smtClean="0"/>
              <a:t>.  If a cavity contains a plasma, energy imparted can be few 100 </a:t>
            </a:r>
            <a:r>
              <a:rPr lang="en-US" sz="2400" dirty="0" err="1" smtClean="0">
                <a:solidFill>
                  <a:srgbClr val="C00000"/>
                </a:solidFill>
              </a:rPr>
              <a:t>G</a:t>
            </a:r>
            <a:r>
              <a:rPr lang="en-US" sz="2400" dirty="0" err="1" smtClean="0"/>
              <a:t>eV</a:t>
            </a:r>
            <a:r>
              <a:rPr lang="en-US" sz="2400" dirty="0" smtClean="0"/>
              <a:t> per cavity, instead of 100 </a:t>
            </a:r>
            <a:r>
              <a:rPr lang="en-US" sz="2400" dirty="0" err="1" smtClean="0">
                <a:solidFill>
                  <a:srgbClr val="C00000"/>
                </a:solidFill>
              </a:rPr>
              <a:t>M</a:t>
            </a:r>
            <a:r>
              <a:rPr lang="en-US" sz="2400" dirty="0" err="1" smtClean="0"/>
              <a:t>eV</a:t>
            </a:r>
            <a:r>
              <a:rPr lang="en-US" sz="2400" dirty="0" smtClean="0"/>
              <a:t> per cavity.</a:t>
            </a:r>
          </a:p>
          <a:p>
            <a:pPr marL="228600" indent="-228600">
              <a:buFont typeface="Arial" pitchFamily="34" charset="0"/>
              <a:buChar char="•"/>
            </a:pPr>
            <a:r>
              <a:rPr lang="en-US" sz="2400" dirty="0" smtClean="0">
                <a:solidFill>
                  <a:srgbClr val="0000CC"/>
                </a:solidFill>
              </a:rPr>
              <a:t>Potential to create a high energy tabletop accelerator!</a:t>
            </a:r>
            <a:endParaRPr lang="en-US" sz="2400" dirty="0">
              <a:solidFill>
                <a:srgbClr val="0000CC"/>
              </a:solidFill>
            </a:endParaRPr>
          </a:p>
        </p:txBody>
      </p:sp>
      <p:sp>
        <p:nvSpPr>
          <p:cNvPr id="5" name="TextBox 4"/>
          <p:cNvSpPr txBox="1"/>
          <p:nvPr/>
        </p:nvSpPr>
        <p:spPr>
          <a:xfrm>
            <a:off x="228600" y="3124200"/>
            <a:ext cx="8763000" cy="3508653"/>
          </a:xfrm>
          <a:prstGeom prst="rect">
            <a:avLst/>
          </a:prstGeom>
          <a:noFill/>
        </p:spPr>
        <p:txBody>
          <a:bodyPr wrap="square" rtlCol="0">
            <a:spAutoFit/>
          </a:bodyPr>
          <a:lstStyle/>
          <a:p>
            <a:pPr marL="228600" indent="-228600">
              <a:spcAft>
                <a:spcPts val="1200"/>
              </a:spcAft>
              <a:buFont typeface="Arial" pitchFamily="34" charset="0"/>
              <a:buChar char="•"/>
            </a:pPr>
            <a:r>
              <a:rPr lang="en-US" sz="2400" dirty="0" smtClean="0"/>
              <a:t>A plasma in equilibrium does not have these high fields. But if, e.g. a projectile passes through the plasma, the plasma will oscillate in the wake of the projectile. </a:t>
            </a:r>
          </a:p>
          <a:p>
            <a:pPr marL="228600" indent="-228600">
              <a:spcAft>
                <a:spcPts val="1200"/>
              </a:spcAft>
              <a:buFont typeface="Arial" pitchFamily="34" charset="0"/>
              <a:buChar char="•"/>
            </a:pPr>
            <a:r>
              <a:rPr lang="en-US" sz="2400" dirty="0" smtClean="0"/>
              <a:t>These wake oscillations create regions of very high plasma density, where the 100 GV/m strength fields occur.</a:t>
            </a:r>
          </a:p>
          <a:p>
            <a:pPr marL="228600" indent="-228600">
              <a:spcAft>
                <a:spcPts val="1200"/>
              </a:spcAft>
              <a:buFont typeface="Arial" pitchFamily="34" charset="0"/>
              <a:buChar char="•"/>
            </a:pPr>
            <a:r>
              <a:rPr lang="en-US" sz="2400" dirty="0" smtClean="0">
                <a:solidFill>
                  <a:srgbClr val="C00000"/>
                </a:solidFill>
              </a:rPr>
              <a:t>Instead of a projectile, use a short but powerful laser pulse</a:t>
            </a:r>
          </a:p>
          <a:p>
            <a:pPr marL="228600" indent="-228600">
              <a:spcAft>
                <a:spcPts val="1200"/>
              </a:spcAft>
              <a:buFont typeface="Arial" pitchFamily="34" charset="0"/>
              <a:buChar char="•"/>
            </a:pPr>
            <a:r>
              <a:rPr lang="en-US" sz="2400" dirty="0" smtClean="0">
                <a:solidFill>
                  <a:srgbClr val="C00000"/>
                </a:solidFill>
              </a:rPr>
              <a:t>Electrons are trapped in the plasma and shot out by the </a:t>
            </a:r>
            <a:r>
              <a:rPr lang="en-US" sz="2400" dirty="0" err="1" smtClean="0">
                <a:solidFill>
                  <a:srgbClr val="C00000"/>
                </a:solidFill>
              </a:rPr>
              <a:t>wakefield</a:t>
            </a:r>
            <a:r>
              <a:rPr lang="en-US" sz="2400" dirty="0" smtClean="0">
                <a:solidFill>
                  <a:srgbClr val="C00000"/>
                </a:solidFill>
              </a:rPr>
              <a:t>.               </a:t>
            </a:r>
            <a:r>
              <a:rPr lang="en-US" sz="2400" dirty="0" smtClean="0">
                <a:solidFill>
                  <a:srgbClr val="0000CC"/>
                </a:solidFill>
              </a:rPr>
              <a:t>Timing has to be just right.</a:t>
            </a:r>
            <a:endParaRPr lang="en-US" sz="2400" dirty="0">
              <a:solidFill>
                <a:srgbClr val="0000CC"/>
              </a:solidFill>
            </a:endParaRPr>
          </a:p>
        </p:txBody>
      </p:sp>
      <p:pic>
        <p:nvPicPr>
          <p:cNvPr id="6" name="Picture 2" descr="Principle of laser wakefield acceleration, showing the laser pulse, accelerated electron bunch, and longitudinal electrical field. "/>
          <p:cNvPicPr>
            <a:picLocks noChangeAspect="1" noChangeArrowheads="1"/>
          </p:cNvPicPr>
          <p:nvPr/>
        </p:nvPicPr>
        <p:blipFill>
          <a:blip r:embed="rId3"/>
          <a:srcRect/>
          <a:stretch>
            <a:fillRect/>
          </a:stretch>
        </p:blipFill>
        <p:spPr bwMode="auto">
          <a:xfrm>
            <a:off x="1295400" y="1577657"/>
            <a:ext cx="6553200" cy="268954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ssolv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 name="TextBox 2"/>
          <p:cNvSpPr txBox="1"/>
          <p:nvPr/>
        </p:nvSpPr>
        <p:spPr>
          <a:xfrm>
            <a:off x="0" y="0"/>
            <a:ext cx="9144000" cy="523220"/>
          </a:xfrm>
          <a:prstGeom prst="rect">
            <a:avLst/>
          </a:prstGeom>
        </p:spPr>
        <p:txBody>
          <a:bodyPr wrap="square" rtlCol="0">
            <a:spAutoFit/>
          </a:bodyPr>
          <a:lstStyle/>
          <a:p>
            <a:pPr algn="ctr"/>
            <a:r>
              <a:rPr lang="en-US" sz="2800" b="1" dirty="0" smtClean="0"/>
              <a:t>Laser Wakefield Acceleration</a:t>
            </a:r>
            <a:endParaRPr lang="en-US" sz="2800" b="1" dirty="0"/>
          </a:p>
        </p:txBody>
      </p:sp>
      <p:pic>
        <p:nvPicPr>
          <p:cNvPr id="70659" name="Picture 3"/>
          <p:cNvPicPr>
            <a:picLocks noChangeAspect="1" noChangeArrowheads="1"/>
          </p:cNvPicPr>
          <p:nvPr/>
        </p:nvPicPr>
        <p:blipFill>
          <a:blip r:embed="rId2"/>
          <a:srcRect/>
          <a:stretch>
            <a:fillRect/>
          </a:stretch>
        </p:blipFill>
        <p:spPr bwMode="auto">
          <a:xfrm>
            <a:off x="1524000" y="685800"/>
            <a:ext cx="5900927" cy="3657600"/>
          </a:xfrm>
          <a:prstGeom prst="rect">
            <a:avLst/>
          </a:prstGeom>
          <a:noFill/>
          <a:ln w="9525">
            <a:noFill/>
            <a:miter lim="800000"/>
            <a:headEnd/>
            <a:tailEnd/>
          </a:ln>
          <a:effectLst/>
        </p:spPr>
      </p:pic>
      <p:sp>
        <p:nvSpPr>
          <p:cNvPr id="6" name="TextBox 5"/>
          <p:cNvSpPr txBox="1"/>
          <p:nvPr/>
        </p:nvSpPr>
        <p:spPr>
          <a:xfrm>
            <a:off x="457200" y="4370963"/>
            <a:ext cx="8458200" cy="1877437"/>
          </a:xfrm>
          <a:prstGeom prst="rect">
            <a:avLst/>
          </a:prstGeom>
          <a:noFill/>
        </p:spPr>
        <p:txBody>
          <a:bodyPr wrap="square" rtlCol="0">
            <a:spAutoFit/>
          </a:bodyPr>
          <a:lstStyle/>
          <a:p>
            <a:pPr marL="228600" indent="-228600">
              <a:spcAft>
                <a:spcPts val="1200"/>
              </a:spcAft>
              <a:buFont typeface="Arial" pitchFamily="34" charset="0"/>
              <a:buChar char="•"/>
            </a:pPr>
            <a:r>
              <a:rPr lang="en-US" sz="3200" dirty="0" smtClean="0"/>
              <a:t>Very promising technology</a:t>
            </a:r>
          </a:p>
          <a:p>
            <a:pPr marL="228600" indent="-228600">
              <a:spcAft>
                <a:spcPts val="1200"/>
              </a:spcAft>
              <a:buFont typeface="Arial" pitchFamily="34" charset="0"/>
              <a:buChar char="•"/>
            </a:pPr>
            <a:r>
              <a:rPr lang="en-US" sz="3200" dirty="0" smtClean="0">
                <a:solidFill>
                  <a:srgbClr val="0000CC"/>
                </a:solidFill>
              </a:rPr>
              <a:t>Being vigorously pursued all round the world</a:t>
            </a:r>
          </a:p>
          <a:p>
            <a:pPr marL="228600" indent="-228600">
              <a:spcAft>
                <a:spcPts val="1200"/>
              </a:spcAft>
              <a:buFont typeface="Arial" pitchFamily="34" charset="0"/>
              <a:buChar char="•"/>
            </a:pPr>
            <a:r>
              <a:rPr lang="en-US" sz="3200" dirty="0" smtClean="0">
                <a:solidFill>
                  <a:srgbClr val="C00000"/>
                </a:solidFill>
              </a:rPr>
              <a:t>Still to achieve really high energies</a:t>
            </a:r>
            <a:endParaRPr lang="en-US" sz="3200" dirty="0">
              <a:solidFill>
                <a:srgbClr val="C00000"/>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extBox 1"/>
          <p:cNvSpPr txBox="1"/>
          <p:nvPr/>
        </p:nvSpPr>
        <p:spPr>
          <a:xfrm>
            <a:off x="0" y="0"/>
            <a:ext cx="9144000" cy="523220"/>
          </a:xfrm>
          <a:prstGeom prst="rect">
            <a:avLst/>
          </a:prstGeom>
        </p:spPr>
        <p:txBody>
          <a:bodyPr wrap="square" rtlCol="0">
            <a:spAutoFit/>
          </a:bodyPr>
          <a:lstStyle/>
          <a:p>
            <a:pPr algn="ctr"/>
            <a:r>
              <a:rPr lang="en-US" sz="2800" b="1" dirty="0" smtClean="0"/>
              <a:t>Other Colliders</a:t>
            </a:r>
            <a:endParaRPr lang="en-US" sz="2800" b="1" dirty="0"/>
          </a:p>
        </p:txBody>
      </p:sp>
      <p:sp>
        <p:nvSpPr>
          <p:cNvPr id="3" name="TextBox 2"/>
          <p:cNvSpPr txBox="1"/>
          <p:nvPr/>
        </p:nvSpPr>
        <p:spPr>
          <a:xfrm>
            <a:off x="533400" y="762000"/>
            <a:ext cx="8077200" cy="2523768"/>
          </a:xfrm>
          <a:prstGeom prst="rect">
            <a:avLst/>
          </a:prstGeom>
          <a:noFill/>
        </p:spPr>
        <p:txBody>
          <a:bodyPr wrap="square" rtlCol="0">
            <a:spAutoFit/>
          </a:bodyPr>
          <a:lstStyle/>
          <a:p>
            <a:pPr>
              <a:spcAft>
                <a:spcPts val="1200"/>
              </a:spcAft>
              <a:buFont typeface="Wingdings" pitchFamily="2" charset="2"/>
              <a:buChar char="§"/>
            </a:pPr>
            <a:r>
              <a:rPr lang="en-US" dirty="0" smtClean="0"/>
              <a:t>  </a:t>
            </a:r>
            <a:r>
              <a:rPr lang="en-US" sz="3200" dirty="0" err="1" smtClean="0">
                <a:solidFill>
                  <a:srgbClr val="C00000"/>
                </a:solidFill>
              </a:rPr>
              <a:t>ep</a:t>
            </a:r>
            <a:r>
              <a:rPr lang="en-US" sz="3200" dirty="0" smtClean="0">
                <a:solidFill>
                  <a:srgbClr val="C00000"/>
                </a:solidFill>
              </a:rPr>
              <a:t> colliders, e.g. </a:t>
            </a:r>
            <a:r>
              <a:rPr lang="en-US" sz="3200" dirty="0" err="1" smtClean="0">
                <a:solidFill>
                  <a:srgbClr val="C00000"/>
                </a:solidFill>
              </a:rPr>
              <a:t>LHeC</a:t>
            </a:r>
            <a:endParaRPr lang="en-US" sz="3200" dirty="0" smtClean="0">
              <a:solidFill>
                <a:srgbClr val="C00000"/>
              </a:solidFill>
            </a:endParaRPr>
          </a:p>
          <a:p>
            <a:pPr lvl="1">
              <a:spcAft>
                <a:spcPts val="1200"/>
              </a:spcAft>
            </a:pPr>
            <a:r>
              <a:rPr lang="en-US" sz="3200" dirty="0" smtClean="0"/>
              <a:t>Good for measuring PDFs accurately</a:t>
            </a:r>
          </a:p>
          <a:p>
            <a:pPr lvl="1">
              <a:spcAft>
                <a:spcPts val="1200"/>
              </a:spcAft>
            </a:pPr>
            <a:r>
              <a:rPr lang="en-US" sz="3200" dirty="0" smtClean="0"/>
              <a:t>Can create </a:t>
            </a:r>
            <a:r>
              <a:rPr lang="en-US" sz="3200" dirty="0" err="1" smtClean="0"/>
              <a:t>leptoquark</a:t>
            </a:r>
            <a:r>
              <a:rPr lang="en-US" sz="3200" dirty="0" smtClean="0"/>
              <a:t> resonances</a:t>
            </a:r>
          </a:p>
          <a:p>
            <a:pPr lvl="1">
              <a:spcAft>
                <a:spcPts val="1200"/>
              </a:spcAft>
            </a:pPr>
            <a:r>
              <a:rPr lang="en-US" sz="3200" dirty="0" smtClean="0"/>
              <a:t>Other attributes depend on E and L</a:t>
            </a:r>
          </a:p>
        </p:txBody>
      </p:sp>
      <p:sp>
        <p:nvSpPr>
          <p:cNvPr id="4" name="TextBox 3"/>
          <p:cNvSpPr txBox="1"/>
          <p:nvPr/>
        </p:nvSpPr>
        <p:spPr>
          <a:xfrm>
            <a:off x="533400" y="4258032"/>
            <a:ext cx="8077200" cy="2523768"/>
          </a:xfrm>
          <a:prstGeom prst="rect">
            <a:avLst/>
          </a:prstGeom>
          <a:noFill/>
        </p:spPr>
        <p:txBody>
          <a:bodyPr wrap="square" rtlCol="0">
            <a:spAutoFit/>
          </a:bodyPr>
          <a:lstStyle/>
          <a:p>
            <a:pPr>
              <a:spcAft>
                <a:spcPts val="1200"/>
              </a:spcAft>
              <a:buFont typeface="Wingdings" pitchFamily="2" charset="2"/>
              <a:buChar char="§"/>
            </a:pPr>
            <a:r>
              <a:rPr lang="en-US" dirty="0" smtClean="0">
                <a:solidFill>
                  <a:srgbClr val="0000CC"/>
                </a:solidFill>
              </a:rPr>
              <a:t>  </a:t>
            </a:r>
            <a:r>
              <a:rPr lang="en-US" sz="3200" dirty="0" smtClean="0">
                <a:solidFill>
                  <a:srgbClr val="0000CC"/>
                </a:solidFill>
              </a:rPr>
              <a:t>laser-backscattering colliders – </a:t>
            </a:r>
            <a:r>
              <a:rPr lang="en-US" sz="3200" dirty="0" err="1" smtClean="0">
                <a:solidFill>
                  <a:srgbClr val="0000CC"/>
                </a:solidFill>
              </a:rPr>
              <a:t>e</a:t>
            </a:r>
            <a:r>
              <a:rPr lang="en-US" sz="3200" dirty="0" err="1" smtClean="0">
                <a:solidFill>
                  <a:srgbClr val="0000CC"/>
                </a:solidFill>
                <a:latin typeface="Symbol" pitchFamily="18" charset="2"/>
              </a:rPr>
              <a:t>g</a:t>
            </a:r>
            <a:r>
              <a:rPr lang="en-US" sz="3200" dirty="0" smtClean="0">
                <a:solidFill>
                  <a:srgbClr val="0000CC"/>
                </a:solidFill>
              </a:rPr>
              <a:t> and </a:t>
            </a:r>
            <a:r>
              <a:rPr lang="en-US" sz="3200" dirty="0" err="1" smtClean="0">
                <a:solidFill>
                  <a:srgbClr val="0000CC"/>
                </a:solidFill>
                <a:latin typeface="Symbol" pitchFamily="18" charset="2"/>
              </a:rPr>
              <a:t>gg</a:t>
            </a:r>
            <a:endParaRPr lang="en-US" sz="3200" dirty="0" smtClean="0">
              <a:solidFill>
                <a:srgbClr val="0000CC"/>
              </a:solidFill>
              <a:latin typeface="Symbol" pitchFamily="18" charset="2"/>
            </a:endParaRPr>
          </a:p>
          <a:p>
            <a:pPr lvl="1">
              <a:spcAft>
                <a:spcPts val="1200"/>
              </a:spcAft>
            </a:pPr>
            <a:r>
              <a:rPr lang="en-US" sz="3200" dirty="0" smtClean="0"/>
              <a:t>Good for studying gauge bosons</a:t>
            </a:r>
          </a:p>
          <a:p>
            <a:pPr lvl="1">
              <a:spcAft>
                <a:spcPts val="1200"/>
              </a:spcAft>
            </a:pPr>
            <a:r>
              <a:rPr lang="en-US" sz="3200" dirty="0" smtClean="0"/>
              <a:t>Discovery machine for </a:t>
            </a:r>
            <a:r>
              <a:rPr lang="en-US" sz="3200" dirty="0" err="1" smtClean="0"/>
              <a:t>diphoton</a:t>
            </a:r>
            <a:r>
              <a:rPr lang="en-US" sz="3200" dirty="0" smtClean="0"/>
              <a:t> resonances</a:t>
            </a:r>
          </a:p>
          <a:p>
            <a:pPr lvl="1">
              <a:spcAft>
                <a:spcPts val="1200"/>
              </a:spcAft>
            </a:pPr>
            <a:r>
              <a:rPr lang="en-US" sz="3200" dirty="0" smtClean="0"/>
              <a:t>Other attributes depend on E and L</a:t>
            </a:r>
          </a:p>
        </p:txBody>
      </p:sp>
      <p:sp>
        <p:nvSpPr>
          <p:cNvPr id="5" name="TextBox 4"/>
          <p:cNvSpPr txBox="1"/>
          <p:nvPr/>
        </p:nvSpPr>
        <p:spPr>
          <a:xfrm>
            <a:off x="533400" y="3429000"/>
            <a:ext cx="8077200" cy="584775"/>
          </a:xfrm>
          <a:prstGeom prst="rect">
            <a:avLst/>
          </a:prstGeom>
          <a:noFill/>
        </p:spPr>
        <p:txBody>
          <a:bodyPr wrap="square" rtlCol="0">
            <a:spAutoFit/>
          </a:bodyPr>
          <a:lstStyle/>
          <a:p>
            <a:pPr>
              <a:spcAft>
                <a:spcPts val="1200"/>
              </a:spcAft>
              <a:buFont typeface="Wingdings" pitchFamily="2" charset="2"/>
              <a:buChar char="§"/>
            </a:pPr>
            <a:r>
              <a:rPr lang="en-US" dirty="0" smtClean="0"/>
              <a:t>  </a:t>
            </a:r>
            <a:r>
              <a:rPr lang="en-US" sz="3200" dirty="0" err="1" smtClean="0"/>
              <a:t>ee</a:t>
            </a:r>
            <a:r>
              <a:rPr lang="en-US" sz="3200" dirty="0" smtClean="0"/>
              <a:t> colliders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extBox 1"/>
          <p:cNvSpPr txBox="1"/>
          <p:nvPr/>
        </p:nvSpPr>
        <p:spPr>
          <a:xfrm>
            <a:off x="0" y="0"/>
            <a:ext cx="9144000" cy="523220"/>
          </a:xfrm>
          <a:prstGeom prst="rect">
            <a:avLst/>
          </a:prstGeom>
        </p:spPr>
        <p:txBody>
          <a:bodyPr wrap="square" rtlCol="0">
            <a:spAutoFit/>
          </a:bodyPr>
          <a:lstStyle/>
          <a:p>
            <a:pPr algn="ctr"/>
            <a:r>
              <a:rPr lang="en-US" sz="2800" b="1" dirty="0" smtClean="0">
                <a:solidFill>
                  <a:srgbClr val="C00000"/>
                </a:solidFill>
              </a:rPr>
              <a:t>The Ultimate Collider</a:t>
            </a:r>
            <a:endParaRPr lang="en-US" sz="2800" b="1" dirty="0">
              <a:solidFill>
                <a:srgbClr val="C00000"/>
              </a:solidFill>
            </a:endParaRPr>
          </a:p>
        </p:txBody>
      </p:sp>
      <p:sp>
        <p:nvSpPr>
          <p:cNvPr id="3" name="TextBox 2"/>
          <p:cNvSpPr txBox="1"/>
          <p:nvPr/>
        </p:nvSpPr>
        <p:spPr>
          <a:xfrm>
            <a:off x="381000" y="685800"/>
            <a:ext cx="8382000" cy="1077218"/>
          </a:xfrm>
          <a:prstGeom prst="rect">
            <a:avLst/>
          </a:prstGeom>
          <a:noFill/>
        </p:spPr>
        <p:txBody>
          <a:bodyPr wrap="square" rtlCol="0">
            <a:spAutoFit/>
          </a:bodyPr>
          <a:lstStyle/>
          <a:p>
            <a:r>
              <a:rPr lang="en-US" sz="3200" dirty="0" smtClean="0"/>
              <a:t>Maximum possible electric field is the Schwinger limit, i.e.  1.32 x 10</a:t>
            </a:r>
            <a:r>
              <a:rPr lang="en-US" sz="3200" baseline="30000" dirty="0" smtClean="0"/>
              <a:t>12</a:t>
            </a:r>
            <a:r>
              <a:rPr lang="en-US" sz="3200" dirty="0" smtClean="0"/>
              <a:t> MV/m</a:t>
            </a:r>
            <a:endParaRPr lang="en-US" sz="3200" dirty="0"/>
          </a:p>
        </p:txBody>
      </p:sp>
      <p:sp>
        <p:nvSpPr>
          <p:cNvPr id="4" name="TextBox 3"/>
          <p:cNvSpPr txBox="1"/>
          <p:nvPr/>
        </p:nvSpPr>
        <p:spPr>
          <a:xfrm>
            <a:off x="381000" y="1970782"/>
            <a:ext cx="8382000" cy="1077218"/>
          </a:xfrm>
          <a:prstGeom prst="rect">
            <a:avLst/>
          </a:prstGeom>
          <a:noFill/>
        </p:spPr>
        <p:txBody>
          <a:bodyPr wrap="square" rtlCol="0">
            <a:spAutoFit/>
          </a:bodyPr>
          <a:lstStyle/>
          <a:p>
            <a:r>
              <a:rPr lang="en-US" sz="3200" dirty="0" smtClean="0"/>
              <a:t>Using such fields, a linear collider can reach Planck scale, i.e. 1.2 x 10</a:t>
            </a:r>
            <a:r>
              <a:rPr lang="en-US" sz="3200" baseline="30000" dirty="0" smtClean="0"/>
              <a:t>22</a:t>
            </a:r>
            <a:r>
              <a:rPr lang="en-US" sz="3200" dirty="0" smtClean="0"/>
              <a:t> </a:t>
            </a:r>
            <a:r>
              <a:rPr lang="en-US" sz="3200" dirty="0" err="1" smtClean="0"/>
              <a:t>MeV</a:t>
            </a:r>
            <a:r>
              <a:rPr lang="en-US" sz="3200" dirty="0" smtClean="0"/>
              <a:t> if its length is</a:t>
            </a:r>
            <a:endParaRPr lang="en-US" sz="3200" dirty="0"/>
          </a:p>
        </p:txBody>
      </p:sp>
      <p:sp>
        <p:nvSpPr>
          <p:cNvPr id="5" name="Rectangle 4"/>
          <p:cNvSpPr/>
          <p:nvPr/>
        </p:nvSpPr>
        <p:spPr>
          <a:xfrm>
            <a:off x="457200" y="3352800"/>
            <a:ext cx="8153400" cy="1692771"/>
          </a:xfrm>
          <a:prstGeom prst="rect">
            <a:avLst/>
          </a:prstGeom>
        </p:spPr>
        <p:txBody>
          <a:bodyPr wrap="square">
            <a:spAutoFit/>
          </a:bodyPr>
          <a:lstStyle/>
          <a:p>
            <a:pPr algn="ctr"/>
            <a:r>
              <a:rPr lang="en-US" sz="3200" dirty="0" smtClean="0"/>
              <a:t>around  </a:t>
            </a:r>
            <a:r>
              <a:rPr lang="en-US" sz="4000" dirty="0" smtClean="0"/>
              <a:t>10</a:t>
            </a:r>
            <a:r>
              <a:rPr lang="en-US" sz="4000" baseline="30000" dirty="0" smtClean="0"/>
              <a:t>7</a:t>
            </a:r>
            <a:r>
              <a:rPr lang="en-US" sz="4000" dirty="0" smtClean="0"/>
              <a:t> km </a:t>
            </a:r>
            <a:endParaRPr lang="en-US" sz="3200" dirty="0" smtClean="0"/>
          </a:p>
          <a:p>
            <a:endParaRPr lang="en-US" sz="3200" dirty="0" smtClean="0"/>
          </a:p>
          <a:p>
            <a:r>
              <a:rPr lang="en-US" sz="3200" dirty="0" smtClean="0"/>
              <a:t>i.e. just 1/100 of the Earth-Sun distance… </a:t>
            </a:r>
            <a:endParaRPr lang="en-US" sz="3200" dirty="0"/>
          </a:p>
        </p:txBody>
      </p:sp>
      <p:sp>
        <p:nvSpPr>
          <p:cNvPr id="6" name="Rectangle 5"/>
          <p:cNvSpPr/>
          <p:nvPr/>
        </p:nvSpPr>
        <p:spPr>
          <a:xfrm>
            <a:off x="533400" y="5486400"/>
            <a:ext cx="8382000" cy="1077218"/>
          </a:xfrm>
          <a:prstGeom prst="rect">
            <a:avLst/>
          </a:prstGeom>
        </p:spPr>
        <p:txBody>
          <a:bodyPr wrap="square">
            <a:spAutoFit/>
          </a:bodyPr>
          <a:lstStyle/>
          <a:p>
            <a:r>
              <a:rPr lang="en-US" sz="3200" dirty="0" smtClean="0">
                <a:solidFill>
                  <a:srgbClr val="0000CC"/>
                </a:solidFill>
              </a:rPr>
              <a:t>Perhaps it can be built one day by a technologically advanced human race…</a:t>
            </a:r>
            <a:endParaRPr lang="en-US" sz="3200" dirty="0">
              <a:solidFill>
                <a:srgbClr val="0000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4756" name="Picture 4" descr="eath spinning animated gif"/>
          <p:cNvPicPr>
            <a:picLocks noChangeAspect="1" noChangeArrowheads="1" noCrop="1"/>
          </p:cNvPicPr>
          <p:nvPr/>
        </p:nvPicPr>
        <p:blipFill>
          <a:blip r:embed="rId2"/>
          <a:srcRect/>
          <a:stretch>
            <a:fillRect/>
          </a:stretch>
        </p:blipFill>
        <p:spPr bwMode="auto">
          <a:xfrm>
            <a:off x="5867400" y="4343400"/>
            <a:ext cx="1621276" cy="1219200"/>
          </a:xfrm>
          <a:prstGeom prst="rect">
            <a:avLst/>
          </a:prstGeom>
          <a:noFill/>
        </p:spPr>
      </p:pic>
      <p:pic>
        <p:nvPicPr>
          <p:cNvPr id="74757" name="Picture 5"/>
          <p:cNvPicPr>
            <a:picLocks noChangeAspect="1" noChangeArrowheads="1"/>
          </p:cNvPicPr>
          <p:nvPr/>
        </p:nvPicPr>
        <p:blipFill>
          <a:blip r:embed="rId3"/>
          <a:srcRect/>
          <a:stretch>
            <a:fillRect/>
          </a:stretch>
        </p:blipFill>
        <p:spPr bwMode="auto">
          <a:xfrm rot="21027992">
            <a:off x="-841109" y="1333398"/>
            <a:ext cx="6096000" cy="1393371"/>
          </a:xfrm>
          <a:prstGeom prst="rect">
            <a:avLst/>
          </a:prstGeom>
          <a:noFill/>
          <a:ln w="9525">
            <a:noFill/>
            <a:miter lim="800000"/>
            <a:headEnd/>
            <a:tailEnd/>
          </a:ln>
          <a:effectLst/>
        </p:spPr>
      </p:pic>
      <p:sp>
        <p:nvSpPr>
          <p:cNvPr id="5" name="TextBox 4"/>
          <p:cNvSpPr txBox="1"/>
          <p:nvPr/>
        </p:nvSpPr>
        <p:spPr>
          <a:xfrm>
            <a:off x="990600" y="4191000"/>
            <a:ext cx="3352800" cy="923330"/>
          </a:xfrm>
          <a:prstGeom prst="rect">
            <a:avLst/>
          </a:prstGeom>
          <a:noFill/>
        </p:spPr>
        <p:txBody>
          <a:bodyPr wrap="square" rtlCol="0">
            <a:spAutoFit/>
          </a:bodyPr>
          <a:lstStyle/>
          <a:p>
            <a:r>
              <a:rPr lang="en-US" sz="5400" dirty="0" smtClean="0">
                <a:solidFill>
                  <a:schemeClr val="bg1"/>
                </a:solidFill>
                <a:latin typeface="Forte" pitchFamily="66" charset="0"/>
              </a:rPr>
              <a:t>Thank You</a:t>
            </a:r>
            <a:endParaRPr lang="en-US" sz="5400" dirty="0">
              <a:solidFill>
                <a:schemeClr val="bg1"/>
              </a:solidFill>
              <a:latin typeface="Forte"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3.88889E-6 7.28324E-6 C 0.0302 -0.00161 0.03628 -0.00254 0.05972 -0.00693 C 0.06527 -0.00947 0.07152 -0.01248 0.07725 -0.01387 C 0.08472 -0.01572 0.1 -0.01872 0.1 -0.01872 C 0.15729 -0.04323 0.24982 -0.0319 0.29305 -0.0326 C 0.32447 -0.03861 0.35607 -0.04439 0.38767 -0.04901 C 0.40225 -0.05109 0.43159 -0.05364 0.43159 -0.05364 C 0.48576 -0.06774 0.42829 -0.05364 0.57725 -0.05826 C 0.60208 -0.05895 0.62777 -0.06751 0.6526 -0.07005 C 0.67847 -0.07583 0.70347 -0.07768 0.72986 -0.0793 C 0.79774 -0.08832 0.86527 -0.07375 0.93159 -0.09572 C 0.93923 -0.10265 0.93472 -0.09988 0.94566 -0.10265 " pathEditMode="relative" ptsTypes="fffffffffffA">
                                      <p:cBhvr>
                                        <p:cTn id="6" dur="25000" fill="hold"/>
                                        <p:tgtEl>
                                          <p:spTgt spid="74757"/>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15"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p:cTn id="11"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2"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3" dur="1000" fill="hold"/>
                                        <p:tgtEl>
                                          <p:spTgt spid="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5">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1870</TotalTime>
  <Words>2239</Words>
  <Application>Microsoft Office PowerPoint</Application>
  <PresentationFormat>On-screen Show (4:3)</PresentationFormat>
  <Paragraphs>269</Paragraphs>
  <Slides>58</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58</vt:i4>
      </vt:variant>
    </vt:vector>
  </HeadingPairs>
  <TitlesOfParts>
    <vt:vector size="60" baseType="lpstr">
      <vt:lpstr>Office Theme</vt:lpstr>
      <vt:lpstr>Acrobat Document</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Sreerup</dc:creator>
  <cp:lastModifiedBy>Windows User</cp:lastModifiedBy>
  <cp:revision>189</cp:revision>
  <dcterms:created xsi:type="dcterms:W3CDTF">2006-08-16T00:00:00Z</dcterms:created>
  <dcterms:modified xsi:type="dcterms:W3CDTF">2019-01-19T03:33:05Z</dcterms:modified>
</cp:coreProperties>
</file>