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tiff" ContentType="image/tiff"/>
  <Default Extension="rels" ContentType="application/vnd.openxmlformats-package.relationships+xml"/>
  <Default Extension="tif" ContentType="image/t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71"/>
  </p:notesMasterIdLst>
  <p:sldIdLst>
    <p:sldId id="258" r:id="rId2"/>
    <p:sldId id="259" r:id="rId3"/>
    <p:sldId id="373" r:id="rId4"/>
    <p:sldId id="269" r:id="rId5"/>
    <p:sldId id="293" r:id="rId6"/>
    <p:sldId id="296" r:id="rId7"/>
    <p:sldId id="271" r:id="rId8"/>
    <p:sldId id="272" r:id="rId9"/>
    <p:sldId id="371" r:id="rId10"/>
    <p:sldId id="372" r:id="rId11"/>
    <p:sldId id="270" r:id="rId12"/>
    <p:sldId id="323" r:id="rId13"/>
    <p:sldId id="339" r:id="rId14"/>
    <p:sldId id="315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6" r:id="rId24"/>
    <p:sldId id="329" r:id="rId25"/>
    <p:sldId id="328" r:id="rId26"/>
    <p:sldId id="330" r:id="rId27"/>
    <p:sldId id="331" r:id="rId28"/>
    <p:sldId id="332" r:id="rId29"/>
    <p:sldId id="333" r:id="rId30"/>
    <p:sldId id="335" r:id="rId31"/>
    <p:sldId id="336" r:id="rId32"/>
    <p:sldId id="290" r:id="rId33"/>
    <p:sldId id="341" r:id="rId34"/>
    <p:sldId id="291" r:id="rId35"/>
    <p:sldId id="292" r:id="rId36"/>
    <p:sldId id="337" r:id="rId37"/>
    <p:sldId id="338" r:id="rId38"/>
    <p:sldId id="285" r:id="rId39"/>
    <p:sldId id="286" r:id="rId40"/>
    <p:sldId id="287" r:id="rId41"/>
    <p:sldId id="261" r:id="rId42"/>
    <p:sldId id="342" r:id="rId43"/>
    <p:sldId id="297" r:id="rId44"/>
    <p:sldId id="343" r:id="rId45"/>
    <p:sldId id="344" r:id="rId46"/>
    <p:sldId id="345" r:id="rId47"/>
    <p:sldId id="346" r:id="rId48"/>
    <p:sldId id="347" r:id="rId49"/>
    <p:sldId id="263" r:id="rId50"/>
    <p:sldId id="348" r:id="rId51"/>
    <p:sldId id="352" r:id="rId52"/>
    <p:sldId id="267" r:id="rId53"/>
    <p:sldId id="268" r:id="rId54"/>
    <p:sldId id="356" r:id="rId55"/>
    <p:sldId id="357" r:id="rId56"/>
    <p:sldId id="358" r:id="rId57"/>
    <p:sldId id="359" r:id="rId58"/>
    <p:sldId id="369" r:id="rId59"/>
    <p:sldId id="361" r:id="rId60"/>
    <p:sldId id="362" r:id="rId61"/>
    <p:sldId id="370" r:id="rId62"/>
    <p:sldId id="353" r:id="rId63"/>
    <p:sldId id="364" r:id="rId64"/>
    <p:sldId id="273" r:id="rId65"/>
    <p:sldId id="327" r:id="rId66"/>
    <p:sldId id="366" r:id="rId67"/>
    <p:sldId id="367" r:id="rId68"/>
    <p:sldId id="368" r:id="rId69"/>
    <p:sldId id="355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F320B"/>
    <a:srgbClr val="0030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45"/>
    <p:restoredTop sz="81679"/>
  </p:normalViewPr>
  <p:slideViewPr>
    <p:cSldViewPr snapToGrid="0" snapToObjects="1">
      <p:cViewPr>
        <p:scale>
          <a:sx n="74" d="100"/>
          <a:sy n="74" d="100"/>
        </p:scale>
        <p:origin x="144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3" d="100"/>
        <a:sy n="33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70" Type="http://schemas.openxmlformats.org/officeDocument/2006/relationships/slide" Target="slides/slide69.xml"/><Relationship Id="rId71" Type="http://schemas.openxmlformats.org/officeDocument/2006/relationships/notesMaster" Target="notesMasters/notesMaster1.xml"/><Relationship Id="rId72" Type="http://schemas.openxmlformats.org/officeDocument/2006/relationships/presProps" Target="pres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73" Type="http://schemas.openxmlformats.org/officeDocument/2006/relationships/viewProps" Target="viewProps.xml"/><Relationship Id="rId74" Type="http://schemas.openxmlformats.org/officeDocument/2006/relationships/theme" Target="theme/theme1.xml"/><Relationship Id="rId75" Type="http://schemas.openxmlformats.org/officeDocument/2006/relationships/tableStyles" Target="tableStyles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64DA8C-E65F-C44E-A458-4D192601A9D2}" type="datetimeFigureOut">
              <a:rPr lang="en-US" smtClean="0"/>
              <a:t>1/17/19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D9B6FC-36E8-8F49-BEAE-D3F366152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524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D9B6FC-36E8-8F49-BEAE-D3F3661520E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163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his model has gained popularity in recent years [7–13] as an ex-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planation to several anomalous experimental measurements in particle physics.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D9B6FC-36E8-8F49-BEAE-D3F3661520E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96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>
                <a:solidFill>
                  <a:srgbClr val="FF0000"/>
                </a:solidFill>
              </a:rPr>
              <a:t>Are the 13 TeV data a killjoy? </a:t>
            </a:r>
            <a:r>
              <a:rPr lang="en-GB" sz="1200" dirty="0" smtClean="0">
                <a:solidFill>
                  <a:srgbClr val="FF0000"/>
                </a:solidFill>
                <a:sym typeface="Wingdings"/>
              </a:rPr>
              <a:t>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D9B6FC-36E8-8F49-BEAE-D3F3661520E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214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D9B6FC-36E8-8F49-BEAE-D3F3661520E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6882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D9B6FC-36E8-8F49-BEAE-D3F3661520E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652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FD6FD2-A88C-1646-9D09-D10FF154890B}" type="slidenum">
              <a:rPr lang="fr-FR"/>
              <a:pPr/>
              <a:t>41</a:t>
            </a:fld>
            <a:endParaRPr lang="fr-FR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042" y="4343695"/>
            <a:ext cx="5027916" cy="4113916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623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Gluino</a:t>
            </a:r>
            <a:r>
              <a:rPr lang="en-US" dirty="0"/>
              <a:t> and stop,   N </a:t>
            </a:r>
            <a:r>
              <a:rPr lang="en-US" dirty="0" err="1"/>
              <a:t>subjettiness</a:t>
            </a:r>
            <a:r>
              <a:rPr lang="en-US" dirty="0"/>
              <a:t> variables, soft drop jet mass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8699CAA-2A56-B64C-8F21-A3409FDF3F0D}" type="datetime1">
              <a:rPr lang="en-US" smtClean="0"/>
              <a:t>1/17/19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E80AE51-32F4-6945-8704-36FC6FEB4AED}" type="slidenum">
              <a:rPr lang="en-US" smtClean="0"/>
              <a:pPr>
                <a:defRPr/>
              </a:pPr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862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Choosing just a few of the SRs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28699CAA-2A56-B64C-8F21-A3409FDF3F0D}" type="datetime1">
              <a:rPr lang="en-US" smtClean="0"/>
              <a:t>1/17/19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E80AE51-32F4-6945-8704-36FC6FEB4AED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329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Razo </a:t>
            </a:r>
            <a:r>
              <a:rPr lang="en-US" dirty="0" err="1"/>
              <a:t>gluino</a:t>
            </a:r>
            <a:r>
              <a:rPr lang="en-US" dirty="0"/>
              <a:t> similar to summary of other analyses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28699CAA-2A56-B64C-8F21-A3409FDF3F0D}" type="datetime1">
              <a:rPr lang="en-US" smtClean="0"/>
              <a:t>1/17/19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E80AE51-32F4-6945-8704-36FC6FEB4AED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039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SUS-17-012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8699CAA-2A56-B64C-8F21-A3409FDF3F0D}" type="datetime1">
              <a:rPr lang="en-US" smtClean="0"/>
              <a:t>1/17/19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E80AE51-32F4-6945-8704-36FC6FEB4AED}" type="slidenum">
              <a:rPr lang="en-US" smtClean="0"/>
              <a:pPr>
                <a:defRPr/>
              </a:pPr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0071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Chi0 and Chi+- mass degenerate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8699CAA-2A56-B64C-8F21-A3409FDF3F0D}" type="datetime1">
              <a:rPr lang="en-US" smtClean="0"/>
              <a:t>1/17/19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E80AE51-32F4-6945-8704-36FC6FEB4AED}" type="slidenum">
              <a:rPr lang="en-US" smtClean="0"/>
              <a:pPr>
                <a:defRPr/>
              </a:pPr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7111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SKIP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28699CAA-2A56-B64C-8F21-A3409FDF3F0D}" type="datetime1">
              <a:rPr lang="en-US" smtClean="0"/>
              <a:t>1/17/19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E80AE51-32F4-6945-8704-36FC6FEB4AED}" type="slidenum">
              <a:rPr lang="en-US" smtClean="0"/>
              <a:pPr>
                <a:defRPr/>
              </a:pPr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8360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method for decomposing measured properties event by event to provide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basis of kinematic variables. This is achieved by approximating the rest frames of intermediate particle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states in each event. This reconstructed view of the event gives rise to a natural basis of kinematic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observ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</a:p>
          <a:p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ables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calculated by evaluating the momentum and energy of di</a:t>
            </a:r>
          </a:p>
          <a:p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erent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objects in these reference frames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D9B6FC-36E8-8F49-BEAE-D3F3661520E6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543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5DCF3C-C9C0-4F7E-A278-180EB74D819F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5320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SUS-17-003 (</a:t>
            </a:r>
            <a:r>
              <a:rPr lang="en-US" dirty="0" err="1"/>
              <a:t>stau</a:t>
            </a:r>
            <a:r>
              <a:rPr lang="en-US" dirty="0"/>
              <a:t>) – but no limits yet for direct </a:t>
            </a:r>
            <a:r>
              <a:rPr lang="en-US" dirty="0" err="1"/>
              <a:t>stau</a:t>
            </a:r>
            <a:r>
              <a:rPr lang="en-US" dirty="0"/>
              <a:t> production, SUS-17-009 (</a:t>
            </a:r>
            <a:r>
              <a:rPr lang="en-US" dirty="0" err="1"/>
              <a:t>selec</a:t>
            </a:r>
            <a:r>
              <a:rPr lang="en-US" dirty="0"/>
              <a:t>, </a:t>
            </a:r>
            <a:r>
              <a:rPr lang="en-US" dirty="0" err="1"/>
              <a:t>smu</a:t>
            </a:r>
            <a:r>
              <a:rPr lang="en-US" dirty="0"/>
              <a:t>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8699CAA-2A56-B64C-8F21-A3409FDF3F0D}" type="datetime1">
              <a:rPr lang="en-US" smtClean="0"/>
              <a:t>1/17/19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E80AE51-32F4-6945-8704-36FC6FEB4AED}" type="slidenum">
              <a:rPr lang="en-US" smtClean="0"/>
              <a:pPr>
                <a:defRPr/>
              </a:pPr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626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1/18/18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2C55-8E27-9D43-AA46-1D0F71530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43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61292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2"/>
            <a:ext cx="10515600" cy="5395057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780" y="6538912"/>
            <a:ext cx="2743200" cy="243183"/>
          </a:xfrm>
        </p:spPr>
        <p:txBody>
          <a:bodyPr/>
          <a:lstStyle/>
          <a:p>
            <a:r>
              <a:rPr lang="en-US" smtClean="0"/>
              <a:t>1/18/18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339020" y="6434512"/>
            <a:ext cx="2743200" cy="365125"/>
          </a:xfrm>
        </p:spPr>
        <p:txBody>
          <a:bodyPr/>
          <a:lstStyle/>
          <a:p>
            <a:fld id="{6FAB2C55-8E27-9D43-AA46-1D0F71530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492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1/18/18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2C55-8E27-9D43-AA46-1D0F71530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0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1/18/18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2C55-8E27-9D43-AA46-1D0F71530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42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9318"/>
            <a:ext cx="10515600" cy="9645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064871"/>
            <a:ext cx="10515600" cy="51120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49269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1/18/18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99704" y="64600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48800" y="645999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B2C55-8E27-9D43-AA46-1D0F71530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23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4" r:id="rId3"/>
    <p:sldLayoutId id="2147483655" r:id="rId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7030A0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rgbClr val="003098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rgbClr val="6F320B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4" Type="http://schemas.openxmlformats.org/officeDocument/2006/relationships/image" Target="../media/image2.tif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3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5" Type="http://schemas.openxmlformats.org/officeDocument/2006/relationships/image" Target="../media/image17.png"/><Relationship Id="rId6" Type="http://schemas.openxmlformats.org/officeDocument/2006/relationships/image" Target="../media/image18.png"/><Relationship Id="rId7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4" Type="http://schemas.openxmlformats.org/officeDocument/2006/relationships/image" Target="../media/image21.png"/><Relationship Id="rId5" Type="http://schemas.openxmlformats.org/officeDocument/2006/relationships/hyperlink" Target="https://arxiv.org/abs/1808.03684" TargetMode="External"/><Relationship Id="rId6" Type="http://schemas.openxmlformats.org/officeDocument/2006/relationships/image" Target="../media/image22.tiff"/><Relationship Id="rId7" Type="http://schemas.openxmlformats.org/officeDocument/2006/relationships/image" Target="../media/image23.tiff"/><Relationship Id="rId8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4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29.png"/><Relationship Id="rId5" Type="http://schemas.openxmlformats.org/officeDocument/2006/relationships/image" Target="../media/image30.png"/><Relationship Id="rId6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1811.03052" TargetMode="External"/><Relationship Id="rId4" Type="http://schemas.openxmlformats.org/officeDocument/2006/relationships/image" Target="../media/image33.tiff"/><Relationship Id="rId5" Type="http://schemas.openxmlformats.org/officeDocument/2006/relationships/image" Target="../media/image3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37.png"/><Relationship Id="rId5" Type="http://schemas.openxmlformats.org/officeDocument/2006/relationships/image" Target="../media/image38.png"/><Relationship Id="rId6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4" Type="http://schemas.openxmlformats.org/officeDocument/2006/relationships/image" Target="../media/image42.png"/><Relationship Id="rId5" Type="http://schemas.openxmlformats.org/officeDocument/2006/relationships/image" Target="../media/image43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tiff"/><Relationship Id="rId4" Type="http://schemas.openxmlformats.org/officeDocument/2006/relationships/image" Target="../media/image48.tiff"/><Relationship Id="rId5" Type="http://schemas.openxmlformats.org/officeDocument/2006/relationships/image" Target="../media/image49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4" Type="http://schemas.openxmlformats.org/officeDocument/2006/relationships/image" Target="../media/image52.tiff"/><Relationship Id="rId5" Type="http://schemas.openxmlformats.org/officeDocument/2006/relationships/image" Target="../media/image53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0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4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4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7.png"/><Relationship Id="rId3" Type="http://schemas.openxmlformats.org/officeDocument/2006/relationships/image" Target="../media/image5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iff"/><Relationship Id="rId4" Type="http://schemas.openxmlformats.org/officeDocument/2006/relationships/image" Target="../media/image61.tiff"/><Relationship Id="rId5" Type="http://schemas.openxmlformats.org/officeDocument/2006/relationships/image" Target="../media/image62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9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4" Type="http://schemas.openxmlformats.org/officeDocument/2006/relationships/image" Target="../media/image59.tiff"/><Relationship Id="rId5" Type="http://schemas.openxmlformats.org/officeDocument/2006/relationships/image" Target="../media/image65.png"/><Relationship Id="rId6" Type="http://schemas.openxmlformats.org/officeDocument/2006/relationships/image" Target="../media/image66.png"/><Relationship Id="rId7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tiff"/><Relationship Id="rId4" Type="http://schemas.openxmlformats.org/officeDocument/2006/relationships/image" Target="../media/image69.tiff"/><Relationship Id="rId5" Type="http://schemas.openxmlformats.org/officeDocument/2006/relationships/image" Target="../media/image70.tiff"/><Relationship Id="rId6" Type="http://schemas.openxmlformats.org/officeDocument/2006/relationships/image" Target="../media/image71.tiff"/><Relationship Id="rId7" Type="http://schemas.openxmlformats.org/officeDocument/2006/relationships/image" Target="../media/image72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tiff"/><Relationship Id="rId4" Type="http://schemas.openxmlformats.org/officeDocument/2006/relationships/image" Target="../media/image75.tiff"/><Relationship Id="rId5" Type="http://schemas.openxmlformats.org/officeDocument/2006/relationships/image" Target="../media/image76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3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tiff"/><Relationship Id="rId4" Type="http://schemas.openxmlformats.org/officeDocument/2006/relationships/image" Target="../media/image79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7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tiff"/><Relationship Id="rId4" Type="http://schemas.openxmlformats.org/officeDocument/2006/relationships/image" Target="../media/image82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0.tif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tiff"/><Relationship Id="rId4" Type="http://schemas.openxmlformats.org/officeDocument/2006/relationships/image" Target="../media/image85.tiff"/><Relationship Id="rId5" Type="http://schemas.openxmlformats.org/officeDocument/2006/relationships/image" Target="../media/image86.png"/><Relationship Id="rId6" Type="http://schemas.openxmlformats.org/officeDocument/2006/relationships/image" Target="../media/image87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3.tif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4" Type="http://schemas.openxmlformats.org/officeDocument/2006/relationships/image" Target="../media/image89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8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tiff"/><Relationship Id="rId4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0.tif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2.e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3.png"/><Relationship Id="rId3" Type="http://schemas.openxmlformats.org/officeDocument/2006/relationships/image" Target="../media/image9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tif"/><Relationship Id="rId4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5.ti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tiff"/><Relationship Id="rId4" Type="http://schemas.openxmlformats.org/officeDocument/2006/relationships/image" Target="../media/image10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8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emf"/><Relationship Id="rId4" Type="http://schemas.openxmlformats.org/officeDocument/2006/relationships/image" Target="../media/image103.em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1.e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4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5.emf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6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7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4" Type="http://schemas.openxmlformats.org/officeDocument/2006/relationships/image" Target="../media/image110.png"/><Relationship Id="rId5" Type="http://schemas.openxmlformats.org/officeDocument/2006/relationships/image" Target="../media/image111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4" Type="http://schemas.openxmlformats.org/officeDocument/2006/relationships/image" Target="../media/image11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4" Type="http://schemas.openxmlformats.org/officeDocument/2006/relationships/image" Target="../media/image116.jpeg"/><Relationship Id="rId5" Type="http://schemas.openxmlformats.org/officeDocument/2006/relationships/image" Target="../media/image117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8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9.png"/><Relationship Id="rId3" Type="http://schemas.openxmlformats.org/officeDocument/2006/relationships/image" Target="../media/image12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cds.cern.ch/record/2637598" TargetMode="External"/><Relationship Id="rId4" Type="http://schemas.openxmlformats.org/officeDocument/2006/relationships/image" Target="../media/image121.png"/><Relationship Id="rId5" Type="http://schemas.openxmlformats.org/officeDocument/2006/relationships/image" Target="../media/image122.png"/><Relationship Id="rId6" Type="http://schemas.openxmlformats.org/officeDocument/2006/relationships/image" Target="../media/image12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4" Type="http://schemas.openxmlformats.org/officeDocument/2006/relationships/image" Target="../media/image125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4" Type="http://schemas.openxmlformats.org/officeDocument/2006/relationships/image" Target="../media/image127.png"/><Relationship Id="rId5" Type="http://schemas.openxmlformats.org/officeDocument/2006/relationships/image" Target="../media/image128.png"/><Relationship Id="rId6" Type="http://schemas.openxmlformats.org/officeDocument/2006/relationships/image" Target="../media/image129.png"/><Relationship Id="rId7" Type="http://schemas.openxmlformats.org/officeDocument/2006/relationships/image" Target="../media/image130.png"/><Relationship Id="rId8" Type="http://schemas.openxmlformats.org/officeDocument/2006/relationships/image" Target="../media/image131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4" Type="http://schemas.openxmlformats.org/officeDocument/2006/relationships/hyperlink" Target="http://cds.cern.ch/record/2628543?ln=en" TargetMode="External"/><Relationship Id="rId5" Type="http://schemas.openxmlformats.org/officeDocument/2006/relationships/image" Target="../media/image133.png"/><Relationship Id="rId6" Type="http://schemas.openxmlformats.org/officeDocument/2006/relationships/image" Target="../media/image13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4" Type="http://schemas.openxmlformats.org/officeDocument/2006/relationships/image" Target="../media/image136.png"/><Relationship Id="rId5" Type="http://schemas.openxmlformats.org/officeDocument/2006/relationships/image" Target="../media/image137.png"/><Relationship Id="rId6" Type="http://schemas.openxmlformats.org/officeDocument/2006/relationships/image" Target="../media/image138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4" Type="http://schemas.openxmlformats.org/officeDocument/2006/relationships/image" Target="../media/image141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9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4" Type="http://schemas.openxmlformats.org/officeDocument/2006/relationships/image" Target="../media/image143.png"/><Relationship Id="rId5" Type="http://schemas.openxmlformats.org/officeDocument/2006/relationships/image" Target="../media/image144.png"/><Relationship Id="rId6" Type="http://schemas.openxmlformats.org/officeDocument/2006/relationships/image" Target="../media/image145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4" Type="http://schemas.openxmlformats.org/officeDocument/2006/relationships/image" Target="../media/image147.png"/><Relationship Id="rId5" Type="http://schemas.openxmlformats.org/officeDocument/2006/relationships/image" Target="../media/image148.png"/><Relationship Id="rId6" Type="http://schemas.openxmlformats.org/officeDocument/2006/relationships/image" Target="../media/image149.png"/><Relationship Id="rId7" Type="http://schemas.openxmlformats.org/officeDocument/2006/relationships/image" Target="../media/image150.png"/><Relationship Id="rId8" Type="http://schemas.openxmlformats.org/officeDocument/2006/relationships/image" Target="../media/image15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2.jpeg"/><Relationship Id="rId3" Type="http://schemas.openxmlformats.org/officeDocument/2006/relationships/image" Target="../media/image153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4.jpeg"/><Relationship Id="rId3" Type="http://schemas.openxmlformats.org/officeDocument/2006/relationships/image" Target="../media/image155.tiff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6.emf"/><Relationship Id="rId3" Type="http://schemas.openxmlformats.org/officeDocument/2006/relationships/image" Target="../media/image157.emf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8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4" Type="http://schemas.openxmlformats.org/officeDocument/2006/relationships/image" Target="../media/image161.emf"/><Relationship Id="rId5" Type="http://schemas.openxmlformats.org/officeDocument/2006/relationships/image" Target="../media/image162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9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tiff"/><Relationship Id="rId4" Type="http://schemas.openxmlformats.org/officeDocument/2006/relationships/image" Target="../media/image165.tiff"/><Relationship Id="rId5" Type="http://schemas.openxmlformats.org/officeDocument/2006/relationships/image" Target="../media/image166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3.tiff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tiff"/><Relationship Id="rId4" Type="http://schemas.openxmlformats.org/officeDocument/2006/relationships/image" Target="../media/image168.tiff"/><Relationship Id="rId5" Type="http://schemas.openxmlformats.org/officeDocument/2006/relationships/image" Target="../media/image169.tiff"/><Relationship Id="rId6" Type="http://schemas.openxmlformats.org/officeDocument/2006/relationships/image" Target="../media/image170.tiff"/><Relationship Id="rId7" Type="http://schemas.openxmlformats.org/officeDocument/2006/relationships/image" Target="../media/image17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tiff"/><Relationship Id="rId4" Type="http://schemas.openxmlformats.org/officeDocument/2006/relationships/image" Target="../media/image174.tiff"/><Relationship Id="rId5" Type="http://schemas.openxmlformats.org/officeDocument/2006/relationships/image" Target="../media/image175.tiff"/><Relationship Id="rId6" Type="http://schemas.openxmlformats.org/officeDocument/2006/relationships/image" Target="../media/image176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2.tiff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tiff"/><Relationship Id="rId4" Type="http://schemas.openxmlformats.org/officeDocument/2006/relationships/image" Target="../media/image179.tiff"/><Relationship Id="rId5" Type="http://schemas.openxmlformats.org/officeDocument/2006/relationships/image" Target="../media/image180.tiff"/><Relationship Id="rId6" Type="http://schemas.openxmlformats.org/officeDocument/2006/relationships/image" Target="../media/image181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7.tiff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2.jp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cms-results.web.cern.ch/cms-results/public-results/publications/B2G/index.htm" TargetMode="Externa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tiff"/><Relationship Id="rId4" Type="http://schemas.openxmlformats.org/officeDocument/2006/relationships/image" Target="../media/image184.png"/><Relationship Id="rId5" Type="http://schemas.openxmlformats.org/officeDocument/2006/relationships/hyperlink" Target="http://arxiv.org/abs/1806.05264" TargetMode="External"/><Relationship Id="rId6" Type="http://schemas.openxmlformats.org/officeDocument/2006/relationships/image" Target="../media/image185.png"/><Relationship Id="rId7" Type="http://schemas.openxmlformats.org/officeDocument/2006/relationships/image" Target="../media/image18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4" Type="http://schemas.openxmlformats.org/officeDocument/2006/relationships/image" Target="../media/image189.png"/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87.pn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90.png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1.png"/><Relationship Id="rId3" Type="http://schemas.openxmlformats.org/officeDocument/2006/relationships/image" Target="../media/image19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Beyond the Standard Model Physics at the LHC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1946031" y="4267199"/>
            <a:ext cx="4149969" cy="1630363"/>
          </a:xfrm>
        </p:spPr>
        <p:txBody>
          <a:bodyPr>
            <a:noAutofit/>
          </a:bodyPr>
          <a:lstStyle/>
          <a:p>
            <a:pPr algn="l"/>
            <a:r>
              <a:rPr lang="en-US" sz="3200" dirty="0" smtClean="0"/>
              <a:t>Meenakshi Narain</a:t>
            </a:r>
          </a:p>
          <a:p>
            <a:pPr algn="l"/>
            <a:r>
              <a:rPr lang="en-US" sz="3200" dirty="0" smtClean="0"/>
              <a:t>Brown University</a:t>
            </a:r>
          </a:p>
        </p:txBody>
      </p:sp>
      <p:pic>
        <p:nvPicPr>
          <p:cNvPr id="4" name="Picture 3" descr="header_banners_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3240" y="3509963"/>
            <a:ext cx="5859065" cy="334803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4795" y="4294363"/>
            <a:ext cx="561236" cy="88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98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Beyond the Standard Model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dirty="0"/>
              <a:t>Standard Model leaves several unanswered questions about the </a:t>
            </a:r>
            <a:r>
              <a:rPr lang="en-US" dirty="0" smtClean="0"/>
              <a:t>universe</a:t>
            </a:r>
            <a:r>
              <a:rPr lang="mr-IN" dirty="0" smtClean="0"/>
              <a:t>…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Leading to a </a:t>
            </a:r>
            <a:r>
              <a:rPr lang="en-US" dirty="0"/>
              <a:t>very rich program of direct searches for new physics</a:t>
            </a:r>
            <a:r>
              <a:rPr lang="en-US" dirty="0" smtClean="0"/>
              <a:t>:</a:t>
            </a:r>
          </a:p>
          <a:p>
            <a:r>
              <a:rPr lang="en-US" dirty="0"/>
              <a:t>Some selected topics</a:t>
            </a:r>
          </a:p>
          <a:p>
            <a:r>
              <a:rPr lang="en-US" dirty="0"/>
              <a:t>Exotica:</a:t>
            </a:r>
          </a:p>
          <a:p>
            <a:pPr lvl="1"/>
            <a:r>
              <a:rPr lang="en-US" dirty="0"/>
              <a:t>New gauge bosons</a:t>
            </a:r>
          </a:p>
          <a:p>
            <a:pPr lvl="1"/>
            <a:r>
              <a:rPr lang="en-US" dirty="0"/>
              <a:t>New heavy resonances</a:t>
            </a:r>
          </a:p>
          <a:p>
            <a:pPr lvl="1"/>
            <a:r>
              <a:rPr lang="en-US" dirty="0"/>
              <a:t>Compositeness/Excited Leptons</a:t>
            </a:r>
          </a:p>
          <a:p>
            <a:pPr lvl="1"/>
            <a:r>
              <a:rPr lang="en-US" dirty="0"/>
              <a:t>Dark matter</a:t>
            </a:r>
          </a:p>
          <a:p>
            <a:pPr lvl="1"/>
            <a:r>
              <a:rPr lang="en-US" dirty="0"/>
              <a:t>Micro Black holes</a:t>
            </a:r>
          </a:p>
          <a:p>
            <a:pPr lvl="1"/>
            <a:r>
              <a:rPr lang="en-US" dirty="0"/>
              <a:t>Long-lived particles</a:t>
            </a:r>
          </a:p>
          <a:p>
            <a:r>
              <a:rPr lang="en-US" dirty="0" smtClean="0"/>
              <a:t>Probe </a:t>
            </a:r>
            <a:r>
              <a:rPr lang="en-US" dirty="0"/>
              <a:t>different supersymmetry </a:t>
            </a:r>
            <a:r>
              <a:rPr lang="en-US" dirty="0" smtClean="0"/>
              <a:t>models/phase-space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0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Recorded by </a:t>
            </a:r>
            <a:r>
              <a:rPr lang="en-US" dirty="0" smtClean="0"/>
              <a:t>CMS/ATLAS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961292"/>
            <a:ext cx="7494916" cy="1791355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LHC delivered 163 fb</a:t>
            </a:r>
            <a:r>
              <a:rPr lang="en-US" baseline="30000" dirty="0" smtClean="0"/>
              <a:t>-1</a:t>
            </a:r>
            <a:r>
              <a:rPr lang="en-US" dirty="0" smtClean="0"/>
              <a:t> of luminosity for Run 2, 2015-2018, at √s = 13 TeV (from 8 </a:t>
            </a:r>
            <a:r>
              <a:rPr lang="mr-IN" dirty="0" smtClean="0"/>
              <a:t>–</a:t>
            </a:r>
            <a:r>
              <a:rPr lang="en-US" dirty="0" smtClean="0"/>
              <a:t> Run 1)</a:t>
            </a:r>
          </a:p>
          <a:p>
            <a:r>
              <a:rPr lang="en-US" dirty="0" smtClean="0"/>
              <a:t>ATLAS recorded: 149 fb-1 and CMS </a:t>
            </a:r>
            <a:r>
              <a:rPr lang="en-US" dirty="0" smtClean="0"/>
              <a:t>recorded 151 fb</a:t>
            </a:r>
            <a:r>
              <a:rPr lang="en-US" baseline="30000" dirty="0" smtClean="0"/>
              <a:t>-1</a:t>
            </a:r>
            <a:r>
              <a:rPr lang="en-US" dirty="0" smtClean="0"/>
              <a:t> </a:t>
            </a:r>
          </a:p>
          <a:p>
            <a:r>
              <a:rPr lang="en-US" dirty="0" smtClean="0"/>
              <a:t>Under challenging pileup conditions (multiple pp collisions per event)</a:t>
            </a:r>
          </a:p>
          <a:p>
            <a:pPr lvl="1"/>
            <a:endParaRPr lang="en-US" dirty="0" smtClean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1/15/19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2AED593F-3993-0B43-9920-EF6992D14DE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6735" y="2738424"/>
            <a:ext cx="5329265" cy="39969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19E11AB8-C4AE-9141-A1F4-CFFD9C39240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37851" y="267597"/>
            <a:ext cx="3484609" cy="26134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3079" r="8921"/>
          <a:stretch/>
        </p:blipFill>
        <p:spPr>
          <a:xfrm>
            <a:off x="6530195" y="3002645"/>
            <a:ext cx="4479523" cy="3657858"/>
          </a:xfrm>
          <a:prstGeom prst="rect">
            <a:avLst/>
          </a:prstGeom>
        </p:spPr>
      </p:pic>
      <p:sp>
        <p:nvSpPr>
          <p:cNvPr id="8" name="Donut 7"/>
          <p:cNvSpPr/>
          <p:nvPr/>
        </p:nvSpPr>
        <p:spPr>
          <a:xfrm rot="19694523">
            <a:off x="2094505" y="5142696"/>
            <a:ext cx="3490242" cy="612475"/>
          </a:xfrm>
          <a:prstGeom prst="donut">
            <a:avLst>
              <a:gd name="adj" fmla="val 6806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Donut 10"/>
          <p:cNvSpPr/>
          <p:nvPr/>
        </p:nvSpPr>
        <p:spPr>
          <a:xfrm rot="18464447">
            <a:off x="7792104" y="4863991"/>
            <a:ext cx="3490242" cy="612475"/>
          </a:xfrm>
          <a:prstGeom prst="donut">
            <a:avLst>
              <a:gd name="adj" fmla="val 6806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09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1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Exotica (non-SUSY) Searches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</p:txBody>
      </p:sp>
      <p:pic>
        <p:nvPicPr>
          <p:cNvPr id="5" name="Image 5" descr="Screen Shot 2018-09-27 at 21.20.14.png">
            <a:extLst>
              <a:ext uri="{FF2B5EF4-FFF2-40B4-BE49-F238E27FC236}">
                <a16:creationId xmlns="" xmlns:a16="http://schemas.microsoft.com/office/drawing/2014/main" id="{C1DB0E50-9676-E147-BEF1-BEFD2AFE9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0370" y="3476069"/>
            <a:ext cx="3366468" cy="3217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11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Screen Shot 2018-01-01 at 21.57.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094" y="1352810"/>
            <a:ext cx="5181596" cy="4438150"/>
          </a:xfrm>
          <a:prstGeom prst="rect">
            <a:avLst/>
          </a:prstGeom>
        </p:spPr>
      </p:pic>
      <p:sp>
        <p:nvSpPr>
          <p:cNvPr id="5" name="Titre 3"/>
          <p:cNvSpPr>
            <a:spLocks noGrp="1"/>
          </p:cNvSpPr>
          <p:nvPr>
            <p:ph type="title"/>
          </p:nvPr>
        </p:nvSpPr>
        <p:spPr>
          <a:xfrm>
            <a:off x="3116892" y="97971"/>
            <a:ext cx="6108751" cy="914400"/>
          </a:xfrm>
        </p:spPr>
        <p:txBody>
          <a:bodyPr>
            <a:noAutofit/>
          </a:bodyPr>
          <a:lstStyle/>
          <a:p>
            <a:pPr algn="ctr"/>
            <a:r>
              <a:rPr lang="en-GB" dirty="0" smtClean="0">
                <a:effectLst/>
              </a:rPr>
              <a:t>Dijet </a:t>
            </a:r>
            <a:r>
              <a:rPr lang="en-GB" dirty="0">
                <a:effectLst/>
              </a:rPr>
              <a:t>Resonance </a:t>
            </a:r>
            <a:r>
              <a:rPr lang="en-GB" dirty="0" smtClean="0">
                <a:effectLst/>
              </a:rPr>
              <a:t>Searches</a:t>
            </a:r>
            <a:endParaRPr lang="en-GB" dirty="0">
              <a:effectLst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7210" y="767442"/>
            <a:ext cx="5226076" cy="5965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960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tp://cms-results.web.cern.ch/cms-results/public-results/preliminary-results/EXO-17-026/CMS-PAS-EXO-17-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937" y="3694730"/>
            <a:ext cx="3146742" cy="30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ttp://cms-results.web.cern.ch/cms-results/public-results/preliminary-results/EXO-17-026/CMS-PAS-EXO-17-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061" y="3359815"/>
            <a:ext cx="3401939" cy="330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	High-mass resonances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6754" y="961291"/>
            <a:ext cx="6567950" cy="2551943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High mass </a:t>
            </a:r>
            <a:r>
              <a:rPr lang="en-US" dirty="0" err="1" smtClean="0"/>
              <a:t>dijet</a:t>
            </a:r>
            <a:r>
              <a:rPr lang="en-US" dirty="0" smtClean="0"/>
              <a:t> resonances at rest ⇒ high energy jets</a:t>
            </a:r>
          </a:p>
          <a:p>
            <a:pPr lvl="1"/>
            <a:r>
              <a:rPr lang="en-US" dirty="0" smtClean="0"/>
              <a:t>Di-jet resonances with 2016+2017 data (~80 fb-1)</a:t>
            </a:r>
          </a:p>
          <a:p>
            <a:r>
              <a:rPr lang="en-US" dirty="0" smtClean="0"/>
              <a:t>Improve and complement parametric background estimation with prediction from high 𝛥𝜂 sideband</a:t>
            </a:r>
          </a:p>
          <a:p>
            <a:r>
              <a:rPr lang="en-US" dirty="0" smtClean="0"/>
              <a:t>Interpretations in a variety of models</a:t>
            </a:r>
          </a:p>
          <a:p>
            <a:r>
              <a:rPr lang="en-US" dirty="0" smtClean="0"/>
              <a:t>Extends limits obtained with 2016 data</a:t>
            </a:r>
          </a:p>
          <a:p>
            <a:pPr lvl="1"/>
            <a:r>
              <a:rPr lang="en-US" dirty="0" smtClean="0"/>
              <a:t>Slow increase in mass reach of ~ few 100 GeV</a:t>
            </a:r>
          </a:p>
          <a:p>
            <a:r>
              <a:rPr lang="en-US" dirty="0" smtClean="0"/>
              <a:t>More Luminosity -&gt; test smaller couplings</a:t>
            </a:r>
          </a:p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206250" y="1"/>
            <a:ext cx="136505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/>
              <a:t>PAS-EXO-17-026</a:t>
            </a:r>
          </a:p>
        </p:txBody>
      </p:sp>
      <p:pic>
        <p:nvPicPr>
          <p:cNvPr id="6150" name="Picture 6" descr="ttp://cms-results.web.cern.ch/cms-results/public-results/preliminary-results/EXO-17-026/CMS-PAS-EXO-17-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721" y="3727388"/>
            <a:ext cx="2869340" cy="3238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01B9C6D6-DCB5-244F-A291-E38900159E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8005" y="961291"/>
            <a:ext cx="5455976" cy="2315232"/>
          </a:xfrm>
          <a:prstGeom prst="rect">
            <a:avLst/>
          </a:prstGeom>
        </p:spPr>
      </p:pic>
      <p:pic>
        <p:nvPicPr>
          <p:cNvPr id="1026" name="Picture 2" descr="ttp://cms-results.web.cern.ch/cms-results/public-results/preliminary-results/EXO-17-026/CMS-PAS-EXO-17-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57" y="3787859"/>
            <a:ext cx="2547949" cy="244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2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3A858292-B226-E54B-A35D-0E35FF3D127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84936" y="1489385"/>
            <a:ext cx="3112028" cy="28381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78D5BA2A-7E2A-8744-872C-896C285778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33"/>
          <a:stretch/>
        </p:blipFill>
        <p:spPr>
          <a:xfrm>
            <a:off x="5562319" y="1458863"/>
            <a:ext cx="2942898" cy="289917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ED4E309E-FD0D-274B-B557-0E6C49016FF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54749" y="1466292"/>
            <a:ext cx="3731232" cy="2706168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="" xmlns:a16="http://schemas.microsoft.com/office/drawing/2014/main" id="{4A6980D8-700C-194A-8005-B1AABFCB9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+mn-lt"/>
              </a:rPr>
              <a:t>Z’ Bosons </a:t>
            </a:r>
            <a:r>
              <a:rPr lang="en-US" dirty="0">
                <a:latin typeface="+mn-lt"/>
              </a:rPr>
              <a:t>in Dilepton Final States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99BC7FBE-5E7D-704D-ABC2-82DA5067C6FC}"/>
              </a:ext>
            </a:extLst>
          </p:cNvPr>
          <p:cNvSpPr txBox="1"/>
          <p:nvPr/>
        </p:nvSpPr>
        <p:spPr>
          <a:xfrm>
            <a:off x="8722854" y="4083876"/>
            <a:ext cx="34435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JHEP06 (2018</a:t>
            </a:r>
            <a:r>
              <a:rPr lang="en-US" sz="1400"/>
              <a:t>) </a:t>
            </a:r>
            <a:r>
              <a:rPr lang="en-US" sz="1400" smtClean="0"/>
              <a:t>120 + </a:t>
            </a:r>
            <a:r>
              <a:rPr lang="en-US" sz="1400" dirty="0"/>
              <a:t>CMS PAS EXO-18-006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DFC2D186-D9D3-744D-8223-A8862AED274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876" y="5812552"/>
            <a:ext cx="5451667" cy="101743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8F129690-2E07-CA4A-8B4D-BE0D3E533CAA}"/>
              </a:ext>
            </a:extLst>
          </p:cNvPr>
          <p:cNvSpPr txBox="1"/>
          <p:nvPr/>
        </p:nvSpPr>
        <p:spPr>
          <a:xfrm>
            <a:off x="440676" y="4919962"/>
            <a:ext cx="23920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tx2"/>
                </a:solidFill>
              </a:rPr>
              <a:t>Spin-1 resonances </a:t>
            </a:r>
            <a:r>
              <a:rPr lang="en-US" sz="2000" dirty="0">
                <a:solidFill>
                  <a:schemeClr val="tx2"/>
                </a:solidFill>
                <a:latin typeface="Comic Sans MS"/>
                <a:sym typeface="Wingdings" pitchFamily="2" charset="2"/>
              </a:rPr>
              <a:t></a:t>
            </a:r>
            <a:r>
              <a:rPr lang="en-US" sz="2000" dirty="0" smtClean="0">
                <a:solidFill>
                  <a:schemeClr val="tx2"/>
                </a:solidFill>
              </a:rPr>
              <a:t> 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33065FC2-5035-354D-B76B-E1E9993084A8}"/>
              </a:ext>
            </a:extLst>
          </p:cNvPr>
          <p:cNvSpPr txBox="1"/>
          <p:nvPr/>
        </p:nvSpPr>
        <p:spPr>
          <a:xfrm>
            <a:off x="574865" y="6017666"/>
            <a:ext cx="2436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tx2"/>
                </a:solidFill>
              </a:rPr>
              <a:t>Spin-2 </a:t>
            </a:r>
            <a:r>
              <a:rPr lang="en-US" sz="2000" dirty="0" smtClean="0">
                <a:solidFill>
                  <a:schemeClr val="tx2"/>
                </a:solidFill>
              </a:rPr>
              <a:t>resonances </a:t>
            </a:r>
            <a:r>
              <a:rPr lang="en-US" sz="2000" dirty="0">
                <a:solidFill>
                  <a:schemeClr val="tx2"/>
                </a:solidFill>
                <a:latin typeface="Comic Sans MS"/>
                <a:sym typeface="Wingdings" pitchFamily="2" charset="2"/>
              </a:rPr>
              <a:t></a:t>
            </a:r>
            <a:endParaRPr lang="en-US" sz="2000" dirty="0">
              <a:solidFill>
                <a:schemeClr val="tx2"/>
              </a:solidFill>
            </a:endParaRPr>
          </a:p>
          <a:p>
            <a:r>
              <a:rPr lang="en-US" sz="2000" dirty="0">
                <a:solidFill>
                  <a:schemeClr val="tx2"/>
                </a:solidFill>
              </a:rPr>
              <a:t>(</a:t>
            </a:r>
            <a:r>
              <a:rPr lang="en-US" sz="2000" dirty="0" err="1">
                <a:solidFill>
                  <a:schemeClr val="tx2"/>
                </a:solidFill>
              </a:rPr>
              <a:t>Kaluza</a:t>
            </a:r>
            <a:r>
              <a:rPr lang="en-US" sz="2000" dirty="0">
                <a:solidFill>
                  <a:schemeClr val="tx2"/>
                </a:solidFill>
              </a:rPr>
              <a:t>-Klein r</a:t>
            </a:r>
            <a:r>
              <a:rPr lang="en-US" sz="2000" dirty="0" smtClean="0">
                <a:solidFill>
                  <a:schemeClr val="tx2"/>
                </a:solidFill>
              </a:rPr>
              <a:t>es.)</a:t>
            </a:r>
            <a:r>
              <a:rPr lang="en-US" sz="2000" dirty="0" smtClean="0">
                <a:solidFill>
                  <a:schemeClr val="tx2"/>
                </a:solidFill>
                <a:latin typeface="Comic Sans MS"/>
              </a:rPr>
              <a:t> </a:t>
            </a:r>
            <a:endParaRPr lang="en-US" sz="2000" dirty="0">
              <a:solidFill>
                <a:schemeClr val="tx2"/>
              </a:solidFill>
              <a:latin typeface="Comic Sans M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AF84EEA5-F03D-2848-B5CD-BC6E1C0BC4B2}"/>
              </a:ext>
            </a:extLst>
          </p:cNvPr>
          <p:cNvSpPr txBox="1"/>
          <p:nvPr/>
        </p:nvSpPr>
        <p:spPr>
          <a:xfrm>
            <a:off x="3011313" y="2908450"/>
            <a:ext cx="1927455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dirty="0">
                <a:solidFill>
                  <a:srgbClr val="CC00CC"/>
                </a:solidFill>
                <a:latin typeface="Comic Sans MS"/>
              </a:rPr>
              <a:t>New: 2017 </a:t>
            </a:r>
            <a:r>
              <a:rPr lang="en-US" sz="1867" dirty="0" err="1">
                <a:solidFill>
                  <a:srgbClr val="CC00CC"/>
                </a:solidFill>
                <a:latin typeface="Comic Sans MS"/>
              </a:rPr>
              <a:t>ee</a:t>
            </a:r>
            <a:endParaRPr lang="en-US" sz="1867" dirty="0">
              <a:solidFill>
                <a:srgbClr val="CC00CC"/>
              </a:solidFill>
              <a:latin typeface="Comic Sans M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C5DAF6B0-F34B-4A49-8261-FCA603558A1E}"/>
              </a:ext>
            </a:extLst>
          </p:cNvPr>
          <p:cNvSpPr txBox="1"/>
          <p:nvPr/>
        </p:nvSpPr>
        <p:spPr>
          <a:xfrm>
            <a:off x="6206448" y="3001694"/>
            <a:ext cx="1278099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dirty="0">
                <a:solidFill>
                  <a:srgbClr val="CC00CC"/>
                </a:solidFill>
                <a:latin typeface="Comic Sans MS"/>
              </a:rPr>
              <a:t>2016 𝝁𝝁</a:t>
            </a:r>
          </a:p>
        </p:txBody>
      </p:sp>
      <p:pic>
        <p:nvPicPr>
          <p:cNvPr id="20" name="Image 17" descr="Screen Shot 2018-06-08 at 00.15.1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35352" y="26010"/>
            <a:ext cx="1740578" cy="1502878"/>
          </a:xfrm>
          <a:prstGeom prst="rect">
            <a:avLst/>
          </a:prstGeom>
        </p:spPr>
      </p:pic>
      <p:sp>
        <p:nvSpPr>
          <p:cNvPr id="24" name="ZoneTexte 20"/>
          <p:cNvSpPr txBox="1"/>
          <p:nvPr/>
        </p:nvSpPr>
        <p:spPr>
          <a:xfrm>
            <a:off x="11618476" y="1006716"/>
            <a:ext cx="380232" cy="246221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en-GB" sz="1000" dirty="0" smtClean="0"/>
              <a:t>e</a:t>
            </a:r>
            <a:r>
              <a:rPr lang="en-GB" sz="1000" dirty="0"/>
              <a:t>/</a:t>
            </a:r>
            <a:r>
              <a:rPr lang="en-GB" sz="1000" dirty="0" smtClean="0"/>
              <a:t>𝝁</a:t>
            </a:r>
            <a:endParaRPr lang="en-GB" sz="1000" dirty="0"/>
          </a:p>
        </p:txBody>
      </p:sp>
      <p:sp>
        <p:nvSpPr>
          <p:cNvPr id="26" name="ZoneTexte 19"/>
          <p:cNvSpPr txBox="1"/>
          <p:nvPr/>
        </p:nvSpPr>
        <p:spPr>
          <a:xfrm>
            <a:off x="11705749" y="32818"/>
            <a:ext cx="380232" cy="246221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en-GB" sz="1000" dirty="0"/>
              <a:t>e/𝝁</a:t>
            </a:r>
          </a:p>
        </p:txBody>
      </p:sp>
      <p:sp>
        <p:nvSpPr>
          <p:cNvPr id="3" name="Rectangle 2"/>
          <p:cNvSpPr/>
          <p:nvPr/>
        </p:nvSpPr>
        <p:spPr>
          <a:xfrm>
            <a:off x="2787500" y="26010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Search for a narrow resonance in invariant mass of </a:t>
            </a:r>
            <a:r>
              <a:rPr lang="en-US" sz="2400" dirty="0" err="1"/>
              <a:t>dilepton</a:t>
            </a:r>
            <a:r>
              <a:rPr lang="en-US" sz="2400" dirty="0"/>
              <a:t> pairs</a:t>
            </a:r>
          </a:p>
          <a:p>
            <a:endParaRPr lang="en-US" sz="2400" dirty="0"/>
          </a:p>
        </p:txBody>
      </p:sp>
      <p:sp>
        <p:nvSpPr>
          <p:cNvPr id="27" name="Mass lower limit, with 2016 &amp; 2017 datasets combined :…"/>
          <p:cNvSpPr txBox="1"/>
          <p:nvPr/>
        </p:nvSpPr>
        <p:spPr>
          <a:xfrm>
            <a:off x="3011313" y="4509512"/>
            <a:ext cx="7840554" cy="12057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35719" tIns="35719" rIns="35719" bIns="35719" anchor="ctr">
            <a:spAutoFit/>
          </a:bodyPr>
          <a:lstStyle/>
          <a:p>
            <a:pPr>
              <a:spcBef>
                <a:spcPts val="141"/>
              </a:spcBef>
              <a:defRPr sz="2500">
                <a:latin typeface="Helvetica"/>
                <a:ea typeface="Helvetica"/>
                <a:cs typeface="Helvetica"/>
                <a:sym typeface="Helvetica"/>
              </a:defRPr>
            </a:pPr>
            <a:r>
              <a:rPr sz="2400" dirty="0"/>
              <a:t>Mass lower limit, with </a:t>
            </a:r>
            <a:r>
              <a:rPr sz="2400" dirty="0">
                <a:solidFill>
                  <a:srgbClr val="0433FF"/>
                </a:solidFill>
              </a:rPr>
              <a:t>2016 &amp; 2017 datasets combined</a:t>
            </a:r>
            <a:r>
              <a:rPr sz="2400" dirty="0"/>
              <a:t> : </a:t>
            </a:r>
          </a:p>
          <a:p>
            <a:pPr marL="160729" indent="-160729">
              <a:spcBef>
                <a:spcPts val="141"/>
              </a:spcBef>
              <a:buSzPct val="100000"/>
              <a:buChar char="•"/>
              <a:defRPr sz="2500">
                <a:latin typeface="Helvetica"/>
                <a:ea typeface="Helvetica"/>
                <a:cs typeface="Helvetica"/>
                <a:sym typeface="Helvetica"/>
              </a:defRPr>
            </a:pPr>
            <a:r>
              <a:rPr sz="2400" dirty="0"/>
              <a:t>Z’</a:t>
            </a:r>
            <a:r>
              <a:rPr sz="2400" baseline="-5999" dirty="0"/>
              <a:t>SSM  </a:t>
            </a:r>
            <a:r>
              <a:rPr sz="2400" dirty="0"/>
              <a:t>(predicted by sequential SM)     : 4.7 TeV</a:t>
            </a:r>
          </a:p>
          <a:p>
            <a:pPr marL="160729" indent="-160729">
              <a:spcBef>
                <a:spcPts val="141"/>
              </a:spcBef>
              <a:buSzPct val="100000"/>
              <a:buChar char="•"/>
              <a:defRPr sz="2500">
                <a:latin typeface="Helvetica"/>
                <a:ea typeface="Helvetica"/>
                <a:cs typeface="Helvetica"/>
                <a:sym typeface="Helvetica"/>
              </a:defRPr>
            </a:pPr>
            <a:r>
              <a:rPr sz="2400" dirty="0"/>
              <a:t>Z’</a:t>
            </a:r>
            <a:r>
              <a:rPr sz="2400" baseline="-5999" dirty="0"/>
              <a:t>ψ  </a:t>
            </a:r>
            <a:r>
              <a:rPr sz="2400" dirty="0"/>
              <a:t>(inspired by GUT based theories) : 4.1 </a:t>
            </a:r>
            <a:r>
              <a:rPr sz="2400" dirty="0" smtClean="0"/>
              <a:t>TeV</a:t>
            </a:r>
            <a:r>
              <a:rPr lang="en-US" sz="2400" dirty="0" smtClean="0"/>
              <a:t>                                                                                                                                                         </a:t>
            </a:r>
            <a:endParaRPr sz="2400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612" y="1545909"/>
            <a:ext cx="2628454" cy="309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22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5669" y="4396394"/>
            <a:ext cx="2508671" cy="24408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3B5CE905-BE0B-DA49-BE4C-AFC0D29D97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4818" y="449108"/>
            <a:ext cx="2934542" cy="2583567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="" xmlns:a16="http://schemas.microsoft.com/office/drawing/2014/main" id="{FA3C696C-A3FB-7849-8D16-5BE743BF6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Light Z’ Boson with L𝜇-L𝜏 Symmetry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BF6C5D7B-8E2E-EC4C-AC66-C173FAA89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583" y="886158"/>
            <a:ext cx="9031514" cy="2715386"/>
          </a:xfrm>
        </p:spPr>
        <p:txBody>
          <a:bodyPr>
            <a:noAutofit/>
          </a:bodyPr>
          <a:lstStyle/>
          <a:p>
            <a:r>
              <a:rPr lang="en-US" sz="2000" dirty="0"/>
              <a:t>Anomaly free extra U(1) symmetry based on L</a:t>
            </a:r>
            <a:r>
              <a:rPr lang="en-US" sz="2000" baseline="-25000" dirty="0"/>
              <a:t>𝜇</a:t>
            </a:r>
            <a:r>
              <a:rPr lang="en-US" sz="2000" dirty="0"/>
              <a:t>-L</a:t>
            </a:r>
            <a:r>
              <a:rPr lang="en-US" sz="2000" baseline="-25000" dirty="0" smtClean="0"/>
              <a:t>𝜏</a:t>
            </a:r>
            <a:endParaRPr lang="en-US" sz="2000" dirty="0"/>
          </a:p>
          <a:p>
            <a:pPr lvl="1"/>
            <a:r>
              <a:rPr lang="en-US" sz="1800" dirty="0" smtClean="0"/>
              <a:t>Could </a:t>
            </a:r>
            <a:r>
              <a:rPr lang="en-US" sz="1800" dirty="0"/>
              <a:t>explain anomalies in g-2, and possibly B </a:t>
            </a:r>
            <a:r>
              <a:rPr lang="en-US" sz="1800" dirty="0" smtClean="0"/>
              <a:t>decays</a:t>
            </a:r>
            <a:endParaRPr lang="en-US" sz="1800" dirty="0"/>
          </a:p>
          <a:p>
            <a:pPr lvl="1"/>
            <a:r>
              <a:rPr lang="en-US" sz="1800" dirty="0" smtClean="0"/>
              <a:t>Given </a:t>
            </a:r>
            <a:r>
              <a:rPr lang="en-US" sz="1800" dirty="0"/>
              <a:t>its flavor non-universal </a:t>
            </a:r>
            <a:r>
              <a:rPr lang="en-US" sz="1800" dirty="0" smtClean="0"/>
              <a:t>couplings, abnormalities in kinematic </a:t>
            </a:r>
            <a:r>
              <a:rPr lang="en-US" sz="1800" dirty="0"/>
              <a:t>angular distributions and lepton flavor universality tests observed in </a:t>
            </a:r>
            <a:r>
              <a:rPr lang="en-US" sz="1800" dirty="0" smtClean="0"/>
              <a:t>B -&gt; K*</a:t>
            </a:r>
            <a:r>
              <a:rPr lang="en-US" sz="1800" dirty="0"/>
              <a:t> </a:t>
            </a:r>
            <a:r>
              <a:rPr lang="en-US" sz="1800" dirty="0" smtClean="0"/>
              <a:t>𝜇</a:t>
            </a:r>
            <a:r>
              <a:rPr lang="en-US" sz="1800" dirty="0"/>
              <a:t> 𝜇</a:t>
            </a:r>
            <a:r>
              <a:rPr lang="en-US" sz="1800" dirty="0" smtClean="0"/>
              <a:t> decays can </a:t>
            </a:r>
            <a:r>
              <a:rPr lang="en-US" sz="1800" dirty="0"/>
              <a:t>be explained by </a:t>
            </a:r>
            <a:r>
              <a:rPr lang="en-US" sz="1800" dirty="0" smtClean="0"/>
              <a:t>this model </a:t>
            </a:r>
            <a:endParaRPr lang="en-US" sz="1800" dirty="0"/>
          </a:p>
          <a:p>
            <a:r>
              <a:rPr lang="en-US" sz="2000" dirty="0"/>
              <a:t>Z’ couples only to 𝜇 and 𝜏, produced as a final state radiation </a:t>
            </a:r>
            <a:r>
              <a:rPr lang="en-US" sz="2000" dirty="0" smtClean="0"/>
              <a:t>from </a:t>
            </a:r>
            <a:r>
              <a:rPr lang="en-US" sz="2000" dirty="0"/>
              <a:t>lepton </a:t>
            </a:r>
            <a:r>
              <a:rPr lang="en-US" sz="2000" dirty="0" smtClean="0"/>
              <a:t>from </a:t>
            </a:r>
            <a:r>
              <a:rPr lang="en-US" sz="2000" dirty="0"/>
              <a:t>some other physics process. </a:t>
            </a:r>
          </a:p>
          <a:p>
            <a:r>
              <a:rPr lang="en-US" sz="2000" dirty="0" smtClean="0"/>
              <a:t>Search </a:t>
            </a:r>
            <a:r>
              <a:rPr lang="en-US" sz="2000" dirty="0"/>
              <a:t>for light Z’ below Z mass in 4𝜇 final state</a:t>
            </a:r>
          </a:p>
          <a:p>
            <a:r>
              <a:rPr lang="en-US" sz="2000" dirty="0" smtClean="0"/>
              <a:t>Use </a:t>
            </a:r>
            <a:r>
              <a:rPr lang="en-US" sz="2000" dirty="0"/>
              <a:t>incredible LHC luminosity to probe smaller couplings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1254EF03-76EC-9E43-ACC3-B5E25E1F2D2D}"/>
              </a:ext>
            </a:extLst>
          </p:cNvPr>
          <p:cNvSpPr txBox="1"/>
          <p:nvPr/>
        </p:nvSpPr>
        <p:spPr>
          <a:xfrm>
            <a:off x="406400" y="6478344"/>
            <a:ext cx="2729948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b-NO" dirty="0" smtClean="0">
                <a:solidFill>
                  <a:srgbClr val="FFC000"/>
                </a:solidFill>
                <a:latin typeface="Comic Sans MS"/>
                <a:hlinkClick r:id="rId5"/>
              </a:rPr>
              <a:t>arXiv 1808.03684</a:t>
            </a:r>
            <a:endParaRPr lang="en-US" sz="2000" dirty="0">
              <a:solidFill>
                <a:srgbClr val="FFC000"/>
              </a:solidFill>
              <a:latin typeface="Comic Sans M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98E545DC-C43E-5B44-A6E4-345917168AD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015062" y="3744086"/>
            <a:ext cx="3465891" cy="244917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D7490A89-2878-2D40-A9C4-691EE64F50B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68712" y="3100083"/>
            <a:ext cx="5288583" cy="373718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64340" y="3744086"/>
            <a:ext cx="3806312" cy="2888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01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 descr="Screen Shot 2018-08-30 at 20.20.3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9789" y="2286000"/>
            <a:ext cx="4692133" cy="2385318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for New Resonances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961293"/>
            <a:ext cx="10810650" cy="1588434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NMSSM Higgs inspired search in mass range 12-70 GeV</a:t>
            </a:r>
          </a:p>
          <a:p>
            <a:r>
              <a:rPr lang="en-GB" dirty="0">
                <a:solidFill>
                  <a:srgbClr val="0000FF"/>
                </a:solidFill>
              </a:rPr>
              <a:t>-Search for </a:t>
            </a:r>
            <a:r>
              <a:rPr lang="en-GB" dirty="0">
                <a:solidFill>
                  <a:srgbClr val="FF0000"/>
                </a:solidFill>
              </a:rPr>
              <a:t>bump</a:t>
            </a:r>
            <a:r>
              <a:rPr lang="en-GB" dirty="0">
                <a:solidFill>
                  <a:srgbClr val="0000FF"/>
                </a:solidFill>
              </a:rPr>
              <a:t> in muon pair </a:t>
            </a:r>
            <a:r>
              <a:rPr lang="en-GB" dirty="0">
                <a:solidFill>
                  <a:srgbClr val="FF0000"/>
                </a:solidFill>
              </a:rPr>
              <a:t>mass spectrum </a:t>
            </a:r>
            <a:r>
              <a:rPr lang="en-GB" dirty="0">
                <a:solidFill>
                  <a:srgbClr val="0000FF"/>
                </a:solidFill>
              </a:rPr>
              <a:t>with associated b-jets</a:t>
            </a:r>
          </a:p>
          <a:p>
            <a:r>
              <a:rPr lang="en-GB" dirty="0">
                <a:solidFill>
                  <a:srgbClr val="0000FF"/>
                </a:solidFill>
              </a:rPr>
              <a:t>-SR1: 2 muons + one central and one forward jets (|</a:t>
            </a:r>
            <a:r>
              <a:rPr lang="en-CA" dirty="0">
                <a:solidFill>
                  <a:srgbClr val="0000FF"/>
                </a:solidFill>
                <a:sym typeface="Symbol"/>
              </a:rPr>
              <a:t></a:t>
            </a:r>
            <a:r>
              <a:rPr lang="en-GB" dirty="0">
                <a:solidFill>
                  <a:srgbClr val="0000FF"/>
                </a:solidFill>
              </a:rPr>
              <a:t>| &gt;2.4), at least 1 b</a:t>
            </a:r>
          </a:p>
          <a:p>
            <a:r>
              <a:rPr lang="en-GB" dirty="0">
                <a:solidFill>
                  <a:srgbClr val="0000FF"/>
                </a:solidFill>
              </a:rPr>
              <a:t>-SR2: 2 muons + 2 central and no forward jets, at least 1 b</a:t>
            </a:r>
          </a:p>
          <a:p>
            <a:endParaRPr lang="en-US" dirty="0"/>
          </a:p>
        </p:txBody>
      </p:sp>
      <p:sp>
        <p:nvSpPr>
          <p:cNvPr id="9" name="ZoneTexte 8"/>
          <p:cNvSpPr txBox="1"/>
          <p:nvPr/>
        </p:nvSpPr>
        <p:spPr>
          <a:xfrm>
            <a:off x="10183383" y="111315"/>
            <a:ext cx="1465466" cy="307777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arXiv:1808.01890</a:t>
            </a:r>
            <a:endParaRPr lang="en-GB" dirty="0"/>
          </a:p>
        </p:txBody>
      </p:sp>
      <p:pic>
        <p:nvPicPr>
          <p:cNvPr id="10" name="Image 9" descr="Screen Shot 2018-08-30 at 20.21.0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789" y="4558294"/>
            <a:ext cx="4641011" cy="2299708"/>
          </a:xfrm>
          <a:prstGeom prst="rect">
            <a:avLst/>
          </a:prstGeom>
        </p:spPr>
      </p:pic>
      <p:sp>
        <p:nvSpPr>
          <p:cNvPr id="11" name="ZoneTexte 10"/>
          <p:cNvSpPr txBox="1"/>
          <p:nvPr/>
        </p:nvSpPr>
        <p:spPr>
          <a:xfrm>
            <a:off x="6423810" y="2633614"/>
            <a:ext cx="55626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FF"/>
                </a:solidFill>
              </a:rPr>
              <a:t>Both regions are independent</a:t>
            </a:r>
          </a:p>
          <a:p>
            <a:r>
              <a:rPr lang="en-GB" sz="2000" dirty="0">
                <a:solidFill>
                  <a:srgbClr val="0000FF"/>
                </a:solidFill>
              </a:rPr>
              <a:t>Excess seen in the both </a:t>
            </a:r>
            <a:r>
              <a:rPr lang="en-GB" sz="2000" dirty="0" smtClean="0">
                <a:solidFill>
                  <a:srgbClr val="0000FF"/>
                </a:solidFill>
              </a:rPr>
              <a:t> regions </a:t>
            </a:r>
            <a:r>
              <a:rPr lang="en-GB" sz="2000" dirty="0">
                <a:solidFill>
                  <a:srgbClr val="0000FF"/>
                </a:solidFill>
              </a:rPr>
              <a:t>around 28 </a:t>
            </a:r>
            <a:r>
              <a:rPr lang="en-GB" sz="2000" dirty="0" smtClean="0">
                <a:solidFill>
                  <a:srgbClr val="0000FF"/>
                </a:solidFill>
              </a:rPr>
              <a:t>GeV</a:t>
            </a:r>
            <a:endParaRPr lang="en-GB" sz="2000" dirty="0"/>
          </a:p>
          <a:p>
            <a:r>
              <a:rPr lang="en-GB" sz="2400" dirty="0">
                <a:solidFill>
                  <a:srgbClr val="FF0000"/>
                </a:solidFill>
              </a:rPr>
              <a:t>SR1: 4.2</a:t>
            </a:r>
            <a:r>
              <a:rPr lang="en-CA" sz="2400" dirty="0">
                <a:solidFill>
                  <a:srgbClr val="FF0000"/>
                </a:solidFill>
                <a:sym typeface="Symbol"/>
              </a:rPr>
              <a:t>  local </a:t>
            </a:r>
            <a:r>
              <a:rPr lang="en-CA" sz="2400" dirty="0" smtClean="0">
                <a:solidFill>
                  <a:srgbClr val="FF0000"/>
                </a:solidFill>
                <a:sym typeface="Symbol"/>
              </a:rPr>
              <a:t>significance.  </a:t>
            </a:r>
          </a:p>
          <a:p>
            <a:r>
              <a:rPr lang="en-CA" sz="2400" dirty="0">
                <a:solidFill>
                  <a:srgbClr val="FF0000"/>
                </a:solidFill>
                <a:sym typeface="Symbol"/>
              </a:rPr>
              <a:t> </a:t>
            </a:r>
            <a:r>
              <a:rPr lang="en-CA" sz="2400" dirty="0" smtClean="0">
                <a:solidFill>
                  <a:srgbClr val="FF0000"/>
                </a:solidFill>
                <a:sym typeface="Symbol"/>
              </a:rPr>
              <a:t>       (~</a:t>
            </a:r>
            <a:r>
              <a:rPr lang="en-CA" sz="2400" dirty="0">
                <a:solidFill>
                  <a:srgbClr val="FF0000"/>
                </a:solidFill>
                <a:sym typeface="Symbol"/>
              </a:rPr>
              <a:t>3.0 global sign.)</a:t>
            </a:r>
          </a:p>
          <a:p>
            <a:r>
              <a:rPr lang="en-CA" sz="2400" dirty="0">
                <a:solidFill>
                  <a:srgbClr val="FF0000"/>
                </a:solidFill>
                <a:sym typeface="Symbol"/>
              </a:rPr>
              <a:t>SR2: </a:t>
            </a:r>
            <a:r>
              <a:rPr lang="en-GB" sz="2400" dirty="0">
                <a:solidFill>
                  <a:srgbClr val="FF0000"/>
                </a:solidFill>
                <a:sym typeface="Symbol"/>
              </a:rPr>
              <a:t>2.9</a:t>
            </a:r>
            <a:r>
              <a:rPr lang="en-CA" sz="2400" dirty="0">
                <a:solidFill>
                  <a:srgbClr val="FF0000"/>
                </a:solidFill>
                <a:sym typeface="Symbol"/>
              </a:rPr>
              <a:t>  local </a:t>
            </a:r>
            <a:r>
              <a:rPr lang="en-CA" sz="2400" dirty="0" smtClean="0">
                <a:solidFill>
                  <a:srgbClr val="FF0000"/>
                </a:solidFill>
                <a:sym typeface="Symbol"/>
              </a:rPr>
              <a:t>significance</a:t>
            </a:r>
            <a:endParaRPr lang="en-CA" sz="2400" dirty="0">
              <a:solidFill>
                <a:srgbClr val="FF0000"/>
              </a:solidFill>
              <a:sym typeface="Symbol"/>
            </a:endParaRPr>
          </a:p>
        </p:txBody>
      </p:sp>
      <p:sp>
        <p:nvSpPr>
          <p:cNvPr id="12" name="ZoneTexte 11"/>
          <p:cNvSpPr txBox="1"/>
          <p:nvPr/>
        </p:nvSpPr>
        <p:spPr>
          <a:xfrm>
            <a:off x="524643" y="2785194"/>
            <a:ext cx="1235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 </a:t>
            </a:r>
            <a:r>
              <a:rPr lang="en-GB" dirty="0" err="1"/>
              <a:t>TeV</a:t>
            </a:r>
            <a:r>
              <a:rPr lang="en-GB" dirty="0"/>
              <a:t> Data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604088D4-752D-984E-85AC-9604B7DC48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4864" y="4533384"/>
            <a:ext cx="3081536" cy="23124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A639A4E8-1B82-3541-9E3A-F7C362CA8842}"/>
              </a:ext>
            </a:extLst>
          </p:cNvPr>
          <p:cNvSpPr txBox="1"/>
          <p:nvPr/>
        </p:nvSpPr>
        <p:spPr>
          <a:xfrm>
            <a:off x="9192344" y="4798894"/>
            <a:ext cx="144962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The Guardian</a:t>
            </a:r>
          </a:p>
          <a:p>
            <a:r>
              <a:rPr lang="en-US" dirty="0"/>
              <a:t>31/10/2018</a:t>
            </a:r>
          </a:p>
        </p:txBody>
      </p:sp>
    </p:spTree>
    <p:extLst>
      <p:ext uri="{BB962C8B-B14F-4D97-AF65-F5344CB8AC3E}">
        <p14:creationId xmlns:p14="http://schemas.microsoft.com/office/powerpoint/2010/main" val="1914902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4072CF-7C2B-4649-8ABF-C5A89D5935B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  <p:pic>
        <p:nvPicPr>
          <p:cNvPr id="5" name="Image 4" descr="Screen Shot 2018-08-30 at 20.20.4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18012"/>
            <a:ext cx="4876800" cy="2339589"/>
          </a:xfrm>
          <a:prstGeom prst="rect">
            <a:avLst/>
          </a:prstGeom>
        </p:spPr>
      </p:pic>
      <p:sp>
        <p:nvSpPr>
          <p:cNvPr id="6" name="Titre 1"/>
          <p:cNvSpPr>
            <a:spLocks noGrp="1"/>
          </p:cNvSpPr>
          <p:nvPr>
            <p:ph type="title"/>
          </p:nvPr>
        </p:nvSpPr>
        <p:spPr>
          <a:xfrm>
            <a:off x="2514600" y="-152400"/>
            <a:ext cx="7239000" cy="904875"/>
          </a:xfrm>
        </p:spPr>
        <p:txBody>
          <a:bodyPr/>
          <a:lstStyle/>
          <a:p>
            <a:r>
              <a:rPr lang="en-GB" dirty="0"/>
              <a:t>Search for New Resonances</a:t>
            </a:r>
          </a:p>
        </p:txBody>
      </p:sp>
      <p:pic>
        <p:nvPicPr>
          <p:cNvPr id="7" name="Image 6" descr="Screen Shot 2018-08-30 at 20.21.1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1" y="3813464"/>
            <a:ext cx="4899101" cy="2282536"/>
          </a:xfrm>
          <a:prstGeom prst="rect">
            <a:avLst/>
          </a:prstGeom>
        </p:spPr>
      </p:pic>
      <p:pic>
        <p:nvPicPr>
          <p:cNvPr id="8" name="Image 7" descr="Screen Shot 2018-09-02 at 13.17.5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7000" y="3886200"/>
            <a:ext cx="2861408" cy="2209800"/>
          </a:xfrm>
          <a:prstGeom prst="rect">
            <a:avLst/>
          </a:prstGeom>
        </p:spPr>
      </p:pic>
      <p:pic>
        <p:nvPicPr>
          <p:cNvPr id="9" name="Image 8" descr="Screen Shot 2018-09-02 at 13.17.06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5600" y="1778000"/>
            <a:ext cx="3733800" cy="1879600"/>
          </a:xfrm>
          <a:prstGeom prst="rect">
            <a:avLst/>
          </a:prstGeom>
        </p:spPr>
      </p:pic>
      <p:sp>
        <p:nvSpPr>
          <p:cNvPr id="10" name="ZoneTexte 9"/>
          <p:cNvSpPr txBox="1"/>
          <p:nvPr/>
        </p:nvSpPr>
        <p:spPr>
          <a:xfrm>
            <a:off x="390716" y="1408668"/>
            <a:ext cx="13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13 </a:t>
            </a:r>
            <a:r>
              <a:rPr lang="en-GB" dirty="0" err="1"/>
              <a:t>TeV</a:t>
            </a:r>
            <a:r>
              <a:rPr lang="en-GB" dirty="0"/>
              <a:t> Data </a:t>
            </a:r>
          </a:p>
        </p:txBody>
      </p:sp>
      <p:sp>
        <p:nvSpPr>
          <p:cNvPr id="11" name="ZoneTexte 10"/>
          <p:cNvSpPr txBox="1"/>
          <p:nvPr/>
        </p:nvSpPr>
        <p:spPr>
          <a:xfrm>
            <a:off x="6858001" y="1295400"/>
            <a:ext cx="2721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….No significant deviation..</a:t>
            </a:r>
          </a:p>
        </p:txBody>
      </p:sp>
      <p:sp>
        <p:nvSpPr>
          <p:cNvPr id="12" name="ZoneTexte 11"/>
          <p:cNvSpPr txBox="1"/>
          <p:nvPr/>
        </p:nvSpPr>
        <p:spPr>
          <a:xfrm>
            <a:off x="9192036" y="4191001"/>
            <a:ext cx="24018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Fiducial cross </a:t>
            </a:r>
            <a:r>
              <a:rPr lang="en-GB" dirty="0" smtClean="0"/>
              <a:t> section </a:t>
            </a:r>
            <a:r>
              <a:rPr lang="en-GB" dirty="0"/>
              <a:t>and </a:t>
            </a:r>
            <a:r>
              <a:rPr lang="en-GB" dirty="0" smtClean="0"/>
              <a:t> ‘prediction’ for </a:t>
            </a:r>
            <a:r>
              <a:rPr lang="en-GB" dirty="0"/>
              <a:t>13 TeV</a:t>
            </a:r>
          </a:p>
        </p:txBody>
      </p:sp>
      <p:sp>
        <p:nvSpPr>
          <p:cNvPr id="13" name="ZoneTexte 12"/>
          <p:cNvSpPr txBox="1"/>
          <p:nvPr/>
        </p:nvSpPr>
        <p:spPr>
          <a:xfrm>
            <a:off x="1742881" y="6287703"/>
            <a:ext cx="303083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 smtClean="0">
                <a:solidFill>
                  <a:srgbClr val="FF0000"/>
                </a:solidFill>
                <a:sym typeface="Wingdings"/>
              </a:rPr>
              <a:t>ATLAS </a:t>
            </a:r>
            <a:r>
              <a:rPr lang="en-GB" sz="2200" dirty="0">
                <a:solidFill>
                  <a:srgbClr val="FF0000"/>
                </a:solidFill>
                <a:sym typeface="Wingdings"/>
              </a:rPr>
              <a:t>results @ 8 TeV?…</a:t>
            </a:r>
            <a:endParaRPr lang="en-GB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60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3883C297-7E2C-774A-BED7-AA8E13BDA07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82897" y="110917"/>
            <a:ext cx="3747203" cy="21432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06CD9C36-BD6B-BD4E-AAEE-33FBE64B4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Compositeness/Excited Leptons 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="" xmlns:a16="http://schemas.microsoft.com/office/drawing/2014/main" id="{DF48E49C-9CA0-A549-915C-DA7EC7E0F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961292"/>
            <a:ext cx="8828314" cy="2941237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Compositeness </a:t>
            </a:r>
            <a:r>
              <a:rPr lang="en-US" dirty="0"/>
              <a:t>models </a:t>
            </a:r>
            <a:r>
              <a:rPr lang="en-US" dirty="0" smtClean="0"/>
              <a:t>suggest </a:t>
            </a:r>
            <a:r>
              <a:rPr lang="en-US" dirty="0"/>
              <a:t>quarks and </a:t>
            </a:r>
            <a:r>
              <a:rPr lang="en-US" dirty="0" smtClean="0"/>
              <a:t>leptons are </a:t>
            </a:r>
            <a:r>
              <a:rPr lang="en-US" dirty="0"/>
              <a:t>made of fundamental constituents that are bound by a new strong </a:t>
            </a:r>
            <a:r>
              <a:rPr lang="en-US" dirty="0" smtClean="0"/>
              <a:t>interaction with </a:t>
            </a:r>
            <a:r>
              <a:rPr lang="en-US" dirty="0"/>
              <a:t>a characteristic energy </a:t>
            </a:r>
            <a:r>
              <a:rPr lang="en-US" dirty="0" smtClean="0"/>
              <a:t>scale </a:t>
            </a:r>
            <a:r>
              <a:rPr lang="en-US" dirty="0" err="1" smtClean="0"/>
              <a:t>Λ</a:t>
            </a:r>
            <a:r>
              <a:rPr lang="en-US" dirty="0"/>
              <a:t> </a:t>
            </a:r>
            <a:r>
              <a:rPr lang="en-US" dirty="0" smtClean="0"/>
              <a:t>(compositeness </a:t>
            </a:r>
            <a:r>
              <a:rPr lang="en-US" dirty="0"/>
              <a:t>scale).</a:t>
            </a:r>
          </a:p>
          <a:p>
            <a:r>
              <a:rPr lang="en-US" dirty="0"/>
              <a:t>C</a:t>
            </a:r>
            <a:r>
              <a:rPr lang="en-US" dirty="0" smtClean="0"/>
              <a:t>ompositeness </a:t>
            </a:r>
            <a:r>
              <a:rPr lang="en-US" dirty="0"/>
              <a:t>models </a:t>
            </a:r>
            <a:r>
              <a:rPr lang="en-US" dirty="0" smtClean="0"/>
              <a:t>predict excited </a:t>
            </a:r>
            <a:r>
              <a:rPr lang="en-US" dirty="0"/>
              <a:t>states of </a:t>
            </a:r>
            <a:r>
              <a:rPr lang="en-US" dirty="0" smtClean="0"/>
              <a:t>quarks and leptons </a:t>
            </a:r>
          </a:p>
          <a:p>
            <a:pPr lvl="1"/>
            <a:r>
              <a:rPr lang="en-US" dirty="0" smtClean="0"/>
              <a:t>They may be produced </a:t>
            </a:r>
            <a:r>
              <a:rPr lang="en-US" dirty="0"/>
              <a:t>via </a:t>
            </a:r>
            <a:r>
              <a:rPr lang="en-US" dirty="0" smtClean="0"/>
              <a:t>contact interactions </a:t>
            </a:r>
            <a:r>
              <a:rPr lang="en-US" dirty="0"/>
              <a:t>(CI) and decay either through SM gauge interactions or via CI to SM fermions.</a:t>
            </a:r>
          </a:p>
          <a:p>
            <a:r>
              <a:rPr lang="en-US" dirty="0" smtClean="0"/>
              <a:t>Produced in </a:t>
            </a:r>
            <a:r>
              <a:rPr lang="en-US" dirty="0" err="1" smtClean="0"/>
              <a:t>qqll</a:t>
            </a:r>
            <a:r>
              <a:rPr lang="en-US" dirty="0" smtClean="0"/>
              <a:t> contact interaction, with gauge decay to a photon</a:t>
            </a:r>
          </a:p>
          <a:p>
            <a:r>
              <a:rPr lang="en-US" dirty="0" smtClean="0"/>
              <a:t>Select </a:t>
            </a:r>
            <a:r>
              <a:rPr lang="en-US" i="1" dirty="0" smtClean="0"/>
              <a:t>l</a:t>
            </a:r>
            <a:r>
              <a:rPr lang="en-US" dirty="0" smtClean="0"/>
              <a:t>𝛾 mass windows (2 pairings) </a:t>
            </a:r>
          </a:p>
          <a:p>
            <a:r>
              <a:rPr lang="en-US" dirty="0" smtClean="0"/>
              <a:t>First search at 13 TeV!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780FEA9D-4A6B-684C-B506-963749F129D0}"/>
              </a:ext>
            </a:extLst>
          </p:cNvPr>
          <p:cNvSpPr txBox="1"/>
          <p:nvPr/>
        </p:nvSpPr>
        <p:spPr>
          <a:xfrm>
            <a:off x="602740" y="6457388"/>
            <a:ext cx="22926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Comic Sans MS"/>
                <a:hlinkClick r:id="rId3"/>
              </a:rPr>
              <a:t> arXiv:1811.03052</a:t>
            </a:r>
            <a:endParaRPr lang="en-US" sz="1400" dirty="0">
              <a:latin typeface="Comic Sans M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4BAD2C98-7106-9A45-A5EA-98D880A4A9B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67354" y="3163887"/>
            <a:ext cx="5315157" cy="375596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A57BF089-46FE-B24B-80C6-0DEA191B2B33}"/>
              </a:ext>
            </a:extLst>
          </p:cNvPr>
          <p:cNvSpPr txBox="1"/>
          <p:nvPr/>
        </p:nvSpPr>
        <p:spPr>
          <a:xfrm>
            <a:off x="1629493" y="3902529"/>
            <a:ext cx="28757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</a:t>
            </a:r>
            <a:r>
              <a:rPr lang="en-US" sz="2400" baseline="-25000" dirty="0"/>
              <a:t>e*</a:t>
            </a:r>
            <a:r>
              <a:rPr lang="en-US" sz="2400" dirty="0"/>
              <a:t> &gt; 3.9 </a:t>
            </a:r>
            <a:r>
              <a:rPr lang="en-US" sz="2400" dirty="0" err="1"/>
              <a:t>TeV</a:t>
            </a:r>
            <a:endParaRPr lang="en-US" sz="2400" dirty="0"/>
          </a:p>
          <a:p>
            <a:r>
              <a:rPr lang="en-US" sz="2400" dirty="0"/>
              <a:t>m</a:t>
            </a:r>
            <a:r>
              <a:rPr lang="en-US" sz="2400" baseline="-25000" dirty="0"/>
              <a:t>𝜇*</a:t>
            </a:r>
            <a:r>
              <a:rPr lang="en-US" sz="2400" dirty="0"/>
              <a:t> &gt; 3.8 </a:t>
            </a:r>
            <a:r>
              <a:rPr lang="en-US" sz="2400" dirty="0" err="1"/>
              <a:t>TeV</a:t>
            </a:r>
            <a:endParaRPr lang="en-US" sz="2400" dirty="0"/>
          </a:p>
          <a:p>
            <a:r>
              <a:rPr lang="en-US" sz="2400" dirty="0"/>
              <a:t>For 𝛬 = m*</a:t>
            </a:r>
          </a:p>
          <a:p>
            <a:endParaRPr lang="en-US" sz="2400" dirty="0"/>
          </a:p>
          <a:p>
            <a:r>
              <a:rPr lang="en-US" sz="2400" dirty="0"/>
              <a:t>Or 𝛬 &gt; ~</a:t>
            </a:r>
            <a:r>
              <a:rPr lang="en-US" sz="2400" dirty="0" smtClean="0"/>
              <a:t>25 </a:t>
            </a:r>
            <a:r>
              <a:rPr lang="en-US" sz="2400" dirty="0"/>
              <a:t>TeV for m* &lt; ~1 TeV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2897" y="3367659"/>
            <a:ext cx="3569189" cy="3397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74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18" descr="Screen Shot 2016-02-14 at 11.02.4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5401" y="4086285"/>
            <a:ext cx="4920001" cy="25377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Search for Micro Black Holes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1"/>
            <a:ext cx="10515600" cy="2786439"/>
          </a:xfrm>
        </p:spPr>
        <p:txBody>
          <a:bodyPr>
            <a:normAutofit fontScale="70000" lnSpcReduction="20000"/>
          </a:bodyPr>
          <a:lstStyle/>
          <a:p>
            <a:pPr marL="228600" lvl="1">
              <a:spcBef>
                <a:spcPts val="1000"/>
              </a:spcBef>
            </a:pPr>
            <a:r>
              <a:rPr lang="en-GB" altLang="x-none" sz="2800" dirty="0" smtClean="0">
                <a:solidFill>
                  <a:srgbClr val="003098"/>
                </a:solidFill>
              </a:rPr>
              <a:t>Miro Black holes :</a:t>
            </a:r>
            <a:r>
              <a:rPr lang="en-GB" altLang="x-none" sz="2800" dirty="0">
                <a:solidFill>
                  <a:srgbClr val="003098"/>
                </a:solidFill>
              </a:rPr>
              <a:t>i</a:t>
            </a:r>
            <a:r>
              <a:rPr lang="en-GB" altLang="x-none" sz="2800" dirty="0" smtClean="0">
                <a:solidFill>
                  <a:srgbClr val="003098"/>
                </a:solidFill>
              </a:rPr>
              <a:t>f </a:t>
            </a:r>
            <a:r>
              <a:rPr lang="en-GB" altLang="x-none" sz="2800" dirty="0">
                <a:solidFill>
                  <a:srgbClr val="003098"/>
                </a:solidFill>
              </a:rPr>
              <a:t>enough mass at small enough radius to cause photon trapping, cross section</a:t>
            </a:r>
            <a:r>
              <a:rPr lang="en-GB" altLang="x-none" sz="2800" dirty="0" smtClean="0">
                <a:solidFill>
                  <a:srgbClr val="003098"/>
                </a:solidFill>
              </a:rPr>
              <a:t>:</a:t>
            </a:r>
            <a:endParaRPr lang="en-GB" dirty="0" smtClean="0"/>
          </a:p>
          <a:p>
            <a:r>
              <a:rPr lang="en-GB" altLang="x-none" dirty="0" smtClean="0"/>
              <a:t>LHC should be a factory of black holes</a:t>
            </a:r>
          </a:p>
          <a:p>
            <a:pPr lvl="1"/>
            <a:r>
              <a:rPr lang="en-GB" altLang="x-none" dirty="0" smtClean="0"/>
              <a:t>lifetime [sec]: 10</a:t>
            </a:r>
            <a:r>
              <a:rPr lang="en-GB" altLang="x-none" baseline="30000" dirty="0" smtClean="0"/>
              <a:t>-27</a:t>
            </a:r>
            <a:r>
              <a:rPr lang="en-GB" altLang="x-none" dirty="0" smtClean="0"/>
              <a:t> – 10</a:t>
            </a:r>
            <a:r>
              <a:rPr lang="en-GB" altLang="x-none" baseline="30000" dirty="0" smtClean="0"/>
              <a:t>-25</a:t>
            </a:r>
          </a:p>
          <a:p>
            <a:pPr lvl="1"/>
            <a:r>
              <a:rPr lang="en-GB" altLang="x-none" dirty="0" smtClean="0"/>
              <a:t>decay through Hawking radiation</a:t>
            </a:r>
          </a:p>
          <a:p>
            <a:r>
              <a:rPr lang="en-GB" dirty="0" smtClean="0"/>
              <a:t>Decay properties of an evaporating black hole </a:t>
            </a:r>
            <a:r>
              <a:rPr lang="en-GB" altLang="x-none" dirty="0" smtClean="0">
                <a:solidFill>
                  <a:srgbClr val="280099"/>
                </a:solidFill>
              </a:rPr>
              <a:t>follows </a:t>
            </a:r>
            <a:r>
              <a:rPr lang="en-GB" altLang="x-none" dirty="0">
                <a:solidFill>
                  <a:srgbClr val="280099"/>
                </a:solidFill>
              </a:rPr>
              <a:t>black body radiations</a:t>
            </a:r>
            <a:endParaRPr lang="en-GB" dirty="0" smtClean="0"/>
          </a:p>
          <a:p>
            <a:pPr lvl="1"/>
            <a:r>
              <a:rPr lang="en-GB" altLang="x-none" dirty="0"/>
              <a:t>equal prob. for all </a:t>
            </a:r>
            <a:r>
              <a:rPr lang="en-GB" altLang="x-none" dirty="0" smtClean="0"/>
              <a:t>particles, high: multiplicity, sum ET, </a:t>
            </a:r>
            <a:r>
              <a:rPr lang="en-GB" altLang="x-none" dirty="0" err="1" smtClean="0"/>
              <a:t>sphericity</a:t>
            </a:r>
            <a:r>
              <a:rPr lang="en-GB" altLang="x-none" dirty="0" smtClean="0"/>
              <a:t>, missing </a:t>
            </a:r>
            <a:r>
              <a:rPr lang="en-GB" altLang="x-none" dirty="0" err="1" smtClean="0"/>
              <a:t>pT</a:t>
            </a:r>
            <a:endParaRPr lang="en-GB" altLang="x-none" dirty="0"/>
          </a:p>
          <a:p>
            <a:pPr lvl="1"/>
            <a:r>
              <a:rPr lang="en-GB" dirty="0" smtClean="0"/>
              <a:t>search in energetic, high-multiplicity final states</a:t>
            </a:r>
          </a:p>
          <a:p>
            <a:r>
              <a:rPr lang="en-GB" dirty="0" smtClean="0"/>
              <a:t>Define S</a:t>
            </a:r>
            <a:r>
              <a:rPr lang="en-GB" baseline="-25000" dirty="0" smtClean="0"/>
              <a:t>T</a:t>
            </a:r>
            <a:r>
              <a:rPr lang="en-GB" dirty="0" smtClean="0"/>
              <a:t> to be the scalar  sum of all high </a:t>
            </a:r>
            <a:r>
              <a:rPr lang="en-GB" dirty="0" err="1" smtClean="0"/>
              <a:t>p</a:t>
            </a:r>
            <a:r>
              <a:rPr lang="en-GB" baseline="-25000" dirty="0" err="1" smtClean="0"/>
              <a:t>T</a:t>
            </a:r>
            <a:r>
              <a:rPr lang="en-GB" dirty="0" smtClean="0"/>
              <a:t> objects  found in the event</a:t>
            </a:r>
          </a:p>
          <a:p>
            <a:r>
              <a:rPr lang="en-GB" dirty="0" smtClean="0"/>
              <a:t>Look for deviations  at high S</a:t>
            </a:r>
            <a:r>
              <a:rPr lang="en-GB" baseline="-25000" dirty="0" smtClean="0"/>
              <a:t>T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5" name="Image 20" descr="Screen Shot 2018-06-01 at 14.52.5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757" y="3601509"/>
            <a:ext cx="3614399" cy="3173619"/>
          </a:xfrm>
          <a:prstGeom prst="rect">
            <a:avLst/>
          </a:prstGeom>
        </p:spPr>
      </p:pic>
      <p:pic>
        <p:nvPicPr>
          <p:cNvPr id="6" name="Image 22" descr="Screen Shot 2018-06-01 at 14.55.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7895" y="3302328"/>
            <a:ext cx="3437348" cy="3179547"/>
          </a:xfrm>
          <a:prstGeom prst="rect">
            <a:avLst/>
          </a:prstGeom>
        </p:spPr>
      </p:pic>
      <p:sp>
        <p:nvSpPr>
          <p:cNvPr id="7" name="ZoneTexte 26"/>
          <p:cNvSpPr txBox="1"/>
          <p:nvPr/>
        </p:nvSpPr>
        <p:spPr>
          <a:xfrm>
            <a:off x="10420249" y="6481875"/>
            <a:ext cx="16433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arXiv:1805.06013</a:t>
            </a: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029" y="1379009"/>
            <a:ext cx="1747942" cy="24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4130569" y="393518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/>
              <a:t>Black hole mass excluded up to  ~10 TeV depending on model assumptions</a:t>
            </a:r>
            <a:endParaRPr lang="en-GB" dirty="0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2346" y="1336375"/>
            <a:ext cx="2046137" cy="1712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21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4588" y="3455873"/>
            <a:ext cx="2517225" cy="182392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Heavy </a:t>
            </a:r>
            <a:r>
              <a:rPr lang="en-US" dirty="0"/>
              <a:t>Majorana </a:t>
            </a:r>
            <a:r>
              <a:rPr lang="en-US" dirty="0" smtClean="0"/>
              <a:t>Neutrino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3"/>
            <a:ext cx="5616388" cy="534986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N production: in decays of W bosons</a:t>
            </a:r>
          </a:p>
          <a:p>
            <a:r>
              <a:rPr lang="en-US" dirty="0" smtClean="0"/>
              <a:t>N decays</a:t>
            </a:r>
            <a:r>
              <a:rPr lang="en-US" dirty="0"/>
              <a:t>: N</a:t>
            </a:r>
            <a:r>
              <a:rPr lang="en-US" dirty="0" smtClean="0"/>
              <a:t>→W𝓁 or Z𝜈</a:t>
            </a:r>
            <a:r>
              <a:rPr lang="en-US" dirty="0"/>
              <a:t>, </a:t>
            </a:r>
            <a:r>
              <a:rPr lang="en-US" dirty="0" smtClean="0"/>
              <a:t>H𝜈 </a:t>
            </a:r>
          </a:p>
          <a:p>
            <a:r>
              <a:rPr lang="en-US" dirty="0"/>
              <a:t>N lifetime: from very small (prompt decays) to macroscopic </a:t>
            </a:r>
            <a:r>
              <a:rPr lang="en-US" dirty="0" smtClean="0"/>
              <a:t>distances from </a:t>
            </a:r>
            <a:r>
              <a:rPr lang="en-US" dirty="0"/>
              <a:t>production vertex (displaced decays</a:t>
            </a:r>
            <a:r>
              <a:rPr lang="en-US" dirty="0" smtClean="0"/>
              <a:t>)</a:t>
            </a:r>
          </a:p>
          <a:p>
            <a:r>
              <a:rPr lang="en-US" i="1" dirty="0"/>
              <a:t>Vℓ</a:t>
            </a:r>
            <a:r>
              <a:rPr lang="en-US" dirty="0"/>
              <a:t>N is the matrix element describing the mixing of N with the </a:t>
            </a:r>
            <a:r>
              <a:rPr lang="en-US" dirty="0" smtClean="0"/>
              <a:t>SM neutrino </a:t>
            </a:r>
            <a:r>
              <a:rPr lang="en-US" dirty="0"/>
              <a:t>of flavor </a:t>
            </a:r>
            <a:r>
              <a:rPr lang="en-US" i="1" dirty="0" smtClean="0"/>
              <a:t>ℓ</a:t>
            </a:r>
          </a:p>
          <a:p>
            <a:r>
              <a:rPr lang="en-US" dirty="0"/>
              <a:t>Same-sign </a:t>
            </a:r>
            <a:r>
              <a:rPr lang="en-US" dirty="0" err="1"/>
              <a:t>dileptons</a:t>
            </a:r>
            <a:r>
              <a:rPr lang="en-US" dirty="0"/>
              <a:t> + 2 jets</a:t>
            </a:r>
            <a:r>
              <a:rPr lang="en-US" dirty="0" smtClean="0"/>
              <a:t>:</a:t>
            </a:r>
          </a:p>
          <a:p>
            <a:pPr lvl="1"/>
            <a:r>
              <a:rPr lang="en-US" dirty="0"/>
              <a:t>allows to fully reconstruct N mass peak</a:t>
            </a:r>
          </a:p>
          <a:p>
            <a:pPr lvl="1"/>
            <a:r>
              <a:rPr lang="en-US" dirty="0"/>
              <a:t>N has to be heavy (jet </a:t>
            </a:r>
            <a:r>
              <a:rPr lang="en-US" dirty="0" err="1"/>
              <a:t>pT</a:t>
            </a:r>
            <a:r>
              <a:rPr lang="en-US" dirty="0"/>
              <a:t> &gt; 30 GeV)</a:t>
            </a:r>
          </a:p>
          <a:p>
            <a:pPr lvl="1"/>
            <a:r>
              <a:rPr lang="en-US" dirty="0"/>
              <a:t>sensitive only </a:t>
            </a:r>
            <a:r>
              <a:rPr lang="en-US" dirty="0" err="1"/>
              <a:t>tolepton</a:t>
            </a:r>
            <a:r>
              <a:rPr lang="en-US" dirty="0"/>
              <a:t>-number-violating (LNV)N </a:t>
            </a:r>
            <a:r>
              <a:rPr lang="en-US" dirty="0" smtClean="0"/>
              <a:t>decays</a:t>
            </a:r>
          </a:p>
          <a:p>
            <a:r>
              <a:rPr lang="en-US" dirty="0" err="1" smtClean="0"/>
              <a:t>Trileptons</a:t>
            </a:r>
            <a:r>
              <a:rPr lang="en-US" dirty="0" smtClean="0"/>
              <a:t> + Missing E</a:t>
            </a:r>
            <a:r>
              <a:rPr lang="en-US" baseline="-25000" dirty="0" smtClean="0"/>
              <a:t>T</a:t>
            </a:r>
          </a:p>
          <a:p>
            <a:pPr lvl="1"/>
            <a:r>
              <a:rPr lang="en-US" dirty="0"/>
              <a:t>no clear N mass peak due to escaping </a:t>
            </a:r>
            <a:r>
              <a:rPr lang="en-US" dirty="0" err="1"/>
              <a:t>ν</a:t>
            </a:r>
            <a:endParaRPr lang="en-US" dirty="0"/>
          </a:p>
          <a:p>
            <a:pPr lvl="1"/>
            <a:r>
              <a:rPr lang="en-US" dirty="0"/>
              <a:t>can detect decay products of very light N (lepton </a:t>
            </a:r>
            <a:r>
              <a:rPr lang="en-US" dirty="0" err="1"/>
              <a:t>pT</a:t>
            </a:r>
            <a:r>
              <a:rPr lang="en-US" dirty="0"/>
              <a:t> &gt; 5 GeV)</a:t>
            </a:r>
          </a:p>
          <a:p>
            <a:pPr lvl="1"/>
            <a:r>
              <a:rPr lang="en-US" dirty="0"/>
              <a:t>sensitive to both LNV </a:t>
            </a:r>
            <a:r>
              <a:rPr lang="en-US" dirty="0" err="1"/>
              <a:t>andLN</a:t>
            </a:r>
            <a:r>
              <a:rPr lang="en-US" dirty="0"/>
              <a:t>-conserving (LNC) N decays</a:t>
            </a:r>
          </a:p>
          <a:p>
            <a:pPr lvl="1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7649" y="4934981"/>
            <a:ext cx="2451101" cy="17209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9898" y="265213"/>
            <a:ext cx="5382102" cy="319066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2668" y="3861697"/>
            <a:ext cx="2998649" cy="2836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59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dirty="0" smtClean="0"/>
              <a:t>Dark Matter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Image 15" descr="Screen Shot 2017-07-07 at 10.53.3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16595"/>
            <a:ext cx="5815314" cy="390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34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Dark Matter Searches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3"/>
            <a:ext cx="10240108" cy="154744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Identifying Dark Matter is one of the most important questions in physics today! </a:t>
            </a:r>
          </a:p>
          <a:p>
            <a:r>
              <a:rPr lang="en-GB" dirty="0" smtClean="0"/>
              <a:t>Complementary strategies to search for DM</a:t>
            </a:r>
          </a:p>
          <a:p>
            <a:r>
              <a:rPr lang="en-GB" dirty="0" smtClean="0"/>
              <a:t>It is likely a new as yet undetected particle</a:t>
            </a:r>
          </a:p>
          <a:p>
            <a:pPr lvl="1"/>
            <a:r>
              <a:rPr lang="en-GB" dirty="0" smtClean="0"/>
              <a:t>Is Dark Matter a new weakly interacting particle?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152" y="2315407"/>
            <a:ext cx="8566908" cy="43901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41232" y="6574794"/>
            <a:ext cx="121700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100" dirty="0" err="1" smtClean="0"/>
              <a:t>Pandolfi</a:t>
            </a:r>
            <a:r>
              <a:rPr lang="en-US" sz="1100" dirty="0" smtClean="0"/>
              <a:t>, @CCC18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93530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Looking for </a:t>
            </a:r>
            <a:r>
              <a:rPr lang="en-US" dirty="0"/>
              <a:t>Dark </a:t>
            </a:r>
            <a:r>
              <a:rPr lang="en-US" dirty="0" smtClean="0"/>
              <a:t>Matter at LHC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436" y="848185"/>
            <a:ext cx="2075883" cy="17831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0207" y="2773359"/>
            <a:ext cx="2356339" cy="210878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6921" y="961291"/>
            <a:ext cx="2077541" cy="146353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33459" y="3120759"/>
            <a:ext cx="2194772" cy="167397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8" y="961292"/>
            <a:ext cx="7414847" cy="5395057"/>
          </a:xfrm>
        </p:spPr>
        <p:txBody>
          <a:bodyPr>
            <a:normAutofit/>
          </a:bodyPr>
          <a:lstStyle/>
          <a:p>
            <a:r>
              <a:rPr lang="en-US" dirty="0" smtClean="0"/>
              <a:t>DM particles are produced in pairs</a:t>
            </a:r>
          </a:p>
          <a:p>
            <a:r>
              <a:rPr lang="en-US" dirty="0" smtClean="0"/>
              <a:t>They are invisible to our detector</a:t>
            </a:r>
          </a:p>
          <a:p>
            <a:endParaRPr lang="en-US" dirty="0" smtClean="0"/>
          </a:p>
          <a:p>
            <a:r>
              <a:rPr lang="en-US" dirty="0" smtClean="0"/>
              <a:t>Need ISR to “see” the event</a:t>
            </a:r>
          </a:p>
          <a:p>
            <a:pPr lvl="1"/>
            <a:r>
              <a:rPr lang="en-US" dirty="0" smtClean="0"/>
              <a:t>ISR </a:t>
            </a:r>
            <a:r>
              <a:rPr lang="en-US" dirty="0"/>
              <a:t>= </a:t>
            </a:r>
            <a:r>
              <a:rPr lang="en-US" dirty="0" smtClean="0"/>
              <a:t>jet (g, q), </a:t>
            </a:r>
            <a:r>
              <a:rPr lang="en-US" dirty="0"/>
              <a:t>photon, W, Z, H, t</a:t>
            </a:r>
            <a:endParaRPr lang="en-US" dirty="0" smtClean="0"/>
          </a:p>
          <a:p>
            <a:r>
              <a:rPr lang="en-US" dirty="0" smtClean="0"/>
              <a:t>In ISR event, DM is identified by momentum imbalance in the event</a:t>
            </a:r>
          </a:p>
          <a:p>
            <a:pPr lvl="1"/>
            <a:r>
              <a:rPr lang="en-US" dirty="0" smtClean="0"/>
              <a:t>Event signal: ISR object (X) + Missing E</a:t>
            </a:r>
            <a:r>
              <a:rPr lang="en-US" baseline="-25000" dirty="0" smtClean="0"/>
              <a:t>T</a:t>
            </a:r>
          </a:p>
          <a:p>
            <a:r>
              <a:rPr lang="en-US" dirty="0" smtClean="0"/>
              <a:t>Searches are signature-based</a:t>
            </a:r>
          </a:p>
          <a:p>
            <a:pPr lvl="1"/>
            <a:r>
              <a:rPr lang="en-US" dirty="0"/>
              <a:t>A coordinated strategy is </a:t>
            </a:r>
            <a:r>
              <a:rPr lang="en-US" dirty="0" smtClean="0"/>
              <a:t>deployed</a:t>
            </a:r>
            <a:endParaRPr lang="en-US" dirty="0"/>
          </a:p>
          <a:p>
            <a:pPr lvl="1"/>
            <a:r>
              <a:rPr lang="en-US" dirty="0" smtClean="0"/>
              <a:t>Many </a:t>
            </a:r>
            <a:r>
              <a:rPr lang="en-US" dirty="0"/>
              <a:t>different model interpretations are possible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20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Search Strategies and Model Interpretation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838217"/>
            <a:ext cx="9769999" cy="3415587"/>
          </a:xfrm>
        </p:spPr>
        <p:txBody>
          <a:bodyPr>
            <a:noAutofit/>
          </a:bodyPr>
          <a:lstStyle/>
          <a:p>
            <a:r>
              <a:rPr lang="en-US" sz="2000" dirty="0" smtClean="0"/>
              <a:t>EFT </a:t>
            </a:r>
            <a:r>
              <a:rPr lang="en-US" sz="2000" dirty="0"/>
              <a:t>approach adopted for LHC Run 1 </a:t>
            </a:r>
            <a:r>
              <a:rPr lang="en-US" sz="2000" dirty="0" smtClean="0"/>
              <a:t>interpretation</a:t>
            </a:r>
          </a:p>
          <a:p>
            <a:pPr lvl="1"/>
            <a:r>
              <a:rPr lang="en-US" sz="1800" dirty="0" smtClean="0"/>
              <a:t>Limited </a:t>
            </a:r>
            <a:r>
              <a:rPr lang="en-US" sz="1800" dirty="0"/>
              <a:t>validity at high energies</a:t>
            </a:r>
          </a:p>
          <a:p>
            <a:r>
              <a:rPr lang="en-US" sz="2000" dirty="0" smtClean="0"/>
              <a:t>Moved </a:t>
            </a:r>
            <a:r>
              <a:rPr lang="en-US" sz="2000" dirty="0"/>
              <a:t>to simplified models for Run 2 </a:t>
            </a:r>
            <a:r>
              <a:rPr lang="en-US" sz="2000" dirty="0" smtClean="0"/>
              <a:t>searches</a:t>
            </a:r>
          </a:p>
          <a:p>
            <a:pPr lvl="1"/>
            <a:r>
              <a:rPr lang="en-US" sz="1800" dirty="0" smtClean="0"/>
              <a:t>Include a </a:t>
            </a:r>
            <a:r>
              <a:rPr lang="en-US" sz="1800" dirty="0"/>
              <a:t>mediator in DM </a:t>
            </a:r>
            <a:r>
              <a:rPr lang="en-US" sz="1800" dirty="0" smtClean="0"/>
              <a:t>production</a:t>
            </a:r>
            <a:endParaRPr lang="en-US" sz="1800" dirty="0"/>
          </a:p>
          <a:p>
            <a:pPr lvl="1"/>
            <a:r>
              <a:rPr lang="en-US" sz="1800" dirty="0"/>
              <a:t>constraints on mediator translate to </a:t>
            </a:r>
            <a:r>
              <a:rPr lang="en-US" sz="1800" dirty="0" smtClean="0"/>
              <a:t>stringent </a:t>
            </a:r>
            <a:r>
              <a:rPr lang="en-US" sz="1800" dirty="0"/>
              <a:t>constraints on the DM phase space</a:t>
            </a:r>
            <a:r>
              <a:rPr lang="en-US" sz="1800" dirty="0" smtClean="0"/>
              <a:t>!</a:t>
            </a:r>
          </a:p>
          <a:p>
            <a:pPr lvl="1"/>
            <a:r>
              <a:rPr lang="en-US" sz="1800" dirty="0"/>
              <a:t>Not yet full-blown theory, but more structure (</a:t>
            </a:r>
            <a:r>
              <a:rPr lang="en-US" sz="1800" dirty="0" err="1"/>
              <a:t>eg</a:t>
            </a:r>
            <a:r>
              <a:rPr lang="en-US" sz="1800" dirty="0"/>
              <a:t>. gauge invariance</a:t>
            </a:r>
            <a:r>
              <a:rPr lang="en-US" sz="1800" dirty="0" smtClean="0"/>
              <a:t>)</a:t>
            </a:r>
          </a:p>
          <a:p>
            <a:pPr lvl="1"/>
            <a:r>
              <a:rPr lang="en-US" sz="1800" dirty="0" smtClean="0"/>
              <a:t>Also more parameters</a:t>
            </a:r>
            <a:r>
              <a:rPr lang="mr-IN" sz="1800" dirty="0" smtClean="0"/>
              <a:t>…</a:t>
            </a:r>
            <a:r>
              <a:rPr lang="en-US" sz="1800" dirty="0" smtClean="0"/>
              <a:t>EFT: (</a:t>
            </a:r>
            <a:r>
              <a:rPr lang="el-GR" sz="1800" dirty="0"/>
              <a:t>Λ, </a:t>
            </a:r>
            <a:r>
              <a:rPr lang="el-GR" sz="1800" dirty="0" smtClean="0"/>
              <a:t>ΜDM</a:t>
            </a:r>
            <a:r>
              <a:rPr lang="en-US" sz="1800" dirty="0" smtClean="0"/>
              <a:t>) </a:t>
            </a:r>
            <a:r>
              <a:rPr lang="en-US" sz="1800" dirty="0"/>
              <a:t>--&gt;  Simplified Models (Μ</a:t>
            </a:r>
            <a:r>
              <a:rPr lang="en-US" sz="1800" baseline="-25000" dirty="0"/>
              <a:t>DM</a:t>
            </a:r>
            <a:r>
              <a:rPr lang="en-US" sz="1800" dirty="0"/>
              <a:t>, </a:t>
            </a:r>
            <a:r>
              <a:rPr lang="en-US" sz="1800" dirty="0" err="1"/>
              <a:t>M</a:t>
            </a:r>
            <a:r>
              <a:rPr lang="en-US" sz="1800" baseline="-25000" dirty="0" err="1"/>
              <a:t>Med</a:t>
            </a:r>
            <a:r>
              <a:rPr lang="en-US" sz="1800" dirty="0"/>
              <a:t>, </a:t>
            </a:r>
            <a:r>
              <a:rPr lang="en-US" sz="1800" dirty="0" err="1"/>
              <a:t>g</a:t>
            </a:r>
            <a:r>
              <a:rPr lang="en-US" sz="1800" baseline="-25000" dirty="0" err="1"/>
              <a:t>q</a:t>
            </a:r>
            <a:r>
              <a:rPr lang="en-US" sz="1800" dirty="0"/>
              <a:t>, </a:t>
            </a:r>
            <a:r>
              <a:rPr lang="en-US" sz="1800" dirty="0" err="1" smtClean="0"/>
              <a:t>g</a:t>
            </a:r>
            <a:r>
              <a:rPr lang="en-US" sz="1800" baseline="-25000" dirty="0" err="1" smtClean="0"/>
              <a:t>DM</a:t>
            </a:r>
            <a:r>
              <a:rPr lang="en-US" sz="1800" dirty="0" smtClean="0"/>
              <a:t>, (</a:t>
            </a:r>
            <a:r>
              <a:rPr lang="en-US" sz="1800" dirty="0" err="1" smtClean="0"/>
              <a:t>g</a:t>
            </a:r>
            <a:r>
              <a:rPr lang="en-US" sz="1800" baseline="-25000" dirty="0" err="1" smtClean="0"/>
              <a:t>l</a:t>
            </a:r>
            <a:r>
              <a:rPr lang="en-US" sz="1800" dirty="0" smtClean="0"/>
              <a:t>))</a:t>
            </a:r>
          </a:p>
          <a:p>
            <a:pPr lvl="1"/>
            <a:r>
              <a:rPr lang="en-US" sz="1800" dirty="0"/>
              <a:t>masses </a:t>
            </a:r>
            <a:r>
              <a:rPr lang="en-US" sz="1800" dirty="0" err="1"/>
              <a:t>m</a:t>
            </a:r>
            <a:r>
              <a:rPr lang="en-US" sz="1800" baseline="-25000" dirty="0" err="1"/>
              <a:t>DM</a:t>
            </a:r>
            <a:r>
              <a:rPr lang="en-US" sz="1800" dirty="0"/>
              <a:t>, </a:t>
            </a:r>
            <a:r>
              <a:rPr lang="en-US" sz="1800" dirty="0" err="1"/>
              <a:t>m</a:t>
            </a:r>
            <a:r>
              <a:rPr lang="en-US" sz="1800" baseline="-25000" dirty="0" err="1"/>
              <a:t>med</a:t>
            </a:r>
            <a:r>
              <a:rPr lang="en-US" sz="1800" dirty="0"/>
              <a:t> pushed by energy </a:t>
            </a:r>
            <a:r>
              <a:rPr lang="en-US" sz="1800" dirty="0" smtClean="0"/>
              <a:t>rise</a:t>
            </a:r>
          </a:p>
          <a:p>
            <a:pPr lvl="1"/>
            <a:r>
              <a:rPr lang="en-US" sz="1800" dirty="0" smtClean="0"/>
              <a:t>Couplings </a:t>
            </a:r>
            <a:r>
              <a:rPr lang="en-US" sz="1800" dirty="0" err="1"/>
              <a:t>g</a:t>
            </a:r>
            <a:r>
              <a:rPr lang="en-US" sz="1800" baseline="-25000" dirty="0" err="1"/>
              <a:t>q</a:t>
            </a:r>
            <a:r>
              <a:rPr lang="en-US" sz="1800" dirty="0"/>
              <a:t>, </a:t>
            </a:r>
            <a:r>
              <a:rPr lang="en-US" sz="1800" dirty="0" err="1" smtClean="0"/>
              <a:t>g</a:t>
            </a:r>
            <a:r>
              <a:rPr lang="en-US" sz="1800" baseline="-25000" dirty="0" err="1" smtClean="0"/>
              <a:t>DM</a:t>
            </a:r>
            <a:r>
              <a:rPr lang="en-US" sz="1800" baseline="-25000" dirty="0" smtClean="0"/>
              <a:t> </a:t>
            </a:r>
            <a:r>
              <a:rPr lang="en-US" sz="1800" dirty="0" smtClean="0"/>
              <a:t>require luminosity</a:t>
            </a:r>
            <a:endParaRPr lang="en-US" sz="2000" dirty="0" smtClean="0"/>
          </a:p>
          <a:p>
            <a:r>
              <a:rPr lang="en-US" sz="2000" dirty="0" smtClean="0"/>
              <a:t>Recent move towards less </a:t>
            </a:r>
            <a:r>
              <a:rPr lang="en-US" sz="2000" dirty="0"/>
              <a:t>simplified models, UV complete models</a:t>
            </a:r>
            <a:r>
              <a:rPr lang="en-US" sz="2000" dirty="0" smtClean="0"/>
              <a:t>[*]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1193" y="4243479"/>
            <a:ext cx="4146261" cy="26145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2272" y="961291"/>
            <a:ext cx="4760058" cy="120981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973713" y="973012"/>
            <a:ext cx="12689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M</a:t>
            </a:r>
            <a:r>
              <a:rPr lang="en-US" sz="1400" baseline="-25000" dirty="0" err="1"/>
              <a:t>med</a:t>
            </a:r>
            <a:r>
              <a:rPr lang="en-US" sz="1400" baseline="-25000" dirty="0"/>
              <a:t> </a:t>
            </a:r>
            <a:r>
              <a:rPr lang="en-US" sz="1400" dirty="0"/>
              <a:t>(</a:t>
            </a:r>
            <a:r>
              <a:rPr lang="en-US" sz="1400" dirty="0" err="1"/>
              <a:t>Γ</a:t>
            </a:r>
            <a:r>
              <a:rPr lang="en-US" sz="1400" baseline="-25000" dirty="0" err="1"/>
              <a:t>med</a:t>
            </a:r>
            <a:r>
              <a:rPr lang="en-US" sz="1400" dirty="0"/>
              <a:t>)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6335386"/>
            <a:ext cx="71745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DM </a:t>
            </a:r>
            <a:r>
              <a:rPr lang="en-US" sz="1400" smtClean="0"/>
              <a:t>working group: http</a:t>
            </a:r>
            <a:r>
              <a:rPr lang="en-US" sz="1400" dirty="0"/>
              <a:t>://</a:t>
            </a:r>
            <a:r>
              <a:rPr lang="en-US" sz="1400" dirty="0" err="1"/>
              <a:t>lpcc.web.cern.ch</a:t>
            </a:r>
            <a:r>
              <a:rPr lang="en-US" sz="1400" dirty="0"/>
              <a:t>/content/</a:t>
            </a:r>
            <a:r>
              <a:rPr lang="en-US" sz="1400" dirty="0" err="1"/>
              <a:t>lhc</a:t>
            </a:r>
            <a:r>
              <a:rPr lang="en-US" sz="1400" dirty="0"/>
              <a:t>-</a:t>
            </a:r>
            <a:r>
              <a:rPr lang="en-US" sz="1400" dirty="0" err="1"/>
              <a:t>dm</a:t>
            </a:r>
            <a:r>
              <a:rPr lang="en-US" sz="1400" dirty="0"/>
              <a:t>-</a:t>
            </a:r>
            <a:r>
              <a:rPr lang="en-US" sz="1400" dirty="0" err="1"/>
              <a:t>wg</a:t>
            </a:r>
            <a:r>
              <a:rPr lang="en-US" sz="1400" dirty="0"/>
              <a:t>-</a:t>
            </a:r>
            <a:r>
              <a:rPr lang="en-US" sz="1400" dirty="0" err="1"/>
              <a:t>wg</a:t>
            </a:r>
            <a:r>
              <a:rPr lang="en-US" sz="1400" dirty="0"/>
              <a:t>-dark-matter-searches-</a:t>
            </a:r>
            <a:r>
              <a:rPr lang="en-US" sz="1400" dirty="0" err="1"/>
              <a:t>lhc</a:t>
            </a:r>
            <a:r>
              <a:rPr lang="en-US" sz="1400" dirty="0"/>
              <a:t> </a:t>
            </a:r>
            <a:endParaRPr lang="en-US" sz="1400" dirty="0" smtClean="0"/>
          </a:p>
          <a:p>
            <a:r>
              <a:rPr lang="en-US" sz="1400" dirty="0" smtClean="0"/>
              <a:t>[*] arXiv:1810.09420</a:t>
            </a:r>
            <a:endParaRPr lang="en-US" sz="1400" dirty="0"/>
          </a:p>
        </p:txBody>
      </p:sp>
      <p:sp>
        <p:nvSpPr>
          <p:cNvPr id="12" name="Rectangle 11"/>
          <p:cNvSpPr/>
          <p:nvPr/>
        </p:nvSpPr>
        <p:spPr>
          <a:xfrm>
            <a:off x="7527077" y="1073617"/>
            <a:ext cx="5587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M</a:t>
            </a:r>
            <a:r>
              <a:rPr lang="en-US" sz="1400" baseline="30000" dirty="0" smtClean="0"/>
              <a:t>*</a:t>
            </a:r>
            <a:endParaRPr lang="en-US" sz="1400" baseline="300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3733" y="4280549"/>
            <a:ext cx="3464253" cy="2028092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186782" y="5662310"/>
            <a:ext cx="16512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‘simple’ spin-0 models  </a:t>
            </a:r>
            <a:endParaRPr lang="en-US" sz="1200" dirty="0" smtClean="0"/>
          </a:p>
          <a:p>
            <a:r>
              <a:rPr lang="en-US" sz="1200" dirty="0" smtClean="0"/>
              <a:t>not </a:t>
            </a:r>
            <a:r>
              <a:rPr lang="en-US" sz="1200" dirty="0"/>
              <a:t>gauge-invariant </a:t>
            </a:r>
            <a:endParaRPr lang="en-US" sz="1200" dirty="0" smtClean="0"/>
          </a:p>
          <a:p>
            <a:r>
              <a:rPr lang="en-US" sz="1200" dirty="0" smtClean="0"/>
              <a:t>being </a:t>
            </a:r>
            <a:r>
              <a:rPr lang="en-US" sz="1200" dirty="0"/>
              <a:t>dropped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53173" y="2203742"/>
            <a:ext cx="1939157" cy="1342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94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The Mono Mania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Mono-jets: Generally the most powerful</a:t>
            </a:r>
          </a:p>
          <a:p>
            <a:r>
              <a:rPr lang="en-GB" sz="2400" dirty="0" smtClean="0"/>
              <a:t>Mono-photons: First used for dark matter Searches</a:t>
            </a:r>
          </a:p>
          <a:p>
            <a:r>
              <a:rPr lang="en-GB" sz="2400" dirty="0" smtClean="0"/>
              <a:t>Mono-</a:t>
            </a:r>
            <a:r>
              <a:rPr lang="en-GB" sz="2400" dirty="0" err="1" smtClean="0"/>
              <a:t>Ws</a:t>
            </a:r>
            <a:r>
              <a:rPr lang="en-GB" sz="2400" dirty="0" smtClean="0"/>
              <a:t>: Distinguish dark matter couplings to u- and d-type of quarks</a:t>
            </a:r>
          </a:p>
          <a:p>
            <a:r>
              <a:rPr lang="en-GB" sz="2400" dirty="0" smtClean="0"/>
              <a:t>Mono-</a:t>
            </a:r>
            <a:r>
              <a:rPr lang="en-GB" sz="2400" dirty="0" err="1" smtClean="0"/>
              <a:t>Zs</a:t>
            </a:r>
            <a:r>
              <a:rPr lang="en-GB" sz="2400" dirty="0" smtClean="0"/>
              <a:t>: Clean signature</a:t>
            </a:r>
          </a:p>
          <a:p>
            <a:r>
              <a:rPr lang="en-GB" sz="2400" dirty="0" smtClean="0"/>
              <a:t>Mono-Tops: Couplings to tops</a:t>
            </a:r>
          </a:p>
          <a:p>
            <a:r>
              <a:rPr lang="en-GB" sz="2400" dirty="0" smtClean="0"/>
              <a:t>Mono-Higgs: Higgs-portals </a:t>
            </a:r>
          </a:p>
          <a:p>
            <a:r>
              <a:rPr lang="en-GB" sz="2400" dirty="0" smtClean="0"/>
              <a:t>Higgs Decays?  </a:t>
            </a:r>
          </a:p>
          <a:p>
            <a:endParaRPr lang="en-GB" sz="2400" dirty="0" smtClean="0"/>
          </a:p>
          <a:p>
            <a:r>
              <a:rPr lang="en-GB" sz="2400" dirty="0">
                <a:solidFill>
                  <a:srgbClr val="FF0000"/>
                </a:solidFill>
              </a:rPr>
              <a:t>No signal seen in any of the “mono”-signals so far</a:t>
            </a:r>
          </a:p>
          <a:p>
            <a:r>
              <a:rPr lang="en-GB" sz="2400" dirty="0">
                <a:solidFill>
                  <a:srgbClr val="FF0000"/>
                </a:solidFill>
              </a:rPr>
              <a:t>Extend limits by search for the mediator   </a:t>
            </a:r>
          </a:p>
          <a:p>
            <a:endParaRPr lang="en-GB" sz="2400" dirty="0" smtClean="0"/>
          </a:p>
          <a:p>
            <a:r>
              <a:rPr lang="en-US" sz="2400" dirty="0" smtClean="0"/>
              <a:t>Reference; LHC Dark Matter working group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9513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DM searches using mono-jets/V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2"/>
            <a:ext cx="10423967" cy="2465529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A classic search at colliders</a:t>
            </a:r>
          </a:p>
          <a:p>
            <a:r>
              <a:rPr lang="en-US" dirty="0" smtClean="0"/>
              <a:t>ISR High </a:t>
            </a:r>
            <a:r>
              <a:rPr lang="en-US" dirty="0" err="1" smtClean="0"/>
              <a:t>pT</a:t>
            </a:r>
            <a:r>
              <a:rPr lang="en-US" dirty="0" smtClean="0"/>
              <a:t> jet </a:t>
            </a:r>
            <a:r>
              <a:rPr lang="en-US" dirty="0"/>
              <a:t>or hadronic W/Z boson </a:t>
            </a:r>
            <a:r>
              <a:rPr lang="en-US" dirty="0" smtClean="0"/>
              <a:t>recoiling </a:t>
            </a:r>
            <a:r>
              <a:rPr lang="en-US" dirty="0"/>
              <a:t>against </a:t>
            </a:r>
            <a:r>
              <a:rPr lang="en-US" dirty="0" smtClean="0"/>
              <a:t>DM</a:t>
            </a:r>
          </a:p>
          <a:p>
            <a:pPr lvl="1"/>
            <a:r>
              <a:rPr lang="en-US" dirty="0" smtClean="0"/>
              <a:t>Also use events with </a:t>
            </a:r>
            <a:r>
              <a:rPr lang="en-US" dirty="0"/>
              <a:t>boosted-jet reconstruction techniques</a:t>
            </a:r>
          </a:p>
          <a:p>
            <a:r>
              <a:rPr lang="en-US" dirty="0" smtClean="0"/>
              <a:t>Signal is seen as </a:t>
            </a:r>
            <a:r>
              <a:rPr lang="en-US" dirty="0"/>
              <a:t>an excess in pTmiss </a:t>
            </a:r>
            <a:r>
              <a:rPr lang="en-US" dirty="0" smtClean="0"/>
              <a:t>tail𝛾</a:t>
            </a:r>
            <a:endParaRPr lang="en-US" dirty="0"/>
          </a:p>
          <a:p>
            <a:pPr lvl="1"/>
            <a:r>
              <a:rPr lang="en-US" dirty="0" smtClean="0"/>
              <a:t>Needs careful estimation of background </a:t>
            </a:r>
          </a:p>
          <a:p>
            <a:pPr lvl="1"/>
            <a:r>
              <a:rPr lang="en-US" dirty="0" smtClean="0"/>
              <a:t>Dominant Z(</a:t>
            </a:r>
            <a:r>
              <a:rPr lang="en-US" dirty="0" err="1" smtClean="0"/>
              <a:t>νν</a:t>
            </a:r>
            <a:r>
              <a:rPr lang="en-US" dirty="0"/>
              <a:t>)/</a:t>
            </a:r>
            <a:r>
              <a:rPr lang="en-US" dirty="0" err="1"/>
              <a:t>W+jets</a:t>
            </a:r>
            <a:r>
              <a:rPr lang="en-US" dirty="0"/>
              <a:t> backgrounds estimated from </a:t>
            </a:r>
            <a:r>
              <a:rPr lang="en-US" dirty="0" smtClean="0"/>
              <a:t>data (simulation cannot be trusted)</a:t>
            </a:r>
            <a:endParaRPr lang="en-US" dirty="0"/>
          </a:p>
          <a:p>
            <a:pPr lvl="2"/>
            <a:r>
              <a:rPr lang="en-US" dirty="0" smtClean="0"/>
              <a:t>Simultaneously </a:t>
            </a:r>
            <a:r>
              <a:rPr lang="en-US" dirty="0"/>
              <a:t>fit to data (</a:t>
            </a:r>
            <a:r>
              <a:rPr lang="en-US" dirty="0" err="1"/>
              <a:t>γ</a:t>
            </a:r>
            <a:r>
              <a:rPr lang="en-US" dirty="0"/>
              <a:t>/Zµµ/Zee/</a:t>
            </a:r>
            <a:r>
              <a:rPr lang="en-US" dirty="0" err="1"/>
              <a:t>Weν</a:t>
            </a:r>
            <a:r>
              <a:rPr lang="en-US" dirty="0"/>
              <a:t>/</a:t>
            </a:r>
            <a:r>
              <a:rPr lang="en-US" dirty="0" err="1"/>
              <a:t>Wµν</a:t>
            </a:r>
            <a:r>
              <a:rPr lang="en-US" dirty="0" smtClean="0"/>
              <a:t>) control regions and </a:t>
            </a:r>
            <a:r>
              <a:rPr lang="en-US" dirty="0"/>
              <a:t>signal region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9702701" y="111315"/>
            <a:ext cx="2141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PhysRevD.97.092005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8423" y="717629"/>
            <a:ext cx="3375890" cy="95734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66" y="3601223"/>
            <a:ext cx="5146151" cy="321881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9399" y="3530996"/>
            <a:ext cx="5361490" cy="328903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92867" y="3450790"/>
            <a:ext cx="1010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 smtClean="0">
                <a:solidFill>
                  <a:srgbClr val="7030A0"/>
                </a:solidFill>
              </a:rPr>
              <a:t>Monojet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401437" y="3450790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7030A0"/>
                </a:solidFill>
              </a:rPr>
              <a:t>Mono-V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223325" y="3450790"/>
            <a:ext cx="1903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7030A0"/>
                </a:solidFill>
              </a:rPr>
              <a:t>𝛾+jet CR, </a:t>
            </a:r>
            <a:r>
              <a:rPr lang="en-US" b="1" dirty="0" err="1" smtClean="0">
                <a:solidFill>
                  <a:srgbClr val="7030A0"/>
                </a:solidFill>
              </a:rPr>
              <a:t>monojet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056563" y="3440749"/>
            <a:ext cx="1856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7030A0"/>
                </a:solidFill>
              </a:rPr>
              <a:t>𝛾+jet CR, mono-V</a:t>
            </a:r>
            <a:endParaRPr lang="en-US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89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Results and Interpretation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Simplified Model interpretation</a:t>
            </a:r>
          </a:p>
          <a:p>
            <a:r>
              <a:rPr lang="en-US" dirty="0"/>
              <a:t>Limits in </a:t>
            </a:r>
            <a:r>
              <a:rPr lang="en-US" dirty="0" err="1" smtClean="0"/>
              <a:t>M</a:t>
            </a:r>
            <a:r>
              <a:rPr lang="en-US" baseline="-25000" dirty="0" err="1" smtClean="0"/>
              <a:t>med</a:t>
            </a:r>
            <a:r>
              <a:rPr lang="en-US" dirty="0" smtClean="0"/>
              <a:t>/M</a:t>
            </a:r>
            <a:r>
              <a:rPr lang="en-US" baseline="-25000" dirty="0" smtClean="0"/>
              <a:t>DM</a:t>
            </a:r>
            <a:r>
              <a:rPr lang="en-US" dirty="0" smtClean="0"/>
              <a:t> plane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Cast </a:t>
            </a:r>
            <a:r>
              <a:rPr lang="en-US" dirty="0"/>
              <a:t>to </a:t>
            </a:r>
            <a:r>
              <a:rPr lang="en-US" dirty="0" err="1"/>
              <a:t>σ</a:t>
            </a:r>
            <a:r>
              <a:rPr lang="en-US" dirty="0"/>
              <a:t>(DM-nucleon</a:t>
            </a:r>
            <a:r>
              <a:rPr lang="en-US" dirty="0" smtClean="0"/>
              <a:t>)</a:t>
            </a:r>
          </a:p>
          <a:p>
            <a:pPr lvl="1"/>
            <a:r>
              <a:rPr lang="en-US" dirty="0"/>
              <a:t>Colliders complementary </a:t>
            </a:r>
            <a:r>
              <a:rPr lang="en-US" dirty="0" smtClean="0"/>
              <a:t>to </a:t>
            </a:r>
          </a:p>
          <a:p>
            <a:pPr marL="457200" lvl="1" indent="0">
              <a:buNone/>
            </a:pPr>
            <a:r>
              <a:rPr lang="en-US" dirty="0"/>
              <a:t> </a:t>
            </a:r>
            <a:r>
              <a:rPr lang="en-US" dirty="0" smtClean="0"/>
              <a:t>  direct searches and extend </a:t>
            </a:r>
            <a:r>
              <a:rPr lang="en-US" dirty="0"/>
              <a:t>to  </a:t>
            </a:r>
            <a:endParaRPr lang="en-US" dirty="0" smtClean="0"/>
          </a:p>
          <a:p>
            <a:pPr marL="457200" lvl="1" indent="0">
              <a:buNone/>
            </a:pPr>
            <a:r>
              <a:rPr lang="en-US" dirty="0"/>
              <a:t> </a:t>
            </a:r>
            <a:r>
              <a:rPr lang="en-US" dirty="0" smtClean="0"/>
              <a:t>  low-M</a:t>
            </a:r>
            <a:r>
              <a:rPr lang="en-US" baseline="-25000" dirty="0" smtClean="0"/>
              <a:t>DM</a:t>
            </a:r>
          </a:p>
          <a:p>
            <a:endParaRPr lang="en-US" dirty="0" smtClean="0"/>
          </a:p>
          <a:p>
            <a:r>
              <a:rPr lang="en-US" dirty="0" smtClean="0"/>
              <a:t>Caveats: very </a:t>
            </a:r>
            <a:r>
              <a:rPr lang="en-US" dirty="0"/>
              <a:t>model-dependent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872" y="3692324"/>
            <a:ext cx="5866500" cy="283830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3234" y="798585"/>
            <a:ext cx="6218766" cy="276625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447099" y="6358363"/>
            <a:ext cx="1844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Spin independent</a:t>
            </a:r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9508871" y="6345965"/>
            <a:ext cx="1723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Spin dependent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6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Mono-H(bb)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Tagging </a:t>
            </a:r>
            <a:r>
              <a:rPr lang="en-US" dirty="0"/>
              <a:t>on Final State </a:t>
            </a:r>
            <a:r>
              <a:rPr lang="en-US" dirty="0" smtClean="0"/>
              <a:t>Radiation</a:t>
            </a:r>
          </a:p>
          <a:p>
            <a:r>
              <a:rPr lang="en-US" dirty="0"/>
              <a:t>Similar signature to mono-V(</a:t>
            </a:r>
            <a:r>
              <a:rPr lang="en-US" dirty="0" err="1"/>
              <a:t>qq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Both </a:t>
            </a:r>
            <a:r>
              <a:rPr lang="en-US" dirty="0"/>
              <a:t>‘(</a:t>
            </a:r>
            <a:r>
              <a:rPr lang="en-US" dirty="0" err="1"/>
              <a:t>X→qq</a:t>
            </a:r>
            <a:r>
              <a:rPr lang="en-US" dirty="0"/>
              <a:t>)+MET</a:t>
            </a:r>
            <a:r>
              <a:rPr lang="en-US" dirty="0" smtClean="0"/>
              <a:t>’</a:t>
            </a:r>
          </a:p>
          <a:p>
            <a:r>
              <a:rPr lang="en-US" dirty="0"/>
              <a:t>Yet very diﬀerent probe: FSR, not </a:t>
            </a:r>
            <a:r>
              <a:rPr lang="en-US" dirty="0" smtClean="0"/>
              <a:t>ISR</a:t>
            </a:r>
            <a:endParaRPr lang="en-US" dirty="0"/>
          </a:p>
          <a:p>
            <a:pPr lvl="1"/>
            <a:r>
              <a:rPr lang="en-US" dirty="0" smtClean="0"/>
              <a:t>Higgs </a:t>
            </a:r>
            <a:r>
              <a:rPr lang="en-US" dirty="0"/>
              <a:t>ISR Yukawa-suppressed</a:t>
            </a:r>
          </a:p>
          <a:p>
            <a:pPr lvl="1"/>
            <a:r>
              <a:rPr lang="en-US" dirty="0" smtClean="0"/>
              <a:t>`Probing </a:t>
            </a:r>
            <a:r>
              <a:rPr lang="en-US" dirty="0"/>
              <a:t>mediator-H coupling</a:t>
            </a:r>
          </a:p>
          <a:p>
            <a:pPr lvl="1"/>
            <a:r>
              <a:rPr lang="en-US" dirty="0" smtClean="0"/>
              <a:t>Both </a:t>
            </a:r>
            <a:r>
              <a:rPr lang="en-US" dirty="0"/>
              <a:t>for 2HDM+Z’ and </a:t>
            </a:r>
            <a:r>
              <a:rPr lang="en-US" dirty="0" smtClean="0"/>
              <a:t>2HDM+a</a:t>
            </a:r>
          </a:p>
          <a:p>
            <a:r>
              <a:rPr lang="en-US" dirty="0"/>
              <a:t>Two signal regions:</a:t>
            </a:r>
          </a:p>
          <a:p>
            <a:pPr lvl="1"/>
            <a:r>
              <a:rPr lang="en-US" dirty="0"/>
              <a:t>moderate Higgs momentum: resolved H, pTmiss &lt; 500 GeV</a:t>
            </a:r>
          </a:p>
          <a:p>
            <a:pPr lvl="1"/>
            <a:r>
              <a:rPr lang="en-US" dirty="0"/>
              <a:t>high Higgs momentum: boosted H, pTmiss &gt; 500 </a:t>
            </a:r>
            <a:r>
              <a:rPr lang="en-US" dirty="0" smtClean="0"/>
              <a:t>GeV</a:t>
            </a:r>
            <a:endParaRPr lang="en-US" dirty="0"/>
          </a:p>
          <a:p>
            <a:r>
              <a:rPr lang="en-US" dirty="0" smtClean="0"/>
              <a:t>Variable-radius </a:t>
            </a:r>
            <a:r>
              <a:rPr lang="en-US" dirty="0"/>
              <a:t>track jets for </a:t>
            </a:r>
            <a:r>
              <a:rPr lang="en-US" dirty="0" smtClean="0"/>
              <a:t>merged H(bb</a:t>
            </a:r>
            <a:r>
              <a:rPr lang="en-US" dirty="0"/>
              <a:t>)-</a:t>
            </a:r>
            <a:r>
              <a:rPr lang="en-US" dirty="0" smtClean="0"/>
              <a:t>tagging</a:t>
            </a:r>
          </a:p>
          <a:p>
            <a:pPr lvl="1"/>
            <a:r>
              <a:rPr lang="en-US" dirty="0" smtClean="0"/>
              <a:t>J</a:t>
            </a:r>
            <a:r>
              <a:rPr lang="is-IS" dirty="0" smtClean="0"/>
              <a:t>et radius decreases with increaing jet PT: R→ R</a:t>
            </a:r>
            <a:r>
              <a:rPr lang="is-IS" baseline="-25000" dirty="0" smtClean="0"/>
              <a:t>eﬀ</a:t>
            </a:r>
            <a:r>
              <a:rPr lang="is-IS" dirty="0" smtClean="0"/>
              <a:t> rho/pT </a:t>
            </a:r>
            <a:endParaRPr lang="en-US" dirty="0" smtClean="0"/>
          </a:p>
          <a:p>
            <a:pPr lvl="1"/>
            <a:r>
              <a:rPr lang="en-US" dirty="0" smtClean="0"/>
              <a:t>Large </a:t>
            </a:r>
            <a:r>
              <a:rPr lang="en-US" dirty="0"/>
              <a:t>eﬃciency gain </a:t>
            </a:r>
            <a:r>
              <a:rPr lang="en-US" dirty="0" smtClean="0"/>
              <a:t>at high mass</a:t>
            </a:r>
          </a:p>
          <a:p>
            <a:r>
              <a:rPr lang="en-US" dirty="0" smtClean="0"/>
              <a:t>Object-based Missing ET signiﬁcance for resolved </a:t>
            </a:r>
            <a:r>
              <a:rPr lang="en-US" dirty="0"/>
              <a:t>H(bb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for events with genuine </a:t>
            </a:r>
            <a:r>
              <a:rPr lang="en-US" dirty="0"/>
              <a:t>low-Missing ET </a:t>
            </a:r>
            <a:endParaRPr lang="en-US" dirty="0" smtClean="0"/>
          </a:p>
          <a:p>
            <a:pPr lvl="1"/>
            <a:r>
              <a:rPr lang="en-US" dirty="0" smtClean="0"/>
              <a:t>Better performance </a:t>
            </a:r>
            <a:r>
              <a:rPr lang="en-US" dirty="0"/>
              <a:t>for </a:t>
            </a:r>
            <a:r>
              <a:rPr lang="en-US" dirty="0" smtClean="0"/>
              <a:t>low-Missing ET signals</a:t>
            </a:r>
          </a:p>
          <a:p>
            <a:pPr lvl="1"/>
            <a:r>
              <a:rPr lang="en-US" dirty="0" smtClean="0"/>
              <a:t>Simple </a:t>
            </a:r>
            <a:r>
              <a:rPr lang="en-US" dirty="0"/>
              <a:t>MET aﬀected by mismeasurements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6400" y="234008"/>
            <a:ext cx="2573877" cy="156943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0967" y="278018"/>
            <a:ext cx="2607290" cy="148141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7548" y="2166888"/>
            <a:ext cx="2925457" cy="214171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0290" y="4413636"/>
            <a:ext cx="2788431" cy="244591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043865" y="6565196"/>
            <a:ext cx="417492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ATLAS: ATLAS-CONF-2018-039/ CMS: arXiv:1811.06562</a:t>
            </a:r>
          </a:p>
        </p:txBody>
      </p:sp>
    </p:spTree>
    <p:extLst>
      <p:ext uri="{BB962C8B-B14F-4D97-AF65-F5344CB8AC3E}">
        <p14:creationId xmlns:p14="http://schemas.microsoft.com/office/powerpoint/2010/main" val="74983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838" y="1833628"/>
            <a:ext cx="2860643" cy="20046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Mono-H(bb)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Setting limits in 2HDM+Z’ framework (</a:t>
            </a:r>
            <a:r>
              <a:rPr lang="en-US" sz="1800" dirty="0" smtClean="0"/>
              <a:t>model-dependent)</a:t>
            </a:r>
          </a:p>
          <a:p>
            <a:r>
              <a:rPr lang="en-US" sz="2000" dirty="0" smtClean="0"/>
              <a:t>ATLAS: Z’ excluded up to 2.8 TeV and m(A) up to 660 GeV</a:t>
            </a:r>
          </a:p>
          <a:p>
            <a:pPr lvl="1"/>
            <a:r>
              <a:rPr lang="en-US" sz="1800" dirty="0" smtClean="0"/>
              <a:t>One of the ﬁrst ATLAS results with 80 fb</a:t>
            </a:r>
            <a:r>
              <a:rPr lang="en-US" sz="1800" baseline="30000" dirty="0" smtClean="0"/>
              <a:t>-1</a:t>
            </a:r>
          </a:p>
          <a:p>
            <a:pPr lvl="2"/>
            <a:endParaRPr lang="en-US" sz="1200" dirty="0" smtClean="0"/>
          </a:p>
          <a:p>
            <a:pPr lvl="2"/>
            <a:endParaRPr lang="en-US" sz="1200" dirty="0" smtClean="0"/>
          </a:p>
          <a:p>
            <a:pPr lvl="2"/>
            <a:endParaRPr lang="en-US" sz="1200" dirty="0" smtClean="0"/>
          </a:p>
          <a:p>
            <a:pPr lvl="2"/>
            <a:endParaRPr lang="en-US" sz="1200" dirty="0"/>
          </a:p>
          <a:p>
            <a:pPr lvl="2"/>
            <a:endParaRPr lang="en-US" sz="1200" dirty="0" smtClean="0"/>
          </a:p>
          <a:p>
            <a:pPr lvl="1"/>
            <a:endParaRPr lang="en-US" sz="1600" dirty="0" smtClean="0"/>
          </a:p>
          <a:p>
            <a:pPr lvl="1"/>
            <a:endParaRPr lang="en-US" sz="1800" dirty="0" smtClean="0"/>
          </a:p>
          <a:p>
            <a:r>
              <a:rPr lang="en-US" sz="2000" dirty="0" smtClean="0"/>
              <a:t>CMS:   baryonic </a:t>
            </a:r>
            <a:r>
              <a:rPr lang="en-US" sz="2000" dirty="0"/>
              <a:t>Z</a:t>
            </a:r>
            <a:r>
              <a:rPr lang="en-US" sz="2000" dirty="0" smtClean="0"/>
              <a:t>’ excluded up </a:t>
            </a:r>
            <a:r>
              <a:rPr lang="en-US" sz="2000" dirty="0"/>
              <a:t>to 1.6 TeV for a DM mass of 1 </a:t>
            </a:r>
            <a:r>
              <a:rPr lang="en-US" sz="2000" dirty="0" smtClean="0"/>
              <a:t>GeV                                                                                         	DM </a:t>
            </a:r>
            <a:r>
              <a:rPr lang="en-US" sz="2000" dirty="0"/>
              <a:t>masses up to 430 GeV for a </a:t>
            </a:r>
            <a:r>
              <a:rPr lang="en-US" sz="2000" dirty="0" smtClean="0"/>
              <a:t>Z’ mass </a:t>
            </a:r>
            <a:r>
              <a:rPr lang="en-US" sz="2000" dirty="0"/>
              <a:t>of 1.1 TeV</a:t>
            </a:r>
            <a:endParaRPr lang="en-US" sz="20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3468" y="1881023"/>
            <a:ext cx="2903228" cy="19572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8314" y="2027387"/>
            <a:ext cx="2239031" cy="136526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055802" y="1391550"/>
            <a:ext cx="30557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sz="1400" smtClean="0"/>
              <a:t>limits </a:t>
            </a:r>
            <a:r>
              <a:rPr lang="en-US" sz="1400" dirty="0"/>
              <a:t>at high mass three times </a:t>
            </a:r>
            <a:endParaRPr lang="en-US" sz="1400" dirty="0" smtClean="0"/>
          </a:p>
          <a:p>
            <a:pPr lvl="1"/>
            <a:r>
              <a:rPr lang="en-US" sz="1400" dirty="0" smtClean="0"/>
              <a:t>better </a:t>
            </a:r>
            <a:r>
              <a:rPr lang="en-US" sz="1400" dirty="0"/>
              <a:t>than ﬁxed-radius jets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3732" y="4467663"/>
            <a:ext cx="3023978" cy="23416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4467" y="4473537"/>
            <a:ext cx="2194541" cy="236652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5651" y="4495433"/>
            <a:ext cx="2977370" cy="2256347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8179768" y="4217409"/>
            <a:ext cx="4456026" cy="30777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lvl="1"/>
            <a:r>
              <a:rPr lang="en-US" sz="1400" dirty="0" smtClean="0"/>
              <a:t>CMS search provides sensitivity at low </a:t>
            </a:r>
            <a:r>
              <a:rPr lang="en-US" sz="1400" dirty="0"/>
              <a:t>masses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6075208" y="3071160"/>
            <a:ext cx="241755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8492764" y="1896236"/>
            <a:ext cx="896945" cy="117492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8496481" y="3102529"/>
            <a:ext cx="893228" cy="457734"/>
          </a:xfrm>
          <a:prstGeom prst="line">
            <a:avLst/>
          </a:prstGeom>
          <a:ln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9" name="Picture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204" y="4529642"/>
            <a:ext cx="2418459" cy="1474669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 rot="2683504">
            <a:off x="1832654" y="5462036"/>
            <a:ext cx="384916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600" smtClean="0"/>
              <a:t>Z’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65230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2934" y="1207448"/>
            <a:ext cx="4378025" cy="24433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mr-IN" dirty="0"/>
              <a:t>MONO-HIGGS (ƔƔ / 𝛕𝛕)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3"/>
            <a:ext cx="10076727" cy="2256470"/>
          </a:xfrm>
        </p:spPr>
        <p:txBody>
          <a:bodyPr>
            <a:noAutofit/>
          </a:bodyPr>
          <a:lstStyle/>
          <a:p>
            <a:r>
              <a:rPr lang="en-US" sz="2400" dirty="0" smtClean="0"/>
              <a:t>Smaller </a:t>
            </a:r>
            <a:r>
              <a:rPr lang="en-US" sz="2400" dirty="0"/>
              <a:t>branching ratios than bb, but some advantages:</a:t>
            </a:r>
          </a:p>
          <a:p>
            <a:pPr lvl="1"/>
            <a:r>
              <a:rPr lang="en-US" sz="2000" dirty="0" err="1" smtClean="0"/>
              <a:t>ɣɣ</a:t>
            </a:r>
            <a:r>
              <a:rPr lang="en-US" sz="2000" dirty="0" smtClean="0"/>
              <a:t>: </a:t>
            </a:r>
            <a:r>
              <a:rPr lang="en-US" sz="2000" dirty="0"/>
              <a:t>high-precision invariant mass reconstruction</a:t>
            </a:r>
          </a:p>
          <a:p>
            <a:pPr lvl="1"/>
            <a:r>
              <a:rPr lang="en-US" sz="2000" dirty="0" smtClean="0"/>
              <a:t>𝛕𝛕: </a:t>
            </a:r>
            <a:r>
              <a:rPr lang="en-US" sz="2000" dirty="0"/>
              <a:t>smaller SM background (compared to bb)</a:t>
            </a:r>
          </a:p>
          <a:p>
            <a:r>
              <a:rPr lang="en-US" sz="2400" dirty="0" smtClean="0"/>
              <a:t>Less </a:t>
            </a:r>
            <a:r>
              <a:rPr lang="en-US" sz="2400" dirty="0"/>
              <a:t>reliant on </a:t>
            </a:r>
            <a:r>
              <a:rPr lang="en-US" sz="2400" dirty="0" err="1" smtClean="0"/>
              <a:t>MissingET</a:t>
            </a:r>
            <a:r>
              <a:rPr lang="en-US" sz="2400" dirty="0" smtClean="0"/>
              <a:t> </a:t>
            </a:r>
            <a:r>
              <a:rPr lang="en-US" sz="2400" dirty="0"/>
              <a:t>triggers</a:t>
            </a:r>
          </a:p>
          <a:p>
            <a:pPr lvl="1"/>
            <a:r>
              <a:rPr lang="en-US" sz="2000" dirty="0" smtClean="0"/>
              <a:t>Can </a:t>
            </a:r>
            <a:r>
              <a:rPr lang="en-US" sz="2000" dirty="0"/>
              <a:t>probe </a:t>
            </a:r>
            <a:r>
              <a:rPr lang="en-US" sz="2000" dirty="0" smtClean="0"/>
              <a:t>lower-</a:t>
            </a:r>
            <a:r>
              <a:rPr lang="en-US" sz="2000" dirty="0" err="1" smtClean="0"/>
              <a:t>MissingET</a:t>
            </a:r>
            <a:r>
              <a:rPr lang="en-US" sz="2000" dirty="0" smtClean="0"/>
              <a:t> </a:t>
            </a:r>
            <a:r>
              <a:rPr lang="en-US" sz="2000" dirty="0"/>
              <a:t>regime</a:t>
            </a:r>
          </a:p>
          <a:p>
            <a:r>
              <a:rPr lang="en-US" sz="2400" dirty="0" smtClean="0"/>
              <a:t>Exclude </a:t>
            </a:r>
            <a:r>
              <a:rPr lang="en-US" sz="2400" dirty="0"/>
              <a:t>Z</a:t>
            </a:r>
            <a:r>
              <a:rPr lang="en-US" sz="2400" dirty="0" smtClean="0"/>
              <a:t>’ in range </a:t>
            </a:r>
            <a:r>
              <a:rPr lang="en-US" sz="2400" dirty="0"/>
              <a:t>550-1265 GeV (mA = 300 GeV)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6632" y="3570791"/>
            <a:ext cx="3693124" cy="28763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7975" y="4068566"/>
            <a:ext cx="3548878" cy="277916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467" y="4179055"/>
            <a:ext cx="1668321" cy="139863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6871" y="3655873"/>
            <a:ext cx="1850862" cy="1554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0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Summary: 2HDM+a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418003"/>
            <a:ext cx="10515600" cy="530087"/>
          </a:xfrm>
        </p:spPr>
        <p:txBody>
          <a:bodyPr>
            <a:normAutofit/>
          </a:bodyPr>
          <a:lstStyle/>
          <a:p>
            <a:r>
              <a:rPr lang="en-US" sz="2400" smtClean="0"/>
              <a:t>Same </a:t>
            </a:r>
            <a:r>
              <a:rPr lang="en-US" sz="2400" dirty="0" smtClean="0"/>
              <a:t>information presented in two different ways</a:t>
            </a:r>
            <a:endParaRPr 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9884894" y="108475"/>
            <a:ext cx="23071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ATLAS-CONF-2018-051</a:t>
            </a:r>
          </a:p>
        </p:txBody>
      </p:sp>
      <p:sp>
        <p:nvSpPr>
          <p:cNvPr id="5" name="Rectangle 4"/>
          <p:cNvSpPr/>
          <p:nvPr/>
        </p:nvSpPr>
        <p:spPr>
          <a:xfrm>
            <a:off x="1882595" y="2543561"/>
            <a:ext cx="25617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smtClean="0"/>
              <a:t>mA vs ma, tanβ = 1</a:t>
            </a:r>
            <a:endParaRPr lang="en-US" sz="2400"/>
          </a:p>
        </p:txBody>
      </p:sp>
      <p:sp>
        <p:nvSpPr>
          <p:cNvPr id="6" name="Rectangle 5"/>
          <p:cNvSpPr/>
          <p:nvPr/>
        </p:nvSpPr>
        <p:spPr>
          <a:xfrm>
            <a:off x="7061403" y="2440558"/>
            <a:ext cx="34642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tanβ vs ma, mA = 600 GeV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865" y="856603"/>
            <a:ext cx="2049298" cy="15839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6516" y="856603"/>
            <a:ext cx="1897972" cy="14099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6950" y="3008974"/>
            <a:ext cx="4979050" cy="352382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9894" y="3021496"/>
            <a:ext cx="5115798" cy="3511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51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Searches for SM-DM mediators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DM mediator </a:t>
            </a:r>
            <a:r>
              <a:rPr lang="en-US" dirty="0"/>
              <a:t>can decay to visible (SM) particles</a:t>
            </a:r>
          </a:p>
          <a:p>
            <a:pPr lvl="1"/>
            <a:r>
              <a:rPr lang="en-US" dirty="0" smtClean="0"/>
              <a:t>decays </a:t>
            </a:r>
            <a:r>
              <a:rPr lang="en-US" dirty="0"/>
              <a:t>to initial state</a:t>
            </a:r>
          </a:p>
          <a:p>
            <a:pPr lvl="1"/>
            <a:r>
              <a:rPr lang="en-US" dirty="0" smtClean="0"/>
              <a:t>May also </a:t>
            </a:r>
            <a:r>
              <a:rPr lang="en-US" dirty="0"/>
              <a:t>couple to other particles(</a:t>
            </a:r>
            <a:r>
              <a:rPr lang="en-US" dirty="0" err="1"/>
              <a:t>eg</a:t>
            </a:r>
            <a:r>
              <a:rPr lang="en-US" dirty="0"/>
              <a:t> leptons)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Visible </a:t>
            </a:r>
            <a:r>
              <a:rPr lang="en-US" dirty="0"/>
              <a:t>searches (bump hunts) for </a:t>
            </a:r>
            <a:r>
              <a:rPr lang="en-US" dirty="0" smtClean="0"/>
              <a:t>mediator in </a:t>
            </a:r>
            <a:r>
              <a:rPr lang="en-US" dirty="0"/>
              <a:t>di-jet (and di-lepton) </a:t>
            </a:r>
            <a:r>
              <a:rPr lang="en-US" dirty="0" smtClean="0"/>
              <a:t>spectrum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95" y="2205936"/>
            <a:ext cx="3327400" cy="2260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775" y="2345636"/>
            <a:ext cx="3581400" cy="1981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631" y="2253424"/>
            <a:ext cx="3340100" cy="2006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770795" y="2736072"/>
            <a:ext cx="1107996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/>
              <a:t>⇒</a:t>
            </a:r>
            <a:endParaRPr lang="en-US" sz="7200" dirty="0"/>
          </a:p>
        </p:txBody>
      </p:sp>
      <p:sp>
        <p:nvSpPr>
          <p:cNvPr id="8" name="TextBox 7"/>
          <p:cNvSpPr txBox="1"/>
          <p:nvPr/>
        </p:nvSpPr>
        <p:spPr>
          <a:xfrm>
            <a:off x="8365436" y="3074626"/>
            <a:ext cx="678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smtClean="0"/>
              <a:t>&amp; ?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74941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SM-DM mediator searches in </a:t>
            </a:r>
            <a:r>
              <a:rPr lang="en-US" dirty="0" err="1" smtClean="0"/>
              <a:t>dijet</a:t>
            </a:r>
            <a:r>
              <a:rPr lang="en-US" dirty="0" err="1"/>
              <a:t>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Search strategy dependent on mass</a:t>
            </a:r>
          </a:p>
          <a:p>
            <a:r>
              <a:rPr lang="en-US" dirty="0" smtClean="0"/>
              <a:t>High </a:t>
            </a:r>
            <a:r>
              <a:rPr lang="en-US" dirty="0"/>
              <a:t>mass (M &gt; 1.5 TeV)</a:t>
            </a:r>
          </a:p>
          <a:p>
            <a:pPr lvl="1"/>
            <a:r>
              <a:rPr lang="en-US" dirty="0" smtClean="0"/>
              <a:t>Resonance </a:t>
            </a:r>
            <a:r>
              <a:rPr lang="en-US" dirty="0"/>
              <a:t>at rest, high energy </a:t>
            </a:r>
            <a:r>
              <a:rPr lang="en-US" dirty="0" smtClean="0"/>
              <a:t>jets</a:t>
            </a:r>
          </a:p>
          <a:p>
            <a:pPr lvl="1"/>
            <a:r>
              <a:rPr lang="en-US" dirty="0" smtClean="0"/>
              <a:t>Reinterpret </a:t>
            </a:r>
            <a:r>
              <a:rPr lang="en-US" dirty="0" err="1" smtClean="0"/>
              <a:t>dijet</a:t>
            </a:r>
            <a:r>
              <a:rPr lang="en-US" dirty="0" smtClean="0"/>
              <a:t> resonance search analyses </a:t>
            </a:r>
            <a:endParaRPr lang="en-US" dirty="0"/>
          </a:p>
          <a:p>
            <a:r>
              <a:rPr lang="en-US" dirty="0" smtClean="0"/>
              <a:t>Intermediate </a:t>
            </a:r>
            <a:r>
              <a:rPr lang="en-US" dirty="0"/>
              <a:t>mass (0.5 &lt; M &lt; 1.5 TeV)</a:t>
            </a:r>
          </a:p>
          <a:p>
            <a:pPr lvl="1"/>
            <a:r>
              <a:rPr lang="en-US" dirty="0" smtClean="0"/>
              <a:t>High </a:t>
            </a:r>
            <a:r>
              <a:rPr lang="en-US" dirty="0"/>
              <a:t>rate: cannot write full event</a:t>
            </a:r>
          </a:p>
          <a:p>
            <a:pPr lvl="1"/>
            <a:r>
              <a:rPr lang="en-US" dirty="0" smtClean="0"/>
              <a:t>Analysis </a:t>
            </a:r>
            <a:r>
              <a:rPr lang="en-US" dirty="0"/>
              <a:t>on reduced data format</a:t>
            </a:r>
          </a:p>
          <a:p>
            <a:r>
              <a:rPr lang="en-US" dirty="0" smtClean="0"/>
              <a:t>Low </a:t>
            </a:r>
            <a:r>
              <a:rPr lang="en-US" dirty="0"/>
              <a:t>mass (0.2 &lt; M &lt; 0.5 TeV)</a:t>
            </a:r>
          </a:p>
          <a:p>
            <a:pPr lvl="1"/>
            <a:r>
              <a:rPr lang="en-US" dirty="0" smtClean="0"/>
              <a:t>Trigger </a:t>
            </a:r>
            <a:r>
              <a:rPr lang="en-US" dirty="0"/>
              <a:t>on high-</a:t>
            </a:r>
            <a:r>
              <a:rPr lang="en-US" dirty="0" err="1"/>
              <a:t>pT</a:t>
            </a:r>
            <a:r>
              <a:rPr lang="en-US" dirty="0"/>
              <a:t> photon or gluon ISR</a:t>
            </a:r>
          </a:p>
          <a:p>
            <a:r>
              <a:rPr lang="en-US" dirty="0" smtClean="0"/>
              <a:t>Very </a:t>
            </a:r>
            <a:r>
              <a:rPr lang="en-US" dirty="0"/>
              <a:t>low mass (M &lt; 0.3 TeV)</a:t>
            </a:r>
          </a:p>
          <a:p>
            <a:pPr lvl="1"/>
            <a:r>
              <a:rPr lang="en-US" dirty="0" smtClean="0"/>
              <a:t>ISR </a:t>
            </a:r>
            <a:r>
              <a:rPr lang="en-US" dirty="0"/>
              <a:t>+ boosted </a:t>
            </a:r>
            <a:r>
              <a:rPr lang="en-US" dirty="0" err="1"/>
              <a:t>dijet</a:t>
            </a:r>
            <a:r>
              <a:rPr lang="en-US" dirty="0"/>
              <a:t> (large jet + substructure)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5348" y="4738758"/>
            <a:ext cx="3810000" cy="1727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7702" y="855573"/>
            <a:ext cx="3568700" cy="1828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93379" y="2684373"/>
            <a:ext cx="3189907" cy="194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7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High Mass dijet 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Reinterpret </a:t>
            </a:r>
            <a:r>
              <a:rPr lang="en-US" dirty="0" err="1"/>
              <a:t>dijet</a:t>
            </a:r>
            <a:r>
              <a:rPr lang="en-US" dirty="0"/>
              <a:t> resonance search </a:t>
            </a:r>
            <a:r>
              <a:rPr lang="en-US" dirty="0" smtClean="0"/>
              <a:t>analyses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697" y="4182764"/>
            <a:ext cx="2581281" cy="26752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9354" y="2974028"/>
            <a:ext cx="3518304" cy="30062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996" y="1596961"/>
            <a:ext cx="2535982" cy="240399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5828" y="1721991"/>
            <a:ext cx="5647592" cy="360538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51533" y="1721991"/>
            <a:ext cx="2825198" cy="967014"/>
          </a:xfrm>
          <a:prstGeom prst="rect">
            <a:avLst/>
          </a:prstGeom>
        </p:spPr>
      </p:pic>
      <p:cxnSp>
        <p:nvCxnSpPr>
          <p:cNvPr id="15" name="Straight Arrow Connector 14"/>
          <p:cNvCxnSpPr/>
          <p:nvPr/>
        </p:nvCxnSpPr>
        <p:spPr>
          <a:xfrm>
            <a:off x="8349342" y="1856326"/>
            <a:ext cx="1774372" cy="21460"/>
          </a:xfrm>
          <a:prstGeom prst="straightConnector1">
            <a:avLst/>
          </a:prstGeom>
          <a:ln w="28575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8931769" y="1488885"/>
            <a:ext cx="916982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400" b="1" smtClean="0">
                <a:solidFill>
                  <a:srgbClr val="7030A0"/>
                </a:solidFill>
              </a:rPr>
              <a:t>Dijets</a:t>
            </a:r>
            <a:endParaRPr lang="en-US" sz="2400" b="1" dirty="0">
              <a:solidFill>
                <a:srgbClr val="7030A0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976731" y="610916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CMS: JHEP 08 (2018) 130,  Eur. Phys. J. C 78 (2018) 789 </a:t>
            </a:r>
            <a:endParaRPr lang="en-US" dirty="0" smtClean="0"/>
          </a:p>
          <a:p>
            <a:r>
              <a:rPr lang="en-US" dirty="0" smtClean="0"/>
              <a:t>ATLAS</a:t>
            </a:r>
            <a:r>
              <a:rPr lang="en-US" dirty="0"/>
              <a:t>: Phys. Rev. D 96 (2017) 052004</a:t>
            </a:r>
          </a:p>
        </p:txBody>
      </p:sp>
    </p:spTree>
    <p:extLst>
      <p:ext uri="{BB962C8B-B14F-4D97-AF65-F5344CB8AC3E}">
        <p14:creationId xmlns:p14="http://schemas.microsoft.com/office/powerpoint/2010/main" val="19680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Intermediate mass </a:t>
            </a:r>
            <a:r>
              <a:rPr lang="en-US" dirty="0" err="1" smtClean="0"/>
              <a:t>dijets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762" y="942872"/>
            <a:ext cx="6760895" cy="3822979"/>
          </a:xfrm>
        </p:spPr>
        <p:txBody>
          <a:bodyPr>
            <a:noAutofit/>
          </a:bodyPr>
          <a:lstStyle/>
          <a:p>
            <a:r>
              <a:rPr lang="en-US" sz="2400" dirty="0" smtClean="0"/>
              <a:t>High rates coupled with detector readout limitations force us to </a:t>
            </a:r>
            <a:r>
              <a:rPr lang="en-US" sz="2400" dirty="0" err="1" smtClean="0"/>
              <a:t>prescale</a:t>
            </a:r>
            <a:r>
              <a:rPr lang="en-US" sz="2400" dirty="0" smtClean="0"/>
              <a:t> single-jet </a:t>
            </a:r>
            <a:r>
              <a:rPr lang="en-US" sz="2400" dirty="0"/>
              <a:t>triggers at </a:t>
            </a:r>
            <a:r>
              <a:rPr lang="en-US" sz="2400" dirty="0" err="1"/>
              <a:t>p</a:t>
            </a:r>
            <a:r>
              <a:rPr lang="en-US" sz="2400" baseline="-25000" dirty="0" err="1"/>
              <a:t>T</a:t>
            </a:r>
            <a:r>
              <a:rPr lang="en-US" sz="2400" dirty="0"/>
              <a:t> &lt; ~450 </a:t>
            </a:r>
            <a:r>
              <a:rPr lang="en-US" sz="2400" dirty="0" smtClean="0"/>
              <a:t>GeV</a:t>
            </a:r>
          </a:p>
          <a:p>
            <a:pPr marL="228600" lvl="1">
              <a:spcBef>
                <a:spcPts val="1000"/>
              </a:spcBef>
            </a:pPr>
            <a:r>
              <a:rPr lang="en-US" sz="2000" dirty="0"/>
              <a:t>L</a:t>
            </a:r>
            <a:r>
              <a:rPr lang="en-US" sz="2000" dirty="0" smtClean="0"/>
              <a:t>ower </a:t>
            </a:r>
            <a:r>
              <a:rPr lang="en-US" sz="2000" dirty="0"/>
              <a:t>thresholds </a:t>
            </a:r>
            <a:r>
              <a:rPr lang="en-US" sz="2000" dirty="0" smtClean="0"/>
              <a:t>by (CMS</a:t>
            </a:r>
            <a:r>
              <a:rPr lang="en-US" sz="2000" dirty="0"/>
              <a:t>: “Data Scouting”, ATLAS: “Trigger level </a:t>
            </a:r>
            <a:r>
              <a:rPr lang="en-US" sz="2000" dirty="0" err="1" smtClean="0"/>
              <a:t>Analysys</a:t>
            </a:r>
            <a:r>
              <a:rPr lang="en-US" sz="2000" dirty="0" smtClean="0"/>
              <a:t>” </a:t>
            </a:r>
            <a:r>
              <a:rPr lang="en-US" sz="2000" dirty="0"/>
              <a:t>(TLA</a:t>
            </a:r>
            <a:r>
              <a:rPr lang="en-US" sz="2000" dirty="0" smtClean="0"/>
              <a:t>))</a:t>
            </a:r>
          </a:p>
          <a:p>
            <a:pPr lvl="1"/>
            <a:r>
              <a:rPr lang="en-US" sz="2000" dirty="0" smtClean="0"/>
              <a:t>Reconstructing physics objects online</a:t>
            </a:r>
            <a:endParaRPr lang="en-US" sz="2000" dirty="0"/>
          </a:p>
          <a:p>
            <a:pPr lvl="1"/>
            <a:r>
              <a:rPr lang="en-US" sz="2000" dirty="0" smtClean="0"/>
              <a:t>record reduced format data at trigger-level</a:t>
            </a:r>
          </a:p>
          <a:p>
            <a:pPr lvl="1"/>
            <a:r>
              <a:rPr lang="en-US" sz="2000" dirty="0" smtClean="0"/>
              <a:t>no additional offline reconstruction </a:t>
            </a:r>
          </a:p>
          <a:p>
            <a:pPr lvl="1"/>
            <a:r>
              <a:rPr lang="en-US" sz="2000" dirty="0"/>
              <a:t>factor of 100-1000 reduction in event </a:t>
            </a:r>
            <a:r>
              <a:rPr lang="en-US" sz="2000" dirty="0" smtClean="0"/>
              <a:t>size</a:t>
            </a:r>
          </a:p>
          <a:p>
            <a:r>
              <a:rPr lang="en-US" sz="2400" dirty="0" smtClean="0"/>
              <a:t>Lower </a:t>
            </a:r>
            <a:r>
              <a:rPr lang="en-US" sz="2400" dirty="0"/>
              <a:t>thresholds </a:t>
            </a:r>
            <a:r>
              <a:rPr lang="en-US" sz="2400" dirty="0" smtClean="0"/>
              <a:t>for </a:t>
            </a:r>
            <a:r>
              <a:rPr lang="en-US" sz="2400" dirty="0"/>
              <a:t>resonance masses ~</a:t>
            </a:r>
            <a:r>
              <a:rPr lang="en-US" sz="2400" dirty="0" smtClean="0"/>
              <a:t> </a:t>
            </a:r>
            <a:r>
              <a:rPr lang="en-US" sz="2400" dirty="0"/>
              <a:t>450 GeV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0174" y="151428"/>
            <a:ext cx="3538811" cy="31481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3568" y="3557168"/>
            <a:ext cx="4726744" cy="301752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8245928" y="3679683"/>
            <a:ext cx="1130665" cy="0"/>
          </a:xfrm>
          <a:prstGeom prst="straightConnector1">
            <a:avLst/>
          </a:prstGeom>
          <a:ln w="28575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8365671" y="2770726"/>
            <a:ext cx="1130665" cy="0"/>
          </a:xfrm>
          <a:prstGeom prst="straightConnector1">
            <a:avLst/>
          </a:prstGeom>
          <a:ln w="28575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724281" y="3104823"/>
            <a:ext cx="2589427" cy="46166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7030A0"/>
                </a:solidFill>
              </a:rPr>
              <a:t>Trigger Level </a:t>
            </a:r>
            <a:r>
              <a:rPr lang="en-US" sz="2400" b="1" dirty="0" err="1" smtClean="0">
                <a:solidFill>
                  <a:srgbClr val="7030A0"/>
                </a:solidFill>
              </a:rPr>
              <a:t>Dijets</a:t>
            </a:r>
            <a:endParaRPr lang="en-US" sz="2400" b="1" dirty="0">
              <a:solidFill>
                <a:srgbClr val="7030A0"/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573" y="4606543"/>
            <a:ext cx="3159744" cy="2204357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483941" y="6287680"/>
            <a:ext cx="43273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ATLAS: Phys. Rev. Lett. 121 (2018) </a:t>
            </a:r>
            <a:r>
              <a:rPr lang="en-US" sz="1400" dirty="0" smtClean="0"/>
              <a:t>081801</a:t>
            </a:r>
          </a:p>
          <a:p>
            <a:r>
              <a:rPr lang="en-US" sz="1400" dirty="0" smtClean="0"/>
              <a:t> </a:t>
            </a:r>
            <a:r>
              <a:rPr lang="en-US" sz="1400" dirty="0"/>
              <a:t>CMS: JHEP 08 (2018) 130</a:t>
            </a:r>
          </a:p>
        </p:txBody>
      </p:sp>
    </p:spTree>
    <p:extLst>
      <p:ext uri="{BB962C8B-B14F-4D97-AF65-F5344CB8AC3E}">
        <p14:creationId xmlns:p14="http://schemas.microsoft.com/office/powerpoint/2010/main" val="69289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Extending reach to lower mass: </a:t>
            </a:r>
            <a:r>
              <a:rPr lang="en-US" dirty="0" err="1" smtClean="0"/>
              <a:t>Dijets</a:t>
            </a:r>
            <a:r>
              <a:rPr lang="en-US" dirty="0" smtClean="0"/>
              <a:t> + ISR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3"/>
            <a:ext cx="6901543" cy="3006550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trigger on </a:t>
            </a:r>
            <a:r>
              <a:rPr lang="en-US" sz="2400" dirty="0" smtClean="0"/>
              <a:t>ISR (jet </a:t>
            </a:r>
            <a:r>
              <a:rPr lang="en-US" sz="2400" dirty="0"/>
              <a:t>or photon) and search for recoiling </a:t>
            </a:r>
            <a:r>
              <a:rPr lang="en-US" sz="2400" dirty="0" err="1" smtClean="0"/>
              <a:t>dijets</a:t>
            </a:r>
            <a:endParaRPr lang="en-US" sz="2400" dirty="0"/>
          </a:p>
          <a:p>
            <a:pPr lvl="1"/>
            <a:r>
              <a:rPr lang="en-US" sz="2000" dirty="0" smtClean="0"/>
              <a:t>Extend </a:t>
            </a:r>
            <a:r>
              <a:rPr lang="en-US" sz="2000" dirty="0" err="1"/>
              <a:t>dijet</a:t>
            </a:r>
            <a:r>
              <a:rPr lang="en-US" sz="2000" dirty="0"/>
              <a:t> resonance search to even lower masses and smaller </a:t>
            </a:r>
            <a:r>
              <a:rPr lang="en-US" sz="2000" dirty="0" smtClean="0"/>
              <a:t>couplings</a:t>
            </a:r>
          </a:p>
          <a:p>
            <a:pPr lvl="2"/>
            <a:r>
              <a:rPr lang="en-US" sz="1800" dirty="0" smtClean="0"/>
              <a:t>Drawback</a:t>
            </a:r>
            <a:r>
              <a:rPr lang="en-US" sz="1800" dirty="0"/>
              <a:t>: smaller cross-section due to ISR requirement</a:t>
            </a:r>
          </a:p>
          <a:p>
            <a:pPr lvl="1"/>
            <a:r>
              <a:rPr lang="en-US" sz="2000" dirty="0" smtClean="0"/>
              <a:t>Boosted </a:t>
            </a:r>
            <a:r>
              <a:rPr lang="en-US" sz="2000" dirty="0" err="1" smtClean="0"/>
              <a:t>dijets</a:t>
            </a:r>
            <a:r>
              <a:rPr lang="en-US" sz="2000" dirty="0"/>
              <a:t> </a:t>
            </a:r>
            <a:r>
              <a:rPr lang="en-US" sz="2000" dirty="0" smtClean="0"/>
              <a:t>can access even lower  </a:t>
            </a:r>
            <a:r>
              <a:rPr lang="en-US" sz="2000" dirty="0"/>
              <a:t>mass </a:t>
            </a:r>
            <a:r>
              <a:rPr lang="en-US" sz="2000" dirty="0" smtClean="0"/>
              <a:t>range</a:t>
            </a:r>
            <a:endParaRPr lang="en-US" sz="2000" dirty="0"/>
          </a:p>
          <a:p>
            <a:pPr lvl="2"/>
            <a:r>
              <a:rPr lang="en-US" sz="1800" dirty="0" smtClean="0"/>
              <a:t>select </a:t>
            </a:r>
            <a:r>
              <a:rPr lang="en-US" sz="1800" dirty="0"/>
              <a:t>boosted </a:t>
            </a:r>
            <a:r>
              <a:rPr lang="en-US" sz="1800" dirty="0" smtClean="0"/>
              <a:t>jets </a:t>
            </a:r>
            <a:r>
              <a:rPr lang="en-US" sz="1800" dirty="0"/>
              <a:t>with 2-pronged </a:t>
            </a:r>
            <a:r>
              <a:rPr lang="en-US" sz="1800" dirty="0" smtClean="0"/>
              <a:t>substructure</a:t>
            </a:r>
          </a:p>
          <a:p>
            <a:pPr lvl="2"/>
            <a:r>
              <a:rPr lang="en-US" sz="1800" dirty="0"/>
              <a:t>use “fail” substructure variable sideband to estimate SM </a:t>
            </a:r>
            <a:r>
              <a:rPr lang="en-US" sz="1800" dirty="0" err="1"/>
              <a:t>bkg</a:t>
            </a:r>
            <a:r>
              <a:rPr lang="en-US" sz="1800" dirty="0"/>
              <a:t> shape and yield</a:t>
            </a:r>
            <a:endParaRPr lang="en-US" sz="1800" dirty="0" smtClean="0"/>
          </a:p>
          <a:p>
            <a:r>
              <a:rPr lang="en-US" sz="2400" dirty="0"/>
              <a:t>exploring masses between </a:t>
            </a:r>
            <a:r>
              <a:rPr lang="en-US" sz="2400" dirty="0" smtClean="0"/>
              <a:t>50-300 </a:t>
            </a:r>
            <a:r>
              <a:rPr lang="en-US" sz="2400" dirty="0"/>
              <a:t>GeV</a:t>
            </a:r>
            <a:endParaRPr lang="en-US" sz="2400" dirty="0" smtClean="0"/>
          </a:p>
          <a:p>
            <a:pPr lvl="1"/>
            <a:endParaRPr lang="en-US" sz="2000" dirty="0"/>
          </a:p>
        </p:txBody>
      </p:sp>
      <p:sp>
        <p:nvSpPr>
          <p:cNvPr id="4" name="Rectangle 3"/>
          <p:cNvSpPr/>
          <p:nvPr/>
        </p:nvSpPr>
        <p:spPr>
          <a:xfrm>
            <a:off x="1322613" y="6516104"/>
            <a:ext cx="1086938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ATLAS:  arXiv:1801.08769 (boosted), </a:t>
            </a:r>
            <a:r>
              <a:rPr lang="mr-IN" sz="1400" dirty="0"/>
              <a:t>ATLAS-CONF-2018-052</a:t>
            </a:r>
            <a:r>
              <a:rPr lang="en-US" sz="1400" dirty="0"/>
              <a:t> (</a:t>
            </a:r>
            <a:r>
              <a:rPr lang="en-US" sz="1400" dirty="0" smtClean="0"/>
              <a:t>boosted), ATLAS-CONF-2016-070 </a:t>
            </a:r>
            <a:r>
              <a:rPr lang="en-US" sz="1400" dirty="0"/>
              <a:t>(</a:t>
            </a:r>
            <a:r>
              <a:rPr lang="en-US" sz="1400" dirty="0" smtClean="0"/>
              <a:t>resolved); CMS</a:t>
            </a:r>
            <a:r>
              <a:rPr lang="en-US" sz="1400" dirty="0"/>
              <a:t>: JHEP 01 (2018) 097 (boosted)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2300" y="961293"/>
            <a:ext cx="2180378" cy="24748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3791" y="3786519"/>
            <a:ext cx="3635829" cy="27295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5585" y="3557168"/>
            <a:ext cx="4772367" cy="304664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978132" y="3337100"/>
            <a:ext cx="1471621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400" b="1" dirty="0" err="1" smtClean="0">
                <a:solidFill>
                  <a:srgbClr val="7030A0"/>
                </a:solidFill>
              </a:rPr>
              <a:t>ISR+Dijets</a:t>
            </a:r>
            <a:endParaRPr lang="en-US" sz="2400" b="1" dirty="0">
              <a:solidFill>
                <a:srgbClr val="7030A0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7266215" y="3557168"/>
            <a:ext cx="244928" cy="965846"/>
          </a:xfrm>
          <a:prstGeom prst="straightConnector1">
            <a:avLst/>
          </a:prstGeom>
          <a:ln w="28575">
            <a:solidFill>
              <a:srgbClr val="6F320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81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 of all </a:t>
            </a:r>
            <a:r>
              <a:rPr lang="en-US" dirty="0" err="1" smtClean="0"/>
              <a:t>dijet</a:t>
            </a:r>
            <a:r>
              <a:rPr lang="en-US" dirty="0" smtClean="0"/>
              <a:t> searches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931" y="1094014"/>
            <a:ext cx="10349140" cy="459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75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Dark Matter 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ETmiss</a:t>
            </a:r>
            <a:r>
              <a:rPr lang="en-US" dirty="0" smtClean="0"/>
              <a:t> </a:t>
            </a:r>
            <a:r>
              <a:rPr lang="en-US" dirty="0"/>
              <a:t>+ X  and resonance (mediator) searches </a:t>
            </a:r>
            <a:r>
              <a:rPr lang="en-US" dirty="0" smtClean="0"/>
              <a:t>have been carried out cover </a:t>
            </a:r>
            <a:r>
              <a:rPr lang="en-US" dirty="0"/>
              <a:t>a </a:t>
            </a:r>
            <a:r>
              <a:rPr lang="en-US" dirty="0" smtClean="0"/>
              <a:t>large fraction of </a:t>
            </a:r>
            <a:r>
              <a:rPr lang="en-US" dirty="0"/>
              <a:t>phase space for a variety of models</a:t>
            </a:r>
          </a:p>
          <a:p>
            <a:r>
              <a:rPr lang="en-US" dirty="0" smtClean="0"/>
              <a:t>Complementarity with </a:t>
            </a:r>
            <a:r>
              <a:rPr lang="en-US" dirty="0"/>
              <a:t>direct and indirect detection experiments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3F103489-202D-3845-BD87-7200322B1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973930"/>
            <a:ext cx="5249725" cy="36303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D710CA2-7575-224F-9736-7D5B06D260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3072" y="3107768"/>
            <a:ext cx="4966698" cy="349650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970315" y="2466776"/>
            <a:ext cx="29772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Axial-vector mediator and</a:t>
            </a:r>
          </a:p>
          <a:p>
            <a:r>
              <a:rPr lang="en-GB" b="1" dirty="0">
                <a:solidFill>
                  <a:srgbClr val="7030A0"/>
                </a:solidFill>
              </a:rPr>
              <a:t>Spin-dependent direct limits</a:t>
            </a:r>
          </a:p>
        </p:txBody>
      </p:sp>
      <p:sp>
        <p:nvSpPr>
          <p:cNvPr id="7" name="Rectangle 6"/>
          <p:cNvSpPr/>
          <p:nvPr/>
        </p:nvSpPr>
        <p:spPr>
          <a:xfrm>
            <a:off x="7290798" y="2515763"/>
            <a:ext cx="32221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Vector mediator and</a:t>
            </a:r>
          </a:p>
          <a:p>
            <a:r>
              <a:rPr lang="en-GB" b="1" dirty="0">
                <a:solidFill>
                  <a:srgbClr val="7030A0"/>
                </a:solidFill>
              </a:rPr>
              <a:t>Spin-independent direct limits</a:t>
            </a:r>
          </a:p>
        </p:txBody>
      </p:sp>
    </p:spTree>
    <p:extLst>
      <p:ext uri="{BB962C8B-B14F-4D97-AF65-F5344CB8AC3E}">
        <p14:creationId xmlns:p14="http://schemas.microsoft.com/office/powerpoint/2010/main" val="34136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	Search </a:t>
            </a:r>
            <a:r>
              <a:rPr lang="en-US" dirty="0"/>
              <a:t>for </a:t>
            </a:r>
            <a:r>
              <a:rPr lang="en-US" dirty="0" err="1" smtClean="0"/>
              <a:t>Lepto</a:t>
            </a:r>
            <a:r>
              <a:rPr lang="en-US" dirty="0" err="1"/>
              <a:t>q</a:t>
            </a:r>
            <a:r>
              <a:rPr lang="en-US" dirty="0" err="1" smtClean="0"/>
              <a:t>uark+Dark</a:t>
            </a:r>
            <a:r>
              <a:rPr lang="en-US" dirty="0" smtClean="0"/>
              <a:t> Matter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757" y="990850"/>
            <a:ext cx="9240956" cy="1858017"/>
          </a:xfrm>
        </p:spPr>
        <p:txBody>
          <a:bodyPr>
            <a:noAutofit/>
          </a:bodyPr>
          <a:lstStyle/>
          <a:p>
            <a:r>
              <a:rPr lang="en-US" sz="1800" dirty="0"/>
              <a:t>CMS has extensive program of searches for </a:t>
            </a:r>
            <a:r>
              <a:rPr lang="en-US" sz="1800" dirty="0" err="1"/>
              <a:t>leptoquarks</a:t>
            </a:r>
            <a:r>
              <a:rPr lang="en-US" sz="1800" dirty="0"/>
              <a:t> (LQ</a:t>
            </a:r>
            <a:r>
              <a:rPr lang="en-US" sz="1800" dirty="0" smtClean="0"/>
              <a:t>).</a:t>
            </a:r>
          </a:p>
          <a:p>
            <a:r>
              <a:rPr lang="en-US" sz="1800" dirty="0"/>
              <a:t>Dark matter (DM) </a:t>
            </a:r>
            <a:r>
              <a:rPr lang="en-US" sz="1800" dirty="0" smtClean="0"/>
              <a:t>produced </a:t>
            </a:r>
            <a:r>
              <a:rPr lang="en-US" sz="1800" dirty="0"/>
              <a:t>with a co-annihilation partner (here a </a:t>
            </a:r>
            <a:r>
              <a:rPr lang="en-US" sz="1800" dirty="0" err="1"/>
              <a:t>Maiorana</a:t>
            </a:r>
            <a:r>
              <a:rPr lang="en-US" sz="1800" dirty="0"/>
              <a:t> </a:t>
            </a:r>
            <a:r>
              <a:rPr lang="en-US" sz="1800" dirty="0" smtClean="0"/>
              <a:t>fermion), mediator: LQ </a:t>
            </a:r>
            <a:r>
              <a:rPr lang="en-US" sz="1800" dirty="0"/>
              <a:t>coupling to 2nd generation only</a:t>
            </a:r>
          </a:p>
          <a:p>
            <a:r>
              <a:rPr lang="en-US" sz="1800" dirty="0"/>
              <a:t>S</a:t>
            </a:r>
            <a:r>
              <a:rPr lang="en-US" sz="1800" dirty="0" smtClean="0"/>
              <a:t>earch </a:t>
            </a:r>
            <a:r>
              <a:rPr lang="en-US" sz="1800" dirty="0"/>
              <a:t>in events with at least one muon and </a:t>
            </a:r>
            <a:r>
              <a:rPr lang="en-US" sz="1800" dirty="0" err="1" smtClean="0"/>
              <a:t>E</a:t>
            </a:r>
            <a:r>
              <a:rPr lang="en-US" sz="1800" baseline="-25000" dirty="0" err="1" smtClean="0"/>
              <a:t>T</a:t>
            </a:r>
            <a:r>
              <a:rPr lang="en-US" sz="1800" dirty="0" err="1" smtClean="0"/>
              <a:t>miss</a:t>
            </a:r>
            <a:r>
              <a:rPr lang="en-US" sz="1800" dirty="0"/>
              <a:t>, look for a LQ mass peak in </a:t>
            </a:r>
            <a:r>
              <a:rPr lang="en-US" sz="1800" dirty="0" smtClean="0"/>
              <a:t>m</a:t>
            </a:r>
            <a:r>
              <a:rPr lang="en-US" sz="1800" baseline="-25000" dirty="0" smtClean="0"/>
              <a:t>𝜇j</a:t>
            </a:r>
            <a:endParaRPr lang="en-US" sz="1800" dirty="0" smtClean="0"/>
          </a:p>
          <a:p>
            <a:r>
              <a:rPr lang="en-US" sz="1800" dirty="0" err="1"/>
              <a:t>Leptoquarks</a:t>
            </a:r>
            <a:r>
              <a:rPr lang="en-US" sz="1800" dirty="0"/>
              <a:t> with masses up to 1160 GeV are excluded for dark matter mass </a:t>
            </a:r>
            <a:r>
              <a:rPr lang="en-US" sz="1800" i="1" dirty="0" err="1"/>
              <a:t>m</a:t>
            </a:r>
            <a:r>
              <a:rPr lang="en-US" sz="1800" baseline="-25000" dirty="0" err="1"/>
              <a:t>DM</a:t>
            </a:r>
            <a:r>
              <a:rPr lang="en-US" sz="1800" dirty="0"/>
              <a:t>≈ 300 GeV, and up to 1000 GeV for </a:t>
            </a:r>
            <a:r>
              <a:rPr lang="en-US" sz="1800" i="1" dirty="0" err="1"/>
              <a:t>m</a:t>
            </a:r>
            <a:r>
              <a:rPr lang="en-US" sz="1800" baseline="-25000" dirty="0" err="1"/>
              <a:t>DM</a:t>
            </a:r>
            <a:r>
              <a:rPr lang="en-US" sz="1800" dirty="0"/>
              <a:t>≈ 425 GeV. 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6" name="Image" descr="Image"/>
          <p:cNvPicPr>
            <a:picLocks noChangeAspect="1"/>
          </p:cNvPicPr>
          <p:nvPr/>
        </p:nvPicPr>
        <p:blipFill>
          <a:blip r:embed="rId2">
            <a:extLst/>
          </a:blip>
          <a:srcRect t="1" r="1"/>
          <a:stretch>
            <a:fillRect/>
          </a:stretch>
        </p:blipFill>
        <p:spPr>
          <a:xfrm>
            <a:off x="9202994" y="220787"/>
            <a:ext cx="3058697" cy="272723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5600" y="0"/>
                </a:moveTo>
                <a:lnTo>
                  <a:pt x="11454" y="4212"/>
                </a:lnTo>
                <a:lnTo>
                  <a:pt x="10133" y="4674"/>
                </a:lnTo>
                <a:lnTo>
                  <a:pt x="10083" y="6451"/>
                </a:lnTo>
                <a:lnTo>
                  <a:pt x="7825" y="7201"/>
                </a:lnTo>
                <a:lnTo>
                  <a:pt x="6827" y="6635"/>
                </a:lnTo>
                <a:lnTo>
                  <a:pt x="6171" y="7584"/>
                </a:lnTo>
                <a:lnTo>
                  <a:pt x="4570" y="7567"/>
                </a:lnTo>
                <a:lnTo>
                  <a:pt x="1607" y="4221"/>
                </a:lnTo>
                <a:lnTo>
                  <a:pt x="0" y="3680"/>
                </a:lnTo>
                <a:lnTo>
                  <a:pt x="0" y="5372"/>
                </a:lnTo>
                <a:lnTo>
                  <a:pt x="2767" y="8584"/>
                </a:lnTo>
                <a:lnTo>
                  <a:pt x="0" y="11232"/>
                </a:lnTo>
                <a:lnTo>
                  <a:pt x="0" y="13064"/>
                </a:lnTo>
                <a:lnTo>
                  <a:pt x="1228" y="13116"/>
                </a:lnTo>
                <a:lnTo>
                  <a:pt x="4419" y="9327"/>
                </a:lnTo>
                <a:lnTo>
                  <a:pt x="8872" y="9467"/>
                </a:lnTo>
                <a:lnTo>
                  <a:pt x="10090" y="11930"/>
                </a:lnTo>
                <a:lnTo>
                  <a:pt x="12464" y="12582"/>
                </a:lnTo>
                <a:lnTo>
                  <a:pt x="13776" y="15774"/>
                </a:lnTo>
                <a:lnTo>
                  <a:pt x="14988" y="17193"/>
                </a:lnTo>
                <a:lnTo>
                  <a:pt x="15287" y="18527"/>
                </a:lnTo>
                <a:lnTo>
                  <a:pt x="16111" y="18804"/>
                </a:lnTo>
                <a:lnTo>
                  <a:pt x="17104" y="18028"/>
                </a:lnTo>
                <a:lnTo>
                  <a:pt x="20414" y="21600"/>
                </a:lnTo>
                <a:lnTo>
                  <a:pt x="20994" y="21600"/>
                </a:lnTo>
                <a:lnTo>
                  <a:pt x="21600" y="21133"/>
                </a:lnTo>
                <a:lnTo>
                  <a:pt x="21600" y="20637"/>
                </a:lnTo>
                <a:lnTo>
                  <a:pt x="20522" y="18659"/>
                </a:lnTo>
                <a:lnTo>
                  <a:pt x="21600" y="15374"/>
                </a:lnTo>
                <a:lnTo>
                  <a:pt x="21600" y="14365"/>
                </a:lnTo>
                <a:lnTo>
                  <a:pt x="19143" y="12935"/>
                </a:lnTo>
                <a:lnTo>
                  <a:pt x="16929" y="11763"/>
                </a:lnTo>
                <a:lnTo>
                  <a:pt x="16693" y="10036"/>
                </a:lnTo>
                <a:lnTo>
                  <a:pt x="15790" y="7610"/>
                </a:lnTo>
                <a:lnTo>
                  <a:pt x="16909" y="6388"/>
                </a:lnTo>
                <a:lnTo>
                  <a:pt x="14764" y="3977"/>
                </a:lnTo>
                <a:lnTo>
                  <a:pt x="17197" y="614"/>
                </a:lnTo>
                <a:lnTo>
                  <a:pt x="16755" y="0"/>
                </a:lnTo>
                <a:lnTo>
                  <a:pt x="1560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7" name="[1] Coannihilation codex : Baker et al., arXiv:1510.03434"/>
          <p:cNvSpPr txBox="1"/>
          <p:nvPr/>
        </p:nvSpPr>
        <p:spPr>
          <a:xfrm>
            <a:off x="1739549" y="6353632"/>
            <a:ext cx="4385815" cy="504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71437" tIns="71437" rIns="71437" bIns="71437" anchor="ctr">
            <a:spAutoFit/>
          </a:bodyPr>
          <a:lstStyle>
            <a:lvl1pPr marL="457200" indent="-457200" algn="l" defTabSz="457200">
              <a:lnSpc>
                <a:spcPts val="3400"/>
              </a:lnSpc>
              <a:spcBef>
                <a:spcPts val="100"/>
              </a:spcBef>
              <a:tabLst>
                <a:tab pos="139700" algn="l"/>
                <a:tab pos="457200" algn="l"/>
              </a:tabLst>
              <a:defRPr sz="2800">
                <a:latin typeface="Lucida Grande"/>
                <a:ea typeface="Lucida Grande"/>
                <a:cs typeface="Lucida Grande"/>
                <a:sym typeface="Lucida Grande"/>
              </a:defRPr>
            </a:lvl1pPr>
          </a:lstStyle>
          <a:p>
            <a:r>
              <a:rPr sz="1200"/>
              <a:t>[1] Coannihilation codex : Baker et al., arXiv:1510.03434</a:t>
            </a:r>
          </a:p>
        </p:txBody>
      </p:sp>
      <p:pic>
        <p:nvPicPr>
          <p:cNvPr id="11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25764" y="2901541"/>
            <a:ext cx="3826160" cy="3678020"/>
          </a:xfrm>
          <a:prstGeom prst="rect">
            <a:avLst/>
          </a:prstGeom>
          <a:ln w="12700">
            <a:miter lim="400000"/>
          </a:ln>
        </p:spPr>
      </p:pic>
      <p:sp>
        <p:nvSpPr>
          <p:cNvPr id="13" name="TextBox 12"/>
          <p:cNvSpPr txBox="1"/>
          <p:nvPr/>
        </p:nvSpPr>
        <p:spPr>
          <a:xfrm>
            <a:off x="9529713" y="0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EXO-17-015</a:t>
            </a:r>
            <a:endParaRPr lang="en-US"/>
          </a:p>
        </p:txBody>
      </p:sp>
      <p:pic>
        <p:nvPicPr>
          <p:cNvPr id="5122" name="Picture 2" descr="ttp://cms-results.web.cern.ch/cms-results/public-results/preliminary-results/EXO-17-015/CMS-PAS-EXO-17-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330" y="2852361"/>
            <a:ext cx="3838104" cy="369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2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Higgs portal: </a:t>
            </a:r>
            <a:r>
              <a:rPr lang="en-US" dirty="0" smtClean="0"/>
              <a:t>Dark Photon </a:t>
            </a:r>
            <a:r>
              <a:rPr lang="en-US" dirty="0"/>
              <a:t>pair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9" y="835052"/>
            <a:ext cx="6736817" cy="5395057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Additional broken U(1)D gauge force in dark (hidden) </a:t>
            </a:r>
            <a:r>
              <a:rPr lang="en-US" sz="2000" dirty="0" smtClean="0"/>
              <a:t>sector</a:t>
            </a:r>
            <a:endParaRPr lang="en-US" sz="2000" dirty="0"/>
          </a:p>
          <a:p>
            <a:r>
              <a:rPr lang="en-US" sz="2000" dirty="0" smtClean="0"/>
              <a:t>creates </a:t>
            </a:r>
            <a:r>
              <a:rPr lang="en-US" sz="2000" dirty="0"/>
              <a:t>a connection between the SM and possible dark sector</a:t>
            </a:r>
          </a:p>
          <a:p>
            <a:pPr lvl="1"/>
            <a:r>
              <a:rPr lang="en-US" sz="1600" dirty="0"/>
              <a:t>kinetic mixing term </a:t>
            </a:r>
            <a:r>
              <a:rPr lang="en-US" sz="1600" dirty="0" err="1"/>
              <a:t>ε</a:t>
            </a:r>
            <a:r>
              <a:rPr lang="en-US" sz="1600" dirty="0"/>
              <a:t> induces mixing between dark photon </a:t>
            </a:r>
            <a:r>
              <a:rPr lang="en-US" sz="1600" dirty="0" smtClean="0"/>
              <a:t>𝛾</a:t>
            </a:r>
            <a:r>
              <a:rPr lang="en-US" sz="1600" baseline="-25000" dirty="0" smtClean="0"/>
              <a:t>D</a:t>
            </a:r>
            <a:r>
              <a:rPr lang="en-US" sz="1600" dirty="0" smtClean="0"/>
              <a:t> </a:t>
            </a:r>
            <a:r>
              <a:rPr lang="en-US" sz="1600" dirty="0"/>
              <a:t>and the SM photon and </a:t>
            </a:r>
            <a:r>
              <a:rPr lang="en-US" sz="1600" dirty="0" smtClean="0"/>
              <a:t>Z.</a:t>
            </a:r>
            <a:endParaRPr lang="en-US" sz="1600" dirty="0"/>
          </a:p>
          <a:p>
            <a:r>
              <a:rPr lang="en-US" sz="2000" dirty="0" smtClean="0"/>
              <a:t>If </a:t>
            </a:r>
            <a:r>
              <a:rPr lang="en-US" sz="2000" dirty="0"/>
              <a:t>the dark sector is heavy, dark photons decay to SM particles</a:t>
            </a:r>
          </a:p>
          <a:p>
            <a:pPr lvl="1"/>
            <a:r>
              <a:rPr lang="en-US" sz="1600" dirty="0"/>
              <a:t>their width and lifetime depend on </a:t>
            </a:r>
            <a:r>
              <a:rPr lang="en-US" sz="1600" dirty="0" err="1"/>
              <a:t>ε</a:t>
            </a:r>
            <a:r>
              <a:rPr lang="en-US" sz="1600" dirty="0"/>
              <a:t> and </a:t>
            </a:r>
            <a:r>
              <a:rPr lang="en-US" sz="1600" dirty="0" smtClean="0"/>
              <a:t>m(𝛾</a:t>
            </a:r>
            <a:r>
              <a:rPr lang="en-US" sz="1600" baseline="-25000" dirty="0" smtClean="0"/>
              <a:t>D</a:t>
            </a:r>
            <a:r>
              <a:rPr lang="en-US" sz="1600" dirty="0" smtClean="0"/>
              <a:t>) </a:t>
            </a:r>
          </a:p>
          <a:p>
            <a:r>
              <a:rPr lang="en-US" sz="2000" dirty="0"/>
              <a:t>To cover all parameter-space becomes essential to add a new parameter: look for displaced vertices and displaced decay </a:t>
            </a:r>
            <a:r>
              <a:rPr lang="en-US" sz="2000" dirty="0" smtClean="0"/>
              <a:t>products</a:t>
            </a:r>
          </a:p>
          <a:p>
            <a:r>
              <a:rPr lang="en-US" sz="2000" dirty="0"/>
              <a:t>Higgs portal: 𝛾</a:t>
            </a:r>
            <a:r>
              <a:rPr lang="en-US" sz="2000" baseline="-25000" dirty="0"/>
              <a:t>D</a:t>
            </a:r>
            <a:r>
              <a:rPr lang="en-US" sz="2000" dirty="0" smtClean="0"/>
              <a:t> </a:t>
            </a:r>
            <a:r>
              <a:rPr lang="en-US" sz="2000" dirty="0"/>
              <a:t>pair production </a:t>
            </a:r>
            <a:r>
              <a:rPr lang="en-US" sz="2000" dirty="0" smtClean="0"/>
              <a:t>(</a:t>
            </a:r>
            <a:r>
              <a:rPr lang="en-US" sz="2000" dirty="0"/>
              <a:t>lightest </a:t>
            </a:r>
            <a:r>
              <a:rPr lang="en-US" sz="2000" dirty="0" err="1"/>
              <a:t>neutralino</a:t>
            </a:r>
            <a:r>
              <a:rPr lang="en-US" sz="2000" dirty="0"/>
              <a:t> </a:t>
            </a:r>
            <a:r>
              <a:rPr lang="en-US" sz="2000" dirty="0" smtClean="0"/>
              <a:t>n</a:t>
            </a:r>
            <a:r>
              <a:rPr lang="en-US" sz="2000" baseline="-25000" dirty="0" smtClean="0"/>
              <a:t>1</a:t>
            </a:r>
            <a:r>
              <a:rPr lang="en-US" sz="2000" dirty="0" smtClean="0"/>
              <a:t>-&gt;</a:t>
            </a:r>
            <a:r>
              <a:rPr lang="en-US" sz="2000" dirty="0" err="1" smtClean="0"/>
              <a:t>n</a:t>
            </a:r>
            <a:r>
              <a:rPr lang="en-US" sz="2000" baseline="-25000" dirty="0" err="1" smtClean="0"/>
              <a:t>D</a:t>
            </a:r>
            <a:r>
              <a:rPr lang="en-US" sz="2000" dirty="0" smtClean="0"/>
              <a:t>+</a:t>
            </a:r>
            <a:r>
              <a:rPr lang="en-US" sz="2000" baseline="30000" dirty="0"/>
              <a:t> </a:t>
            </a:r>
            <a:r>
              <a:rPr lang="en-US" sz="2000" dirty="0"/>
              <a:t>𝛾</a:t>
            </a:r>
            <a:r>
              <a:rPr lang="en-US" sz="2000" baseline="-25000" dirty="0"/>
              <a:t>D</a:t>
            </a:r>
            <a:r>
              <a:rPr lang="en-US" sz="2000" dirty="0" smtClean="0"/>
              <a:t>) </a:t>
            </a:r>
          </a:p>
          <a:p>
            <a:r>
              <a:rPr lang="en-US" sz="2000" dirty="0"/>
              <a:t>S</a:t>
            </a:r>
            <a:r>
              <a:rPr lang="en-US" sz="2000" dirty="0" smtClean="0"/>
              <a:t>earch </a:t>
            </a:r>
            <a:r>
              <a:rPr lang="en-US" sz="2000" dirty="0"/>
              <a:t>for a pair of displaced </a:t>
            </a:r>
            <a:r>
              <a:rPr lang="en-US" sz="2000" dirty="0" err="1" smtClean="0"/>
              <a:t>dimuons</a:t>
            </a:r>
            <a:r>
              <a:rPr lang="en-US" sz="2000" dirty="0" smtClean="0"/>
              <a:t> 0.2 </a:t>
            </a:r>
            <a:r>
              <a:rPr lang="en-US" sz="2000" dirty="0"/>
              <a:t>&lt; m 𝛾</a:t>
            </a:r>
            <a:r>
              <a:rPr lang="en-US" sz="2000" baseline="-25000" dirty="0"/>
              <a:t>D</a:t>
            </a:r>
            <a:r>
              <a:rPr lang="en-US" sz="2000" dirty="0" smtClean="0"/>
              <a:t> </a:t>
            </a:r>
            <a:r>
              <a:rPr lang="en-US" sz="2000" dirty="0"/>
              <a:t>&lt; 8.5 GeV</a:t>
            </a:r>
          </a:p>
          <a:p>
            <a:pPr lvl="1"/>
            <a:r>
              <a:rPr lang="en-US" sz="1600" dirty="0"/>
              <a:t>employ a dedicated </a:t>
            </a:r>
            <a:r>
              <a:rPr lang="en-US" sz="1600" dirty="0" err="1"/>
              <a:t>trimuon</a:t>
            </a:r>
            <a:r>
              <a:rPr lang="en-US" sz="1600" dirty="0"/>
              <a:t> trigger w/o a vertex constraint</a:t>
            </a:r>
          </a:p>
          <a:p>
            <a:pPr lvl="1"/>
            <a:r>
              <a:rPr lang="en-US" sz="1600" dirty="0"/>
              <a:t>special ofﬂine muon reconstruction: does not require a pointing to a primary </a:t>
            </a:r>
            <a:r>
              <a:rPr lang="en-US" sz="1600" dirty="0" smtClean="0"/>
              <a:t>vertex</a:t>
            </a:r>
          </a:p>
          <a:p>
            <a:r>
              <a:rPr lang="en-US" sz="2100" dirty="0"/>
              <a:t>Allowed displacements </a:t>
            </a:r>
            <a:r>
              <a:rPr lang="en-US" sz="2100" dirty="0" smtClean="0"/>
              <a:t>are</a:t>
            </a:r>
            <a:r>
              <a:rPr lang="en-US" dirty="0" smtClean="0"/>
              <a:t>:</a:t>
            </a:r>
          </a:p>
          <a:p>
            <a:pPr lvl="1"/>
            <a:r>
              <a:rPr lang="en-US" sz="1600" dirty="0" err="1"/>
              <a:t>L</a:t>
            </a:r>
            <a:r>
              <a:rPr lang="en-US" sz="1600" baseline="-25000" dirty="0" err="1"/>
              <a:t>xy</a:t>
            </a:r>
            <a:r>
              <a:rPr lang="en-US" sz="1600" dirty="0"/>
              <a:t> &lt; 9.8 cm (3rd pixel barrel layer) </a:t>
            </a:r>
          </a:p>
          <a:p>
            <a:pPr lvl="1"/>
            <a:r>
              <a:rPr lang="en-US" sz="1600" dirty="0" err="1"/>
              <a:t>L</a:t>
            </a:r>
            <a:r>
              <a:rPr lang="en-US" sz="1600" baseline="-25000" dirty="0" err="1"/>
              <a:t>z</a:t>
            </a:r>
            <a:r>
              <a:rPr lang="en-US" sz="1600" dirty="0"/>
              <a:t> &lt; 48.5 cm (2nd pixel endcap disk)</a:t>
            </a:r>
          </a:p>
          <a:p>
            <a:r>
              <a:rPr lang="en-US" sz="2000" dirty="0"/>
              <a:t>signal region is deﬁned for </a:t>
            </a:r>
            <a:r>
              <a:rPr lang="en-US" sz="2000" dirty="0" err="1"/>
              <a:t>dimuon</a:t>
            </a:r>
            <a:r>
              <a:rPr lang="en-US" sz="2000" dirty="0"/>
              <a:t> pairs with close mass:</a:t>
            </a:r>
          </a:p>
          <a:p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6176" y="835052"/>
            <a:ext cx="2198382" cy="1843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5017" y="3156464"/>
            <a:ext cx="3778783" cy="362942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8505" y="838494"/>
            <a:ext cx="2370337" cy="217073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452325" y="6488668"/>
            <a:ext cx="43402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ATLAS-CONF-2016-042 CMS-PAS-HIG-16-035</a:t>
            </a:r>
          </a:p>
        </p:txBody>
      </p:sp>
    </p:spTree>
    <p:extLst>
      <p:ext uri="{BB962C8B-B14F-4D97-AF65-F5344CB8AC3E}">
        <p14:creationId xmlns:p14="http://schemas.microsoft.com/office/powerpoint/2010/main" val="58475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Search for Emergent Jets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288757" y="990850"/>
            <a:ext cx="7493371" cy="5598695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New Ideas in Dark </a:t>
            </a:r>
            <a:r>
              <a:rPr lang="en-US" dirty="0" smtClean="0"/>
              <a:t>Matter</a:t>
            </a:r>
          </a:p>
          <a:p>
            <a:r>
              <a:rPr lang="en-US" dirty="0" smtClean="0"/>
              <a:t>many </a:t>
            </a:r>
            <a:r>
              <a:rPr lang="en-US" dirty="0"/>
              <a:t>compelling models of new physics contain a dark matter candidate that has interactions with quarks. </a:t>
            </a:r>
          </a:p>
          <a:p>
            <a:r>
              <a:rPr lang="en-US" dirty="0"/>
              <a:t>In one class of models, new fermions (dark quarks</a:t>
            </a:r>
            <a:r>
              <a:rPr lang="en-US" b="1" dirty="0">
                <a:latin typeface="Avenir Black" charset="0"/>
                <a:ea typeface="Avenir Black" charset="0"/>
                <a:cs typeface="Avenir Black" charset="0"/>
              </a:rPr>
              <a:t>), </a:t>
            </a:r>
            <a:r>
              <a:rPr lang="en-US" dirty="0" err="1">
                <a:ea typeface="Avenir Black" charset="0"/>
                <a:cs typeface="Avenir Black" charset="0"/>
              </a:rPr>
              <a:t>n</a:t>
            </a:r>
            <a:r>
              <a:rPr lang="en-US" sz="3067" baseline="-25000" dirty="0" err="1" smtClean="0">
                <a:ea typeface="Avenir Black" charset="0"/>
                <a:cs typeface="Avenir Black" charset="0"/>
              </a:rPr>
              <a:t>d</a:t>
            </a:r>
            <a:r>
              <a:rPr lang="en-US" dirty="0" smtClean="0"/>
              <a:t>, </a:t>
            </a:r>
            <a:r>
              <a:rPr lang="en-US" dirty="0"/>
              <a:t>are charged under a new force in the dark sector that has confining properties similar to </a:t>
            </a:r>
            <a:r>
              <a:rPr lang="en-US" dirty="0" smtClean="0"/>
              <a:t>QCD </a:t>
            </a:r>
            <a:r>
              <a:rPr lang="en-US" dirty="0"/>
              <a:t>but are not charged under the forces of the </a:t>
            </a:r>
            <a:r>
              <a:rPr lang="en-US" dirty="0" smtClean="0"/>
              <a:t>SM </a:t>
            </a:r>
          </a:p>
          <a:p>
            <a:r>
              <a:rPr lang="en-US" dirty="0" smtClean="0"/>
              <a:t>The </a:t>
            </a:r>
            <a:r>
              <a:rPr lang="en-US" dirty="0"/>
              <a:t>mediator </a:t>
            </a:r>
            <a:r>
              <a:rPr lang="en-US" dirty="0" err="1"/>
              <a:t>X</a:t>
            </a:r>
            <a:r>
              <a:rPr lang="en-US" baseline="-25000" dirty="0" err="1"/>
              <a:t>d</a:t>
            </a:r>
            <a:r>
              <a:rPr lang="en-US" dirty="0"/>
              <a:t> is a complex scalar. 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dark quark jets contain many displaced vertices arising from the decays of the dark </a:t>
            </a:r>
            <a:r>
              <a:rPr lang="en-US" dirty="0" err="1"/>
              <a:t>pions</a:t>
            </a:r>
            <a:r>
              <a:rPr lang="en-US" dirty="0"/>
              <a:t> produced in the dark </a:t>
            </a:r>
            <a:r>
              <a:rPr lang="en-US" dirty="0" err="1"/>
              <a:t>parton</a:t>
            </a:r>
            <a:r>
              <a:rPr lang="en-US" dirty="0"/>
              <a:t> shower and fragmentation. For models with dark hadron decay lengths comparable to the size of the detector, there can also be significant missing transverse momentum </a:t>
            </a:r>
            <a:r>
              <a:rPr lang="en-US" dirty="0" smtClean="0"/>
              <a:t>(</a:t>
            </a:r>
            <a:r>
              <a:rPr lang="en-US" i="1" dirty="0" err="1" smtClean="0"/>
              <a:t>E</a:t>
            </a:r>
            <a:r>
              <a:rPr lang="en-US" i="1" baseline="-25000" dirty="0" err="1" smtClean="0"/>
              <a:t>T</a:t>
            </a:r>
            <a:r>
              <a:rPr lang="en-US" dirty="0" err="1" smtClean="0"/>
              <a:t>miss</a:t>
            </a:r>
            <a:r>
              <a:rPr lang="en-US" dirty="0"/>
              <a:t>). 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main background to this signature is SM four-jet production,  especially jets with b-quarks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4339" y="431548"/>
            <a:ext cx="4828514" cy="186043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7072" y="2190186"/>
            <a:ext cx="2867807" cy="1062499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610928" y="0"/>
            <a:ext cx="2565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CMS PAS-EXO-18-001</a:t>
            </a:r>
            <a:endParaRPr lang="en-US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4"/>
          <a:srcRect l="48315" t="44376" b="10705"/>
          <a:stretch/>
        </p:blipFill>
        <p:spPr>
          <a:xfrm>
            <a:off x="8229600" y="3233493"/>
            <a:ext cx="3534955" cy="3288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38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	Long-Lived </a:t>
            </a:r>
            <a:r>
              <a:rPr lang="en-US" dirty="0"/>
              <a:t>Particles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288757" y="990850"/>
            <a:ext cx="6518241" cy="463503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Many BSM models have long-lived </a:t>
            </a:r>
            <a:r>
              <a:rPr lang="en-US" dirty="0" smtClean="0"/>
              <a:t>particles/ displaced </a:t>
            </a:r>
            <a:r>
              <a:rPr lang="en-US" dirty="0"/>
              <a:t>vertices. Some of these can be observed by special searches, usually with special </a:t>
            </a:r>
            <a:r>
              <a:rPr lang="en-US" dirty="0" smtClean="0"/>
              <a:t>triggers. </a:t>
            </a:r>
          </a:p>
          <a:p>
            <a:pPr marL="228594" indent="-228594">
              <a:buFont typeface="Arial"/>
              <a:buChar char="•"/>
            </a:pPr>
            <a:r>
              <a:rPr lang="en-US" dirty="0"/>
              <a:t>Search for stopped long-lived particles using full 2015 and 2016 data </a:t>
            </a:r>
            <a:endParaRPr lang="en-US" dirty="0">
              <a:solidFill>
                <a:srgbClr val="0000FF"/>
              </a:solidFill>
            </a:endParaRPr>
          </a:p>
          <a:p>
            <a:pPr marL="838179" lvl="1" indent="-228594">
              <a:buFont typeface="Arial"/>
              <a:buChar char="•"/>
            </a:pPr>
            <a:r>
              <a:rPr lang="en-US" sz="2400" dirty="0"/>
              <a:t>Signature is a high energy jet in the calorimeter out of time with collisions</a:t>
            </a:r>
          </a:p>
          <a:p>
            <a:pPr marL="838179" lvl="1" indent="-228594">
              <a:buFont typeface="Arial"/>
              <a:buChar char="•"/>
            </a:pPr>
            <a:r>
              <a:rPr lang="en-US" sz="2400" dirty="0" err="1"/>
              <a:t>gluinos</a:t>
            </a:r>
            <a:r>
              <a:rPr lang="en-US" sz="2400" dirty="0"/>
              <a:t> with lifetimes from 10 </a:t>
            </a:r>
            <a:r>
              <a:rPr lang="en-US" sz="2400" dirty="0" err="1">
                <a:latin typeface="Symbol"/>
              </a:rPr>
              <a:t>m</a:t>
            </a:r>
            <a:r>
              <a:rPr lang="en-US" sz="2400" dirty="0" err="1"/>
              <a:t>s</a:t>
            </a:r>
            <a:r>
              <a:rPr lang="en-US" sz="2400" dirty="0"/>
              <a:t> to 1000s and </a:t>
            </a:r>
            <a:r>
              <a:rPr lang="en-US" sz="2400" dirty="0" err="1"/>
              <a:t>m</a:t>
            </a:r>
            <a:r>
              <a:rPr lang="en-US" sz="1400" dirty="0" err="1"/>
              <a:t>gluino</a:t>
            </a:r>
            <a:r>
              <a:rPr lang="en-US" sz="1400" dirty="0"/>
              <a:t> </a:t>
            </a:r>
            <a:r>
              <a:rPr lang="en-US" sz="2400" dirty="0"/>
              <a:t>&lt; 1379 GeV are excluded.</a:t>
            </a:r>
          </a:p>
          <a:p>
            <a:pPr marL="838179" lvl="1" indent="-228594">
              <a:buFont typeface="Arial"/>
              <a:buChar char="•"/>
            </a:pPr>
            <a:r>
              <a:rPr lang="en-US" sz="2400" dirty="0"/>
              <a:t>Top </a:t>
            </a:r>
            <a:r>
              <a:rPr lang="en-US" sz="2400" dirty="0" err="1"/>
              <a:t>squarks</a:t>
            </a:r>
            <a:r>
              <a:rPr lang="en-US" sz="2400" dirty="0"/>
              <a:t> with lifetimes from 10 </a:t>
            </a:r>
            <a:r>
              <a:rPr lang="en-US" sz="2400" dirty="0" err="1">
                <a:latin typeface="Symbol"/>
              </a:rPr>
              <a:t>m</a:t>
            </a:r>
            <a:r>
              <a:rPr lang="en-US" sz="2400" dirty="0" err="1"/>
              <a:t>s</a:t>
            </a:r>
            <a:r>
              <a:rPr lang="en-US" sz="2400" dirty="0"/>
              <a:t> to 1000s and </a:t>
            </a:r>
            <a:r>
              <a:rPr lang="en-US" sz="2400" dirty="0" err="1"/>
              <a:t>m</a:t>
            </a:r>
            <a:r>
              <a:rPr lang="en-US" sz="1400" dirty="0" err="1"/>
              <a:t>stop</a:t>
            </a:r>
            <a:r>
              <a:rPr lang="en-US" sz="1400" dirty="0"/>
              <a:t> </a:t>
            </a:r>
            <a:r>
              <a:rPr lang="en-US" sz="2400" dirty="0"/>
              <a:t>&lt; 740 GeV are excluded</a:t>
            </a:r>
            <a:endParaRPr lang="en-US" sz="4000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6998" y="1177871"/>
            <a:ext cx="5379599" cy="392107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1282182" y="3282091"/>
            <a:ext cx="904415" cy="5025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1333" dirty="0"/>
              <a:t>Direct </a:t>
            </a:r>
          </a:p>
          <a:p>
            <a:r>
              <a:rPr lang="en-US" sz="1333" dirty="0"/>
              <a:t>Searches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178883" y="2830629"/>
            <a:ext cx="1803699" cy="307777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tx1"/>
                </a:solidFill>
              </a:rPr>
              <a:t>JHEP 05 (2018) 127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47850" y="5858930"/>
            <a:ext cx="86943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venir Heavy" charset="0"/>
                <a:ea typeface="Avenir Heavy" charset="0"/>
                <a:cs typeface="Avenir Heavy" charset="0"/>
              </a:rPr>
              <a:t>EXO/SUSY searches shifting to different topologies, lower mass, longer-lived particles and will continue to look in new places. Triggering on unusual states will be a challenge.</a:t>
            </a:r>
            <a:endParaRPr lang="en-US" sz="1867" b="1" dirty="0">
              <a:latin typeface="Avenir Heavy" charset="0"/>
              <a:ea typeface="Avenir Heavy" charset="0"/>
              <a:cs typeface="Avenir Heav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2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Results: </a:t>
            </a:r>
            <a:r>
              <a:rPr lang="en-US" dirty="0"/>
              <a:t>Long-Lived </a:t>
            </a:r>
            <a:r>
              <a:rPr lang="en-US" dirty="0" smtClean="0"/>
              <a:t>Particles Searches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843036"/>
            <a:ext cx="4893129" cy="3153508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gluino</a:t>
            </a:r>
            <a:r>
              <a:rPr lang="en-US" dirty="0"/>
              <a:t> mass exclusions </a:t>
            </a:r>
            <a:r>
              <a:rPr lang="en-US" dirty="0" smtClean="0"/>
              <a:t>for </a:t>
            </a:r>
            <a:r>
              <a:rPr lang="en-US" dirty="0"/>
              <a:t>simplified models </a:t>
            </a:r>
          </a:p>
          <a:p>
            <a:pPr lvl="1"/>
            <a:r>
              <a:rPr lang="en-US" dirty="0" smtClean="0"/>
              <a:t>assume </a:t>
            </a:r>
            <a:r>
              <a:rPr lang="en-US" dirty="0"/>
              <a:t>the production of pairs of long-lived </a:t>
            </a:r>
            <a:r>
              <a:rPr lang="en-US" dirty="0" err="1"/>
              <a:t>gluinos</a:t>
            </a:r>
            <a:r>
              <a:rPr lang="en-US" dirty="0"/>
              <a:t> that each form an R-hadron bound state, before decaying via highly virtual light-</a:t>
            </a:r>
            <a:r>
              <a:rPr lang="en-US" dirty="0" err="1"/>
              <a:t>flavour</a:t>
            </a:r>
            <a:r>
              <a:rPr lang="en-US" dirty="0"/>
              <a:t> </a:t>
            </a:r>
            <a:r>
              <a:rPr lang="en-US" dirty="0" err="1"/>
              <a:t>squarks</a:t>
            </a:r>
            <a:r>
              <a:rPr lang="en-US" dirty="0"/>
              <a:t> to the </a:t>
            </a:r>
            <a:r>
              <a:rPr lang="en-US" dirty="0" err="1"/>
              <a:t>neutralino</a:t>
            </a:r>
            <a:r>
              <a:rPr lang="en-US" dirty="0"/>
              <a:t> and a quark-antiquark pair.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9811" y="1114877"/>
            <a:ext cx="6056314" cy="4845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737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Results: </a:t>
            </a:r>
            <a:r>
              <a:rPr lang="en-US" dirty="0"/>
              <a:t>Long-Lived </a:t>
            </a:r>
            <a:r>
              <a:rPr lang="en-US" dirty="0" smtClean="0"/>
              <a:t>Particles Searches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3" y="2447191"/>
            <a:ext cx="4076700" cy="2565679"/>
          </a:xfrm>
        </p:spPr>
        <p:txBody>
          <a:bodyPr>
            <a:normAutofit/>
          </a:bodyPr>
          <a:lstStyle/>
          <a:p>
            <a:r>
              <a:rPr lang="en-US" sz="2400" dirty="0"/>
              <a:t>There is a </a:t>
            </a:r>
            <a:r>
              <a:rPr lang="en-US" sz="2400" dirty="0" smtClean="0"/>
              <a:t>comprehensive search </a:t>
            </a:r>
            <a:r>
              <a:rPr lang="en-US" sz="2400" dirty="0"/>
              <a:t>program </a:t>
            </a:r>
            <a:r>
              <a:rPr lang="en-US" sz="2400" dirty="0" smtClean="0"/>
              <a:t>underway that </a:t>
            </a:r>
            <a:r>
              <a:rPr lang="en-US" sz="2400" dirty="0"/>
              <a:t>includes novel </a:t>
            </a:r>
            <a:r>
              <a:rPr lang="en-US" sz="2400" dirty="0" smtClean="0"/>
              <a:t>trigger and </a:t>
            </a:r>
            <a:r>
              <a:rPr lang="en-US" sz="2400" dirty="0"/>
              <a:t>reconstruction </a:t>
            </a:r>
            <a:r>
              <a:rPr lang="en-US" sz="2400" dirty="0" smtClean="0"/>
              <a:t>strategies to </a:t>
            </a:r>
            <a:r>
              <a:rPr lang="en-US" sz="2400" dirty="0"/>
              <a:t>recover efficiencies for </a:t>
            </a:r>
            <a:r>
              <a:rPr lang="en-US" sz="2400" dirty="0" smtClean="0"/>
              <a:t> particles </a:t>
            </a:r>
            <a:r>
              <a:rPr lang="en-US" sz="2400" dirty="0"/>
              <a:t>that travel some </a:t>
            </a:r>
            <a:r>
              <a:rPr lang="en-US" sz="2400" dirty="0" smtClean="0"/>
              <a:t>distance </a:t>
            </a:r>
            <a:r>
              <a:rPr lang="en-US" sz="2400" dirty="0"/>
              <a:t>before decaying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345" y="961292"/>
            <a:ext cx="8120412" cy="589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19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362200" y="-152400"/>
            <a:ext cx="7239000" cy="904875"/>
          </a:xfrm>
        </p:spPr>
        <p:txBody>
          <a:bodyPr/>
          <a:lstStyle/>
          <a:p>
            <a:r>
              <a:rPr lang="en-GB" dirty="0"/>
              <a:t>Exotica Searches: Limits</a:t>
            </a:r>
          </a:p>
        </p:txBody>
      </p:sp>
      <p:pic>
        <p:nvPicPr>
          <p:cNvPr id="6" name="Image 5" descr="Screen Shot 2018-09-02 at 21.11.0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762000"/>
            <a:ext cx="8077200" cy="5940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9122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253E6F0-2DDF-EB40-87A7-ED4F13696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Vector-Like Quarks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FE148730-1EFE-4E4A-926F-BCADB20F32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1545" y="1340768"/>
            <a:ext cx="2679895" cy="54491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1893BE62-918E-684C-BD67-614BB6EEAC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5550" y="836712"/>
            <a:ext cx="7200900" cy="381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E704CFD9-A690-834F-B8B0-A3EF0AC3DA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984" y="5446166"/>
            <a:ext cx="4716016" cy="122319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5AE4756F-BA6A-D745-860D-329816D4F6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6121" y="1426474"/>
            <a:ext cx="3204265" cy="380272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DED9B31C-8A46-214E-B433-B60B41466AC0}"/>
              </a:ext>
            </a:extLst>
          </p:cNvPr>
          <p:cNvSpPr/>
          <p:nvPr/>
        </p:nvSpPr>
        <p:spPr bwMode="auto">
          <a:xfrm>
            <a:off x="7176120" y="1628800"/>
            <a:ext cx="914400" cy="9144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000">
              <a:latin typeface="Tahoma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859CC5AD-9D56-354F-879E-1A14BC65B0A7}"/>
              </a:ext>
            </a:extLst>
          </p:cNvPr>
          <p:cNvSpPr/>
          <p:nvPr/>
        </p:nvSpPr>
        <p:spPr bwMode="auto">
          <a:xfrm>
            <a:off x="7287795" y="2976178"/>
            <a:ext cx="914400" cy="9144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000">
              <a:latin typeface="Tahom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6E17D4C-70FB-5D43-B867-BA10F6DFB0B4}"/>
              </a:ext>
            </a:extLst>
          </p:cNvPr>
          <p:cNvSpPr txBox="1"/>
          <p:nvPr/>
        </p:nvSpPr>
        <p:spPr>
          <a:xfrm>
            <a:off x="4727849" y="2642136"/>
            <a:ext cx="2146229" cy="175432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00FF"/>
                </a:solidFill>
              </a:rPr>
              <a:t>VLQs to tame the</a:t>
            </a:r>
          </a:p>
          <a:p>
            <a:r>
              <a:rPr lang="en-US" dirty="0">
                <a:solidFill>
                  <a:srgbClr val="0000FF"/>
                </a:solidFill>
              </a:rPr>
              <a:t>quantum corrections</a:t>
            </a:r>
          </a:p>
          <a:p>
            <a:endParaRPr lang="en-US" dirty="0">
              <a:solidFill>
                <a:srgbClr val="0000FF"/>
              </a:solidFill>
            </a:endParaRPr>
          </a:p>
          <a:p>
            <a:r>
              <a:rPr lang="en-US" dirty="0">
                <a:solidFill>
                  <a:srgbClr val="FF0000"/>
                </a:solidFill>
              </a:rPr>
              <a:t>VLQs: Lower limits </a:t>
            </a:r>
          </a:p>
          <a:p>
            <a:r>
              <a:rPr lang="en-US" dirty="0">
                <a:solidFill>
                  <a:srgbClr val="FF0000"/>
                </a:solidFill>
              </a:rPr>
              <a:t>presently in the </a:t>
            </a:r>
          </a:p>
          <a:p>
            <a:r>
              <a:rPr lang="en-US" dirty="0">
                <a:solidFill>
                  <a:srgbClr val="FF0000"/>
                </a:solidFill>
              </a:rPr>
              <a:t>800-900 GeV range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409F647B-2928-6548-84ED-B9D09341CF83}"/>
              </a:ext>
            </a:extLst>
          </p:cNvPr>
          <p:cNvSpPr txBox="1"/>
          <p:nvPr/>
        </p:nvSpPr>
        <p:spPr>
          <a:xfrm>
            <a:off x="2135561" y="6381328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FE7EAA90-2458-F243-B160-C0A1532DDFB0}"/>
              </a:ext>
            </a:extLst>
          </p:cNvPr>
          <p:cNvSpPr txBox="1"/>
          <p:nvPr/>
        </p:nvSpPr>
        <p:spPr>
          <a:xfrm>
            <a:off x="8522088" y="4892660"/>
            <a:ext cx="18259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✱ Composite Higgs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BD059948-6FD2-454A-9251-230A03C1BCDA}"/>
              </a:ext>
            </a:extLst>
          </p:cNvPr>
          <p:cNvSpPr txBox="1"/>
          <p:nvPr/>
        </p:nvSpPr>
        <p:spPr>
          <a:xfrm>
            <a:off x="6384033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AC96F9F7-56C8-5A47-B7E7-A513A7EFE211}"/>
              </a:ext>
            </a:extLst>
          </p:cNvPr>
          <p:cNvSpPr txBox="1"/>
          <p:nvPr/>
        </p:nvSpPr>
        <p:spPr>
          <a:xfrm>
            <a:off x="10239574" y="1556793"/>
            <a:ext cx="3385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✱</a:t>
            </a:r>
          </a:p>
        </p:txBody>
      </p:sp>
    </p:spTree>
    <p:extLst>
      <p:ext uri="{BB962C8B-B14F-4D97-AF65-F5344CB8AC3E}">
        <p14:creationId xmlns:p14="http://schemas.microsoft.com/office/powerpoint/2010/main" val="130412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Espace réservé du contenu 5" descr="Screen shot 2011-07-22 at 10.22.45 AM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52600" y="1371600"/>
            <a:ext cx="2971800" cy="4191000"/>
          </a:xfrm>
        </p:spPr>
      </p:pic>
      <p:sp>
        <p:nvSpPr>
          <p:cNvPr id="99331" name="Titre 1"/>
          <p:cNvSpPr>
            <a:spLocks noGrp="1"/>
          </p:cNvSpPr>
          <p:nvPr>
            <p:ph type="title"/>
          </p:nvPr>
        </p:nvSpPr>
        <p:spPr>
          <a:xfrm>
            <a:off x="1524000" y="-152400"/>
            <a:ext cx="9296400" cy="904875"/>
          </a:xfrm>
        </p:spPr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A Global View! Generic Searches</a:t>
            </a:r>
          </a:p>
        </p:txBody>
      </p:sp>
      <p:sp>
        <p:nvSpPr>
          <p:cNvPr id="9" name="ZoneTexte 8"/>
          <p:cNvSpPr txBox="1"/>
          <p:nvPr/>
        </p:nvSpPr>
        <p:spPr>
          <a:xfrm>
            <a:off x="5256336" y="838202"/>
            <a:ext cx="6451250" cy="1015663"/>
          </a:xfrm>
          <a:prstGeom prst="rect">
            <a:avLst/>
          </a:prstGeom>
          <a:noFill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0000FF"/>
                </a:solidFill>
                <a:latin typeface="Wingdings" charset="2"/>
                <a:ea typeface="Wingdings" charset="2"/>
                <a:cs typeface="Wingdings" charset="2"/>
              </a:rPr>
              <a:t>  </a:t>
            </a:r>
            <a:r>
              <a:rPr lang="en-GB" sz="2000" dirty="0">
                <a:solidFill>
                  <a:srgbClr val="FF0000"/>
                </a:solidFill>
              </a:rPr>
              <a:t>Model independent search</a:t>
            </a:r>
          </a:p>
          <a:p>
            <a:pPr>
              <a:defRPr/>
            </a:pPr>
            <a:r>
              <a:rPr lang="en-GB" sz="2000" dirty="0">
                <a:solidFill>
                  <a:srgbClr val="0000FF"/>
                </a:solidFill>
                <a:latin typeface="Wingdings" charset="2"/>
                <a:ea typeface="Wingdings" charset="2"/>
                <a:cs typeface="Wingdings" charset="2"/>
              </a:rPr>
              <a:t></a:t>
            </a:r>
            <a:r>
              <a:rPr lang="en-GB" sz="2000" dirty="0">
                <a:solidFill>
                  <a:srgbClr val="0000FF"/>
                </a:solidFill>
              </a:rPr>
              <a:t>Divide events into exclusive classes</a:t>
            </a:r>
          </a:p>
          <a:p>
            <a:pPr>
              <a:defRPr/>
            </a:pPr>
            <a:r>
              <a:rPr lang="en-GB" sz="2000" dirty="0">
                <a:solidFill>
                  <a:srgbClr val="0000FF"/>
                </a:solidFill>
                <a:latin typeface="Wingdings" charset="2"/>
                <a:ea typeface="Wingdings" charset="2"/>
                <a:cs typeface="Wingdings" charset="2"/>
              </a:rPr>
              <a:t></a:t>
            </a:r>
            <a:r>
              <a:rPr lang="en-GB" sz="2000" dirty="0">
                <a:solidFill>
                  <a:srgbClr val="0000FF"/>
                </a:solidFill>
              </a:rPr>
              <a:t>Study deviations from SM predictions </a:t>
            </a:r>
            <a:r>
              <a:rPr lang="en-GB" sz="2000" dirty="0" smtClean="0">
                <a:solidFill>
                  <a:srgbClr val="0000FF"/>
                </a:solidFill>
              </a:rPr>
              <a:t> </a:t>
            </a:r>
            <a:r>
              <a:rPr lang="en-GB" sz="2000" dirty="0">
                <a:solidFill>
                  <a:srgbClr val="0000FF"/>
                </a:solidFill>
              </a:rPr>
              <a:t>in a statistical way</a:t>
            </a:r>
          </a:p>
        </p:txBody>
      </p:sp>
      <p:sp>
        <p:nvSpPr>
          <p:cNvPr id="10" name="ZoneTexte 9"/>
          <p:cNvSpPr txBox="1"/>
          <p:nvPr/>
        </p:nvSpPr>
        <p:spPr>
          <a:xfrm>
            <a:off x="930729" y="5715000"/>
            <a:ext cx="41571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</a:rPr>
              <a:t>2.5 fb</a:t>
            </a:r>
            <a:r>
              <a:rPr lang="en-GB" baseline="30000" dirty="0">
                <a:solidFill>
                  <a:srgbClr val="0000FF"/>
                </a:solidFill>
              </a:rPr>
              <a:t>-1/</a:t>
            </a:r>
            <a:r>
              <a:rPr lang="en-GB" dirty="0">
                <a:solidFill>
                  <a:srgbClr val="0000FF"/>
                </a:solidFill>
              </a:rPr>
              <a:t>13 </a:t>
            </a:r>
            <a:r>
              <a:rPr lang="en-GB" dirty="0" err="1">
                <a:solidFill>
                  <a:srgbClr val="0000FF"/>
                </a:solidFill>
              </a:rPr>
              <a:t>TeV</a:t>
            </a:r>
            <a:r>
              <a:rPr lang="en-GB" dirty="0">
                <a:solidFill>
                  <a:srgbClr val="0000FF"/>
                </a:solidFill>
              </a:rPr>
              <a:t> (&gt;700 classes)</a:t>
            </a:r>
            <a:endParaRPr lang="en-GB" baseline="30000" dirty="0">
              <a:solidFill>
                <a:srgbClr val="0000FF"/>
              </a:solidFill>
            </a:endParaRPr>
          </a:p>
          <a:p>
            <a:pPr>
              <a:buFont typeface="Symbol" pitchFamily="8" charset="2"/>
              <a:buChar char="®"/>
              <a:defRPr/>
            </a:pPr>
            <a:r>
              <a:rPr lang="en-GB" dirty="0">
                <a:solidFill>
                  <a:srgbClr val="FF0000"/>
                </a:solidFill>
                <a:sym typeface="Symbol"/>
              </a:rPr>
              <a:t>Checking for bumps in invariant </a:t>
            </a:r>
            <a:r>
              <a:rPr lang="en-GB" dirty="0" smtClean="0">
                <a:solidFill>
                  <a:srgbClr val="FF0000"/>
                </a:solidFill>
                <a:sym typeface="Symbol"/>
              </a:rPr>
              <a:t>and </a:t>
            </a:r>
            <a:r>
              <a:rPr lang="en-GB" dirty="0">
                <a:solidFill>
                  <a:srgbClr val="FF0000"/>
                </a:solidFill>
                <a:sym typeface="Symbol"/>
              </a:rPr>
              <a:t>effective mass of objects  </a:t>
            </a:r>
            <a:r>
              <a:rPr lang="en-GB" dirty="0">
                <a:solidFill>
                  <a:srgbClr val="FF0000"/>
                </a:solidFill>
              </a:rPr>
              <a:t>   </a:t>
            </a:r>
            <a:endParaRPr lang="en-GB" baseline="30000" dirty="0">
              <a:solidFill>
                <a:srgbClr val="FF0000"/>
              </a:solidFill>
            </a:endParaRPr>
          </a:p>
        </p:txBody>
      </p:sp>
      <p:sp>
        <p:nvSpPr>
          <p:cNvPr id="99336" name="ZoneTexte 10"/>
          <p:cNvSpPr txBox="1">
            <a:spLocks noChangeArrowheads="1"/>
          </p:cNvSpPr>
          <p:nvPr/>
        </p:nvSpPr>
        <p:spPr bwMode="auto">
          <a:xfrm>
            <a:off x="1828801" y="990600"/>
            <a:ext cx="160819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CMS-EXO-10-021</a:t>
            </a:r>
          </a:p>
        </p:txBody>
      </p:sp>
      <p:pic>
        <p:nvPicPr>
          <p:cNvPr id="14" name="Image 13" descr="Screen Shot 2017-02-04 at 10.53.4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2133600"/>
            <a:ext cx="5715000" cy="970964"/>
          </a:xfrm>
          <a:prstGeom prst="rect">
            <a:avLst/>
          </a:prstGeom>
        </p:spPr>
      </p:pic>
      <p:sp>
        <p:nvSpPr>
          <p:cNvPr id="16" name="ZoneTexte 15"/>
          <p:cNvSpPr txBox="1"/>
          <p:nvPr/>
        </p:nvSpPr>
        <p:spPr>
          <a:xfrm>
            <a:off x="10248176" y="181472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arXiv:1807.07447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 bwMode="auto">
          <a:xfrm>
            <a:off x="3810000" y="1371600"/>
            <a:ext cx="914400" cy="381000"/>
          </a:xfrm>
          <a:prstGeom prst="rect">
            <a:avLst/>
          </a:prstGeom>
          <a:solidFill>
            <a:schemeClr val="accent3"/>
          </a:solidFill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>
              <a:latin typeface="Tahoma" charset="0"/>
            </a:endParaRPr>
          </a:p>
        </p:txBody>
      </p:sp>
      <p:sp>
        <p:nvSpPr>
          <p:cNvPr id="17" name="Flèche vers la droite 16"/>
          <p:cNvSpPr/>
          <p:nvPr/>
        </p:nvSpPr>
        <p:spPr bwMode="auto">
          <a:xfrm>
            <a:off x="5410200" y="5867400"/>
            <a:ext cx="685800" cy="484632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>
              <a:latin typeface="Tahoma" charset="0"/>
            </a:endParaRPr>
          </a:p>
        </p:txBody>
      </p:sp>
      <p:sp>
        <p:nvSpPr>
          <p:cNvPr id="18" name="ZoneTexte 17"/>
          <p:cNvSpPr txBox="1"/>
          <p:nvPr/>
        </p:nvSpPr>
        <p:spPr>
          <a:xfrm>
            <a:off x="6324601" y="5867401"/>
            <a:ext cx="3923575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No significant deviation found</a:t>
            </a:r>
          </a:p>
        </p:txBody>
      </p:sp>
      <p:sp>
        <p:nvSpPr>
          <p:cNvPr id="19" name="ZoneTexte 18"/>
          <p:cNvSpPr txBox="1"/>
          <p:nvPr/>
        </p:nvSpPr>
        <p:spPr>
          <a:xfrm>
            <a:off x="6324600" y="6400800"/>
            <a:ext cx="3886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Beyond what is expected from statistics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EDCE6D8A-24B1-1A4D-A5D5-054C9953A1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889" y="3176299"/>
            <a:ext cx="5580111" cy="2474718"/>
          </a:xfrm>
          <a:prstGeom prst="rect">
            <a:avLst/>
          </a:prstGeom>
        </p:spPr>
      </p:pic>
      <p:sp>
        <p:nvSpPr>
          <p:cNvPr id="20" name="ZoneTexte 12">
            <a:extLst>
              <a:ext uri="{FF2B5EF4-FFF2-40B4-BE49-F238E27FC236}">
                <a16:creationId xmlns="" xmlns:a16="http://schemas.microsoft.com/office/drawing/2014/main" id="{10C213DB-4B3C-A844-9C6F-20F13BF5FBF4}"/>
              </a:ext>
            </a:extLst>
          </p:cNvPr>
          <p:cNvSpPr txBox="1"/>
          <p:nvPr/>
        </p:nvSpPr>
        <p:spPr>
          <a:xfrm>
            <a:off x="8976320" y="3854347"/>
            <a:ext cx="976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154671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4" name="Rectangle 4"/>
          <p:cNvSpPr>
            <a:spLocks noChangeArrowheads="1"/>
          </p:cNvSpPr>
          <p:nvPr/>
        </p:nvSpPr>
        <p:spPr bwMode="auto">
          <a:xfrm>
            <a:off x="8549054" y="6553201"/>
            <a:ext cx="222368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>
                <a:solidFill>
                  <a:schemeClr val="bg1"/>
                </a:solidFill>
                <a:latin typeface="Times New Roman" charset="0"/>
                <a:ea typeface="ＭＳ Ｐゴシック" charset="-128"/>
                <a:cs typeface="ＭＳ Ｐゴシック" charset="-128"/>
              </a:rPr>
              <a:t>Picture from Marusa Bradac</a:t>
            </a:r>
            <a:endParaRPr lang="en-US" sz="2400">
              <a:latin typeface="Times New Roman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63497" name="Text Box 7"/>
          <p:cNvSpPr txBox="1">
            <a:spLocks noChangeArrowheads="1"/>
          </p:cNvSpPr>
          <p:nvPr/>
        </p:nvSpPr>
        <p:spPr bwMode="auto">
          <a:xfrm>
            <a:off x="1488832" y="304801"/>
            <a:ext cx="9636369" cy="646331"/>
          </a:xfrm>
          <a:prstGeom prst="rect">
            <a:avLst/>
          </a:prstGeom>
          <a:solidFill>
            <a:schemeClr val="bg1"/>
          </a:solidFill>
          <a:ln w="31750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3600" dirty="0" err="1">
                <a:solidFill>
                  <a:srgbClr val="7030A0"/>
                </a:solidFill>
                <a:latin typeface="Arial" charset="0"/>
              </a:rPr>
              <a:t>Supersymmetry</a:t>
            </a:r>
            <a:r>
              <a:rPr lang="en-US" sz="3600" dirty="0">
                <a:solidFill>
                  <a:srgbClr val="7030A0"/>
                </a:solidFill>
                <a:latin typeface="Arial" charset="0"/>
              </a:rPr>
              <a:t>: a new symmetry in Nature? </a:t>
            </a:r>
          </a:p>
        </p:txBody>
      </p:sp>
      <p:pic>
        <p:nvPicPr>
          <p:cNvPr id="3382280" name="Picture 8" descr="x8"/>
          <p:cNvPicPr>
            <a:picLocks noChangeAspect="1" noChangeArrowheads="1"/>
          </p:cNvPicPr>
          <p:nvPr/>
        </p:nvPicPr>
        <p:blipFill rotWithShape="1">
          <a:blip r:embed="rId3"/>
          <a:srcRect l="2942" r="10558" b="24180"/>
          <a:stretch/>
        </p:blipFill>
        <p:spPr bwMode="auto">
          <a:xfrm>
            <a:off x="5973972" y="2486752"/>
            <a:ext cx="3680726" cy="25962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2281" name="Text Box 9"/>
          <p:cNvSpPr txBox="1">
            <a:spLocks noChangeArrowheads="1"/>
          </p:cNvSpPr>
          <p:nvPr/>
        </p:nvSpPr>
        <p:spPr bwMode="auto">
          <a:xfrm>
            <a:off x="5973972" y="1746419"/>
            <a:ext cx="6218028" cy="400110"/>
          </a:xfrm>
          <a:prstGeom prst="rect">
            <a:avLst/>
          </a:prstGeom>
          <a:noFill/>
          <a:ln w="31750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2000" smtClean="0">
                <a:solidFill>
                  <a:srgbClr val="0000CC"/>
                </a:solidFill>
                <a:latin typeface="Arial" charset="0"/>
              </a:rPr>
              <a:t>An example of SUSY </a:t>
            </a:r>
            <a:r>
              <a:rPr lang="en-US" sz="2000" dirty="0">
                <a:solidFill>
                  <a:srgbClr val="0000CC"/>
                </a:solidFill>
                <a:latin typeface="Arial" charset="0"/>
              </a:rPr>
              <a:t>particle </a:t>
            </a:r>
            <a:r>
              <a:rPr lang="en-US" sz="2000" dirty="0" smtClean="0">
                <a:solidFill>
                  <a:srgbClr val="0000CC"/>
                </a:solidFill>
                <a:latin typeface="Arial" charset="0"/>
              </a:rPr>
              <a:t>production at </a:t>
            </a:r>
            <a:r>
              <a:rPr lang="en-US" sz="2000" dirty="0">
                <a:solidFill>
                  <a:srgbClr val="0000CC"/>
                </a:solidFill>
                <a:latin typeface="Arial" charset="0"/>
              </a:rPr>
              <a:t>the LHC</a:t>
            </a:r>
          </a:p>
        </p:txBody>
      </p:sp>
      <p:sp>
        <p:nvSpPr>
          <p:cNvPr id="3382282" name="Oval 10"/>
          <p:cNvSpPr>
            <a:spLocks noChangeArrowheads="1"/>
          </p:cNvSpPr>
          <p:nvPr/>
        </p:nvSpPr>
        <p:spPr bwMode="auto">
          <a:xfrm>
            <a:off x="8204823" y="2448652"/>
            <a:ext cx="422031" cy="457200"/>
          </a:xfrm>
          <a:prstGeom prst="ellipse">
            <a:avLst/>
          </a:prstGeom>
          <a:noFill/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2283" name="Oval 11"/>
          <p:cNvSpPr>
            <a:spLocks noChangeArrowheads="1"/>
          </p:cNvSpPr>
          <p:nvPr/>
        </p:nvSpPr>
        <p:spPr bwMode="auto">
          <a:xfrm>
            <a:off x="8204823" y="3515452"/>
            <a:ext cx="422031" cy="457200"/>
          </a:xfrm>
          <a:prstGeom prst="ellipse">
            <a:avLst/>
          </a:prstGeom>
          <a:noFill/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2284" name="Line 12"/>
          <p:cNvSpPr>
            <a:spLocks noChangeShapeType="1"/>
          </p:cNvSpPr>
          <p:nvPr/>
        </p:nvSpPr>
        <p:spPr bwMode="auto">
          <a:xfrm>
            <a:off x="8626854" y="2677252"/>
            <a:ext cx="1293898" cy="264564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2285" name="Line 13"/>
          <p:cNvSpPr>
            <a:spLocks noChangeShapeType="1"/>
          </p:cNvSpPr>
          <p:nvPr/>
        </p:nvSpPr>
        <p:spPr bwMode="auto">
          <a:xfrm flipV="1">
            <a:off x="8579960" y="3246074"/>
            <a:ext cx="1333483" cy="497976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2286" name="Text Box 14"/>
          <p:cNvSpPr txBox="1">
            <a:spLocks noChangeArrowheads="1"/>
          </p:cNvSpPr>
          <p:nvPr/>
        </p:nvSpPr>
        <p:spPr bwMode="auto">
          <a:xfrm>
            <a:off x="9920752" y="2500175"/>
            <a:ext cx="2205671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1750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00CC"/>
                </a:solidFill>
                <a:latin typeface="Arial" charset="0"/>
              </a:rPr>
              <a:t>Candidate particles </a:t>
            </a:r>
            <a:endParaRPr lang="en-US" dirty="0" smtClean="0">
              <a:solidFill>
                <a:srgbClr val="0000CC"/>
              </a:solidFill>
              <a:latin typeface="Arial" charset="0"/>
            </a:endParaRPr>
          </a:p>
          <a:p>
            <a:r>
              <a:rPr lang="en-US" dirty="0" smtClean="0">
                <a:solidFill>
                  <a:srgbClr val="0000CC"/>
                </a:solidFill>
                <a:latin typeface="Arial" charset="0"/>
              </a:rPr>
              <a:t>for </a:t>
            </a:r>
            <a:r>
              <a:rPr lang="en-US" dirty="0">
                <a:solidFill>
                  <a:srgbClr val="0000CC"/>
                </a:solidFill>
                <a:latin typeface="Arial" charset="0"/>
              </a:rPr>
              <a:t>Dark Matter</a:t>
            </a:r>
          </a:p>
          <a:p>
            <a:r>
              <a:rPr lang="en-US" dirty="0">
                <a:solidFill>
                  <a:srgbClr val="CC0000"/>
                </a:solidFill>
                <a:latin typeface="Arial" charset="0"/>
                <a:sym typeface="Symbol" charset="2"/>
              </a:rPr>
              <a:t> Produce Dark Matter in the lab</a:t>
            </a:r>
          </a:p>
        </p:txBody>
      </p:sp>
      <p:pic>
        <p:nvPicPr>
          <p:cNvPr id="17" name="Image 16" descr="Screen Shot 2015-04-25 at 15.45.2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2729" y="4607916"/>
            <a:ext cx="2879271" cy="2235780"/>
          </a:xfrm>
          <a:prstGeom prst="rect">
            <a:avLst/>
          </a:prstGeom>
        </p:spPr>
      </p:pic>
      <p:pic>
        <p:nvPicPr>
          <p:cNvPr id="1026" name="Picture 2" descr="ttps://scienceblogs.com/files/startswithabang/files/2016/06/susy_spectrum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08" y="1638300"/>
            <a:ext cx="5606190" cy="412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ZoneTexte 10"/>
          <p:cNvSpPr txBox="1"/>
          <p:nvPr/>
        </p:nvSpPr>
        <p:spPr>
          <a:xfrm>
            <a:off x="591653" y="6183869"/>
            <a:ext cx="68977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7030A0"/>
                </a:solidFill>
              </a:rPr>
              <a:t>Most of </a:t>
            </a:r>
            <a:r>
              <a:rPr lang="en-GB" sz="2000" smtClean="0">
                <a:solidFill>
                  <a:srgbClr val="7030A0"/>
                </a:solidFill>
              </a:rPr>
              <a:t>the results are Interpretation </a:t>
            </a:r>
            <a:r>
              <a:rPr lang="en-GB" sz="2000" dirty="0">
                <a:solidFill>
                  <a:srgbClr val="7030A0"/>
                </a:solidFill>
              </a:rPr>
              <a:t>in simplified models (SMS)</a:t>
            </a:r>
          </a:p>
        </p:txBody>
      </p:sp>
    </p:spTree>
    <p:extLst>
      <p:ext uri="{BB962C8B-B14F-4D97-AF65-F5344CB8AC3E}">
        <p14:creationId xmlns:p14="http://schemas.microsoft.com/office/powerpoint/2010/main" val="184917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16-10-06 at 2.26.52 PM.pn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00235" y="3099905"/>
            <a:ext cx="5003800" cy="34111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SUSY Features and LHC Signatures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Attractive features of boson-fermion symmetry:</a:t>
            </a:r>
          </a:p>
          <a:p>
            <a:pPr lvl="1"/>
            <a:r>
              <a:rPr lang="en-US" dirty="0"/>
              <a:t>Avoid fine-tuning in SM (stabilize Higgs boson mass)</a:t>
            </a:r>
          </a:p>
          <a:p>
            <a:pPr lvl="1"/>
            <a:r>
              <a:rPr lang="en-US" dirty="0"/>
              <a:t>Can lead to Grand Unification</a:t>
            </a:r>
          </a:p>
          <a:p>
            <a:pPr lvl="1"/>
            <a:r>
              <a:rPr lang="en-US" dirty="0"/>
              <a:t>Possible dark matter candidate (stable, neutral Lightest SUSY Particle)</a:t>
            </a:r>
          </a:p>
          <a:p>
            <a:pPr lvl="2"/>
            <a:r>
              <a:rPr lang="en-US" dirty="0"/>
              <a:t>Assume R-parity conservation</a:t>
            </a:r>
          </a:p>
          <a:p>
            <a:r>
              <a:rPr lang="en-US" dirty="0"/>
              <a:t>Strong production of SUSY </a:t>
            </a:r>
            <a:r>
              <a:rPr lang="en-US" dirty="0" err="1"/>
              <a:t>squarks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and </a:t>
            </a:r>
            <a:r>
              <a:rPr lang="en-US" dirty="0" err="1"/>
              <a:t>gluinos</a:t>
            </a:r>
            <a:r>
              <a:rPr lang="en-US" dirty="0"/>
              <a:t> have largest cross sections </a:t>
            </a:r>
          </a:p>
          <a:p>
            <a:pPr lvl="1"/>
            <a:r>
              <a:rPr lang="en-US" dirty="0"/>
              <a:t>With many jets, leptons, and missing P</a:t>
            </a:r>
            <a:r>
              <a:rPr lang="en-US" baseline="-25000" dirty="0"/>
              <a:t>T</a:t>
            </a:r>
            <a:r>
              <a:rPr lang="en-US" dirty="0"/>
              <a:t> </a:t>
            </a:r>
          </a:p>
          <a:p>
            <a:r>
              <a:rPr lang="en-US" dirty="0"/>
              <a:t>Followed by direct electroweak </a:t>
            </a:r>
            <a:br>
              <a:rPr lang="en-US" dirty="0"/>
            </a:br>
            <a:r>
              <a:rPr lang="en-US" dirty="0" err="1"/>
              <a:t>gaugino</a:t>
            </a:r>
            <a:r>
              <a:rPr lang="en-US" dirty="0"/>
              <a:t> and </a:t>
            </a:r>
            <a:r>
              <a:rPr lang="en-US" dirty="0" err="1"/>
              <a:t>slepton</a:t>
            </a:r>
            <a:r>
              <a:rPr lang="en-US" dirty="0"/>
              <a:t> production</a:t>
            </a:r>
          </a:p>
          <a:p>
            <a:pPr lvl="1"/>
            <a:r>
              <a:rPr lang="en-US" dirty="0"/>
              <a:t>Leptons and missing P</a:t>
            </a:r>
            <a:r>
              <a:rPr lang="en-US" baseline="-25000" dirty="0"/>
              <a:t>T</a:t>
            </a:r>
          </a:p>
          <a:p>
            <a:r>
              <a:rPr lang="en-US" dirty="0">
                <a:solidFill>
                  <a:srgbClr val="CC00CC"/>
                </a:solidFill>
              </a:rPr>
              <a:t>But bulk of analysis work is understanding</a:t>
            </a:r>
            <a:br>
              <a:rPr lang="en-US" dirty="0">
                <a:solidFill>
                  <a:srgbClr val="CC00CC"/>
                </a:solidFill>
              </a:rPr>
            </a:br>
            <a:r>
              <a:rPr lang="en-US" dirty="0">
                <a:solidFill>
                  <a:srgbClr val="CC00CC"/>
                </a:solidFill>
              </a:rPr>
              <a:t>the SM backgrounds with control regions</a:t>
            </a:r>
          </a:p>
          <a:p>
            <a:r>
              <a:rPr lang="en-US" dirty="0"/>
              <a:t>Results interpreted in simplified models</a:t>
            </a:r>
            <a:endParaRPr lang="en-US" dirty="0">
              <a:solidFill>
                <a:srgbClr val="CC00CC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1/15/19</a:t>
            </a:r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xmlns="" id="{ECA32487-853F-4D45-98E0-34FD0C1FC2C1}"/>
              </a:ext>
            </a:extLst>
          </p:cNvPr>
          <p:cNvSpPr/>
          <p:nvPr/>
        </p:nvSpPr>
        <p:spPr bwMode="auto">
          <a:xfrm>
            <a:off x="7195931" y="2797166"/>
            <a:ext cx="2663687" cy="1204991"/>
          </a:xfrm>
          <a:custGeom>
            <a:avLst/>
            <a:gdLst>
              <a:gd name="connsiteX0" fmla="*/ 0 w 1997765"/>
              <a:gd name="connsiteY0" fmla="*/ 178187 h 903743"/>
              <a:gd name="connsiteX1" fmla="*/ 884582 w 1997765"/>
              <a:gd name="connsiteY1" fmla="*/ 9222 h 903743"/>
              <a:gd name="connsiteX2" fmla="*/ 1729409 w 1997765"/>
              <a:gd name="connsiteY2" fmla="*/ 118552 h 903743"/>
              <a:gd name="connsiteX3" fmla="*/ 1997765 w 1997765"/>
              <a:gd name="connsiteY3" fmla="*/ 903743 h 903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97765" h="903743">
                <a:moveTo>
                  <a:pt x="0" y="178187"/>
                </a:moveTo>
                <a:cubicBezTo>
                  <a:pt x="298173" y="98674"/>
                  <a:pt x="596347" y="19161"/>
                  <a:pt x="884582" y="9222"/>
                </a:cubicBezTo>
                <a:cubicBezTo>
                  <a:pt x="1172817" y="-717"/>
                  <a:pt x="1543879" y="-30535"/>
                  <a:pt x="1729409" y="118552"/>
                </a:cubicBezTo>
                <a:cubicBezTo>
                  <a:pt x="1914940" y="267639"/>
                  <a:pt x="1956352" y="585691"/>
                  <a:pt x="1997765" y="903743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1" lang="en-US" sz="3200" b="1">
              <a:latin typeface="Arial" charset="0"/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xmlns="" id="{43A9A9D4-021F-4C44-84F0-BAB6ECA33FAE}"/>
              </a:ext>
            </a:extLst>
          </p:cNvPr>
          <p:cNvSpPr/>
          <p:nvPr/>
        </p:nvSpPr>
        <p:spPr bwMode="auto">
          <a:xfrm flipV="1">
            <a:off x="5857461" y="4046171"/>
            <a:ext cx="2371483" cy="406559"/>
          </a:xfrm>
          <a:custGeom>
            <a:avLst/>
            <a:gdLst>
              <a:gd name="connsiteX0" fmla="*/ 0 w 2018805"/>
              <a:gd name="connsiteY0" fmla="*/ 0 h 448509"/>
              <a:gd name="connsiteX1" fmla="*/ 581891 w 2018805"/>
              <a:gd name="connsiteY1" fmla="*/ 356260 h 448509"/>
              <a:gd name="connsiteX2" fmla="*/ 1531917 w 2018805"/>
              <a:gd name="connsiteY2" fmla="*/ 439387 h 448509"/>
              <a:gd name="connsiteX3" fmla="*/ 2018805 w 2018805"/>
              <a:gd name="connsiteY3" fmla="*/ 190005 h 448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18805" h="448509">
                <a:moveTo>
                  <a:pt x="0" y="0"/>
                </a:moveTo>
                <a:cubicBezTo>
                  <a:pt x="163286" y="141514"/>
                  <a:pt x="326572" y="283029"/>
                  <a:pt x="581891" y="356260"/>
                </a:cubicBezTo>
                <a:cubicBezTo>
                  <a:pt x="837210" y="429491"/>
                  <a:pt x="1292431" y="467096"/>
                  <a:pt x="1531917" y="439387"/>
                </a:cubicBezTo>
                <a:cubicBezTo>
                  <a:pt x="1771403" y="411678"/>
                  <a:pt x="1895104" y="300841"/>
                  <a:pt x="2018805" y="190005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1" lang="en-US" sz="3200" b="1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553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Supersymmetr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dirty="0" smtClean="0"/>
              <a:t>	</a:t>
            </a:r>
            <a:r>
              <a:rPr dirty="0" smtClean="0"/>
              <a:t>Supersymmetry</a:t>
            </a:r>
            <a:endParaRPr dirty="0"/>
          </a:p>
        </p:txBody>
      </p:sp>
      <p:sp>
        <p:nvSpPr>
          <p:cNvPr id="611" name="Higgs now used to probe electroweak production of supersymmetry…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Among several searches, also Higgs boson now used to probe electroweak production of supersymmetry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In just 6 years from discovery to Higgs tagging </a:t>
            </a:r>
          </a:p>
        </p:txBody>
      </p:sp>
      <p:sp>
        <p:nvSpPr>
          <p:cNvPr id="614" name="Text"/>
          <p:cNvSpPr txBox="1"/>
          <p:nvPr/>
        </p:nvSpPr>
        <p:spPr>
          <a:xfrm>
            <a:off x="4363594" y="6485835"/>
            <a:ext cx="117020" cy="2668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>
            <a:lvl1pPr>
              <a:defRPr sz="1800" u="sng">
                <a:hlinkClick r:id=""/>
              </a:defRPr>
            </a:lvl1pPr>
          </a:lstStyle>
          <a:p>
            <a:pPr>
              <a:defRPr u="none"/>
            </a:pPr>
            <a:r>
              <a:rPr sz="1265"/>
              <a:t> </a:t>
            </a:r>
          </a:p>
        </p:txBody>
      </p:sp>
      <p:pic>
        <p:nvPicPr>
          <p:cNvPr id="615" name="EWK-best_limits_summary_cms.pdf" descr="EWK-best_limits_summary_cms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183799" y="2040446"/>
            <a:ext cx="4330711" cy="415503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EA1B12A5-4837-9B41-880B-80773BFDF216}"/>
              </a:ext>
            </a:extLst>
          </p:cNvPr>
          <p:cNvSpPr/>
          <p:nvPr/>
        </p:nvSpPr>
        <p:spPr>
          <a:xfrm>
            <a:off x="10308343" y="125900"/>
            <a:ext cx="1883657" cy="3181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67" dirty="0">
                <a:solidFill>
                  <a:schemeClr val="accent6"/>
                </a:solidFill>
              </a:rPr>
              <a:t>JHEP 03 (2018) 160</a:t>
            </a:r>
          </a:p>
        </p:txBody>
      </p:sp>
      <p:pic>
        <p:nvPicPr>
          <p:cNvPr id="9218" name="Picture 2" descr="ttp://cms-results.web.cern.ch/cms-results/public-results/publications/SUS-17-004/CMS-SUS-17-004_Figure_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08" y="3491345"/>
            <a:ext cx="4897992" cy="142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394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3068" y="152400"/>
            <a:ext cx="10627465" cy="762000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Search for SUSY in All Hadronic and 1-Lepton Final States using Razor Variables</a:t>
            </a:r>
            <a:r>
              <a:rPr lang="en-US" sz="3200" dirty="0" smtClean="0"/>
              <a:t> </a:t>
            </a:r>
            <a:r>
              <a:rPr lang="en-US" sz="3200" dirty="0"/>
              <a:t>and Boosted W/Top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067" y="1076122"/>
            <a:ext cx="10515600" cy="570597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Search for strongly produced </a:t>
            </a:r>
            <a:r>
              <a:rPr lang="en-US" dirty="0" err="1"/>
              <a:t>sparticles</a:t>
            </a:r>
            <a:endParaRPr lang="en-US" dirty="0"/>
          </a:p>
          <a:p>
            <a:r>
              <a:rPr lang="en-US" dirty="0"/>
              <a:t>Razor technique: </a:t>
            </a:r>
          </a:p>
          <a:p>
            <a:pPr lvl="1"/>
            <a:r>
              <a:rPr lang="en-US" dirty="0"/>
              <a:t>Two </a:t>
            </a:r>
            <a:r>
              <a:rPr lang="en-US" dirty="0" err="1"/>
              <a:t>megajets</a:t>
            </a:r>
            <a:r>
              <a:rPr lang="en-US" dirty="0"/>
              <a:t> clustered in opposite hemispheres, </a:t>
            </a:r>
            <a:br>
              <a:rPr lang="en-US" dirty="0"/>
            </a:br>
            <a:r>
              <a:rPr lang="en-US" dirty="0"/>
              <a:t>chosen to minimize sum of squared invariant masses</a:t>
            </a:r>
          </a:p>
          <a:p>
            <a:pPr lvl="1"/>
            <a:r>
              <a:rPr lang="en-US" dirty="0"/>
              <a:t>Razor variables:</a:t>
            </a:r>
          </a:p>
          <a:p>
            <a:pPr lvl="2"/>
            <a:r>
              <a:rPr lang="en-US" dirty="0"/>
              <a:t>M</a:t>
            </a:r>
            <a:r>
              <a:rPr lang="en-US" baseline="-25000" dirty="0"/>
              <a:t>R</a:t>
            </a:r>
            <a:r>
              <a:rPr lang="en-US" dirty="0"/>
              <a:t>: </a:t>
            </a:r>
          </a:p>
          <a:p>
            <a:pPr lvl="3"/>
            <a:r>
              <a:rPr lang="en-US" dirty="0"/>
              <a:t>Signal exhibits a peak around mass splitting</a:t>
            </a:r>
          </a:p>
          <a:p>
            <a:pPr lvl="3"/>
            <a:r>
              <a:rPr lang="en-US" dirty="0"/>
              <a:t>Background falls exponentially (dependence</a:t>
            </a:r>
            <a:br>
              <a:rPr lang="en-US" dirty="0"/>
            </a:br>
            <a:r>
              <a:rPr lang="en-US" dirty="0"/>
              <a:t>can be used to predict background in search regions)</a:t>
            </a:r>
          </a:p>
          <a:p>
            <a:pPr lvl="2"/>
            <a:r>
              <a:rPr lang="en-US" dirty="0"/>
              <a:t>R: </a:t>
            </a:r>
          </a:p>
          <a:p>
            <a:pPr lvl="3"/>
            <a:r>
              <a:rPr lang="en-US" dirty="0"/>
              <a:t>Imbalance between visible and </a:t>
            </a:r>
            <a:br>
              <a:rPr lang="en-US" dirty="0"/>
            </a:br>
            <a:r>
              <a:rPr lang="en-US" dirty="0"/>
              <a:t>invisible decay products</a:t>
            </a:r>
          </a:p>
          <a:p>
            <a:pPr lvl="1"/>
            <a:r>
              <a:rPr lang="en-US" dirty="0"/>
              <a:t>Complementary to other search approaches</a:t>
            </a:r>
          </a:p>
          <a:p>
            <a:r>
              <a:rPr lang="en-US" dirty="0">
                <a:solidFill>
                  <a:srgbClr val="CC00CC"/>
                </a:solidFill>
              </a:rPr>
              <a:t>Search includes dedicated taggers for </a:t>
            </a:r>
            <a:br>
              <a:rPr lang="en-US" dirty="0">
                <a:solidFill>
                  <a:srgbClr val="CC00CC"/>
                </a:solidFill>
              </a:rPr>
            </a:br>
            <a:r>
              <a:rPr lang="en-US" dirty="0">
                <a:solidFill>
                  <a:srgbClr val="CC00CC"/>
                </a:solidFill>
              </a:rPr>
              <a:t>boosted W and top decay signatures</a:t>
            </a:r>
          </a:p>
          <a:p>
            <a:r>
              <a:rPr lang="en-US" dirty="0"/>
              <a:t>Search regions based on M</a:t>
            </a:r>
            <a:r>
              <a:rPr lang="en-US" baseline="-25000" dirty="0"/>
              <a:t>R</a:t>
            </a:r>
            <a:r>
              <a:rPr lang="en-US" dirty="0"/>
              <a:t>, R</a:t>
            </a:r>
            <a:r>
              <a:rPr lang="en-US" baseline="30000" dirty="0"/>
              <a:t>2</a:t>
            </a:r>
            <a:r>
              <a:rPr lang="en-US" dirty="0"/>
              <a:t>, # leptons, #jets, #b-jets, boosted W/Top</a:t>
            </a:r>
          </a:p>
          <a:p>
            <a:r>
              <a:rPr lang="en-US" dirty="0"/>
              <a:t>Dedicated control regions set up for measuring backgrounds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1/15/19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645392" y="853594"/>
            <a:ext cx="2684477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mr-IN" sz="1867" dirty="0">
                <a:latin typeface="+mj-lt"/>
                <a:hlinkClick r:id="rId3"/>
              </a:rPr>
              <a:t>CMS PAS SUS-16-017</a:t>
            </a:r>
            <a:endParaRPr lang="en-US" sz="1867" dirty="0">
              <a:latin typeface="+mj-lt"/>
            </a:endParaRPr>
          </a:p>
        </p:txBody>
      </p:sp>
      <p:pic>
        <p:nvPicPr>
          <p:cNvPr id="8" name="Picture 7" descr="Screen Shot 2018-12-02 at 5.57.28 PM.pn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49799" y="1239087"/>
            <a:ext cx="3945837" cy="2579635"/>
          </a:xfrm>
          <a:prstGeom prst="rect">
            <a:avLst/>
          </a:prstGeom>
        </p:spPr>
      </p:pic>
      <p:pic>
        <p:nvPicPr>
          <p:cNvPr id="9" name="Picture 8" descr="Screen Shot 2018-12-02 at 6.05.24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25047" y="3864146"/>
            <a:ext cx="3832923" cy="1188575"/>
          </a:xfrm>
          <a:prstGeom prst="rect">
            <a:avLst/>
          </a:prstGeom>
        </p:spPr>
      </p:pic>
      <p:pic>
        <p:nvPicPr>
          <p:cNvPr id="10" name="Picture 9" descr="Screen Shot 2018-12-02 at 6.05.33 PM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00024" y="4982194"/>
            <a:ext cx="910689" cy="758908"/>
          </a:xfrm>
          <a:prstGeom prst="rect">
            <a:avLst/>
          </a:prstGeom>
        </p:spPr>
      </p:pic>
      <p:sp>
        <p:nvSpPr>
          <p:cNvPr id="11" name="Right Arrow 10">
            <a:extLst>
              <a:ext uri="{FF2B5EF4-FFF2-40B4-BE49-F238E27FC236}">
                <a16:creationId xmlns:a16="http://schemas.microsoft.com/office/drawing/2014/main" xmlns="" id="{A0D08D75-3E27-F64F-9E9C-BB7FDD74F84A}"/>
              </a:ext>
            </a:extLst>
          </p:cNvPr>
          <p:cNvSpPr/>
          <p:nvPr/>
        </p:nvSpPr>
        <p:spPr bwMode="auto">
          <a:xfrm>
            <a:off x="7161238" y="4049709"/>
            <a:ext cx="755373" cy="408723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>
              <a:rot lat="0" lon="0" rev="19800000"/>
            </a:camera>
            <a:lightRig rig="threePt" dir="t"/>
          </a:scene3d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1" lang="en-US" sz="32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35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733" dirty="0">
                <a:latin typeface="+mn-lt"/>
              </a:rPr>
              <a:t>Search for SUSY in All </a:t>
            </a:r>
            <a:r>
              <a:rPr lang="en-US" sz="3733" dirty="0" err="1">
                <a:latin typeface="+mn-lt"/>
              </a:rPr>
              <a:t>Hadronic</a:t>
            </a:r>
            <a:r>
              <a:rPr lang="en-US" sz="3733" dirty="0">
                <a:latin typeface="+mn-lt"/>
              </a:rPr>
              <a:t> and 1-Lepton Final States using Razor Variables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1/15/19</a:t>
            </a:r>
            <a:endParaRPr lang="en-US" dirty="0"/>
          </a:p>
        </p:txBody>
      </p:sp>
      <p:pic>
        <p:nvPicPr>
          <p:cNvPr id="2" name="Picture 1" descr="Screen Shot 2018-12-02 at 7.17.18 PM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032572"/>
            <a:ext cx="5036327" cy="5259235"/>
          </a:xfrm>
          <a:prstGeom prst="rect">
            <a:avLst/>
          </a:prstGeom>
        </p:spPr>
      </p:pic>
      <p:pic>
        <p:nvPicPr>
          <p:cNvPr id="3" name="Picture 2" descr="Screen Shot 2018-12-02 at 7.18.27 PM.pn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6752" y="949969"/>
            <a:ext cx="6478883" cy="497629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506621" y="6016455"/>
            <a:ext cx="6373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8000"/>
                </a:solidFill>
                <a:latin typeface="Comic Sans MS"/>
              </a:rPr>
              <a:t>Data generally agree with expectations</a:t>
            </a:r>
          </a:p>
        </p:txBody>
      </p:sp>
    </p:spTree>
    <p:extLst>
      <p:ext uri="{BB962C8B-B14F-4D97-AF65-F5344CB8AC3E}">
        <p14:creationId xmlns:p14="http://schemas.microsoft.com/office/powerpoint/2010/main" val="146579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733" dirty="0">
                <a:latin typeface="+mn-lt"/>
              </a:rPr>
              <a:t>Search for SUSY in All </a:t>
            </a:r>
            <a:r>
              <a:rPr lang="en-US" sz="3733" dirty="0" err="1">
                <a:latin typeface="+mn-lt"/>
              </a:rPr>
              <a:t>Hadronic</a:t>
            </a:r>
            <a:r>
              <a:rPr lang="en-US" sz="3733" dirty="0">
                <a:latin typeface="+mn-lt"/>
              </a:rPr>
              <a:t> and 1-Lepton Final States using Razor Variables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26274" y="6524410"/>
            <a:ext cx="2743200" cy="365125"/>
          </a:xfrm>
        </p:spPr>
        <p:txBody>
          <a:bodyPr/>
          <a:lstStyle/>
          <a:p>
            <a:pPr>
              <a:defRPr/>
            </a:pPr>
            <a:r>
              <a:rPr lang="en-US" smtClean="0"/>
              <a:t>1/15/19</a:t>
            </a:r>
            <a:endParaRPr lang="en-US" dirty="0"/>
          </a:p>
        </p:txBody>
      </p:sp>
      <p:pic>
        <p:nvPicPr>
          <p:cNvPr id="8" name="Picture 7" descr="Screen Shot 2018-12-02 at 7.04.45 PM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" y="1979694"/>
            <a:ext cx="3895933" cy="3702399"/>
          </a:xfrm>
          <a:prstGeom prst="rect">
            <a:avLst/>
          </a:prstGeom>
        </p:spPr>
      </p:pic>
      <p:pic>
        <p:nvPicPr>
          <p:cNvPr id="9" name="Picture 8" descr="Screen Shot 2018-12-02 at 7.05.26 PM.pn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09464" y="1949550"/>
            <a:ext cx="3912800" cy="3730908"/>
          </a:xfrm>
          <a:prstGeom prst="rect">
            <a:avLst/>
          </a:prstGeom>
        </p:spPr>
      </p:pic>
      <p:pic>
        <p:nvPicPr>
          <p:cNvPr id="10" name="Picture 9" descr="Screen Shot 2018-12-02 at 7.06.03 PM.png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96122" y="1963318"/>
            <a:ext cx="3895879" cy="368972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25994" y="5823707"/>
            <a:ext cx="11228341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67" dirty="0" err="1">
                <a:latin typeface="Comic Sans MS"/>
              </a:rPr>
              <a:t>m</a:t>
            </a:r>
            <a:r>
              <a:rPr lang="en-US" sz="2667" baseline="-25000" dirty="0" err="1">
                <a:latin typeface="Comic Sans MS"/>
              </a:rPr>
              <a:t>gluino</a:t>
            </a:r>
            <a:r>
              <a:rPr lang="en-US" sz="2667" dirty="0">
                <a:latin typeface="Comic Sans MS"/>
              </a:rPr>
              <a:t> &gt; ~2.0 </a:t>
            </a:r>
            <a:r>
              <a:rPr lang="en-US" sz="2667" dirty="0" err="1">
                <a:latin typeface="Comic Sans MS"/>
              </a:rPr>
              <a:t>TeV</a:t>
            </a:r>
            <a:r>
              <a:rPr lang="en-US" sz="2667" dirty="0">
                <a:latin typeface="Comic Sans MS"/>
              </a:rPr>
              <a:t>            </a:t>
            </a:r>
            <a:r>
              <a:rPr lang="en-US" sz="2667" dirty="0" err="1">
                <a:latin typeface="Comic Sans MS"/>
              </a:rPr>
              <a:t>m</a:t>
            </a:r>
            <a:r>
              <a:rPr lang="en-US" sz="2667" baseline="-25000" dirty="0" err="1">
                <a:latin typeface="Comic Sans MS"/>
              </a:rPr>
              <a:t>gluino</a:t>
            </a:r>
            <a:r>
              <a:rPr lang="en-US" sz="2667" dirty="0">
                <a:latin typeface="Comic Sans MS"/>
              </a:rPr>
              <a:t> &gt; ~1.9 </a:t>
            </a:r>
            <a:r>
              <a:rPr lang="en-US" sz="2667" dirty="0" err="1">
                <a:latin typeface="Comic Sans MS"/>
              </a:rPr>
              <a:t>TeV</a:t>
            </a:r>
            <a:r>
              <a:rPr lang="en-US" sz="2667" dirty="0">
                <a:latin typeface="Comic Sans MS"/>
              </a:rPr>
              <a:t>               </a:t>
            </a:r>
            <a:r>
              <a:rPr lang="en-US" sz="2667" dirty="0" err="1">
                <a:latin typeface="Comic Sans MS"/>
              </a:rPr>
              <a:t>m</a:t>
            </a:r>
            <a:r>
              <a:rPr lang="en-US" sz="2667" baseline="-25000" dirty="0" err="1">
                <a:latin typeface="Comic Sans MS"/>
              </a:rPr>
              <a:t>stop</a:t>
            </a:r>
            <a:r>
              <a:rPr lang="en-US" sz="2667" dirty="0">
                <a:latin typeface="Comic Sans MS"/>
              </a:rPr>
              <a:t> &gt; ~1.14 </a:t>
            </a:r>
            <a:r>
              <a:rPr lang="en-US" sz="2667" dirty="0" err="1">
                <a:latin typeface="Comic Sans MS"/>
              </a:rPr>
              <a:t>TeV</a:t>
            </a:r>
            <a:endParaRPr lang="en-US" sz="2667" dirty="0">
              <a:latin typeface="Comic Sans M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796B941A-C378-CD46-B03F-8A190DF6E1E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3067" y="914400"/>
            <a:ext cx="1616407" cy="11343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38EDA8B8-E1EE-E047-94F1-E59BD6C807FD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7135" y="914401"/>
            <a:ext cx="1623023" cy="10726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0DFFD903-2F80-DC4B-BCF7-F00C783DAE7C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76267" y="914401"/>
            <a:ext cx="1928224" cy="1064380"/>
          </a:xfrm>
          <a:prstGeom prst="rect">
            <a:avLst/>
          </a:prstGeom>
        </p:spPr>
      </p:pic>
      <p:sp>
        <p:nvSpPr>
          <p:cNvPr id="12" name="ZoneTexte 9"/>
          <p:cNvSpPr txBox="1"/>
          <p:nvPr/>
        </p:nvSpPr>
        <p:spPr>
          <a:xfrm>
            <a:off x="1253067" y="6370440"/>
            <a:ext cx="899160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                              </a:t>
            </a:r>
            <a:r>
              <a:rPr lang="en-GB" sz="2400" dirty="0">
                <a:solidFill>
                  <a:srgbClr val="FF0000"/>
                </a:solidFill>
              </a:rPr>
              <a:t>No significant signal </a:t>
            </a:r>
            <a:r>
              <a:rPr lang="en-GB" sz="2400">
                <a:solidFill>
                  <a:srgbClr val="FF0000"/>
                </a:solidFill>
              </a:rPr>
              <a:t>to </a:t>
            </a:r>
            <a:r>
              <a:rPr lang="en-GB" sz="2400" smtClean="0">
                <a:solidFill>
                  <a:srgbClr val="FF0000"/>
                </a:solidFill>
              </a:rPr>
              <a:t>date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715941" y="64811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Within the context of the SMS</a:t>
            </a:r>
            <a:r>
              <a:rPr lang="en-GB">
                <a:solidFill>
                  <a:srgbClr val="0000FF"/>
                </a:solidFill>
              </a:rPr>
              <a:t>: </a:t>
            </a:r>
            <a:endParaRPr lang="en-GB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752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18-12-02 at 4.36.19 PM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823" y="2644359"/>
            <a:ext cx="6253501" cy="14046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for GGM SUSY in </a:t>
            </a:r>
            <a:r>
              <a:rPr lang="en-US" dirty="0" err="1" smtClean="0"/>
              <a:t>γ+lepton+P</a:t>
            </a:r>
            <a:r>
              <a:rPr lang="en-US" baseline="-25000" dirty="0" err="1" smtClean="0"/>
              <a:t>T</a:t>
            </a:r>
            <a:r>
              <a:rPr lang="en-US" baseline="30000" dirty="0" err="1" smtClean="0"/>
              <a:t>miss</a:t>
            </a:r>
            <a:endParaRPr lang="en-US" baseline="30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2"/>
            <a:ext cx="6094190" cy="539505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 General Gauge Mediation, </a:t>
            </a:r>
            <a:r>
              <a:rPr lang="en-US" dirty="0" err="1"/>
              <a:t>gravitino</a:t>
            </a:r>
            <a:r>
              <a:rPr lang="en-US" dirty="0"/>
              <a:t> is taken as LSP</a:t>
            </a:r>
          </a:p>
          <a:p>
            <a:pPr lvl="1"/>
            <a:r>
              <a:rPr lang="en-US" dirty="0"/>
              <a:t>Look for neutralino decays to photon, </a:t>
            </a:r>
            <a:r>
              <a:rPr lang="en-US" dirty="0" err="1"/>
              <a:t>chargino</a:t>
            </a:r>
            <a:r>
              <a:rPr lang="en-US" dirty="0"/>
              <a:t> to </a:t>
            </a:r>
            <a:r>
              <a:rPr lang="en-US" dirty="0" err="1"/>
              <a:t>W</a:t>
            </a:r>
            <a:r>
              <a:rPr lang="en-US" dirty="0" err="1">
                <a:sym typeface="Wingdings"/>
              </a:rPr>
              <a:t>lν</a:t>
            </a:r>
            <a:r>
              <a:rPr lang="en-US" dirty="0">
                <a:sym typeface="Wingdings"/>
              </a:rPr>
              <a:t> as signature of </a:t>
            </a:r>
            <a:r>
              <a:rPr lang="en-US" dirty="0" err="1">
                <a:sym typeface="Wingdings"/>
              </a:rPr>
              <a:t>gluino</a:t>
            </a:r>
            <a:r>
              <a:rPr lang="en-US" dirty="0">
                <a:sym typeface="Wingdings"/>
              </a:rPr>
              <a:t>, </a:t>
            </a:r>
            <a:r>
              <a:rPr lang="en-US" dirty="0" err="1">
                <a:sym typeface="Wingdings"/>
              </a:rPr>
              <a:t>squark</a:t>
            </a:r>
            <a:r>
              <a:rPr lang="en-US" dirty="0">
                <a:sym typeface="Wingdings"/>
              </a:rPr>
              <a:t> or </a:t>
            </a:r>
            <a:r>
              <a:rPr lang="en-US" dirty="0" err="1">
                <a:sym typeface="Wingdings"/>
              </a:rPr>
              <a:t>chargino</a:t>
            </a:r>
            <a:r>
              <a:rPr lang="en-US" dirty="0">
                <a:sym typeface="Wingdings"/>
              </a:rPr>
              <a:t>/neutralino pair production:</a:t>
            </a:r>
          </a:p>
          <a:p>
            <a:pPr marL="0" indent="0">
              <a:buNone/>
            </a:pPr>
            <a:endParaRPr lang="en-US" dirty="0">
              <a:sym typeface="Wingdings"/>
            </a:endParaRPr>
          </a:p>
          <a:p>
            <a:pPr marL="0" indent="0">
              <a:buNone/>
            </a:pPr>
            <a:endParaRPr lang="en-US" dirty="0" smtClean="0">
              <a:sym typeface="Wingdings"/>
            </a:endParaRPr>
          </a:p>
          <a:p>
            <a:pPr marL="0" indent="0">
              <a:buNone/>
            </a:pPr>
            <a:endParaRPr lang="en-US" dirty="0">
              <a:sym typeface="Wingdings"/>
            </a:endParaRPr>
          </a:p>
          <a:p>
            <a:r>
              <a:rPr lang="en-US" dirty="0"/>
              <a:t>Search strategy:</a:t>
            </a:r>
          </a:p>
          <a:p>
            <a:pPr lvl="1"/>
            <a:r>
              <a:rPr lang="en-US" dirty="0"/>
              <a:t>Photon and (e or </a:t>
            </a:r>
            <a:r>
              <a:rPr lang="en-US" dirty="0" err="1"/>
              <a:t>μ</a:t>
            </a:r>
            <a:r>
              <a:rPr lang="en-US" dirty="0"/>
              <a:t>), </a:t>
            </a:r>
            <a:r>
              <a:rPr lang="en-US" dirty="0" err="1"/>
              <a:t>p</a:t>
            </a:r>
            <a:r>
              <a:rPr lang="en-US" baseline="-25000" dirty="0" err="1"/>
              <a:t>T</a:t>
            </a:r>
            <a:r>
              <a:rPr lang="en-US" dirty="0"/>
              <a:t> &gt; 35, 25 GeV</a:t>
            </a:r>
          </a:p>
          <a:p>
            <a:pPr lvl="1"/>
            <a:r>
              <a:rPr lang="en-US" dirty="0"/>
              <a:t>Transverse mass </a:t>
            </a:r>
            <a:r>
              <a:rPr lang="en-US" dirty="0" err="1"/>
              <a:t>m</a:t>
            </a:r>
            <a:r>
              <a:rPr lang="en-US" baseline="-25000" dirty="0" err="1"/>
              <a:t>T</a:t>
            </a:r>
            <a:r>
              <a:rPr lang="en-US" dirty="0"/>
              <a:t> &gt; 100 </a:t>
            </a:r>
            <a:r>
              <a:rPr lang="en-US" dirty="0" err="1"/>
              <a:t>GeV</a:t>
            </a:r>
            <a:endParaRPr lang="en-US" dirty="0"/>
          </a:p>
          <a:p>
            <a:pPr lvl="1"/>
            <a:r>
              <a:rPr lang="en-US" dirty="0" err="1"/>
              <a:t>P</a:t>
            </a:r>
            <a:r>
              <a:rPr lang="en-US" baseline="-25000" dirty="0" err="1"/>
              <a:t>T</a:t>
            </a:r>
            <a:r>
              <a:rPr lang="en-US" baseline="30000" dirty="0" err="1"/>
              <a:t>miss</a:t>
            </a:r>
            <a:r>
              <a:rPr lang="en-US" dirty="0"/>
              <a:t> &gt; 120 </a:t>
            </a:r>
            <a:r>
              <a:rPr lang="en-US" dirty="0" err="1"/>
              <a:t>GeV</a:t>
            </a:r>
            <a:endParaRPr lang="en-US" dirty="0"/>
          </a:p>
          <a:p>
            <a:pPr lvl="1"/>
            <a:r>
              <a:rPr lang="en-US" dirty="0"/>
              <a:t>Search regions based on </a:t>
            </a:r>
            <a:r>
              <a:rPr lang="en-US" dirty="0" err="1"/>
              <a:t>p</a:t>
            </a:r>
            <a:r>
              <a:rPr lang="en-US" baseline="-25000" dirty="0" err="1"/>
              <a:t>T</a:t>
            </a:r>
            <a:r>
              <a:rPr lang="en-US" baseline="30000" dirty="0" err="1"/>
              <a:t>γ</a:t>
            </a:r>
            <a:r>
              <a:rPr lang="en-US" dirty="0"/>
              <a:t>, </a:t>
            </a:r>
            <a:r>
              <a:rPr lang="en-US" dirty="0" err="1"/>
              <a:t>P</a:t>
            </a:r>
            <a:r>
              <a:rPr lang="en-US" baseline="-25000" dirty="0" err="1"/>
              <a:t>T</a:t>
            </a:r>
            <a:r>
              <a:rPr lang="en-US" baseline="30000" dirty="0" err="1"/>
              <a:t>miss</a:t>
            </a:r>
            <a:r>
              <a:rPr lang="en-US" dirty="0"/>
              <a:t>, </a:t>
            </a:r>
            <a:br>
              <a:rPr lang="en-US" dirty="0"/>
            </a:br>
            <a:r>
              <a:rPr lang="en-US" dirty="0"/>
              <a:t>and H</a:t>
            </a:r>
            <a:r>
              <a:rPr lang="en-US" baseline="-25000" dirty="0"/>
              <a:t>T</a:t>
            </a:r>
            <a:r>
              <a:rPr lang="en-US" dirty="0"/>
              <a:t> (sum of jet E</a:t>
            </a:r>
            <a:r>
              <a:rPr lang="en-US" baseline="-25000" dirty="0"/>
              <a:t>T</a:t>
            </a:r>
            <a:r>
              <a:rPr lang="en-US" dirty="0"/>
              <a:t>)</a:t>
            </a:r>
          </a:p>
          <a:p>
            <a:pPr lvl="1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1/15/19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959526" y="6478344"/>
            <a:ext cx="2684477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dirty="0">
                <a:latin typeface="+mj-lt"/>
                <a:hlinkClick r:id="rId4"/>
              </a:rPr>
              <a:t>CMS PAS SUS-17-012</a:t>
            </a:r>
            <a:endParaRPr lang="en-US" sz="1867" dirty="0">
              <a:latin typeface="+mj-lt"/>
            </a:endParaRPr>
          </a:p>
        </p:txBody>
      </p:sp>
      <p:pic>
        <p:nvPicPr>
          <p:cNvPr id="10" name="Picture 9" descr="Screen Shot 2018-12-02 at 5.06.14 PM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79874" y="3249772"/>
            <a:ext cx="5535926" cy="356708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770590" y="5550492"/>
            <a:ext cx="3828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8000"/>
                </a:solidFill>
              </a:rPr>
              <a:t>Data agree with expectations</a:t>
            </a:r>
          </a:p>
        </p:txBody>
      </p:sp>
      <p:pic>
        <p:nvPicPr>
          <p:cNvPr id="9" name="Picture 8" descr="Screen Shot 2018-12-02 at 5.01.49 PM.png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5941" y="864369"/>
            <a:ext cx="2650508" cy="248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78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+mn-lt"/>
              </a:rPr>
              <a:t>Search for GGM SUSY in </a:t>
            </a:r>
            <a:r>
              <a:rPr lang="en-US" dirty="0" err="1" smtClean="0">
                <a:latin typeface="+mn-lt"/>
              </a:rPr>
              <a:t>γ+lepton+P</a:t>
            </a:r>
            <a:r>
              <a:rPr lang="en-US" baseline="-25000" dirty="0" err="1" smtClean="0">
                <a:latin typeface="+mn-lt"/>
              </a:rPr>
              <a:t>T</a:t>
            </a:r>
            <a:r>
              <a:rPr lang="en-US" baseline="30000" dirty="0" err="1" smtClean="0">
                <a:latin typeface="+mn-lt"/>
              </a:rPr>
              <a:t>miss</a:t>
            </a:r>
            <a:endParaRPr lang="en-US" baseline="30000" dirty="0">
              <a:latin typeface="+mn-lt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69348"/>
            <a:ext cx="2743200" cy="365125"/>
          </a:xfrm>
        </p:spPr>
        <p:txBody>
          <a:bodyPr/>
          <a:lstStyle/>
          <a:p>
            <a:r>
              <a:rPr lang="en-US" smtClean="0"/>
              <a:t>1/15/19</a:t>
            </a:r>
            <a:endParaRPr lang="en-US" dirty="0"/>
          </a:p>
        </p:txBody>
      </p:sp>
      <p:pic>
        <p:nvPicPr>
          <p:cNvPr id="3" name="Picture 2" descr="Screen Shot 2018-12-02 at 5.10.59 PM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2448" y="2574546"/>
            <a:ext cx="3646781" cy="3235393"/>
          </a:xfrm>
          <a:prstGeom prst="rect">
            <a:avLst/>
          </a:prstGeom>
        </p:spPr>
      </p:pic>
      <p:pic>
        <p:nvPicPr>
          <p:cNvPr id="7" name="Picture 6" descr="Screen Shot 2018-12-02 at 5.11.11 PM.pn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0397" y="2574546"/>
            <a:ext cx="3415880" cy="3252865"/>
          </a:xfrm>
          <a:prstGeom prst="rect">
            <a:avLst/>
          </a:prstGeom>
        </p:spPr>
      </p:pic>
      <p:pic>
        <p:nvPicPr>
          <p:cNvPr id="8" name="Picture 7" descr="Screen Shot 2018-12-02 at 5.11.23 PM.png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3996" y="2586000"/>
            <a:ext cx="3384299" cy="3223141"/>
          </a:xfrm>
          <a:prstGeom prst="rect">
            <a:avLst/>
          </a:prstGeom>
        </p:spPr>
      </p:pic>
      <p:pic>
        <p:nvPicPr>
          <p:cNvPr id="13" name="Picture 12" descr="Screen Shot 2018-12-02 at 4.36.19 PM.png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75115" y="898294"/>
            <a:ext cx="7786704" cy="164874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25994" y="5823707"/>
            <a:ext cx="11228341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67" dirty="0" err="1">
                <a:latin typeface="Comic Sans MS"/>
              </a:rPr>
              <a:t>m</a:t>
            </a:r>
            <a:r>
              <a:rPr lang="en-US" sz="2667" baseline="-25000" dirty="0" err="1">
                <a:latin typeface="Comic Sans MS"/>
              </a:rPr>
              <a:t>gluino</a:t>
            </a:r>
            <a:r>
              <a:rPr lang="en-US" sz="2667" dirty="0">
                <a:latin typeface="Comic Sans MS"/>
              </a:rPr>
              <a:t> &gt; ~1.7 </a:t>
            </a:r>
            <a:r>
              <a:rPr lang="en-US" sz="2667" dirty="0" err="1">
                <a:latin typeface="Comic Sans MS"/>
              </a:rPr>
              <a:t>TeV</a:t>
            </a:r>
            <a:r>
              <a:rPr lang="en-US" sz="2667" dirty="0">
                <a:latin typeface="Comic Sans MS"/>
              </a:rPr>
              <a:t>            </a:t>
            </a:r>
            <a:r>
              <a:rPr lang="en-US" sz="2667" dirty="0" err="1">
                <a:latin typeface="Comic Sans MS"/>
              </a:rPr>
              <a:t>m</a:t>
            </a:r>
            <a:r>
              <a:rPr lang="en-US" sz="2667" baseline="-25000" dirty="0" err="1">
                <a:latin typeface="Comic Sans MS"/>
              </a:rPr>
              <a:t>squark</a:t>
            </a:r>
            <a:r>
              <a:rPr lang="en-US" sz="2667" dirty="0">
                <a:latin typeface="Comic Sans MS"/>
              </a:rPr>
              <a:t> &gt; ~1.4 </a:t>
            </a:r>
            <a:r>
              <a:rPr lang="en-US" sz="2667" dirty="0" err="1">
                <a:latin typeface="Comic Sans MS"/>
              </a:rPr>
              <a:t>TeV</a:t>
            </a:r>
            <a:r>
              <a:rPr lang="en-US" sz="2667" dirty="0">
                <a:latin typeface="Comic Sans MS"/>
              </a:rPr>
              <a:t>               </a:t>
            </a:r>
            <a:r>
              <a:rPr lang="en-US" sz="2667" dirty="0" err="1">
                <a:latin typeface="Comic Sans MS"/>
              </a:rPr>
              <a:t>m</a:t>
            </a:r>
            <a:r>
              <a:rPr lang="en-US" sz="2667" baseline="-25000" dirty="0" err="1">
                <a:latin typeface="Comic Sans MS"/>
              </a:rPr>
              <a:t>NLSP</a:t>
            </a:r>
            <a:r>
              <a:rPr lang="en-US" sz="2667" dirty="0">
                <a:latin typeface="Comic Sans MS"/>
              </a:rPr>
              <a:t> &gt; 0.9 </a:t>
            </a:r>
            <a:r>
              <a:rPr lang="en-US" sz="2667" dirty="0" err="1">
                <a:latin typeface="Comic Sans MS"/>
              </a:rPr>
              <a:t>TeV</a:t>
            </a:r>
            <a:endParaRPr lang="en-US" sz="2667" dirty="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99359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1"/>
          <p:cNvSpPr txBox="1">
            <a:spLocks/>
          </p:cNvSpPr>
          <p:nvPr/>
        </p:nvSpPr>
        <p:spPr bwMode="auto">
          <a:xfrm>
            <a:off x="2150740" y="-1204475"/>
            <a:ext cx="86106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137160" rIns="92075" bIns="46038" numCol="1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4000" b="1" kern="0" dirty="0">
              <a:solidFill>
                <a:srgbClr val="0000FF"/>
              </a:solidFill>
              <a:latin typeface="Arial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4" name="ZoneTexte 3"/>
          <p:cNvSpPr txBox="1"/>
          <p:nvPr/>
        </p:nvSpPr>
        <p:spPr>
          <a:xfrm>
            <a:off x="838200" y="-1100434"/>
            <a:ext cx="8991600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5" name="ZoneTexte 4"/>
          <p:cNvSpPr txBox="1"/>
          <p:nvPr/>
        </p:nvSpPr>
        <p:spPr>
          <a:xfrm>
            <a:off x="3352800" y="6274714"/>
            <a:ext cx="5077352" cy="43088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FF0000"/>
                </a:solidFill>
              </a:rPr>
              <a:t>Is this getting critical for Natural Models?? </a:t>
            </a:r>
          </a:p>
        </p:txBody>
      </p:sp>
      <p:sp>
        <p:nvSpPr>
          <p:cNvPr id="12" name="ZoneTexte 11"/>
          <p:cNvSpPr txBox="1"/>
          <p:nvPr/>
        </p:nvSpPr>
        <p:spPr>
          <a:xfrm>
            <a:off x="2131189" y="-1341597"/>
            <a:ext cx="184731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endParaRPr lang="en-GB" dirty="0">
              <a:solidFill>
                <a:srgbClr val="0000FF"/>
              </a:solidFill>
            </a:endParaRPr>
          </a:p>
        </p:txBody>
      </p:sp>
      <p:pic>
        <p:nvPicPr>
          <p:cNvPr id="10" name="Image 9" descr="Screen Shot 2018-06-02 at 08.21.3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461" y="3170910"/>
            <a:ext cx="3848466" cy="31421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ECD7284-0412-E745-A812-239D63671F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8988" y="3214206"/>
            <a:ext cx="3451932" cy="31421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9A21AB8D-C079-F441-B82C-A29C818B8D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7276" y="220377"/>
            <a:ext cx="2926524" cy="1895689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</a:t>
            </a:r>
            <a:r>
              <a:rPr lang="en-GB" dirty="0" err="1" smtClean="0"/>
              <a:t>Squark</a:t>
            </a:r>
            <a:r>
              <a:rPr lang="en-GB" dirty="0" smtClean="0"/>
              <a:t> Search Summaries </a:t>
            </a:r>
            <a:endParaRPr lang="en-GB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838200" y="961293"/>
            <a:ext cx="10272623" cy="2252914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00FF"/>
                </a:solidFill>
              </a:rPr>
              <a:t>Partner of the top quark </a:t>
            </a:r>
            <a:r>
              <a:rPr lang="en-GB" dirty="0">
                <a:solidFill>
                  <a:srgbClr val="FF0000"/>
                </a:solidFill>
              </a:rPr>
              <a:t>– the stop– </a:t>
            </a:r>
            <a:r>
              <a:rPr lang="en-GB" dirty="0">
                <a:solidFill>
                  <a:srgbClr val="0000FF"/>
                </a:solidFill>
              </a:rPr>
              <a:t>plays </a:t>
            </a:r>
          </a:p>
          <a:p>
            <a:r>
              <a:rPr lang="en-GB" dirty="0">
                <a:solidFill>
                  <a:srgbClr val="0000FF"/>
                </a:solidFill>
              </a:rPr>
              <a:t>a prominent role in Natural Models</a:t>
            </a:r>
          </a:p>
          <a:p>
            <a:r>
              <a:rPr lang="en-GB" dirty="0">
                <a:solidFill>
                  <a:srgbClr val="0000FF"/>
                </a:solidFill>
              </a:rPr>
              <a:t>Within the context of the SMS: </a:t>
            </a:r>
          </a:p>
          <a:p>
            <a:r>
              <a:rPr lang="en-GB" dirty="0">
                <a:solidFill>
                  <a:srgbClr val="FF0000"/>
                </a:solidFill>
              </a:rPr>
              <a:t>Exclude with masses up to 1100 GeV for </a:t>
            </a:r>
            <a:r>
              <a:rPr lang="en-GB" dirty="0" err="1">
                <a:solidFill>
                  <a:srgbClr val="FF0000"/>
                </a:solidFill>
              </a:rPr>
              <a:t>neutralino</a:t>
            </a:r>
            <a:r>
              <a:rPr lang="en-GB" dirty="0">
                <a:solidFill>
                  <a:srgbClr val="FF0000"/>
                </a:solidFill>
              </a:rPr>
              <a:t> masses up to 500 GeV</a:t>
            </a:r>
          </a:p>
          <a:p>
            <a:r>
              <a:rPr lang="en-GB" dirty="0">
                <a:solidFill>
                  <a:srgbClr val="0000FF"/>
                </a:solidFill>
              </a:rPr>
              <a:t>Sensitivity is ~ 200-400 GeV better than Run-1 reach &amp; gaps being covered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11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Screen Shot 2018-12-02 at 5.34.29 PM.pn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5866" y="827231"/>
            <a:ext cx="4243788" cy="14178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318"/>
            <a:ext cx="10896600" cy="964530"/>
          </a:xfrm>
        </p:spPr>
        <p:txBody>
          <a:bodyPr>
            <a:normAutofit fontScale="90000"/>
          </a:bodyPr>
          <a:lstStyle/>
          <a:p>
            <a:r>
              <a:rPr lang="en-US" sz="3733" dirty="0">
                <a:latin typeface="+mn-lt"/>
              </a:rPr>
              <a:t>Search for Electroweak </a:t>
            </a:r>
            <a:r>
              <a:rPr lang="en-US" sz="3733">
                <a:latin typeface="+mn-lt"/>
              </a:rPr>
              <a:t>Production </a:t>
            </a:r>
            <a:r>
              <a:rPr lang="en-US" sz="3733" smtClean="0">
                <a:latin typeface="+mn-lt"/>
              </a:rPr>
              <a:t>of </a:t>
            </a:r>
            <a:r>
              <a:rPr lang="en-US" sz="3733" dirty="0" err="1" smtClean="0">
                <a:latin typeface="+mn-lt"/>
              </a:rPr>
              <a:t>Charginos</a:t>
            </a:r>
            <a:r>
              <a:rPr lang="en-US" sz="3733" dirty="0" smtClean="0">
                <a:latin typeface="+mn-lt"/>
              </a:rPr>
              <a:t>/</a:t>
            </a:r>
            <a:r>
              <a:rPr lang="en-US" sz="3733" dirty="0" err="1" smtClean="0">
                <a:latin typeface="+mn-lt"/>
              </a:rPr>
              <a:t>Neutrali</a:t>
            </a:r>
            <a:r>
              <a:rPr lang="en-US" sz="3733" dirty="0" err="1" smtClean="0"/>
              <a:t>nos</a:t>
            </a:r>
            <a:endParaRPr lang="en-US" sz="3733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1/15/19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700461" y="853592"/>
            <a:ext cx="3601673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s-IS" sz="2133" dirty="0"/>
              <a:t>JHEP 03 (2018) 160</a:t>
            </a:r>
            <a:endParaRPr lang="en-US" sz="2133" dirty="0">
              <a:latin typeface="Comic Sans MS"/>
            </a:endParaRPr>
          </a:p>
        </p:txBody>
      </p:sp>
      <p:pic>
        <p:nvPicPr>
          <p:cNvPr id="8" name="Picture 7" descr="Screen Shot 2018-12-02 at 5.29.25 PM.pn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69787" y="2834211"/>
            <a:ext cx="7844908" cy="37139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28743163-0A39-C640-8FCE-8A400D1B6FD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52937" y="2928782"/>
            <a:ext cx="4856263" cy="359194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91C7DA1F-1148-044E-B2D6-DB33321FD996}"/>
              </a:ext>
            </a:extLst>
          </p:cNvPr>
          <p:cNvSpPr txBox="1"/>
          <p:nvPr/>
        </p:nvSpPr>
        <p:spPr>
          <a:xfrm>
            <a:off x="11119574" y="1775106"/>
            <a:ext cx="1139687" cy="66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dirty="0">
                <a:latin typeface="Comic Sans MS"/>
              </a:rPr>
              <a:t>GGM model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A38F867A-6421-AF48-A67D-7D62D7C1EFDA}"/>
              </a:ext>
            </a:extLst>
          </p:cNvPr>
          <p:cNvSpPr txBox="1"/>
          <p:nvPr/>
        </p:nvSpPr>
        <p:spPr>
          <a:xfrm>
            <a:off x="225287" y="3816627"/>
            <a:ext cx="14312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CC00CC"/>
                </a:solidFill>
                <a:latin typeface="Comic Sans MS"/>
              </a:rPr>
              <a:t>Multiple analyses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53C637A6-9FE5-CB4D-9EE7-270FADC8ED9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7460" y="1273317"/>
            <a:ext cx="2588753" cy="154690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426228" y="827231"/>
            <a:ext cx="43732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8000"/>
                </a:solidFill>
                <a:latin typeface="Comic Sans MS"/>
              </a:rPr>
              <a:t>Assume strong production cross sections too small</a:t>
            </a:r>
          </a:p>
          <a:p>
            <a:r>
              <a:rPr lang="en-US" sz="2400" dirty="0">
                <a:solidFill>
                  <a:srgbClr val="008000"/>
                </a:solidFill>
                <a:latin typeface="Comic Sans MS"/>
              </a:rPr>
              <a:t>Use the </a:t>
            </a:r>
            <a:r>
              <a:rPr lang="en-US" sz="2400" dirty="0">
                <a:solidFill>
                  <a:srgbClr val="CC00CC"/>
                </a:solidFill>
                <a:latin typeface="Comic Sans MS"/>
              </a:rPr>
              <a:t>Higgs boson </a:t>
            </a:r>
            <a:r>
              <a:rPr lang="en-US" sz="2400" dirty="0">
                <a:solidFill>
                  <a:srgbClr val="008000"/>
                </a:solidFill>
                <a:latin typeface="Comic Sans MS"/>
              </a:rPr>
              <a:t>as a discovery tool: </a:t>
            </a:r>
            <a:r>
              <a:rPr lang="en-US" sz="2133" dirty="0">
                <a:latin typeface="Comic Sans MS"/>
              </a:rPr>
              <a:t>W,Z,</a:t>
            </a:r>
            <a:r>
              <a:rPr lang="en-US" sz="2133" dirty="0">
                <a:solidFill>
                  <a:srgbClr val="CC00CC"/>
                </a:solidFill>
                <a:latin typeface="Comic Sans MS"/>
              </a:rPr>
              <a:t>H</a:t>
            </a:r>
            <a:r>
              <a:rPr lang="en-US" sz="2133" dirty="0">
                <a:latin typeface="Comic Sans MS"/>
              </a:rPr>
              <a:t> decays</a:t>
            </a:r>
          </a:p>
        </p:txBody>
      </p:sp>
    </p:spTree>
    <p:extLst>
      <p:ext uri="{BB962C8B-B14F-4D97-AF65-F5344CB8AC3E}">
        <p14:creationId xmlns:p14="http://schemas.microsoft.com/office/powerpoint/2010/main" val="45014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11" descr="Screen Shot 2018-06-07 at 19.45.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6237" y="2106716"/>
            <a:ext cx="1906729" cy="1774386"/>
          </a:xfrm>
          <a:prstGeom prst="rect">
            <a:avLst/>
          </a:prstGeom>
        </p:spPr>
      </p:pic>
      <p:pic>
        <p:nvPicPr>
          <p:cNvPr id="8" name="Image 7" descr="Screen Shot 2018-06-07 at 18.36.0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997" y="3977142"/>
            <a:ext cx="3429000" cy="2827328"/>
          </a:xfrm>
          <a:prstGeom prst="rect">
            <a:avLst/>
          </a:prstGeom>
        </p:spPr>
      </p:pic>
      <p:sp>
        <p:nvSpPr>
          <p:cNvPr id="3" name="ZoneTexte 2"/>
          <p:cNvSpPr txBox="1"/>
          <p:nvPr/>
        </p:nvSpPr>
        <p:spPr>
          <a:xfrm>
            <a:off x="1850337" y="-820697"/>
            <a:ext cx="18473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endParaRPr dirty="0">
              <a:solidFill>
                <a:srgbClr val="0000FF"/>
              </a:solidFill>
            </a:endParaRPr>
          </a:p>
          <a:p>
            <a:endParaRPr lang="en-GB" dirty="0"/>
          </a:p>
        </p:txBody>
      </p:sp>
      <p:pic>
        <p:nvPicPr>
          <p:cNvPr id="5" name="Image 4" descr="Screen Shot 2018-06-07 at 18.33.3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751" y="2993909"/>
            <a:ext cx="6553200" cy="1028700"/>
          </a:xfrm>
          <a:prstGeom prst="rect">
            <a:avLst/>
          </a:prstGeom>
          <a:solidFill>
            <a:srgbClr val="FF0000"/>
          </a:solidFill>
          <a:ln w="34925">
            <a:solidFill>
              <a:srgbClr val="FF0000"/>
            </a:solidFill>
          </a:ln>
        </p:spPr>
      </p:pic>
      <p:pic>
        <p:nvPicPr>
          <p:cNvPr id="6" name="Image 5" descr="Screen Shot 2018-06-07 at 18.35.50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9951" y="3090956"/>
            <a:ext cx="1981200" cy="939800"/>
          </a:xfrm>
          <a:prstGeom prst="rect">
            <a:avLst/>
          </a:prstGeom>
        </p:spPr>
      </p:pic>
      <p:sp>
        <p:nvSpPr>
          <p:cNvPr id="7" name="ZoneTexte 6"/>
          <p:cNvSpPr txBox="1"/>
          <p:nvPr/>
        </p:nvSpPr>
        <p:spPr>
          <a:xfrm>
            <a:off x="1302277" y="2616900"/>
            <a:ext cx="6310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Excess observed in 4 low </a:t>
            </a:r>
            <a:r>
              <a:rPr lang="en-GB" dirty="0">
                <a:solidFill>
                  <a:srgbClr val="FF0000"/>
                </a:solidFill>
                <a:sym typeface="Symbol"/>
              </a:rPr>
              <a:t></a:t>
            </a:r>
            <a:r>
              <a:rPr lang="en-GB" dirty="0">
                <a:solidFill>
                  <a:srgbClr val="FF0000"/>
                </a:solidFill>
              </a:rPr>
              <a:t>M regions ranging from 1.5</a:t>
            </a:r>
            <a:r>
              <a:rPr lang="en-GB" dirty="0">
                <a:solidFill>
                  <a:srgbClr val="FF0000"/>
                </a:solidFill>
                <a:sym typeface="Symbol"/>
              </a:rPr>
              <a:t></a:t>
            </a:r>
            <a:r>
              <a:rPr lang="en-GB" dirty="0">
                <a:solidFill>
                  <a:srgbClr val="FF0000"/>
                </a:solidFill>
              </a:rPr>
              <a:t>-&gt;3</a:t>
            </a:r>
            <a:r>
              <a:rPr lang="en-GB" dirty="0">
                <a:solidFill>
                  <a:srgbClr val="FF0000"/>
                </a:solidFill>
                <a:sym typeface="Symbol"/>
              </a:rPr>
              <a:t>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9" name="Image 8" descr="Screen Shot 2018-06-07 at 18.27.03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43853" y="207925"/>
            <a:ext cx="2848147" cy="1855470"/>
          </a:xfrm>
          <a:prstGeom prst="rect">
            <a:avLst/>
          </a:prstGeom>
        </p:spPr>
      </p:pic>
      <p:pic>
        <p:nvPicPr>
          <p:cNvPr id="10" name="Image 9" descr="Screen Shot 2018-06-07 at 18.49.12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56751" y="3972370"/>
            <a:ext cx="3523347" cy="2832100"/>
          </a:xfrm>
          <a:prstGeom prst="rect">
            <a:avLst/>
          </a:prstGeom>
        </p:spPr>
      </p:pic>
      <p:sp>
        <p:nvSpPr>
          <p:cNvPr id="11" name="ZoneTexte 10"/>
          <p:cNvSpPr txBox="1"/>
          <p:nvPr/>
        </p:nvSpPr>
        <p:spPr>
          <a:xfrm>
            <a:off x="4132997" y="5481390"/>
            <a:ext cx="3399578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Compatible </a:t>
            </a:r>
            <a:r>
              <a:rPr lang="en-GB" dirty="0" smtClean="0">
                <a:solidFill>
                  <a:srgbClr val="0000FF"/>
                </a:solidFill>
              </a:rPr>
              <a:t>with previous </a:t>
            </a:r>
            <a:r>
              <a:rPr lang="en-GB" dirty="0">
                <a:solidFill>
                  <a:srgbClr val="0000FF"/>
                </a:solidFill>
              </a:rPr>
              <a:t>studies</a:t>
            </a:r>
            <a:r>
              <a:rPr lang="en-GB" dirty="0" smtClean="0">
                <a:solidFill>
                  <a:srgbClr val="0000FF"/>
                </a:solidFill>
              </a:rPr>
              <a:t>?</a:t>
            </a:r>
            <a:endParaRPr lang="en-GB" dirty="0">
              <a:solidFill>
                <a:srgbClr val="0000FF"/>
              </a:solidFill>
            </a:endParaRPr>
          </a:p>
          <a:p>
            <a:r>
              <a:rPr lang="en-GB" dirty="0">
                <a:solidFill>
                  <a:srgbClr val="0000FF"/>
                </a:solidFill>
              </a:rPr>
              <a:t>To be watched</a:t>
            </a:r>
            <a:r>
              <a:rPr lang="en-GB" dirty="0" smtClean="0">
                <a:solidFill>
                  <a:srgbClr val="0000FF"/>
                </a:solidFill>
              </a:rPr>
              <a:t>…</a:t>
            </a:r>
            <a:endParaRPr lang="en-GB" dirty="0">
              <a:solidFill>
                <a:srgbClr val="0000FF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But “3</a:t>
            </a:r>
            <a:r>
              <a:rPr lang="en-GB" dirty="0">
                <a:solidFill>
                  <a:srgbClr val="FF0000"/>
                </a:solidFill>
                <a:sym typeface="Symbol"/>
              </a:rPr>
              <a:t>”s have </a:t>
            </a:r>
            <a:r>
              <a:rPr lang="en-GB" dirty="0" smtClean="0">
                <a:solidFill>
                  <a:srgbClr val="FF0000"/>
                </a:solidFill>
                <a:sym typeface="Symbol"/>
              </a:rPr>
              <a:t>come </a:t>
            </a:r>
            <a:r>
              <a:rPr lang="en-GB" dirty="0">
                <a:solidFill>
                  <a:srgbClr val="FF0000"/>
                </a:solidFill>
                <a:sym typeface="Symbol"/>
              </a:rPr>
              <a:t>and</a:t>
            </a:r>
            <a:r>
              <a:rPr lang="en-GB" dirty="0">
                <a:solidFill>
                  <a:srgbClr val="FF0000"/>
                </a:solidFill>
              </a:rPr>
              <a:t> gone..</a:t>
            </a:r>
          </a:p>
        </p:txBody>
      </p:sp>
      <p:sp>
        <p:nvSpPr>
          <p:cNvPr id="13" name="ZoneTexte 12"/>
          <p:cNvSpPr txBox="1"/>
          <p:nvPr/>
        </p:nvSpPr>
        <p:spPr>
          <a:xfrm>
            <a:off x="10307434" y="54036"/>
            <a:ext cx="1465466" cy="307777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arXiv:1806.02293</a:t>
            </a:r>
          </a:p>
        </p:txBody>
      </p:sp>
      <p:sp>
        <p:nvSpPr>
          <p:cNvPr id="14" name="Ellipse 13"/>
          <p:cNvSpPr/>
          <p:nvPr/>
        </p:nvSpPr>
        <p:spPr bwMode="auto">
          <a:xfrm>
            <a:off x="3599597" y="5015781"/>
            <a:ext cx="457200" cy="381000"/>
          </a:xfrm>
          <a:prstGeom prst="ellips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>
              <a:latin typeface="Tahoma" charset="0"/>
            </a:endParaRPr>
          </a:p>
        </p:txBody>
      </p:sp>
      <p:sp>
        <p:nvSpPr>
          <p:cNvPr id="15" name="Ellipse 14"/>
          <p:cNvSpPr/>
          <p:nvPr/>
        </p:nvSpPr>
        <p:spPr bwMode="auto">
          <a:xfrm>
            <a:off x="2532797" y="4939581"/>
            <a:ext cx="457200" cy="381000"/>
          </a:xfrm>
          <a:prstGeom prst="ellipse">
            <a:avLst/>
          </a:prstGeom>
          <a:noFill/>
          <a:ln w="476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>
              <a:latin typeface="Tahoma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Chargino</a:t>
            </a:r>
            <a:r>
              <a:rPr lang="en-GB" dirty="0" smtClean="0"/>
              <a:t> and </a:t>
            </a:r>
            <a:r>
              <a:rPr lang="en-GB" dirty="0" err="1" smtClean="0"/>
              <a:t>Neutralino</a:t>
            </a:r>
            <a:r>
              <a:rPr lang="en-GB" dirty="0" smtClean="0"/>
              <a:t> Production</a:t>
            </a:r>
            <a:endParaRPr lang="en-GB" dirty="0"/>
          </a:p>
        </p:txBody>
      </p:sp>
      <p:sp>
        <p:nvSpPr>
          <p:cNvPr id="18" name="Content Placeholder 17"/>
          <p:cNvSpPr>
            <a:spLocks noGrp="1"/>
          </p:cNvSpPr>
          <p:nvPr>
            <p:ph idx="1"/>
          </p:nvPr>
        </p:nvSpPr>
        <p:spPr>
          <a:xfrm>
            <a:off x="838200" y="961293"/>
            <a:ext cx="8505653" cy="1817410"/>
          </a:xfrm>
        </p:spPr>
        <p:txBody>
          <a:bodyPr>
            <a:normAutofit fontScale="92500"/>
          </a:bodyPr>
          <a:lstStyle/>
          <a:p>
            <a:r>
              <a:rPr lang="en-US" dirty="0" err="1" smtClean="0"/>
              <a:t>Chargino</a:t>
            </a:r>
            <a:r>
              <a:rPr lang="en-US" dirty="0" smtClean="0"/>
              <a:t>–</a:t>
            </a:r>
            <a:r>
              <a:rPr lang="en-US" dirty="0" err="1" smtClean="0"/>
              <a:t>neutralino</a:t>
            </a:r>
            <a:r>
              <a:rPr lang="en-US" dirty="0" smtClean="0"/>
              <a:t> pair production in WZ +MET channel </a:t>
            </a:r>
          </a:p>
          <a:p>
            <a:r>
              <a:rPr lang="en-US" dirty="0" smtClean="0"/>
              <a:t>Address scenarios with small mass-</a:t>
            </a:r>
            <a:r>
              <a:rPr lang="en-US" dirty="0" err="1" smtClean="0"/>
              <a:t>splittings</a:t>
            </a:r>
            <a:r>
              <a:rPr lang="en-US" dirty="0" smtClean="0"/>
              <a:t> between  the parent particle and lightest SUSY particle plus Z</a:t>
            </a:r>
          </a:p>
          <a:p>
            <a:r>
              <a:rPr lang="en-US" dirty="0" smtClean="0"/>
              <a:t>Use a new reconstruction technique: Recursive Jigsaw </a:t>
            </a:r>
            <a:r>
              <a:rPr lang="en-US" dirty="0" err="1" smtClean="0"/>
              <a:t>Reco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4175351" y="4559950"/>
            <a:ext cx="23198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Small excess in </a:t>
            </a:r>
            <a:r>
              <a:rPr lang="en-US"/>
              <a:t>the </a:t>
            </a:r>
            <a:endParaRPr lang="en-US" smtClean="0"/>
          </a:p>
          <a:p>
            <a:r>
              <a:rPr lang="en-US" dirty="0" smtClean="0"/>
              <a:t>ISR </a:t>
            </a:r>
            <a:r>
              <a:rPr lang="en-US" dirty="0"/>
              <a:t>3L (3.02σ) channel.</a:t>
            </a:r>
          </a:p>
        </p:txBody>
      </p:sp>
    </p:spTree>
    <p:extLst>
      <p:ext uri="{BB962C8B-B14F-4D97-AF65-F5344CB8AC3E}">
        <p14:creationId xmlns:p14="http://schemas.microsoft.com/office/powerpoint/2010/main" val="1241913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 animBg="1"/>
      <p:bldP spid="14" grpId="0" animBg="1"/>
      <p:bldP spid="14" grpId="1" animBg="1"/>
      <p:bldP spid="15" grpId="0" animBg="1"/>
      <p:bldP spid="15" grpId="1" animBg="1"/>
      <p:bldP spid="21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 txBox="1">
            <a:spLocks/>
          </p:cNvSpPr>
          <p:nvPr/>
        </p:nvSpPr>
        <p:spPr bwMode="auto">
          <a:xfrm>
            <a:off x="1871216" y="-1337719"/>
            <a:ext cx="91440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137160" rIns="92075" bIns="46038" numCol="1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4000" b="1" kern="0" dirty="0">
              <a:solidFill>
                <a:srgbClr val="0000FF"/>
              </a:solidFill>
              <a:latin typeface="Arial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5" name="Image 4" descr="Screen Shot 2018-09-01 at 19.51.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665" y="1092346"/>
            <a:ext cx="6152357" cy="4260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3BFA2DC-1C9A-8049-A078-61EFD97BC1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616" y="3358542"/>
            <a:ext cx="4834384" cy="33798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F21AF5C-FEAA-7346-AEA7-8C6C43AECE1E}"/>
              </a:ext>
            </a:extLst>
          </p:cNvPr>
          <p:cNvSpPr txBox="1"/>
          <p:nvPr/>
        </p:nvSpPr>
        <p:spPr>
          <a:xfrm>
            <a:off x="7205989" y="1394138"/>
            <a:ext cx="4986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00FF"/>
                </a:solidFill>
              </a:rPr>
              <a:t>Limits </a:t>
            </a:r>
            <a:r>
              <a:rPr lang="en-US" sz="2800">
                <a:solidFill>
                  <a:srgbClr val="0000FF"/>
                </a:solidFill>
              </a:rPr>
              <a:t>from </a:t>
            </a:r>
            <a:r>
              <a:rPr lang="en-US" sz="2800" smtClean="0">
                <a:solidFill>
                  <a:srgbClr val="0000FF"/>
                </a:solidFill>
              </a:rPr>
              <a:t>individual </a:t>
            </a:r>
            <a:r>
              <a:rPr lang="en-US" sz="2800" dirty="0" smtClean="0">
                <a:solidFill>
                  <a:srgbClr val="0000FF"/>
                </a:solidFill>
              </a:rPr>
              <a:t>analyses</a:t>
            </a:r>
            <a:endParaRPr lang="en-US" sz="2800" dirty="0">
              <a:solidFill>
                <a:srgbClr val="0000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49CE8391-804C-5B4A-BD16-A5792B21AEA2}"/>
              </a:ext>
            </a:extLst>
          </p:cNvPr>
          <p:cNvSpPr txBox="1"/>
          <p:nvPr/>
        </p:nvSpPr>
        <p:spPr>
          <a:xfrm>
            <a:off x="3804844" y="5537713"/>
            <a:ext cx="47023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00FF"/>
                </a:solidFill>
              </a:rPr>
              <a:t>Excluded </a:t>
            </a:r>
            <a:r>
              <a:rPr lang="en-US" sz="2800" dirty="0" err="1">
                <a:solidFill>
                  <a:srgbClr val="0000FF"/>
                </a:solidFill>
              </a:rPr>
              <a:t>squark</a:t>
            </a:r>
            <a:r>
              <a:rPr lang="en-US" sz="2800" dirty="0">
                <a:solidFill>
                  <a:srgbClr val="0000FF"/>
                </a:solidFill>
              </a:rPr>
              <a:t> and </a:t>
            </a:r>
          </a:p>
          <a:p>
            <a:r>
              <a:rPr lang="en-US" sz="2800" dirty="0" err="1">
                <a:solidFill>
                  <a:srgbClr val="0000FF"/>
                </a:solidFill>
              </a:rPr>
              <a:t>gluino</a:t>
            </a:r>
            <a:r>
              <a:rPr lang="en-US" sz="2800" dirty="0">
                <a:solidFill>
                  <a:srgbClr val="0000FF"/>
                </a:solidFill>
              </a:rPr>
              <a:t> mass region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916CA5D-0658-4A48-B475-B415095E7835}"/>
              </a:ext>
            </a:extLst>
          </p:cNvPr>
          <p:cNvSpPr txBox="1"/>
          <p:nvPr/>
        </p:nvSpPr>
        <p:spPr>
          <a:xfrm>
            <a:off x="8570001" y="5353047"/>
            <a:ext cx="10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excluded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SUSY SEARCH Chart So Far…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57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074676" y="558153"/>
            <a:ext cx="9144000" cy="904875"/>
          </a:xfrm>
        </p:spPr>
        <p:txBody>
          <a:bodyPr>
            <a:normAutofit/>
          </a:bodyPr>
          <a:lstStyle/>
          <a:p>
            <a:r>
              <a:rPr lang="en-GB" sz="2800" dirty="0"/>
              <a:t>SUSY (as seen from outside HEP…) 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8595007" y="206370"/>
            <a:ext cx="3051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November </a:t>
            </a:r>
            <a:r>
              <a:rPr lang="mr-IN" dirty="0" smtClean="0"/>
              <a:t>’</a:t>
            </a:r>
            <a:r>
              <a:rPr lang="en-GB" dirty="0" smtClean="0"/>
              <a:t>16, </a:t>
            </a:r>
            <a:r>
              <a:rPr lang="en-GB" dirty="0">
                <a:solidFill>
                  <a:srgbClr val="FF0000"/>
                </a:solidFill>
              </a:rPr>
              <a:t>The Economist </a:t>
            </a:r>
            <a:endParaRPr lang="en-GB" dirty="0"/>
          </a:p>
        </p:txBody>
      </p:sp>
      <p:pic>
        <p:nvPicPr>
          <p:cNvPr id="5" name="Image 4" descr="Screen Shot 2016-11-10 at 19.29.4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3831" y="1599039"/>
            <a:ext cx="7877179" cy="4488160"/>
          </a:xfrm>
          <a:prstGeom prst="rect">
            <a:avLst/>
          </a:prstGeom>
        </p:spPr>
      </p:pic>
      <p:sp>
        <p:nvSpPr>
          <p:cNvPr id="7" name="ZoneTexte 6"/>
          <p:cNvSpPr txBox="1"/>
          <p:nvPr/>
        </p:nvSpPr>
        <p:spPr>
          <a:xfrm>
            <a:off x="1524001" y="6553201"/>
            <a:ext cx="8596841" cy="276999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en-GB" sz="1200" dirty="0"/>
              <a:t>http://www.economist.com/news/science-and-technology/21709946-supersymmetry-beautiful-idea-there-still-no-evidence-support-it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3831" y="118972"/>
            <a:ext cx="4474822" cy="1480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3560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	The LHC Luminosity Plan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1/15/19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16" y="878306"/>
            <a:ext cx="10289481" cy="414026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617" y="4817445"/>
            <a:ext cx="10289484" cy="1439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	CMS </a:t>
            </a:r>
            <a:r>
              <a:rPr lang="en-US" dirty="0"/>
              <a:t>Phase-2 </a:t>
            </a:r>
            <a:r>
              <a:rPr lang="en-US" dirty="0" smtClean="0"/>
              <a:t>upgrade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 smtClean="0"/>
              <a:t>1/15/19</a:t>
            </a:r>
            <a:endParaRPr lang="en-US" altLang="en-US" dirty="0"/>
          </a:p>
        </p:txBody>
      </p:sp>
      <p:pic>
        <p:nvPicPr>
          <p:cNvPr id="7" name="Image 5">
            <a:extLst>
              <a:ext uri="{FF2B5EF4-FFF2-40B4-BE49-F238E27FC236}">
                <a16:creationId xmlns:a16="http://schemas.microsoft.com/office/drawing/2014/main" xmlns="" id="{AC06207F-04BD-904B-964B-362C1E1C75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65564" y="943429"/>
            <a:ext cx="9660874" cy="5914571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97410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	Bold Aspects of CMS Upgrade for HL-LHC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Tracking information in “L1 track-trigger”</a:t>
            </a:r>
          </a:p>
          <a:p>
            <a:pPr lvl="1"/>
            <a:r>
              <a:rPr lang="en-US" dirty="0" smtClean="0"/>
              <a:t>Tracker is designed to enable finding of all tracks with PT&gt;~2 GeV in under 4 </a:t>
            </a:r>
            <a:r>
              <a:rPr lang="en-US" dirty="0" err="1" smtClean="0"/>
              <a:t>ms.</a:t>
            </a:r>
            <a:endParaRPr lang="en-US" dirty="0" smtClean="0"/>
          </a:p>
          <a:p>
            <a:r>
              <a:rPr lang="en-US" dirty="0" smtClean="0"/>
              <a:t>Tracker is </a:t>
            </a:r>
            <a:r>
              <a:rPr lang="en-US" b="1" dirty="0" smtClean="0"/>
              <a:t>AGAIN ALL SILICON </a:t>
            </a:r>
            <a:r>
              <a:rPr lang="en-US" dirty="0" smtClean="0"/>
              <a:t>but now with much higher granularity, and extends to |h| =4</a:t>
            </a:r>
          </a:p>
          <a:p>
            <a:pPr lvl="1"/>
            <a:r>
              <a:rPr lang="en-US" dirty="0" smtClean="0"/>
              <a:t>&gt;2 billion pixels and strips</a:t>
            </a:r>
          </a:p>
          <a:p>
            <a:r>
              <a:rPr lang="en-US" dirty="0" smtClean="0"/>
              <a:t>High Granularity Endcap Calorimeters</a:t>
            </a:r>
          </a:p>
          <a:p>
            <a:pPr lvl="1"/>
            <a:r>
              <a:rPr lang="en-US" dirty="0" smtClean="0"/>
              <a:t>Sampling of EM-showers every ~1lrad (28 samples) with small silicon pixels  and then every  ~0.35labs (24 samples) with combination of silicon pixels and scintillator  to map full 3-dimensional development of all showers (~6M channels in all)</a:t>
            </a:r>
          </a:p>
          <a:p>
            <a:r>
              <a:rPr lang="en-US" dirty="0" smtClean="0"/>
              <a:t>Precision timing of all objects, including single charged tracks, provides a 4</a:t>
            </a:r>
            <a:r>
              <a:rPr lang="en-US" baseline="30000" dirty="0" smtClean="0"/>
              <a:t>th</a:t>
            </a:r>
            <a:r>
              <a:rPr lang="en-US" dirty="0" smtClean="0"/>
              <a:t> dimension to CMS object reconstruction to combat pileup (~200K sensors in barrel section)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1/15/19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086255" y="6033300"/>
            <a:ext cx="10019490" cy="74879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133" dirty="0">
                <a:latin typeface="Avenir Black"/>
                <a:cs typeface="Avenir Black"/>
              </a:rPr>
              <a:t>Goal: Be as efficient, and with low background/fake-rate, at 200-250 pileup as we are today, and with extended acceptance</a:t>
            </a:r>
          </a:p>
        </p:txBody>
      </p:sp>
    </p:spTree>
    <p:extLst>
      <p:ext uri="{BB962C8B-B14F-4D97-AF65-F5344CB8AC3E}">
        <p14:creationId xmlns:p14="http://schemas.microsoft.com/office/powerpoint/2010/main" val="16127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	Technical Design Reports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During the 2017 we published the TDRs, including physics performance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 smtClean="0"/>
              <a:t>1/15/19</a:t>
            </a: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24B6466B-94D1-DF4E-83D4-71ADFE7B4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216" y="1714480"/>
            <a:ext cx="2572751" cy="35137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8A9B8972-EDB2-8C43-A61B-5132C6E528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796" y="1714480"/>
            <a:ext cx="2484751" cy="3518352"/>
          </a:xfrm>
          <a:prstGeom prst="rect">
            <a:avLst/>
          </a:prstGeom>
          <a:ln>
            <a:solidFill>
              <a:schemeClr val="accent1">
                <a:shade val="95000"/>
                <a:satMod val="105000"/>
              </a:schemeClr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F4C4E18A-438B-2242-A459-630B591CD8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35376" y="1714480"/>
            <a:ext cx="2923438" cy="34533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C5DE3C13-D221-164C-9388-073501165E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8904" y="1677049"/>
            <a:ext cx="2487099" cy="35142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F93A40AD-7486-C44A-A408-1154A7ADDEAD}"/>
              </a:ext>
            </a:extLst>
          </p:cNvPr>
          <p:cNvSpPr txBox="1"/>
          <p:nvPr/>
        </p:nvSpPr>
        <p:spPr>
          <a:xfrm>
            <a:off x="3145410" y="5722142"/>
            <a:ext cx="7917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Each TDR is a book with hundreds of </a:t>
            </a:r>
            <a:r>
              <a:rPr lang="en-GB" sz="2400" dirty="0" smtClean="0"/>
              <a:t>pages !!!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222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6953" y="545760"/>
            <a:ext cx="2489915" cy="25908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Heavy Resonances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1293"/>
            <a:ext cx="10515600" cy="240068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Heavy Vector Triplet (HVT) model</a:t>
            </a:r>
            <a:r>
              <a:rPr lang="en-US" dirty="0" smtClean="0"/>
              <a:t>:</a:t>
            </a:r>
          </a:p>
          <a:p>
            <a:r>
              <a:rPr lang="en-US" dirty="0"/>
              <a:t>composite Higgs and three </a:t>
            </a:r>
            <a:r>
              <a:rPr lang="en-US" dirty="0" smtClean="0"/>
              <a:t>additional</a:t>
            </a:r>
          </a:p>
          <a:p>
            <a:pPr marL="0" indent="0">
              <a:buNone/>
            </a:pPr>
            <a:r>
              <a:rPr lang="en-US" dirty="0" smtClean="0"/>
              <a:t>    vector </a:t>
            </a:r>
            <a:r>
              <a:rPr lang="en-US" dirty="0"/>
              <a:t>bosons Z’ and W’</a:t>
            </a:r>
            <a:r>
              <a:rPr lang="en-US" baseline="30000" dirty="0"/>
              <a:t>±</a:t>
            </a:r>
          </a:p>
          <a:p>
            <a:r>
              <a:rPr lang="en-US" dirty="0"/>
              <a:t>Z’ and W’</a:t>
            </a:r>
            <a:r>
              <a:rPr lang="en-US" baseline="30000" dirty="0"/>
              <a:t>±</a:t>
            </a:r>
            <a:r>
              <a:rPr lang="en-US" dirty="0"/>
              <a:t>  → WW, WZ or </a:t>
            </a:r>
            <a:r>
              <a:rPr lang="en-US" dirty="0" smtClean="0"/>
              <a:t>ZZ</a:t>
            </a:r>
          </a:p>
          <a:p>
            <a:endParaRPr lang="en-US" dirty="0" smtClean="0"/>
          </a:p>
          <a:p>
            <a:r>
              <a:rPr lang="en-US" dirty="0"/>
              <a:t>Randall-</a:t>
            </a:r>
            <a:r>
              <a:rPr lang="en-US" dirty="0" err="1"/>
              <a:t>Sundrum</a:t>
            </a:r>
            <a:r>
              <a:rPr lang="en-US" dirty="0"/>
              <a:t>-</a:t>
            </a:r>
            <a:r>
              <a:rPr lang="en-US" dirty="0" err="1"/>
              <a:t>Gluino</a:t>
            </a:r>
            <a:r>
              <a:rPr lang="en-US" dirty="0"/>
              <a:t>: RSG → </a:t>
            </a:r>
            <a:r>
              <a:rPr lang="en-US" dirty="0" err="1"/>
              <a:t>tt</a:t>
            </a:r>
            <a:r>
              <a:rPr lang="en-US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9633" y="81397"/>
            <a:ext cx="3979882" cy="31991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1911" y="3361972"/>
            <a:ext cx="4285386" cy="30006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1905" y="3394174"/>
            <a:ext cx="4704291" cy="31713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662703" y="6334667"/>
            <a:ext cx="961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C00000"/>
                </a:solidFill>
              </a:rPr>
              <a:t>Mass reach: exclusion </a:t>
            </a:r>
            <a:r>
              <a:rPr lang="en-US" sz="2400" b="1" dirty="0" err="1" smtClean="0">
                <a:solidFill>
                  <a:srgbClr val="C00000"/>
                </a:solidFill>
              </a:rPr>
              <a:t>upto</a:t>
            </a:r>
            <a:r>
              <a:rPr lang="en-US" sz="2400" b="1" dirty="0" smtClean="0">
                <a:solidFill>
                  <a:srgbClr val="C00000"/>
                </a:solidFill>
              </a:rPr>
              <a:t> 5-6 TeV and 10-11 TeV for  HE-LHC (√s=27 TeV) </a:t>
            </a:r>
            <a:endParaRPr lang="en-US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63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56" y="609125"/>
            <a:ext cx="2989819" cy="8423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Mono-Z </a:t>
            </a:r>
            <a:r>
              <a:rPr lang="en-US" dirty="0"/>
              <a:t>Dark Matter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88757" y="990850"/>
            <a:ext cx="8448481" cy="3446807"/>
          </a:xfrm>
        </p:spPr>
        <p:txBody>
          <a:bodyPr>
            <a:noAutofit/>
          </a:bodyPr>
          <a:lstStyle/>
          <a:p>
            <a:r>
              <a:rPr lang="en-US" sz="2000" dirty="0" smtClean="0"/>
              <a:t>Extrapolate </a:t>
            </a:r>
            <a:r>
              <a:rPr lang="en-US" sz="2000" dirty="0"/>
              <a:t>from Run-2 EXO-16-052</a:t>
            </a:r>
          </a:p>
          <a:p>
            <a:pPr lvl="1"/>
            <a:r>
              <a:rPr lang="en-US" dirty="0" smtClean="0"/>
              <a:t>Apply </a:t>
            </a:r>
            <a:r>
              <a:rPr lang="en-US" dirty="0"/>
              <a:t>event-by-event </a:t>
            </a:r>
          </a:p>
          <a:p>
            <a:pPr lvl="2"/>
            <a:r>
              <a:rPr lang="en-US" dirty="0"/>
              <a:t>PDF weights to reweight from √s=13 TeV to 14 TeV</a:t>
            </a:r>
          </a:p>
          <a:p>
            <a:pPr lvl="2"/>
            <a:r>
              <a:rPr lang="en-US" dirty="0"/>
              <a:t>MET resolution smearing by factor 2 to model high-PU conditions</a:t>
            </a:r>
            <a:endParaRPr lang="en-US" sz="2000" dirty="0"/>
          </a:p>
          <a:p>
            <a:r>
              <a:rPr lang="en-US" sz="2000" dirty="0"/>
              <a:t>Probe vector-mediated DM production up to mediator masses ~1.6 TeV. </a:t>
            </a:r>
          </a:p>
          <a:p>
            <a:r>
              <a:rPr lang="en-US" sz="2000" dirty="0"/>
              <a:t>In simpliﬁed model w/ second Higgs doublet &amp; </a:t>
            </a:r>
            <a:r>
              <a:rPr lang="en-US" sz="2000" dirty="0" err="1"/>
              <a:t>pseudoscalar</a:t>
            </a:r>
            <a:r>
              <a:rPr lang="en-US" sz="2000" dirty="0"/>
              <a:t> mediator: </a:t>
            </a:r>
          </a:p>
          <a:p>
            <a:pPr lvl="1"/>
            <a:r>
              <a:rPr lang="en-US" dirty="0"/>
              <a:t>heavy scalars will be probed up to masses of 2 TeV</a:t>
            </a:r>
          </a:p>
          <a:p>
            <a:pPr lvl="1"/>
            <a:r>
              <a:rPr lang="en-US" dirty="0"/>
              <a:t>light </a:t>
            </a:r>
            <a:r>
              <a:rPr lang="en-US" dirty="0" err="1"/>
              <a:t>pseudoscalar</a:t>
            </a:r>
            <a:r>
              <a:rPr lang="en-US" dirty="0"/>
              <a:t> mediator accessible up to ~660 GeV.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.</a:t>
            </a:r>
          </a:p>
          <a:p>
            <a:endParaRPr lang="en-US" sz="1400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mtClean="0"/>
              <a:t>1/15/19</a:t>
            </a:r>
          </a:p>
        </p:txBody>
      </p:sp>
      <p:sp>
        <p:nvSpPr>
          <p:cNvPr id="7" name="Rectangle 6"/>
          <p:cNvSpPr/>
          <p:nvPr/>
        </p:nvSpPr>
        <p:spPr>
          <a:xfrm>
            <a:off x="5703894" y="25552"/>
            <a:ext cx="14173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/>
              <a:t>Spin-1 </a:t>
            </a:r>
          </a:p>
          <a:p>
            <a:r>
              <a:rPr lang="en-US" sz="1400" dirty="0"/>
              <a:t>vector mediator</a:t>
            </a:r>
          </a:p>
        </p:txBody>
      </p:sp>
      <p:sp>
        <p:nvSpPr>
          <p:cNvPr id="8" name="Rectangle 7"/>
          <p:cNvSpPr/>
          <p:nvPr/>
        </p:nvSpPr>
        <p:spPr>
          <a:xfrm>
            <a:off x="7214102" y="101687"/>
            <a:ext cx="196079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 err="1"/>
              <a:t>pseudoscalar</a:t>
            </a:r>
            <a:r>
              <a:rPr lang="en-US" sz="1400" dirty="0"/>
              <a:t> + 2HDM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6" y="4014418"/>
            <a:ext cx="2984349" cy="279293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9455" y="1451500"/>
            <a:ext cx="3665036" cy="238280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9380" y="4002434"/>
            <a:ext cx="3681368" cy="28132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8087" y="3913489"/>
            <a:ext cx="3858482" cy="289386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0571159" y="-495"/>
            <a:ext cx="1582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mr-IN"/>
              <a:t>(FTR-18-007)</a:t>
            </a:r>
          </a:p>
        </p:txBody>
      </p:sp>
    </p:spTree>
    <p:extLst>
      <p:ext uri="{BB962C8B-B14F-4D97-AF65-F5344CB8AC3E}">
        <p14:creationId xmlns:p14="http://schemas.microsoft.com/office/powerpoint/2010/main" val="2124286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1074" y="3998677"/>
            <a:ext cx="5704398" cy="2852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0679" y="990850"/>
            <a:ext cx="1777330" cy="133431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1861" y="1021582"/>
            <a:ext cx="1585067" cy="13356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Dark </a:t>
            </a:r>
            <a:r>
              <a:rPr lang="en-US" dirty="0"/>
              <a:t>Photons Decaying to Displaced Muons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757" y="990850"/>
            <a:ext cx="7872036" cy="3365997"/>
          </a:xfrm>
        </p:spPr>
        <p:txBody>
          <a:bodyPr>
            <a:normAutofit/>
          </a:bodyPr>
          <a:lstStyle/>
          <a:p>
            <a:r>
              <a:rPr lang="en-US" sz="1800" dirty="0" smtClean="0"/>
              <a:t>LLP </a:t>
            </a:r>
            <a:r>
              <a:rPr lang="en-US" sz="1800" dirty="0"/>
              <a:t>masses of several GeV</a:t>
            </a:r>
          </a:p>
          <a:p>
            <a:r>
              <a:rPr lang="en-US" sz="1800" dirty="0"/>
              <a:t>Decay length of LLP quasi-prompt (c𝜏 = 10 mm)  to long-lived (c𝜏 = 10 m)</a:t>
            </a:r>
          </a:p>
          <a:p>
            <a:r>
              <a:rPr lang="en-US" sz="1800" dirty="0"/>
              <a:t>Focusing on large c𝜏 to probe new phase-space</a:t>
            </a:r>
          </a:p>
          <a:p>
            <a:pPr lvl="1"/>
            <a:r>
              <a:rPr lang="en-US" sz="1600" dirty="0"/>
              <a:t>Use the three-dimensional distance between the extrapolated displaced muon track and the primary vertex </a:t>
            </a:r>
          </a:p>
          <a:p>
            <a:r>
              <a:rPr lang="en-US" sz="1800" dirty="0"/>
              <a:t>Producing Dark Photons at the LHC:</a:t>
            </a:r>
          </a:p>
          <a:p>
            <a:pPr lvl="1"/>
            <a:r>
              <a:rPr lang="en-US" sz="1600" dirty="0"/>
              <a:t>Gluon-gluon fusion produces SM Higgs (125 GeV)</a:t>
            </a:r>
          </a:p>
          <a:p>
            <a:pPr lvl="1"/>
            <a:r>
              <a:rPr lang="en-US" sz="1600" dirty="0"/>
              <a:t>SM Higgs can decay via H → 2n</a:t>
            </a:r>
            <a:r>
              <a:rPr lang="en-US" sz="1600" baseline="-25000" dirty="0"/>
              <a:t>1</a:t>
            </a:r>
            <a:r>
              <a:rPr lang="en-US" sz="1600" dirty="0"/>
              <a:t> (if </a:t>
            </a:r>
            <a:r>
              <a:rPr lang="en-US" sz="1600" dirty="0" err="1"/>
              <a:t>kinematically</a:t>
            </a:r>
            <a:r>
              <a:rPr lang="en-US" sz="1600" dirty="0"/>
              <a:t> allowed)</a:t>
            </a:r>
          </a:p>
          <a:p>
            <a:pPr lvl="1"/>
            <a:r>
              <a:rPr lang="en-US" sz="1600" dirty="0"/>
              <a:t>Lightest visible </a:t>
            </a:r>
            <a:r>
              <a:rPr lang="en-US" sz="1600" dirty="0" err="1"/>
              <a:t>neutralino</a:t>
            </a:r>
            <a:r>
              <a:rPr lang="en-US" sz="1600" dirty="0"/>
              <a:t> can now decay as n</a:t>
            </a:r>
            <a:r>
              <a:rPr lang="en-US" sz="1600" baseline="-25000" dirty="0"/>
              <a:t>1</a:t>
            </a:r>
            <a:r>
              <a:rPr lang="en-US" sz="1600" dirty="0"/>
              <a:t> → </a:t>
            </a:r>
            <a:r>
              <a:rPr lang="en-US" sz="1600" dirty="0" err="1"/>
              <a:t>n</a:t>
            </a:r>
            <a:r>
              <a:rPr lang="en-US" sz="1600" baseline="-25000" dirty="0" err="1"/>
              <a:t>D</a:t>
            </a:r>
            <a:r>
              <a:rPr lang="en-US" sz="1600" dirty="0"/>
              <a:t> + 𝛾</a:t>
            </a:r>
            <a:r>
              <a:rPr lang="en-US" sz="1600" baseline="-25000" dirty="0"/>
              <a:t>D</a:t>
            </a:r>
          </a:p>
          <a:p>
            <a:r>
              <a:rPr lang="en-US" sz="1800" dirty="0"/>
              <a:t> </a:t>
            </a:r>
            <a:r>
              <a:rPr lang="en-US" sz="1800" dirty="0">
                <a:solidFill>
                  <a:srgbClr val="FF0000"/>
                </a:solidFill>
              </a:rPr>
              <a:t>Able to probe phase-space which has not been explored yet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mtClean="0"/>
              <a:t>1/15/19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106" y="3317962"/>
            <a:ext cx="2099341" cy="157206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5472" y="2920593"/>
            <a:ext cx="2703489" cy="255209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0692730" y="36121"/>
            <a:ext cx="14285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mr-IN" smtClean="0"/>
              <a:t>FTR-18-00</a:t>
            </a:r>
            <a:r>
              <a:rPr lang="en-US" dirty="0" smtClean="0"/>
              <a:t>2</a:t>
            </a:r>
            <a:endParaRPr lang="mr-IN" dirty="0"/>
          </a:p>
        </p:txBody>
      </p:sp>
    </p:spTree>
    <p:extLst>
      <p:ext uri="{BB962C8B-B14F-4D97-AF65-F5344CB8AC3E}">
        <p14:creationId xmlns:p14="http://schemas.microsoft.com/office/powerpoint/2010/main" val="28143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Electroweak SUSY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Stau</a:t>
            </a:r>
            <a:r>
              <a:rPr lang="en-US" dirty="0" smtClean="0"/>
              <a:t> </a:t>
            </a:r>
            <a:r>
              <a:rPr lang="en-US" dirty="0"/>
              <a:t>pairs:</a:t>
            </a:r>
          </a:p>
          <a:p>
            <a:pPr lvl="1"/>
            <a:r>
              <a:rPr lang="en-US" dirty="0" smtClean="0"/>
              <a:t>Final </a:t>
            </a:r>
            <a:r>
              <a:rPr lang="en-US" dirty="0"/>
              <a:t>state: </a:t>
            </a:r>
            <a:r>
              <a:rPr lang="en-US" dirty="0" err="1"/>
              <a:t>τ</a:t>
            </a:r>
            <a:r>
              <a:rPr lang="en-US" baseline="-25000" dirty="0" err="1"/>
              <a:t>h</a:t>
            </a:r>
            <a:r>
              <a:rPr lang="en-US" dirty="0" err="1"/>
              <a:t>τ</a:t>
            </a:r>
            <a:r>
              <a:rPr lang="en-US" baseline="-25000" dirty="0" err="1"/>
              <a:t>h</a:t>
            </a:r>
            <a:r>
              <a:rPr lang="en-US" dirty="0"/>
              <a:t> or ℓ</a:t>
            </a:r>
            <a:r>
              <a:rPr lang="en-US" dirty="0" err="1"/>
              <a:t>τ</a:t>
            </a:r>
            <a:r>
              <a:rPr lang="en-US" baseline="-25000" dirty="0" err="1"/>
              <a:t>h</a:t>
            </a:r>
            <a:r>
              <a:rPr lang="en-US" dirty="0"/>
              <a:t> + MET</a:t>
            </a:r>
          </a:p>
          <a:p>
            <a:pPr lvl="1"/>
            <a:r>
              <a:rPr lang="en-US" dirty="0" smtClean="0"/>
              <a:t>2016 </a:t>
            </a:r>
            <a:r>
              <a:rPr lang="en-US" dirty="0"/>
              <a:t>data: no sensitivity</a:t>
            </a:r>
          </a:p>
          <a:p>
            <a:pPr lvl="1"/>
            <a:r>
              <a:rPr lang="en-US" dirty="0" smtClean="0"/>
              <a:t>HL-LHC </a:t>
            </a:r>
            <a:r>
              <a:rPr lang="en-US" dirty="0"/>
              <a:t>excl. limit: 650 </a:t>
            </a:r>
            <a:r>
              <a:rPr lang="en-US" dirty="0" smtClean="0"/>
              <a:t>GeV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r>
              <a:rPr lang="en-US" dirty="0" err="1"/>
              <a:t>Electroweakinos</a:t>
            </a:r>
            <a:r>
              <a:rPr lang="en-US" dirty="0" smtClean="0"/>
              <a:t>:</a:t>
            </a:r>
          </a:p>
          <a:p>
            <a:pPr lvl="1"/>
            <a:r>
              <a:rPr lang="en-US" dirty="0"/>
              <a:t>degenerate mass </a:t>
            </a:r>
            <a:r>
              <a:rPr lang="en-US" dirty="0" smtClean="0"/>
              <a:t>scenarios</a:t>
            </a:r>
          </a:p>
          <a:p>
            <a:pPr lvl="1"/>
            <a:r>
              <a:rPr lang="en-US" dirty="0"/>
              <a:t>compressed spectra and/or long </a:t>
            </a:r>
            <a:r>
              <a:rPr lang="en-US" dirty="0" smtClean="0"/>
              <a:t>lifetimes</a:t>
            </a:r>
          </a:p>
          <a:p>
            <a:pPr lvl="1"/>
            <a:r>
              <a:rPr lang="en-US" dirty="0"/>
              <a:t>Use ISR jet for </a:t>
            </a:r>
            <a:r>
              <a:rPr lang="en-US" dirty="0" smtClean="0"/>
              <a:t>triggering</a:t>
            </a:r>
          </a:p>
          <a:p>
            <a:pPr lvl="1"/>
            <a:r>
              <a:rPr lang="en-US" dirty="0"/>
              <a:t>Disappearing </a:t>
            </a:r>
            <a:r>
              <a:rPr lang="en-US" dirty="0" smtClean="0"/>
              <a:t>tracks</a:t>
            </a:r>
          </a:p>
          <a:p>
            <a:pPr lvl="1"/>
            <a:endParaRPr lang="en-US" dirty="0"/>
          </a:p>
          <a:p>
            <a:pPr lvl="1"/>
            <a:endParaRPr lang="en-US" dirty="0" smtClean="0"/>
          </a:p>
          <a:p>
            <a:pPr lvl="1"/>
            <a:endParaRPr lang="en-US" dirty="0"/>
          </a:p>
          <a:p>
            <a:pPr lvl="1"/>
            <a:endParaRPr lang="en-US" dirty="0" smtClean="0"/>
          </a:p>
          <a:p>
            <a:pPr lvl="1"/>
            <a:endParaRPr lang="en-US" dirty="0"/>
          </a:p>
          <a:p>
            <a:pPr lvl="3"/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9596" y="961291"/>
            <a:ext cx="2286000" cy="1828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3211" y="-1"/>
            <a:ext cx="4034759" cy="36226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8373" y="3622700"/>
            <a:ext cx="3989597" cy="3235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1704" y="3658820"/>
            <a:ext cx="2369029" cy="23119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7742" y="4814792"/>
            <a:ext cx="4368800" cy="172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43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Summary</a:t>
            </a:r>
            <a:endParaRPr lang="fr-FR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LHC is continuing to explore the </a:t>
            </a:r>
            <a:r>
              <a:rPr lang="en-GB" dirty="0" err="1"/>
              <a:t>Terascale</a:t>
            </a:r>
            <a:r>
              <a:rPr lang="en-GB" dirty="0"/>
              <a:t>, u</a:t>
            </a:r>
            <a:r>
              <a:rPr lang="en-US" dirty="0" err="1"/>
              <a:t>nexplored</a:t>
            </a:r>
            <a:r>
              <a:rPr lang="en-US" dirty="0"/>
              <a:t> phase space still large</a:t>
            </a:r>
            <a:r>
              <a:rPr lang="en-US" dirty="0" smtClean="0"/>
              <a:t>.</a:t>
            </a:r>
          </a:p>
          <a:p>
            <a:r>
              <a:rPr lang="en-US" dirty="0" smtClean="0"/>
              <a:t>Very </a:t>
            </a:r>
            <a:r>
              <a:rPr lang="en-US" dirty="0"/>
              <a:t>successful CMS Run 2 physics program </a:t>
            </a:r>
          </a:p>
          <a:p>
            <a:pPr lvl="1"/>
            <a:r>
              <a:rPr lang="en-US" dirty="0" smtClean="0"/>
              <a:t>Several </a:t>
            </a:r>
            <a:r>
              <a:rPr lang="en-US" dirty="0"/>
              <a:t>key results: observation of H-&gt;</a:t>
            </a:r>
            <a:r>
              <a:rPr lang="en-US" dirty="0" err="1"/>
              <a:t>tt</a:t>
            </a:r>
            <a:r>
              <a:rPr lang="en-US" dirty="0"/>
              <a:t>,  </a:t>
            </a:r>
            <a:r>
              <a:rPr lang="en-US" dirty="0" err="1"/>
              <a:t>H</a:t>
            </a:r>
            <a:r>
              <a:rPr lang="en-US" dirty="0" err="1">
                <a:sym typeface="Wingdings"/>
              </a:rPr>
              <a:t>bb</a:t>
            </a:r>
            <a:r>
              <a:rPr lang="en-US" dirty="0">
                <a:sym typeface="Wingdings"/>
              </a:rPr>
              <a:t>, </a:t>
            </a:r>
            <a:r>
              <a:rPr lang="en-US" dirty="0" err="1">
                <a:sym typeface="Wingdings"/>
              </a:rPr>
              <a:t>ttH</a:t>
            </a:r>
            <a:r>
              <a:rPr lang="en-US" dirty="0">
                <a:sym typeface="Wingdings"/>
              </a:rPr>
              <a:t> + many high precision standard model measurements + comprehensive </a:t>
            </a:r>
            <a:r>
              <a:rPr lang="en-US" dirty="0" smtClean="0">
                <a:sym typeface="Wingdings"/>
              </a:rPr>
              <a:t>searches</a:t>
            </a:r>
          </a:p>
          <a:p>
            <a:pPr lvl="1"/>
            <a:r>
              <a:rPr lang="en-GB" dirty="0"/>
              <a:t>Comprehensive strategy to explore Dark Matter </a:t>
            </a:r>
            <a:r>
              <a:rPr lang="en-GB" dirty="0" smtClean="0"/>
              <a:t>searches</a:t>
            </a:r>
            <a:endParaRPr lang="en-US" dirty="0"/>
          </a:p>
          <a:p>
            <a:r>
              <a:rPr lang="en-GB" dirty="0"/>
              <a:t>No sign of new physics in the 13 TeV data so far…  </a:t>
            </a:r>
          </a:p>
          <a:p>
            <a:pPr lvl="1"/>
            <a:r>
              <a:rPr lang="en-GB" dirty="0"/>
              <a:t>This starts to cut into the ‘preferred regions’ for a large number of models, like SUSY. </a:t>
            </a:r>
          </a:p>
          <a:p>
            <a:r>
              <a:rPr lang="en-US" dirty="0">
                <a:sym typeface="Wingdings"/>
              </a:rPr>
              <a:t>We may not have seen an obvious excess in the data yet – however, what that implies is that we have to get cleverer and make sure we look in every corner and leave no stone un-turned</a:t>
            </a:r>
          </a:p>
          <a:p>
            <a:pPr lvl="1"/>
            <a:r>
              <a:rPr lang="en-US" dirty="0">
                <a:sym typeface="Wingdings"/>
              </a:rPr>
              <a:t>Develop and implement new ideas; </a:t>
            </a:r>
          </a:p>
          <a:p>
            <a:pPr lvl="1"/>
            <a:r>
              <a:rPr lang="en-US" dirty="0">
                <a:sym typeface="Wingdings"/>
              </a:rPr>
              <a:t>Go in directions where nobody has gone before</a:t>
            </a:r>
            <a:r>
              <a:rPr lang="en-US" dirty="0" smtClean="0">
                <a:sym typeface="Wingdings"/>
              </a:rPr>
              <a:t>!</a:t>
            </a:r>
            <a:endParaRPr lang="en-GB" dirty="0" smtClean="0"/>
          </a:p>
          <a:p>
            <a:r>
              <a:rPr lang="en-US" dirty="0" smtClean="0"/>
              <a:t>Future </a:t>
            </a:r>
            <a:r>
              <a:rPr lang="en-US" dirty="0"/>
              <a:t>prospects: </a:t>
            </a:r>
            <a:endParaRPr lang="en-US" dirty="0" smtClean="0"/>
          </a:p>
          <a:p>
            <a:pPr lvl="1"/>
            <a:r>
              <a:rPr lang="en-US" dirty="0"/>
              <a:t>higher luminosity </a:t>
            </a:r>
            <a:r>
              <a:rPr lang="en-US" dirty="0" smtClean="0"/>
              <a:t>(HL-LHC)</a:t>
            </a:r>
          </a:p>
          <a:p>
            <a:pPr lvl="1"/>
            <a:r>
              <a:rPr lang="en-US" dirty="0" smtClean="0"/>
              <a:t>future colliders (</a:t>
            </a:r>
            <a:r>
              <a:rPr lang="en-US" dirty="0" err="1" smtClean="0"/>
              <a:t>Fcc-hh</a:t>
            </a:r>
            <a:r>
              <a:rPr lang="en-US" dirty="0" smtClean="0"/>
              <a:t>, HE-LHC): </a:t>
            </a:r>
            <a:r>
              <a:rPr lang="en-US" dirty="0"/>
              <a:t>higher </a:t>
            </a:r>
            <a:r>
              <a:rPr lang="en-US" dirty="0" smtClean="0"/>
              <a:t>energies</a:t>
            </a:r>
            <a:r>
              <a:rPr lang="en-GB" dirty="0" smtClean="0"/>
              <a:t> and luminosity</a:t>
            </a:r>
            <a:endParaRPr lang="en-US" dirty="0"/>
          </a:p>
          <a:p>
            <a:endParaRPr lang="en-GB" dirty="0"/>
          </a:p>
        </p:txBody>
      </p:sp>
      <p:sp>
        <p:nvSpPr>
          <p:cNvPr id="122883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3E268-318B-4D40-8509-39873DE903DA}" type="slidenum">
              <a:rPr lang="en-US" smtClean="0"/>
              <a:pPr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8204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The future is bright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07950"/>
            <a:ext cx="10515600" cy="4209404"/>
          </a:xfrm>
        </p:spPr>
      </p:pic>
      <p:sp>
        <p:nvSpPr>
          <p:cNvPr id="16" name="Content Placeholder 2"/>
          <p:cNvSpPr txBox="1">
            <a:spLocks/>
          </p:cNvSpPr>
          <p:nvPr/>
        </p:nvSpPr>
        <p:spPr>
          <a:xfrm>
            <a:off x="1676401" y="1080714"/>
            <a:ext cx="8923934" cy="54236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We’re still at the beginning – climactic discovery or not we will see a new world physics from the LHC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1/15/19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10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</a:t>
            </a:r>
            <a:r>
              <a:rPr lang="en-US" dirty="0" smtClean="0"/>
              <a:t>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</a:t>
            </a:r>
            <a:r>
              <a:rPr lang="en-US" dirty="0" smtClean="0"/>
              <a:t>://</a:t>
            </a:r>
            <a:r>
              <a:rPr lang="en-US" dirty="0" err="1" smtClean="0"/>
              <a:t>twiki.cern.ch</a:t>
            </a:r>
            <a:r>
              <a:rPr lang="en-US" dirty="0" smtClean="0"/>
              <a:t>/</a:t>
            </a:r>
            <a:r>
              <a:rPr lang="en-US" dirty="0" err="1" smtClean="0"/>
              <a:t>twiki</a:t>
            </a:r>
            <a:r>
              <a:rPr lang="en-US" dirty="0" smtClean="0"/>
              <a:t>/bin/view/</a:t>
            </a:r>
            <a:r>
              <a:rPr lang="en-US" dirty="0" err="1" smtClean="0"/>
              <a:t>AtlasPublic</a:t>
            </a:r>
            <a:r>
              <a:rPr lang="en-US" dirty="0" smtClean="0"/>
              <a:t>/</a:t>
            </a:r>
            <a:r>
              <a:rPr lang="en-US" dirty="0" err="1" smtClean="0"/>
              <a:t>ExoticsPublicResults</a:t>
            </a:r>
            <a:endParaRPr lang="en-US" dirty="0"/>
          </a:p>
          <a:p>
            <a:r>
              <a:rPr lang="en-US" dirty="0"/>
              <a:t>http://</a:t>
            </a:r>
            <a:r>
              <a:rPr lang="en-US" dirty="0" err="1"/>
              <a:t>cms-results.web.cern.ch</a:t>
            </a:r>
            <a:r>
              <a:rPr lang="en-US" dirty="0"/>
              <a:t>/</a:t>
            </a:r>
            <a:r>
              <a:rPr lang="en-US" dirty="0" err="1"/>
              <a:t>cms</a:t>
            </a:r>
            <a:r>
              <a:rPr lang="en-US" dirty="0"/>
              <a:t>-results/public-results/publications/EXO/</a:t>
            </a:r>
            <a:r>
              <a:rPr lang="en-US" dirty="0" err="1"/>
              <a:t>index.html</a:t>
            </a:r>
            <a:endParaRPr lang="en-US" dirty="0"/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cms-results.web.cern.ch/cms-results/public-results/publications/B2G/index.htm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Thanks to all CMS and ATLAS colleagues for the results shown in this talk. </a:t>
            </a:r>
          </a:p>
          <a:p>
            <a:r>
              <a:rPr lang="en-US" dirty="0" smtClean="0"/>
              <a:t>And apologies for using many previous talks as templates.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72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backup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92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196E3DF8-872C-9242-B4C6-0F8B936F949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6266" y="3413682"/>
            <a:ext cx="3317132" cy="3182383"/>
          </a:xfrm>
          <a:prstGeom prst="rect">
            <a:avLst/>
          </a:prstGeom>
        </p:spPr>
      </p:pic>
      <p:pic>
        <p:nvPicPr>
          <p:cNvPr id="12" name="Picture 11" descr="Screen shot 2011-08-25 at 8.28.15 PM.png">
            <a:extLst>
              <a:ext uri="{FF2B5EF4-FFF2-40B4-BE49-F238E27FC236}">
                <a16:creationId xmlns:a16="http://schemas.microsoft.com/office/drawing/2014/main" xmlns="" id="{A6B8EEF6-1C74-A543-B8AC-13CF1E312D2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0997" y="2581489"/>
            <a:ext cx="3850215" cy="7113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for </a:t>
            </a:r>
            <a:r>
              <a:rPr lang="en-US" dirty="0" err="1"/>
              <a:t>Slepton</a:t>
            </a:r>
            <a:r>
              <a:rPr lang="en-US" dirty="0"/>
              <a:t>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0" y="1028702"/>
            <a:ext cx="11480800" cy="252326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Direct scalar lepton production </a:t>
            </a:r>
          </a:p>
          <a:p>
            <a:pPr lvl="1"/>
            <a:r>
              <a:rPr lang="en-US" dirty="0"/>
              <a:t>Counterparts to left and right-handed SM states</a:t>
            </a:r>
          </a:p>
          <a:p>
            <a:r>
              <a:rPr lang="en-US" dirty="0"/>
              <a:t>Search strategy:</a:t>
            </a:r>
          </a:p>
          <a:p>
            <a:pPr lvl="1"/>
            <a:r>
              <a:rPr lang="en-US" dirty="0"/>
              <a:t>2 opposite sign, same flavor leptons: </a:t>
            </a:r>
            <a:r>
              <a:rPr lang="en-US" dirty="0" err="1">
                <a:solidFill>
                  <a:srgbClr val="CC00CC"/>
                </a:solidFill>
              </a:rPr>
              <a:t>ee</a:t>
            </a:r>
            <a:r>
              <a:rPr lang="en-US" dirty="0">
                <a:solidFill>
                  <a:srgbClr val="CC00CC"/>
                </a:solidFill>
              </a:rPr>
              <a:t>, </a:t>
            </a:r>
            <a:r>
              <a:rPr lang="en-US" dirty="0" err="1">
                <a:solidFill>
                  <a:srgbClr val="CC00CC"/>
                </a:solidFill>
              </a:rPr>
              <a:t>μμ</a:t>
            </a:r>
            <a:endParaRPr lang="en-US" dirty="0">
              <a:solidFill>
                <a:srgbClr val="CC00CC"/>
              </a:solidFill>
            </a:endParaRPr>
          </a:p>
          <a:p>
            <a:pPr lvl="1"/>
            <a:r>
              <a:rPr lang="en-US" dirty="0"/>
              <a:t>Veto around Z peak</a:t>
            </a:r>
          </a:p>
          <a:p>
            <a:pPr lvl="1"/>
            <a:r>
              <a:rPr lang="en-US" dirty="0"/>
              <a:t>MT</a:t>
            </a:r>
            <a:r>
              <a:rPr lang="en-US" baseline="-25000" dirty="0"/>
              <a:t>2</a:t>
            </a:r>
            <a:r>
              <a:rPr lang="en-US" dirty="0"/>
              <a:t> &gt; 90 GeV</a:t>
            </a:r>
          </a:p>
          <a:p>
            <a:pPr lvl="1"/>
            <a:r>
              <a:rPr lang="en-US" dirty="0"/>
              <a:t>Signal regions in </a:t>
            </a:r>
            <a:r>
              <a:rPr lang="en-US" dirty="0" err="1"/>
              <a:t>P</a:t>
            </a:r>
            <a:r>
              <a:rPr lang="en-US" baseline="-25000" dirty="0" err="1"/>
              <a:t>T</a:t>
            </a:r>
            <a:r>
              <a:rPr lang="en-US" baseline="30000" dirty="0" err="1"/>
              <a:t>miss</a:t>
            </a:r>
            <a:endParaRPr lang="en-US" baseline="30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1/15/19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078F230-BD55-2A4B-8E84-77B4E967A404}"/>
              </a:ext>
            </a:extLst>
          </p:cNvPr>
          <p:cNvSpPr txBox="1"/>
          <p:nvPr/>
        </p:nvSpPr>
        <p:spPr>
          <a:xfrm>
            <a:off x="9568069" y="914401"/>
            <a:ext cx="2319131" cy="379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dirty="0">
                <a:latin typeface="+mj-lt"/>
                <a:hlinkClick r:id="rId5"/>
              </a:rPr>
              <a:t>arXiv:1806.05264</a:t>
            </a:r>
            <a:endParaRPr lang="en-US" sz="1867" dirty="0"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8A6195D-622E-2B4E-AE5D-E1F1A417636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14954" y="1243773"/>
            <a:ext cx="2572247" cy="167271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5603583B-5329-4744-8D63-4C5D09B493D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5404" y="2916491"/>
            <a:ext cx="3751931" cy="35995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1211397B-9D42-B54B-AED5-3A40F4C27F40}"/>
              </a:ext>
            </a:extLst>
          </p:cNvPr>
          <p:cNvSpPr txBox="1"/>
          <p:nvPr/>
        </p:nvSpPr>
        <p:spPr>
          <a:xfrm>
            <a:off x="4380191" y="3615940"/>
            <a:ext cx="38652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Right, Left, Both:</a:t>
            </a:r>
          </a:p>
          <a:p>
            <a:r>
              <a:rPr lang="en-US" sz="2400" dirty="0">
                <a:latin typeface="+mj-lt"/>
              </a:rPr>
              <a:t>m</a:t>
            </a:r>
            <a:r>
              <a:rPr lang="en-US" sz="2400" baseline="-25000" dirty="0">
                <a:latin typeface="+mj-lt"/>
              </a:rPr>
              <a:t>e~</a:t>
            </a:r>
            <a:r>
              <a:rPr lang="en-US" sz="2400" dirty="0">
                <a:latin typeface="+mj-lt"/>
              </a:rPr>
              <a:t> &gt; 250, 310, 350 GeV</a:t>
            </a:r>
          </a:p>
          <a:p>
            <a:r>
              <a:rPr lang="en-US" sz="2400" dirty="0"/>
              <a:t>m</a:t>
            </a:r>
            <a:r>
              <a:rPr lang="en-US" sz="2400" baseline="-25000" dirty="0"/>
              <a:t>𝜇~</a:t>
            </a:r>
            <a:r>
              <a:rPr lang="en-US" sz="2400" dirty="0"/>
              <a:t> &gt; 210, 280, 310 GeV</a:t>
            </a:r>
            <a:endParaRPr lang="en-US" sz="2400" dirty="0">
              <a:latin typeface="+mj-lt"/>
            </a:endParaRPr>
          </a:p>
          <a:p>
            <a:endParaRPr lang="en-US" sz="2400" dirty="0">
              <a:latin typeface="+mj-lt"/>
            </a:endParaRPr>
          </a:p>
          <a:p>
            <a:r>
              <a:rPr lang="en-US" sz="2400" dirty="0">
                <a:latin typeface="+mj-lt"/>
              </a:rPr>
              <a:t>Mass degenerate e~,</a:t>
            </a:r>
            <a:r>
              <a:rPr lang="en-US" sz="2400" baseline="-25000" dirty="0"/>
              <a:t> </a:t>
            </a:r>
            <a:r>
              <a:rPr lang="en-US" sz="2400" dirty="0"/>
              <a:t>𝜇~</a:t>
            </a:r>
            <a:r>
              <a:rPr lang="en-US" sz="2400" dirty="0">
                <a:latin typeface="+mj-lt"/>
              </a:rPr>
              <a:t> : </a:t>
            </a:r>
          </a:p>
          <a:p>
            <a:r>
              <a:rPr lang="en-US" sz="2400" dirty="0">
                <a:latin typeface="+mj-lt"/>
              </a:rPr>
              <a:t>  m  &gt; 290, 400, 450 GeV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1556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3" dirty="0"/>
              <a:t>Resonant 2</a:t>
            </a:r>
            <a:r>
              <a:rPr lang="en-US" sz="3733" baseline="30000" dirty="0"/>
              <a:t>nd</a:t>
            </a:r>
            <a:r>
              <a:rPr lang="en-US" sz="3733" dirty="0"/>
              <a:t> Gen </a:t>
            </a:r>
            <a:r>
              <a:rPr lang="en-US" sz="3733" dirty="0" err="1"/>
              <a:t>Slepton</a:t>
            </a:r>
            <a:r>
              <a:rPr lang="en-US" sz="3733" dirty="0"/>
              <a:t> Search in </a:t>
            </a:r>
            <a:r>
              <a:rPr lang="en-US" sz="3733" dirty="0" err="1"/>
              <a:t>RpV</a:t>
            </a:r>
            <a:r>
              <a:rPr lang="en-US" sz="3733" dirty="0"/>
              <a:t> SUSY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1/15/19</a:t>
            </a:r>
            <a:endParaRPr lang="en-US" dirty="0"/>
          </a:p>
        </p:txBody>
      </p:sp>
      <p:pic>
        <p:nvPicPr>
          <p:cNvPr id="7" name="Picture 6" descr="Screen Shot 2018-12-02 at 3.10.11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25472" y="1162267"/>
            <a:ext cx="3666529" cy="3607119"/>
          </a:xfrm>
          <a:prstGeom prst="rect">
            <a:avLst/>
          </a:prstGeom>
        </p:spPr>
      </p:pic>
      <p:pic>
        <p:nvPicPr>
          <p:cNvPr id="8" name="Picture 7" descr="Screen Shot 2018-12-02 at 3.10.53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38263" y="1160625"/>
            <a:ext cx="3714316" cy="36464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492" y="605777"/>
            <a:ext cx="4348821" cy="61541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34032" y="908665"/>
            <a:ext cx="46117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8000"/>
                </a:solidFill>
                <a:latin typeface="Comic Sans MS"/>
              </a:rPr>
              <a:t>Data agree with expectations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393370" y="5036789"/>
            <a:ext cx="64748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/>
              </a:rPr>
              <a:t>Cross section upper limits on 2</a:t>
            </a:r>
            <a:r>
              <a:rPr lang="en-US" sz="2400" baseline="30000" dirty="0">
                <a:latin typeface="Comic Sans MS"/>
              </a:rPr>
              <a:t>nd</a:t>
            </a:r>
            <a:r>
              <a:rPr lang="en-US" sz="2400" dirty="0">
                <a:latin typeface="Comic Sans MS"/>
              </a:rPr>
              <a:t> generation </a:t>
            </a:r>
            <a:r>
              <a:rPr lang="en-US" sz="2400" dirty="0" err="1">
                <a:latin typeface="Comic Sans MS"/>
              </a:rPr>
              <a:t>slepton</a:t>
            </a:r>
            <a:r>
              <a:rPr lang="en-US" sz="2400" dirty="0">
                <a:latin typeface="Comic Sans MS"/>
              </a:rPr>
              <a:t> production: 0.24 </a:t>
            </a:r>
            <a:r>
              <a:rPr lang="mr-IN" sz="2400" dirty="0">
                <a:latin typeface="Comic Sans MS"/>
              </a:rPr>
              <a:t>–</a:t>
            </a:r>
            <a:r>
              <a:rPr lang="en-US" sz="2400" dirty="0">
                <a:latin typeface="Comic Sans MS"/>
              </a:rPr>
              <a:t> 4800 </a:t>
            </a:r>
            <a:r>
              <a:rPr lang="en-US" sz="2400" dirty="0" err="1">
                <a:latin typeface="Comic Sans MS"/>
              </a:rPr>
              <a:t>fb</a:t>
            </a:r>
            <a:endParaRPr lang="en-US" sz="2400" dirty="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17153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3" dirty="0"/>
              <a:t>Resonant 2</a:t>
            </a:r>
            <a:r>
              <a:rPr lang="en-US" sz="3733" baseline="30000" dirty="0"/>
              <a:t>nd</a:t>
            </a:r>
            <a:r>
              <a:rPr lang="en-US" sz="3733" dirty="0"/>
              <a:t> Gen </a:t>
            </a:r>
            <a:r>
              <a:rPr lang="en-US" sz="3733" dirty="0" err="1"/>
              <a:t>Slepton</a:t>
            </a:r>
            <a:r>
              <a:rPr lang="en-US" sz="3733" dirty="0"/>
              <a:t> Search in </a:t>
            </a:r>
            <a:r>
              <a:rPr lang="en-US" sz="3733" dirty="0" err="1"/>
              <a:t>RpV</a:t>
            </a:r>
            <a:r>
              <a:rPr lang="en-US" sz="3733" dirty="0"/>
              <a:t> SUSY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1/15/19</a:t>
            </a:r>
            <a:endParaRPr lang="en-US" dirty="0"/>
          </a:p>
        </p:txBody>
      </p:sp>
      <p:pic>
        <p:nvPicPr>
          <p:cNvPr id="6" name="Picture 5" descr="Screen Shot 2018-12-02 at 3.11.16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9400" y="982568"/>
            <a:ext cx="5422803" cy="53525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561686" y="5780241"/>
            <a:ext cx="62035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>
                <a:latin typeface="Comic Sans MS"/>
              </a:rPr>
              <a:t>λ</a:t>
            </a:r>
            <a:r>
              <a:rPr lang="en-US" sz="2400" dirty="0">
                <a:latin typeface="Comic Sans MS"/>
              </a:rPr>
              <a:t>’</a:t>
            </a:r>
            <a:r>
              <a:rPr lang="en-US" sz="2400" baseline="-25000" dirty="0">
                <a:latin typeface="Comic Sans MS"/>
              </a:rPr>
              <a:t>211</a:t>
            </a:r>
            <a:r>
              <a:rPr lang="en-US" sz="2400" dirty="0">
                <a:latin typeface="Comic Sans MS"/>
              </a:rPr>
              <a:t> coupling limits for a modified </a:t>
            </a:r>
            <a:r>
              <a:rPr lang="en-US" sz="2400" dirty="0" err="1">
                <a:latin typeface="Comic Sans MS"/>
              </a:rPr>
              <a:t>cMSSM</a:t>
            </a:r>
            <a:r>
              <a:rPr lang="en-US" sz="2400" dirty="0">
                <a:latin typeface="Comic Sans M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2650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W’ Bosons in </a:t>
            </a:r>
            <a:r>
              <a:rPr lang="en-US" dirty="0" err="1" smtClean="0"/>
              <a:t>Dilepton</a:t>
            </a:r>
            <a:r>
              <a:rPr lang="en-US" dirty="0" smtClean="0"/>
              <a:t> Final States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W’ in context of sequential SM excluded up to 5.5 TeV with 80 fb</a:t>
            </a:r>
            <a:r>
              <a:rPr lang="en-GB" baseline="30000" dirty="0" smtClean="0"/>
              <a:t>-1</a:t>
            </a:r>
          </a:p>
          <a:p>
            <a:pPr lvl="1"/>
            <a:r>
              <a:rPr lang="en-GB" dirty="0" smtClean="0"/>
              <a:t>Extended from 5.2 TeV (36 fb-1) </a:t>
            </a:r>
          </a:p>
          <a:p>
            <a:endParaRPr lang="en-US" dirty="0"/>
          </a:p>
        </p:txBody>
      </p:sp>
      <p:pic>
        <p:nvPicPr>
          <p:cNvPr id="4" name="Image 7" descr="Screen Shot 2018-01-01 at 21.58.0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7606" y="2438381"/>
            <a:ext cx="1295400" cy="1091495"/>
          </a:xfrm>
          <a:prstGeom prst="rect">
            <a:avLst/>
          </a:prstGeom>
        </p:spPr>
      </p:pic>
      <p:pic>
        <p:nvPicPr>
          <p:cNvPr id="6" name="Image 15" descr="Screen Shot 2018-06-04 at 15.28.0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5835" y="1815328"/>
            <a:ext cx="3517393" cy="2855027"/>
          </a:xfrm>
          <a:prstGeom prst="rect">
            <a:avLst/>
          </a:prstGeom>
        </p:spPr>
      </p:pic>
      <p:sp>
        <p:nvSpPr>
          <p:cNvPr id="7" name="ZoneTexte 11"/>
          <p:cNvSpPr txBox="1"/>
          <p:nvPr/>
        </p:nvSpPr>
        <p:spPr>
          <a:xfrm>
            <a:off x="2280213" y="3104343"/>
            <a:ext cx="184731" cy="27699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endParaRPr lang="en-GB" baseline="30000" dirty="0">
              <a:solidFill>
                <a:srgbClr val="0000FF"/>
              </a:solidFill>
            </a:endParaRPr>
          </a:p>
        </p:txBody>
      </p:sp>
      <p:sp>
        <p:nvSpPr>
          <p:cNvPr id="5" name="ZoneTexte 8"/>
          <p:cNvSpPr txBox="1"/>
          <p:nvPr/>
        </p:nvSpPr>
        <p:spPr>
          <a:xfrm>
            <a:off x="442559" y="4749398"/>
            <a:ext cx="1828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ATLAS</a:t>
            </a:r>
            <a:r>
              <a:rPr lang="en-GB" sz="1600" dirty="0"/>
              <a:t>-2018-17</a:t>
            </a:r>
          </a:p>
        </p:txBody>
      </p:sp>
    </p:spTree>
    <p:extLst>
      <p:ext uri="{BB962C8B-B14F-4D97-AF65-F5344CB8AC3E}">
        <p14:creationId xmlns:p14="http://schemas.microsoft.com/office/powerpoint/2010/main" val="102933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9655</TotalTime>
  <Words>4233</Words>
  <Application>Microsoft Macintosh PowerPoint</Application>
  <PresentationFormat>Widescreen</PresentationFormat>
  <Paragraphs>629</Paragraphs>
  <Slides>69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84" baseType="lpstr">
      <vt:lpstr>Avenir Black</vt:lpstr>
      <vt:lpstr>Avenir Heavy</vt:lpstr>
      <vt:lpstr>Calibri</vt:lpstr>
      <vt:lpstr>Calibri Light</vt:lpstr>
      <vt:lpstr>Comic Sans MS</vt:lpstr>
      <vt:lpstr>Helvetica</vt:lpstr>
      <vt:lpstr>Lucida Grande</vt:lpstr>
      <vt:lpstr>Mangal</vt:lpstr>
      <vt:lpstr>ＭＳ Ｐゴシック</vt:lpstr>
      <vt:lpstr>Symbol</vt:lpstr>
      <vt:lpstr>Tahoma</vt:lpstr>
      <vt:lpstr>Times New Roman</vt:lpstr>
      <vt:lpstr>Wingdings</vt:lpstr>
      <vt:lpstr>Arial</vt:lpstr>
      <vt:lpstr>Office Theme</vt:lpstr>
      <vt:lpstr>Beyond the Standard Model Physics at the LHC</vt:lpstr>
      <vt:lpstr>Beyond the Standard Model </vt:lpstr>
      <vt:lpstr>Data Recorded by CMS/ATLAS</vt:lpstr>
      <vt:lpstr>Exotica (non-SUSY) Searches</vt:lpstr>
      <vt:lpstr>Dijet Resonance Searches</vt:lpstr>
      <vt:lpstr> High-mass resonances</vt:lpstr>
      <vt:lpstr>Z’ Bosons in Dilepton Final States</vt:lpstr>
      <vt:lpstr>Light Z’ Boson with L𝜇-L𝜏 Symmetry</vt:lpstr>
      <vt:lpstr>Search for New Resonances</vt:lpstr>
      <vt:lpstr>Search for New Resonances</vt:lpstr>
      <vt:lpstr>Compositeness/Excited Leptons </vt:lpstr>
      <vt:lpstr>Search for Micro Black Holes</vt:lpstr>
      <vt:lpstr>Heavy Majorana Neutrino</vt:lpstr>
      <vt:lpstr>Dark Matter</vt:lpstr>
      <vt:lpstr>Dark Matter Searches</vt:lpstr>
      <vt:lpstr>Looking for Dark Matter at LHC</vt:lpstr>
      <vt:lpstr>Search Strategies and Model Interpretation</vt:lpstr>
      <vt:lpstr>The Mono Mania</vt:lpstr>
      <vt:lpstr>DM searches using mono-jets/V</vt:lpstr>
      <vt:lpstr>Results and Interpretation</vt:lpstr>
      <vt:lpstr>Mono-H(bb)</vt:lpstr>
      <vt:lpstr>Mono-H(bb)</vt:lpstr>
      <vt:lpstr>MONO-HIGGS (ƔƔ / 𝛕𝛕)</vt:lpstr>
      <vt:lpstr>Summary: 2HDM+a models</vt:lpstr>
      <vt:lpstr>Searches for SM-DM mediators</vt:lpstr>
      <vt:lpstr>SM-DM mediator searches in dijets</vt:lpstr>
      <vt:lpstr>High Mass dijet search</vt:lpstr>
      <vt:lpstr>Intermediate mass dijets</vt:lpstr>
      <vt:lpstr>Extending reach to lower mass: Dijets + ISR</vt:lpstr>
      <vt:lpstr>Summary of all dijet searches</vt:lpstr>
      <vt:lpstr>Dark Matter Summary</vt:lpstr>
      <vt:lpstr> Search for Leptoquark+Dark Matter</vt:lpstr>
      <vt:lpstr>Higgs portal: Dark Photon pair production</vt:lpstr>
      <vt:lpstr>Search for Emergent Jets</vt:lpstr>
      <vt:lpstr> Long-Lived Particles</vt:lpstr>
      <vt:lpstr>Results: Long-Lived Particles Searches </vt:lpstr>
      <vt:lpstr>Results: Long-Lived Particles Searches </vt:lpstr>
      <vt:lpstr>Exotica Searches: Limits</vt:lpstr>
      <vt:lpstr>Vector-Like Quarks</vt:lpstr>
      <vt:lpstr>A Global View! Generic Searches</vt:lpstr>
      <vt:lpstr>PowerPoint Presentation</vt:lpstr>
      <vt:lpstr>SUSY Features and LHC Signatures</vt:lpstr>
      <vt:lpstr> Supersymmetry</vt:lpstr>
      <vt:lpstr>Search for SUSY in All Hadronic and 1-Lepton Final States using Razor Variables and Boosted W/Top</vt:lpstr>
      <vt:lpstr>Search for SUSY in All Hadronic and 1-Lepton Final States using Razor Variables</vt:lpstr>
      <vt:lpstr>Search for SUSY in All Hadronic and 1-Lepton Final States using Razor Variables</vt:lpstr>
      <vt:lpstr>Search for GGM SUSY in γ+lepton+PTmiss</vt:lpstr>
      <vt:lpstr>Search for GGM SUSY in γ+lepton+PTmiss</vt:lpstr>
      <vt:lpstr>Top Squark Search Summaries </vt:lpstr>
      <vt:lpstr>Search for Electroweak Production of Charginos/Neutralinos</vt:lpstr>
      <vt:lpstr>Chargino and Neutralino Production</vt:lpstr>
      <vt:lpstr>The SUSY SEARCH Chart So Far…  </vt:lpstr>
      <vt:lpstr>SUSY (as seen from outside HEP…) </vt:lpstr>
      <vt:lpstr> The LHC Luminosity Plan</vt:lpstr>
      <vt:lpstr> CMS Phase-2 upgrade</vt:lpstr>
      <vt:lpstr> Bold Aspects of CMS Upgrade for HL-LHC</vt:lpstr>
      <vt:lpstr> Technical Design Reports</vt:lpstr>
      <vt:lpstr>Heavy Resonances</vt:lpstr>
      <vt:lpstr>Mono-Z Dark Matter</vt:lpstr>
      <vt:lpstr>Dark Photons Decaying to Displaced Muons</vt:lpstr>
      <vt:lpstr>Electroweak SUSY</vt:lpstr>
      <vt:lpstr>Summary</vt:lpstr>
      <vt:lpstr>The future is bright</vt:lpstr>
      <vt:lpstr>References</vt:lpstr>
      <vt:lpstr>backup</vt:lpstr>
      <vt:lpstr>Search for Slepton Production</vt:lpstr>
      <vt:lpstr>Resonant 2nd Gen Slepton Search in RpV SUSY</vt:lpstr>
      <vt:lpstr>Resonant 2nd Gen Slepton Search in RpV SUSY</vt:lpstr>
      <vt:lpstr>W’ Bosons in Dilepton Final States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Narain</dc:creator>
  <cp:lastModifiedBy>Narain</cp:lastModifiedBy>
  <cp:revision>217</cp:revision>
  <cp:lastPrinted>2019-01-16T05:23:09Z</cp:lastPrinted>
  <dcterms:created xsi:type="dcterms:W3CDTF">2018-12-08T16:41:30Z</dcterms:created>
  <dcterms:modified xsi:type="dcterms:W3CDTF">2019-01-18T03:25:13Z</dcterms:modified>
</cp:coreProperties>
</file>