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3"/>
  </p:notesMasterIdLst>
  <p:handoutMasterIdLst>
    <p:handoutMasterId r:id="rId44"/>
  </p:handoutMasterIdLst>
  <p:sldIdLst>
    <p:sldId id="256" r:id="rId2"/>
    <p:sldId id="627" r:id="rId3"/>
    <p:sldId id="735" r:id="rId4"/>
    <p:sldId id="746" r:id="rId5"/>
    <p:sldId id="609" r:id="rId6"/>
    <p:sldId id="729" r:id="rId7"/>
    <p:sldId id="738" r:id="rId8"/>
    <p:sldId id="707" r:id="rId9"/>
    <p:sldId id="728" r:id="rId10"/>
    <p:sldId id="730" r:id="rId11"/>
    <p:sldId id="731" r:id="rId12"/>
    <p:sldId id="726" r:id="rId13"/>
    <p:sldId id="727" r:id="rId14"/>
    <p:sldId id="739" r:id="rId15"/>
    <p:sldId id="708" r:id="rId16"/>
    <p:sldId id="733" r:id="rId17"/>
    <p:sldId id="734" r:id="rId18"/>
    <p:sldId id="712" r:id="rId19"/>
    <p:sldId id="737" r:id="rId20"/>
    <p:sldId id="710" r:id="rId21"/>
    <p:sldId id="740" r:id="rId22"/>
    <p:sldId id="742" r:id="rId23"/>
    <p:sldId id="743" r:id="rId24"/>
    <p:sldId id="741" r:id="rId25"/>
    <p:sldId id="713" r:id="rId26"/>
    <p:sldId id="714" r:id="rId27"/>
    <p:sldId id="715" r:id="rId28"/>
    <p:sldId id="716" r:id="rId29"/>
    <p:sldId id="744" r:id="rId30"/>
    <p:sldId id="745" r:id="rId31"/>
    <p:sldId id="717" r:id="rId32"/>
    <p:sldId id="718" r:id="rId33"/>
    <p:sldId id="719" r:id="rId34"/>
    <p:sldId id="720" r:id="rId35"/>
    <p:sldId id="721" r:id="rId36"/>
    <p:sldId id="722" r:id="rId37"/>
    <p:sldId id="723" r:id="rId38"/>
    <p:sldId id="724" r:id="rId39"/>
    <p:sldId id="725" r:id="rId40"/>
    <p:sldId id="709" r:id="rId41"/>
    <p:sldId id="628" r:id="rId42"/>
  </p:sldIdLst>
  <p:sldSz cx="9144000" cy="6858000" type="screen4x3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clrMru>
    <a:srgbClr val="66FF66"/>
    <a:srgbClr val="008000"/>
    <a:srgbClr val="0000FF"/>
    <a:srgbClr val="FF6666"/>
    <a:srgbClr val="FF0000"/>
    <a:srgbClr val="FFFFFF"/>
    <a:srgbClr val="E59F57"/>
    <a:srgbClr val="FF42F7"/>
    <a:srgbClr val="E6F9F9"/>
    <a:srgbClr val="4130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97" autoAdjust="0"/>
    <p:restoredTop sz="96105" autoAdjust="0"/>
  </p:normalViewPr>
  <p:slideViewPr>
    <p:cSldViewPr snapToObjects="1">
      <p:cViewPr varScale="1">
        <p:scale>
          <a:sx n="145" d="100"/>
          <a:sy n="145" d="100"/>
        </p:scale>
        <p:origin x="496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5792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281ACEE-B434-9E48-AAF8-DB61287634E0}" type="datetime1">
              <a:rPr lang="en-US"/>
              <a:pPr>
                <a:defRPr/>
              </a:pPr>
              <a:t>1/16/19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BC56E42C-FEC2-C646-807C-432E628547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98090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ED19E572-6A22-FC49-A9CC-E8678561ED67}" type="datetime1">
              <a:rPr lang="en-US"/>
              <a:pPr>
                <a:defRPr/>
              </a:pPr>
              <a:t>1/16/19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E9D05AA0-C0FC-7744-84CF-5AA3DD237C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863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ＭＳ Ｐゴシック" charset="-128"/>
      </a:defRPr>
    </a:lvl1pPr>
    <a:lvl2pPr marL="4572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2pPr>
    <a:lvl3pPr marL="9144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3pPr>
    <a:lvl4pPr marL="13716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4pPr>
    <a:lvl5pPr marL="18288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l-G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258935-38C1-44D9-AEFF-C859518C1505}" type="slidenum">
              <a:rPr lang="el-GR" smtClean="0"/>
              <a:pPr/>
              <a:t>2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8897770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9D05AA0-C0FC-7744-84CF-5AA3DD237C82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572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12192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270001"/>
            <a:ext cx="6400800" cy="634999"/>
          </a:xfrm>
        </p:spPr>
        <p:txBody>
          <a:bodyPr/>
          <a:lstStyle>
            <a:lvl1pPr marL="0" indent="0" algn="ctr">
              <a:buNone/>
              <a:defRPr>
                <a:solidFill>
                  <a:srgbClr val="FF00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536418-46AA-9543-8507-2D10FDE6413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639356-365C-4545-A286-1563346C04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366846-63DB-F049-99DE-99260DADE79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17 Jan 2019</a:t>
            </a: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D51BD2-58D5-7E45-9FCF-47C84745B91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17 Jan 2019</a:t>
            </a: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CFEB78-787E-F241-B614-6B7F13E116F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2400" y="1371601"/>
            <a:ext cx="8839200" cy="4953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623EC512-DE41-8D4F-9FC7-449F6E7E2BE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17 Jan 2019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500E5D-682D-9043-B9E9-7C255E8153B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17 Jan 2019</a:t>
            </a: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AF89EC-AA6B-CE4E-BF8A-1EC986637F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17 Jan 2019</a:t>
            </a: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68F3B2-A42B-874A-B5ED-113F62862D0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C28697-3411-C84D-AEB2-CCF92ECBBCF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58D4C3-EF96-664E-8E47-04A53936BAD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388" y="381000"/>
            <a:ext cx="6756400" cy="685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77724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4114800"/>
            <a:ext cx="77724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2481263" y="6553200"/>
            <a:ext cx="4186237" cy="304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IMHEP2019, Sridhara Dasu (Wisconsin)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858000" y="6553200"/>
            <a:ext cx="1905000" cy="304800"/>
          </a:xfrm>
        </p:spPr>
        <p:txBody>
          <a:bodyPr/>
          <a:lstStyle>
            <a:lvl1pPr>
              <a:defRPr smtClean="0"/>
            </a:lvl1pPr>
          </a:lstStyle>
          <a:p>
            <a:fld id="{0B47337D-BB91-8E46-816C-F4870349025F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2"/>
          </p:nvPr>
        </p:nvSpPr>
        <p:spPr>
          <a:xfrm>
            <a:off x="381000" y="6553200"/>
            <a:ext cx="1905000" cy="304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17 Jan 2019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IMHEP2019, Sridhara Dasu (Wisconsin)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fld id="{F9FC11F0-6B4D-644E-8124-C852C545899F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 smtClean="0"/>
            </a:lvl1pPr>
          </a:lstStyle>
          <a:p>
            <a:r>
              <a:rPr lang="en-US"/>
              <a:t>17 Jan 2019</a:t>
            </a:r>
          </a:p>
        </p:txBody>
      </p:sp>
    </p:spTree>
    <p:extLst>
      <p:ext uri="{BB962C8B-B14F-4D97-AF65-F5344CB8AC3E}">
        <p14:creationId xmlns:p14="http://schemas.microsoft.com/office/powerpoint/2010/main" val="3656841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0" y="6492875"/>
            <a:ext cx="9144000" cy="36512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 userDrawn="1"/>
        </p:nvSpPr>
        <p:spPr>
          <a:xfrm>
            <a:off x="0" y="0"/>
            <a:ext cx="9144000" cy="120967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76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228600" y="1371600"/>
            <a:ext cx="8686800" cy="512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492875"/>
            <a:ext cx="125095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FFFF00"/>
                </a:solidFill>
                <a:latin typeface="Helvetica" charset="0"/>
                <a:ea typeface="Helvetica" charset="0"/>
                <a:cs typeface="Helvetica" charset="0"/>
              </a:defRPr>
            </a:lvl1pPr>
          </a:lstStyle>
          <a:p>
            <a:r>
              <a:rPr lang="en-US"/>
              <a:t>17 Jan 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0950" y="6492875"/>
            <a:ext cx="68262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00"/>
                </a:solidFill>
                <a:latin typeface="Helvetica"/>
                <a:ea typeface="+mn-ea"/>
                <a:cs typeface="Helvetica"/>
              </a:defRPr>
            </a:lvl1pPr>
          </a:lstStyle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492875"/>
            <a:ext cx="1066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FFFF00"/>
                </a:solidFill>
                <a:latin typeface="Helvetica" charset="0"/>
                <a:ea typeface="Helvetica" charset="0"/>
                <a:cs typeface="Helvetica" charset="0"/>
              </a:defRPr>
            </a:lvl1pPr>
          </a:lstStyle>
          <a:p>
            <a:fld id="{76841388-C7E8-FC4A-B9C2-851FB28000D3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2" name="Picture 1" descr="UWCrest_4c.png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03" y="7178"/>
            <a:ext cx="749235" cy="118872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4" r:id="rId13"/>
  </p:sldLayoutIdLst>
  <p:hf hdr="0"/>
  <p:txStyles>
    <p:titleStyle>
      <a:lvl1pPr algn="ctr" defTabSz="457200" rtl="0" fontAlgn="base">
        <a:spcBef>
          <a:spcPct val="0"/>
        </a:spcBef>
        <a:spcAft>
          <a:spcPct val="0"/>
        </a:spcAft>
        <a:defRPr sz="3600" b="1" kern="1200">
          <a:solidFill>
            <a:srgbClr val="FFFF00"/>
          </a:solidFill>
          <a:latin typeface="Helvetica"/>
          <a:ea typeface="ＭＳ Ｐゴシック" charset="-128"/>
          <a:cs typeface="Helvetica"/>
        </a:defRPr>
      </a:lvl1pPr>
      <a:lvl2pPr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FF00"/>
          </a:solidFill>
          <a:latin typeface="Helvetica" charset="0"/>
          <a:ea typeface="ＭＳ Ｐゴシック" charset="-128"/>
        </a:defRPr>
      </a:lvl2pPr>
      <a:lvl3pPr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FF00"/>
          </a:solidFill>
          <a:latin typeface="Helvetica" charset="0"/>
          <a:ea typeface="ＭＳ Ｐゴシック" charset="-128"/>
        </a:defRPr>
      </a:lvl3pPr>
      <a:lvl4pPr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FF00"/>
          </a:solidFill>
          <a:latin typeface="Helvetica" charset="0"/>
          <a:ea typeface="ＭＳ Ｐゴシック" charset="-128"/>
        </a:defRPr>
      </a:lvl4pPr>
      <a:lvl5pPr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FF00"/>
          </a:solidFill>
          <a:latin typeface="Helvetica" charset="0"/>
          <a:ea typeface="ＭＳ Ｐゴシック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FF00"/>
          </a:solidFill>
          <a:latin typeface="Helvetica" charset="0"/>
          <a:ea typeface="ＭＳ Ｐゴシック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FF00"/>
          </a:solidFill>
          <a:latin typeface="Helvetica" charset="0"/>
          <a:ea typeface="ＭＳ Ｐゴシック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FF00"/>
          </a:solidFill>
          <a:latin typeface="Helvetica" charset="0"/>
          <a:ea typeface="ＭＳ Ｐゴシック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FF00"/>
          </a:solidFill>
          <a:latin typeface="Helvetica" charset="0"/>
          <a:ea typeface="ＭＳ Ｐゴシック" charset="-128"/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ct val="0"/>
        </a:spcAft>
        <a:buFont typeface="Arial" charset="0"/>
        <a:defRPr sz="2800" kern="1200">
          <a:solidFill>
            <a:schemeClr val="tx1"/>
          </a:solidFill>
          <a:latin typeface="Helvetica"/>
          <a:ea typeface="ＭＳ Ｐゴシック" charset="-128"/>
          <a:cs typeface="Helvetica"/>
        </a:defRPr>
      </a:lvl1pPr>
      <a:lvl2pPr marL="742950" indent="-285750" algn="l" defTabSz="457200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rgbClr val="FF0000"/>
          </a:solidFill>
          <a:latin typeface="Helvetica"/>
          <a:ea typeface="ＭＳ Ｐゴシック" charset="-128"/>
          <a:cs typeface="Helvetica"/>
        </a:defRPr>
      </a:lvl2pPr>
      <a:lvl3pPr marL="1143000" indent="-228600" algn="l" defTabSz="457200" rtl="0" fontAlgn="base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rgbClr val="0000FF"/>
          </a:solidFill>
          <a:latin typeface="Helvetica"/>
          <a:ea typeface="ＭＳ Ｐゴシック" charset="-128"/>
          <a:cs typeface="Helvetica"/>
        </a:defRPr>
      </a:lvl3pPr>
      <a:lvl4pPr marL="1600200" indent="-228600" algn="l" defTabSz="457200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Helvetica"/>
          <a:ea typeface="ＭＳ Ｐゴシック" charset="-128"/>
          <a:cs typeface="Helvetica"/>
        </a:defRPr>
      </a:lvl4pPr>
      <a:lvl5pPr marL="2057400" indent="-228600" algn="l" defTabSz="457200" rtl="0" fontAlgn="base">
        <a:spcBef>
          <a:spcPct val="20000"/>
        </a:spcBef>
        <a:spcAft>
          <a:spcPct val="0"/>
        </a:spcAft>
        <a:buFont typeface="Arial" charset="0"/>
        <a:buChar char="»"/>
        <a:defRPr sz="2800" kern="1200">
          <a:solidFill>
            <a:schemeClr val="tx1"/>
          </a:solidFill>
          <a:latin typeface="Helvetica"/>
          <a:ea typeface="ＭＳ Ｐゴシック" charset="-128"/>
          <a:cs typeface="Helvetica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tif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tiff"/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tiff"/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tiff"/><Relationship Id="rId4" Type="http://schemas.openxmlformats.org/officeDocument/2006/relationships/image" Target="../media/image39.tif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tiff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tiff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em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emf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emf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lac.stanford.edu/pubs/beamline/27/1/27-1-panofsky.pdf" TargetMode="External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304800" y="1"/>
            <a:ext cx="8839200" cy="12192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Studies of the </a:t>
            </a:r>
            <a:br>
              <a:rPr lang="en-US" dirty="0">
                <a:ea typeface="+mj-ea"/>
              </a:rPr>
            </a:br>
            <a:r>
              <a:rPr lang="en-US" dirty="0">
                <a:ea typeface="+mj-ea"/>
              </a:rPr>
              <a:t>Higgs Boson at the LHC</a:t>
            </a:r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  <a:endParaRPr lang="en-US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E27F9-5CC0-CC45-BC5B-797BA14D6A81}" type="slidenum">
              <a:rPr lang="en-US"/>
              <a:pPr/>
              <a:t>1</a:t>
            </a:fld>
            <a:endParaRPr lang="en-US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4301B27D-5413-B748-95D0-C42A4D85A2C3}"/>
              </a:ext>
            </a:extLst>
          </p:cNvPr>
          <p:cNvSpPr txBox="1">
            <a:spLocks/>
          </p:cNvSpPr>
          <p:nvPr/>
        </p:nvSpPr>
        <p:spPr bwMode="auto">
          <a:xfrm>
            <a:off x="1463675" y="3150319"/>
            <a:ext cx="6400800" cy="10486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rgbClr val="FF0000"/>
                </a:solidFill>
                <a:latin typeface="Helvetica"/>
                <a:ea typeface="ＭＳ Ｐゴシック" charset="-128"/>
                <a:cs typeface="Helvetica"/>
              </a:defRPr>
            </a:lvl1pPr>
            <a:lvl2pPr marL="457200" indent="0" algn="ctr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Helvetica"/>
                <a:ea typeface="ＭＳ Ｐゴシック" charset="-128"/>
                <a:cs typeface="Helvetica"/>
              </a:defRPr>
            </a:lvl2pPr>
            <a:lvl3pPr marL="914400" indent="0" algn="ctr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Helvetica"/>
                <a:ea typeface="ＭＳ Ｐゴシック" charset="-128"/>
                <a:cs typeface="Helvetica"/>
              </a:defRPr>
            </a:lvl3pPr>
            <a:lvl4pPr marL="1371600" indent="0" algn="ctr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Helvetica"/>
                <a:ea typeface="ＭＳ Ｐゴシック" charset="-128"/>
                <a:cs typeface="Helvetica"/>
              </a:defRPr>
            </a:lvl4pPr>
            <a:lvl5pPr marL="1828800" indent="0" algn="ctr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Helvetica"/>
                <a:ea typeface="ＭＳ Ｐゴシック" charset="-128"/>
                <a:cs typeface="Helvetica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b="1" dirty="0">
              <a:solidFill>
                <a:srgbClr val="FFFF00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A1269EE-93B9-A247-8677-15115963E3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1270001"/>
            <a:ext cx="6400800" cy="634999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Standard Model &amp; Beyond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1" name="Picture 10" descr="HZZ4l_date_animated.gif">
            <a:extLst>
              <a:ext uri="{FF2B5EF4-FFF2-40B4-BE49-F238E27FC236}">
                <a16:creationId xmlns:a16="http://schemas.microsoft.com/office/drawing/2014/main" id="{8E301CB2-D49D-7A43-BC98-F3299D78C2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752600"/>
            <a:ext cx="4209191" cy="32504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A54F8E8-0637-1B43-BB06-E0F6B58A44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9121" y="1676400"/>
            <a:ext cx="4064000" cy="393700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6FFB0DDE-5CED-694F-9AC5-9BF9F48109BC}"/>
              </a:ext>
            </a:extLst>
          </p:cNvPr>
          <p:cNvGrpSpPr/>
          <p:nvPr/>
        </p:nvGrpSpPr>
        <p:grpSpPr>
          <a:xfrm>
            <a:off x="152400" y="4724400"/>
            <a:ext cx="8763000" cy="1774546"/>
            <a:chOff x="304800" y="4627281"/>
            <a:chExt cx="8763000" cy="1774546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FE79E30B-4715-3D41-8CE2-72C71D0D34A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04800" y="4627281"/>
              <a:ext cx="1803400" cy="1774546"/>
            </a:xfrm>
            <a:prstGeom prst="rect">
              <a:avLst/>
            </a:prstGeom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620D00B2-FBC4-A843-911A-B480939769FD}"/>
                </a:ext>
              </a:extLst>
            </p:cNvPr>
            <p:cNvSpPr txBox="1"/>
            <p:nvPr/>
          </p:nvSpPr>
          <p:spPr>
            <a:xfrm>
              <a:off x="2260600" y="5380351"/>
              <a:ext cx="6807200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2013 Nobel Prize for Physics, citing: </a:t>
              </a:r>
              <a:br>
                <a:rPr lang="en-US" dirty="0"/>
              </a:br>
              <a:r>
                <a:rPr lang="en-US" dirty="0"/>
                <a:t>“</a:t>
              </a:r>
              <a:r>
                <a:rPr lang="en-US" i="1" dirty="0"/>
                <a:t>the discovery of the predicted fundamental particle, by the ATLAS and CMS experiments at CERN's Large Hadron Collider.”</a:t>
              </a:r>
              <a:r>
                <a:rPr lang="en-US" dirty="0"/>
                <a:t> 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2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381000" y="1270000"/>
            <a:ext cx="8458200" cy="13208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381000" y="4444999"/>
            <a:ext cx="8458200" cy="20478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/>
          <p:cNvSpPr/>
          <p:nvPr/>
        </p:nvSpPr>
        <p:spPr>
          <a:xfrm>
            <a:off x="381000" y="2590800"/>
            <a:ext cx="8458200" cy="1854200"/>
          </a:xfrm>
          <a:prstGeom prst="rect">
            <a:avLst/>
          </a:prstGeom>
          <a:solidFill>
            <a:srgbClr val="E6F9F9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6200"/>
            <a:ext cx="8229600" cy="1143000"/>
          </a:xfrm>
        </p:spPr>
        <p:txBody>
          <a:bodyPr/>
          <a:lstStyle/>
          <a:p>
            <a:r>
              <a:rPr lang="en-US" dirty="0"/>
              <a:t>Completion of The Standard Model</a:t>
            </a:r>
            <a:endParaRPr lang="el-G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  <a:endParaRPr lang="el-G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1C170-6814-4D44-A59E-D8E1EEE58C5A}" type="slidenum">
              <a:rPr lang="el-GR" smtClean="0"/>
              <a:pPr/>
              <a:t>2</a:t>
            </a:fld>
            <a:endParaRPr lang="el-GR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IMHEP2019, Sridhara Dasu (Wisconsin)</a:t>
            </a:r>
            <a:endParaRPr lang="el-GR" dirty="0"/>
          </a:p>
        </p:txBody>
      </p:sp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71600" y="1320800"/>
            <a:ext cx="6400800" cy="4582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/>
          <p:cNvSpPr txBox="1"/>
          <p:nvPr/>
        </p:nvSpPr>
        <p:spPr>
          <a:xfrm rot="5400000" flipH="1" flipV="1">
            <a:off x="-109835" y="3081635"/>
            <a:ext cx="1905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0000FF"/>
                </a:solidFill>
              </a:rPr>
              <a:t>Interactions by exchange of vector bosons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381000" y="5892225"/>
            <a:ext cx="8458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The edifice on which SM is built: The complex scalar doublet, with non-zero VEV, results in masses for W</a:t>
            </a:r>
            <a:r>
              <a:rPr lang="en-US" sz="1600" baseline="30000" dirty="0"/>
              <a:t>+</a:t>
            </a:r>
            <a:r>
              <a:rPr lang="en-US" sz="1600" dirty="0"/>
              <a:t>/W</a:t>
            </a:r>
            <a:r>
              <a:rPr lang="en-US" sz="1600" baseline="30000" dirty="0"/>
              <a:t>–</a:t>
            </a:r>
            <a:r>
              <a:rPr lang="en-US" sz="1600" dirty="0"/>
              <a:t> and the Z &amp; massive Higgs. Fermions also get mass interacting with H. </a:t>
            </a:r>
          </a:p>
        </p:txBody>
      </p:sp>
      <p:sp>
        <p:nvSpPr>
          <p:cNvPr id="13" name="TextBox 12"/>
          <p:cNvSpPr txBox="1"/>
          <p:nvPr/>
        </p:nvSpPr>
        <p:spPr>
          <a:xfrm rot="5400000" flipH="1" flipV="1">
            <a:off x="156865" y="1417936"/>
            <a:ext cx="1422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Matter Particles (fermions)</a:t>
            </a:r>
          </a:p>
        </p:txBody>
      </p:sp>
    </p:spTree>
    <p:extLst>
      <p:ext uri="{BB962C8B-B14F-4D97-AF65-F5344CB8AC3E}">
        <p14:creationId xmlns:p14="http://schemas.microsoft.com/office/powerpoint/2010/main" val="39783987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329E0AC-2E47-F848-BB7A-2ED6BBD7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LHC Performance Thus Far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B0B8AF-40FF-9A49-AFCB-95F63026E65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2EBB3F-65BC-DE44-A591-E7CF720AD0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0D51BD2-58D5-7E45-9FCF-47C84745B91A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50E65C-051F-E145-BB97-B84C16C31482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pic>
        <p:nvPicPr>
          <p:cNvPr id="11" name="Picture 10" descr="A close up of a map&#13;&#10;&#13;&#10;Description automatically generated">
            <a:extLst>
              <a:ext uri="{FF2B5EF4-FFF2-40B4-BE49-F238E27FC236}">
                <a16:creationId xmlns:a16="http://schemas.microsoft.com/office/drawing/2014/main" id="{ACB3A8B1-2834-164D-83CD-BFA2F5E133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219200"/>
            <a:ext cx="8610600" cy="525743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BDBAB6D1-AFBC-A142-A3BA-51E197F8D1E2}"/>
              </a:ext>
            </a:extLst>
          </p:cNvPr>
          <p:cNvSpPr/>
          <p:nvPr/>
        </p:nvSpPr>
        <p:spPr>
          <a:xfrm>
            <a:off x="6019800" y="4495800"/>
            <a:ext cx="685800" cy="1066800"/>
          </a:xfrm>
          <a:prstGeom prst="ellipse">
            <a:avLst/>
          </a:prstGeom>
          <a:noFill/>
          <a:ln w="57150">
            <a:solidFill>
              <a:srgbClr val="008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64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EBD51-5D6D-FE41-B18C-F899FC7C8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112 Higgs Papers from CMS, </a:t>
            </a:r>
            <a:br>
              <a:rPr lang="en-US" dirty="0"/>
            </a:br>
            <a:r>
              <a:rPr lang="en-US" dirty="0"/>
              <a:t>and counting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24F848-3D19-7543-AEB1-E9F25E55D9A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26A243-60EF-F54E-80DF-866718BCAD5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9FC11F0-6B4D-644E-8124-C852C545899F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BE36B7-7E6D-244D-9E6B-85D31B0EC019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pic>
        <p:nvPicPr>
          <p:cNvPr id="7" name="Picture 6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CC2908E3-A79C-F747-9C99-6EA6B2B5A5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85596"/>
            <a:ext cx="9144000" cy="448680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B2C9507-32F2-E04E-996E-BEC0CACE4636}"/>
              </a:ext>
            </a:extLst>
          </p:cNvPr>
          <p:cNvSpPr txBox="1"/>
          <p:nvPr/>
        </p:nvSpPr>
        <p:spPr>
          <a:xfrm>
            <a:off x="838200" y="5334000"/>
            <a:ext cx="2057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…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529AE8-4BD9-A24E-8B0D-6CDEB8CC8733}"/>
              </a:ext>
            </a:extLst>
          </p:cNvPr>
          <p:cNvSpPr txBox="1"/>
          <p:nvPr/>
        </p:nvSpPr>
        <p:spPr>
          <a:xfrm>
            <a:off x="5873264" y="5759473"/>
            <a:ext cx="2743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will selectively present some results from CMS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19904B-65B1-B94A-A522-F3B8B0E45940}"/>
              </a:ext>
            </a:extLst>
          </p:cNvPr>
          <p:cNvSpPr txBox="1"/>
          <p:nvPr/>
        </p:nvSpPr>
        <p:spPr>
          <a:xfrm>
            <a:off x="2133600" y="5759473"/>
            <a:ext cx="2743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About equal number from ATLAS</a:t>
            </a:r>
          </a:p>
        </p:txBody>
      </p:sp>
    </p:spTree>
    <p:extLst>
      <p:ext uri="{BB962C8B-B14F-4D97-AF65-F5344CB8AC3E}">
        <p14:creationId xmlns:p14="http://schemas.microsoft.com/office/powerpoint/2010/main" val="3340471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2018 Status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295401"/>
            <a:ext cx="8686800" cy="1905000"/>
          </a:xfrm>
        </p:spPr>
        <p:txBody>
          <a:bodyPr/>
          <a:lstStyle/>
          <a:p>
            <a:pPr marL="0" indent="-274320"/>
            <a:r>
              <a:rPr lang="en-US" sz="2000" b="1" dirty="0"/>
              <a:t>Our discovery of a Higgs boson completes the Standard Model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2012 : Higgs Boson Discovered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2013 : Physics Nobel Prize award!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2015 : Detailed Higgs Physics Exploration Began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2018 : h(125) continues to look like The SM Higgs Boson</a:t>
            </a:r>
          </a:p>
          <a:p>
            <a:pPr marL="0" indent="-274320"/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9356-365C-4545-A286-1563346C0423}" type="slidenum">
              <a:rPr lang="en-US" smtClean="0"/>
              <a:pPr/>
              <a:t>5</a:t>
            </a:fld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00BE0BC-721E-DC4A-AA6F-A673FCCD838D}"/>
              </a:ext>
            </a:extLst>
          </p:cNvPr>
          <p:cNvGrpSpPr/>
          <p:nvPr/>
        </p:nvGrpSpPr>
        <p:grpSpPr>
          <a:xfrm>
            <a:off x="42751" y="3276601"/>
            <a:ext cx="4376849" cy="3209689"/>
            <a:chOff x="42751" y="3276601"/>
            <a:chExt cx="4376849" cy="3209689"/>
          </a:xfrm>
        </p:grpSpPr>
        <p:pic>
          <p:nvPicPr>
            <p:cNvPr id="10" name="Picture 9" descr="A close up of a map&#13;&#10;&#13;&#10;Description automatically generated">
              <a:extLst>
                <a:ext uri="{FF2B5EF4-FFF2-40B4-BE49-F238E27FC236}">
                  <a16:creationId xmlns:a16="http://schemas.microsoft.com/office/drawing/2014/main" id="{2F035DBC-3068-F949-B2CD-7D06BE026C6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2751" y="3276601"/>
              <a:ext cx="4376849" cy="3209689"/>
            </a:xfrm>
            <a:prstGeom prst="rect">
              <a:avLst/>
            </a:prstGeom>
          </p:spPr>
        </p:pic>
        <p:pic>
          <p:nvPicPr>
            <p:cNvPr id="14" name="Picture 13" descr="A close up of a device&#13;&#10;&#13;&#10;Description automatically generated">
              <a:extLst>
                <a:ext uri="{FF2B5EF4-FFF2-40B4-BE49-F238E27FC236}">
                  <a16:creationId xmlns:a16="http://schemas.microsoft.com/office/drawing/2014/main" id="{B00B78AE-9DAA-0148-AEA6-E22C371918A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185829" y="4268414"/>
              <a:ext cx="2005171" cy="760786"/>
            </a:xfrm>
            <a:prstGeom prst="rect">
              <a:avLst/>
            </a:prstGeom>
          </p:spPr>
        </p:pic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0680495-4AD3-ED4A-AFF9-9CE2295A2BF0}"/>
              </a:ext>
            </a:extLst>
          </p:cNvPr>
          <p:cNvGrpSpPr/>
          <p:nvPr/>
        </p:nvGrpSpPr>
        <p:grpSpPr>
          <a:xfrm>
            <a:off x="5334001" y="3048000"/>
            <a:ext cx="3570658" cy="3425564"/>
            <a:chOff x="5334001" y="3048000"/>
            <a:chExt cx="3570658" cy="3425564"/>
          </a:xfrm>
        </p:grpSpPr>
        <p:pic>
          <p:nvPicPr>
            <p:cNvPr id="12" name="Picture 11" descr="A close up of a map&#13;&#10;&#13;&#10;Description automatically generated">
              <a:extLst>
                <a:ext uri="{FF2B5EF4-FFF2-40B4-BE49-F238E27FC236}">
                  <a16:creationId xmlns:a16="http://schemas.microsoft.com/office/drawing/2014/main" id="{ECE9FB76-C79C-544C-A4A7-BC1F77D98CA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334001" y="3048000"/>
              <a:ext cx="3570658" cy="3425564"/>
            </a:xfrm>
            <a:prstGeom prst="rect">
              <a:avLst/>
            </a:prstGeom>
          </p:spPr>
        </p:pic>
        <p:pic>
          <p:nvPicPr>
            <p:cNvPr id="17" name="Picture 16" descr="A close up of a logo&#13;&#10;&#13;&#10;Description automatically generated">
              <a:extLst>
                <a:ext uri="{FF2B5EF4-FFF2-40B4-BE49-F238E27FC236}">
                  <a16:creationId xmlns:a16="http://schemas.microsoft.com/office/drawing/2014/main" id="{2FF020F7-E33D-D24F-8DE6-027A583EC36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943600" y="3468292"/>
              <a:ext cx="1263106" cy="7741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82862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bldLvl="3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2018 Status : Higgs to </a:t>
            </a:r>
            <a:r>
              <a:rPr lang="en-US" dirty="0">
                <a:latin typeface="Symbol" pitchFamily="2" charset="2"/>
              </a:rPr>
              <a:t>t</a:t>
            </a:r>
            <a:r>
              <a:rPr lang="en-US" dirty="0"/>
              <a:t> Leptons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9356-365C-4545-A286-1563346C0423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16" name="Picture 15" descr="A close up of a map&#13;&#10;&#13;&#10;Description automatically generated">
            <a:extLst>
              <a:ext uri="{FF2B5EF4-FFF2-40B4-BE49-F238E27FC236}">
                <a16:creationId xmlns:a16="http://schemas.microsoft.com/office/drawing/2014/main" id="{D86CEFD4-007E-494D-89C6-65AEBF96C3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778"/>
          <a:stretch/>
        </p:blipFill>
        <p:spPr>
          <a:xfrm>
            <a:off x="913440" y="1275080"/>
            <a:ext cx="7543800" cy="521779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2D1E814-8C47-BF4B-B09A-42041953B357}"/>
              </a:ext>
            </a:extLst>
          </p:cNvPr>
          <p:cNvSpPr txBox="1"/>
          <p:nvPr/>
        </p:nvSpPr>
        <p:spPr>
          <a:xfrm>
            <a:off x="1447800" y="3429000"/>
            <a:ext cx="1981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Useful for understanding background</a:t>
            </a:r>
          </a:p>
        </p:txBody>
      </p:sp>
    </p:spTree>
    <p:extLst>
      <p:ext uri="{BB962C8B-B14F-4D97-AF65-F5344CB8AC3E}">
        <p14:creationId xmlns:p14="http://schemas.microsoft.com/office/powerpoint/2010/main" val="1491172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919A2-F423-B548-B1FF-450689C16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D92A0A-9010-C947-90E7-052115008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82191-A1EF-6546-8B2B-FEFC4548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9356-365C-4545-A286-1563346C0423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8" name="Picture 7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025DE74D-8520-2447-96F1-754EF36CF3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46410D5-6DC3-3346-8964-63F2042D6CE2}"/>
              </a:ext>
            </a:extLst>
          </p:cNvPr>
          <p:cNvSpPr txBox="1"/>
          <p:nvPr/>
        </p:nvSpPr>
        <p:spPr>
          <a:xfrm>
            <a:off x="5486400" y="2514600"/>
            <a:ext cx="2286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One Prong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One Prong + </a:t>
            </a:r>
            <a:r>
              <a:rPr lang="en-US" dirty="0">
                <a:latin typeface="Symbol" pitchFamily="2" charset="2"/>
              </a:rPr>
              <a:t>p</a:t>
            </a:r>
            <a:r>
              <a:rPr lang="en-US" baseline="30000" dirty="0">
                <a:latin typeface="Symbol" pitchFamily="2" charset="2"/>
              </a:rPr>
              <a:t>0</a:t>
            </a:r>
            <a:r>
              <a:rPr lang="en-US" dirty="0">
                <a:latin typeface="Symbol" pitchFamily="2" charset="2"/>
                <a:sym typeface="Wingdings" pitchFamily="2" charset="2"/>
              </a:rPr>
              <a:t>gg</a:t>
            </a:r>
          </a:p>
          <a:p>
            <a:endParaRPr lang="en-US" dirty="0">
              <a:latin typeface="Symbol" pitchFamily="2" charset="2"/>
              <a:sym typeface="Wingdings" pitchFamily="2" charset="2"/>
            </a:endParaRPr>
          </a:p>
          <a:p>
            <a:r>
              <a:rPr lang="en-US" dirty="0"/>
              <a:t>Three Prongs</a:t>
            </a:r>
          </a:p>
        </p:txBody>
      </p:sp>
    </p:spTree>
    <p:extLst>
      <p:ext uri="{BB962C8B-B14F-4D97-AF65-F5344CB8AC3E}">
        <p14:creationId xmlns:p14="http://schemas.microsoft.com/office/powerpoint/2010/main" val="12256291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9356-365C-4545-A286-1563346C0423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19" name="Picture 18" descr="A close up of a map&#13;&#10;&#13;&#10;Description automatically generated">
            <a:extLst>
              <a:ext uri="{FF2B5EF4-FFF2-40B4-BE49-F238E27FC236}">
                <a16:creationId xmlns:a16="http://schemas.microsoft.com/office/drawing/2014/main" id="{276479B5-2238-774A-B512-2436D27341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719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9356-365C-4545-A286-1563346C0423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13" name="Picture 12" descr="A screenshot of a social media post&#13;&#10;&#13;&#10;Description automatically generated">
            <a:extLst>
              <a:ext uri="{FF2B5EF4-FFF2-40B4-BE49-F238E27FC236}">
                <a16:creationId xmlns:a16="http://schemas.microsoft.com/office/drawing/2014/main" id="{7165663F-39F5-B849-909B-AF12C020E1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15396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B8BA73-F325-F744-960C-9D72AFFBE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35D694-AC8A-0C42-8931-9BD9D55B1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B829A3-65B2-8D41-A206-E26492C3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00E5D-682D-9043-B9E9-7C255E8153BC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6" name="Picture 5" descr="A picture containing screenshot&#13;&#10;&#13;&#10;Description automatically generated">
            <a:extLst>
              <a:ext uri="{FF2B5EF4-FFF2-40B4-BE49-F238E27FC236}">
                <a16:creationId xmlns:a16="http://schemas.microsoft.com/office/drawing/2014/main" id="{C09C921F-7DC1-D546-9744-D1EFFEABE0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4616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C01169-95BB-EE49-AD65-5A407393A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3F7315-A364-6740-B921-FD214E0C5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A48D1A-2C0B-AC4D-A6DC-6B3C0D559A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00E5D-682D-9043-B9E9-7C255E8153BC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6" name="Picture 5" descr="A screenshot of a map&#13;&#10;&#13;&#10;Description automatically generated">
            <a:extLst>
              <a:ext uri="{FF2B5EF4-FFF2-40B4-BE49-F238E27FC236}">
                <a16:creationId xmlns:a16="http://schemas.microsoft.com/office/drawing/2014/main" id="{D28524CE-DA41-9746-8E8B-4C0F652FB7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666"/>
          <a:stretch/>
        </p:blipFill>
        <p:spPr>
          <a:xfrm>
            <a:off x="0" y="0"/>
            <a:ext cx="914400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7419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2018 Status : Higgs to </a:t>
            </a:r>
            <a:r>
              <a:rPr lang="en-US" dirty="0">
                <a:latin typeface="Symbol" pitchFamily="2" charset="2"/>
              </a:rPr>
              <a:t>t</a:t>
            </a:r>
            <a:r>
              <a:rPr lang="en-US" dirty="0"/>
              <a:t> Leptons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295401"/>
            <a:ext cx="8686800" cy="1905000"/>
          </a:xfrm>
        </p:spPr>
        <p:txBody>
          <a:bodyPr/>
          <a:lstStyle/>
          <a:p>
            <a:pPr marL="0" indent="-274320"/>
            <a:r>
              <a:rPr lang="en-US" sz="2000" b="1" dirty="0"/>
              <a:t>Our discovery of a Higgs boson completes the Standard Model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2012 : Higgs Boson Discovered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2013 : Physics Nobel Prize award!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2015 : Detailed Higgs Physics Exploration Began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2018 : h(125) continues to look like The SM Higgs Boson</a:t>
            </a:r>
          </a:p>
          <a:p>
            <a:pPr marL="0" indent="-274320"/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9356-365C-4545-A286-1563346C0423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10" name="Picture 9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84508534-62AD-784C-B095-2B2A03DD5E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333" b="6667"/>
          <a:stretch/>
        </p:blipFill>
        <p:spPr>
          <a:xfrm>
            <a:off x="1044575" y="3124200"/>
            <a:ext cx="7239000" cy="3257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278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2018 Status : Higgs to Bottom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295401"/>
            <a:ext cx="8686800" cy="1905000"/>
          </a:xfrm>
        </p:spPr>
        <p:txBody>
          <a:bodyPr/>
          <a:lstStyle/>
          <a:p>
            <a:pPr marL="0" indent="-274320"/>
            <a:r>
              <a:rPr lang="en-US" sz="2000" b="1" dirty="0"/>
              <a:t>Our discovery of a Higgs boson completes the Standard Model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2012 : Higgs Boson Discovered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2013 : Physics Nobel Prize award!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2015 : Detailed Higgs Physics Exploration Began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2018 : h(125) continues to look like The SM Higgs Boson</a:t>
            </a:r>
          </a:p>
          <a:p>
            <a:pPr marL="0" indent="-274320"/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9356-365C-4545-A286-1563346C0423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11" name="Picture 10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DE6DD78D-C7D6-114D-BE49-3D59995AF1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3124200"/>
            <a:ext cx="3449523" cy="3309352"/>
          </a:xfrm>
          <a:prstGeom prst="rect">
            <a:avLst/>
          </a:prstGeom>
        </p:spPr>
      </p:pic>
      <p:pic>
        <p:nvPicPr>
          <p:cNvPr id="13" name="Picture 12" descr="A screenshot of a cell phone screen with text&#13;&#10;&#13;&#10;Description automatically generated">
            <a:extLst>
              <a:ext uri="{FF2B5EF4-FFF2-40B4-BE49-F238E27FC236}">
                <a16:creationId xmlns:a16="http://schemas.microsoft.com/office/drawing/2014/main" id="{BD684A36-D909-544C-99A0-9C2ED748B1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4267200"/>
            <a:ext cx="1122583" cy="107696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DBB2481-C538-6A44-A411-C8511E894C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3800" y="3429000"/>
            <a:ext cx="5257800" cy="2266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223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2018 Status : Higgs to Top (</a:t>
            </a:r>
            <a:r>
              <a:rPr lang="en-US" dirty="0" err="1"/>
              <a:t>ttH</a:t>
            </a:r>
            <a:r>
              <a:rPr lang="en-US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295401"/>
            <a:ext cx="8686800" cy="1905000"/>
          </a:xfrm>
        </p:spPr>
        <p:txBody>
          <a:bodyPr/>
          <a:lstStyle/>
          <a:p>
            <a:pPr marL="0" indent="-274320"/>
            <a:r>
              <a:rPr lang="en-US" sz="2000" b="1" dirty="0"/>
              <a:t>Our discovery of a Higgs boson completes the Standard Model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2012 : Higgs Boson Discovered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2013 : Physics Nobel Prize award!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2015 : Detailed Higgs Physics Exploration Began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2018 : h(125) continues to look like The SM Higgs Boson</a:t>
            </a:r>
          </a:p>
          <a:p>
            <a:pPr marL="0" indent="-274320"/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9356-365C-4545-A286-1563346C0423}" type="slidenum">
              <a:rPr lang="en-US" smtClean="0"/>
              <a:pPr/>
              <a:t>14</a:t>
            </a:fld>
            <a:endParaRPr lang="en-US"/>
          </a:p>
        </p:txBody>
      </p:sp>
      <p:pic>
        <p:nvPicPr>
          <p:cNvPr id="10" name="Picture 9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90ACBBC9-5798-584C-85BF-3A0BC85386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555" r="49167" b="10000"/>
          <a:stretch/>
        </p:blipFill>
        <p:spPr>
          <a:xfrm>
            <a:off x="741477" y="3124200"/>
            <a:ext cx="3449523" cy="32798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EE02A7E-E052-6249-916B-8ED30E6154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1477" y="3124200"/>
            <a:ext cx="3449523" cy="3306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182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2018 Status : Higgs Couplings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295401"/>
            <a:ext cx="8686800" cy="1905000"/>
          </a:xfrm>
        </p:spPr>
        <p:txBody>
          <a:bodyPr/>
          <a:lstStyle/>
          <a:p>
            <a:pPr marL="0" indent="-274320"/>
            <a:r>
              <a:rPr lang="en-US" sz="2000" b="1" dirty="0"/>
              <a:t>Our discovery of a Higgs boson completes the Standard Model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2012 : Higgs Boson Discovered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2013 : Physics Nobel Prize award!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2015 : Detailed Higgs Physics Exploration Began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2018 : h(125) continues to look like The SM Higgs Boson</a:t>
            </a:r>
          </a:p>
          <a:p>
            <a:pPr marL="0" indent="-274320"/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9356-365C-4545-A286-1563346C0423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41535A-5CAD-7D4A-ADC7-2B51179D52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832B282B-A793-DD4C-9290-080716D43276}"/>
              </a:ext>
            </a:extLst>
          </p:cNvPr>
          <p:cNvGrpSpPr/>
          <p:nvPr/>
        </p:nvGrpSpPr>
        <p:grpSpPr>
          <a:xfrm>
            <a:off x="152400" y="5495010"/>
            <a:ext cx="1975221" cy="905790"/>
            <a:chOff x="6139165" y="1600200"/>
            <a:chExt cx="2140774" cy="94397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2A057B03-3642-F441-9E9C-4AB93F1B1CA2}"/>
                </a:ext>
              </a:extLst>
            </p:cNvPr>
            <p:cNvSpPr/>
            <p:nvPr/>
          </p:nvSpPr>
          <p:spPr>
            <a:xfrm>
              <a:off x="6139165" y="1600200"/>
              <a:ext cx="1987886" cy="4169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l" sz="2000" i="1" dirty="0">
                  <a:latin typeface="PazoMath"/>
                </a:rPr>
                <a:t>κ</a:t>
              </a:r>
              <a:r>
                <a:rPr lang="el" sz="2000" baseline="-25000" dirty="0">
                  <a:latin typeface="URWPalladioL"/>
                </a:rPr>
                <a:t>F</a:t>
              </a:r>
              <a:r>
                <a:rPr lang="el" sz="2000" dirty="0">
                  <a:latin typeface="URWPalladioL"/>
                </a:rPr>
                <a:t> </a:t>
              </a:r>
              <a:r>
                <a:rPr lang="el" sz="2000" dirty="0">
                  <a:latin typeface="CMR10"/>
                </a:rPr>
                <a:t>= </a:t>
              </a:r>
              <a:r>
                <a:rPr lang="el" sz="2000" i="1" dirty="0">
                  <a:latin typeface="URWPalladioL"/>
                </a:rPr>
                <a:t>v m</a:t>
              </a:r>
              <a:r>
                <a:rPr lang="el" sz="2000" i="1" baseline="30000" dirty="0">
                  <a:latin typeface="PazoMath"/>
                </a:rPr>
                <a:t>ε</a:t>
              </a:r>
              <a:r>
                <a:rPr lang="en-US" sz="2000" i="1" baseline="-25000" dirty="0">
                  <a:latin typeface="PazoMath"/>
                </a:rPr>
                <a:t>f </a:t>
              </a:r>
              <a:r>
                <a:rPr lang="el" sz="2000" dirty="0">
                  <a:latin typeface="URWPalladioL"/>
                </a:rPr>
                <a:t>/</a:t>
              </a:r>
              <a:r>
                <a:rPr lang="en-US" sz="2000" dirty="0">
                  <a:latin typeface="URWPalladioL"/>
                </a:rPr>
                <a:t> </a:t>
              </a:r>
              <a:r>
                <a:rPr lang="el" sz="2000" i="1" dirty="0">
                  <a:latin typeface="URWPalladioL"/>
                </a:rPr>
                <a:t>M</a:t>
              </a:r>
              <a:r>
                <a:rPr lang="el" sz="2000" baseline="30000" dirty="0">
                  <a:latin typeface="URWPalladioL"/>
                </a:rPr>
                <a:t>1</a:t>
              </a:r>
              <a:r>
                <a:rPr lang="el" sz="2000" baseline="30000" dirty="0">
                  <a:latin typeface="CMR10"/>
                </a:rPr>
                <a:t>+</a:t>
              </a:r>
              <a:r>
                <a:rPr lang="el" sz="2000" i="1" baseline="30000" dirty="0">
                  <a:latin typeface="PazoMath"/>
                </a:rPr>
                <a:t>ε </a:t>
              </a:r>
              <a:endParaRPr lang="el" sz="2000" baseline="30000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C737A39-D660-1147-8665-CF671BF6DA7B}"/>
                </a:ext>
              </a:extLst>
            </p:cNvPr>
            <p:cNvSpPr/>
            <p:nvPr/>
          </p:nvSpPr>
          <p:spPr>
            <a:xfrm>
              <a:off x="6139165" y="2127197"/>
              <a:ext cx="2140774" cy="4169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l-GR" sz="2000" i="1" dirty="0">
                  <a:latin typeface="PazoMath"/>
                </a:rPr>
                <a:t>κ</a:t>
              </a:r>
              <a:r>
                <a:rPr lang="en-US" sz="2000" baseline="-25000" dirty="0">
                  <a:latin typeface="URWPalladioL"/>
                </a:rPr>
                <a:t>V</a:t>
              </a:r>
              <a:r>
                <a:rPr lang="en-US" sz="2000" dirty="0">
                  <a:latin typeface="URWPalladioL"/>
                </a:rPr>
                <a:t> </a:t>
              </a:r>
              <a:r>
                <a:rPr lang="en-US" sz="2000" dirty="0">
                  <a:latin typeface="CMR10"/>
                </a:rPr>
                <a:t>= </a:t>
              </a:r>
              <a:r>
                <a:rPr lang="en-US" sz="2000" i="1" dirty="0">
                  <a:latin typeface="URWPalladioL"/>
                </a:rPr>
                <a:t>v m</a:t>
              </a:r>
              <a:r>
                <a:rPr lang="en-US" sz="2000" baseline="30000" dirty="0">
                  <a:latin typeface="URWPalladioL"/>
                </a:rPr>
                <a:t>2</a:t>
              </a:r>
              <a:r>
                <a:rPr lang="el-GR" sz="2000" i="1" baseline="30000" dirty="0">
                  <a:latin typeface="PazoMath"/>
                </a:rPr>
                <a:t>ε</a:t>
              </a:r>
              <a:r>
                <a:rPr lang="en-US" sz="2000" i="1" baseline="-25000" dirty="0">
                  <a:latin typeface="PazoMath"/>
                </a:rPr>
                <a:t>V</a:t>
              </a:r>
              <a:r>
                <a:rPr lang="el-GR" sz="2000" dirty="0">
                  <a:latin typeface="URWPalladioL"/>
                </a:rPr>
                <a:t>/</a:t>
              </a:r>
              <a:r>
                <a:rPr lang="en-US" sz="2000" i="1" dirty="0">
                  <a:latin typeface="URWPalladioL"/>
                </a:rPr>
                <a:t>M</a:t>
              </a:r>
              <a:r>
                <a:rPr lang="en-US" sz="2000" baseline="30000" dirty="0">
                  <a:latin typeface="URWPalladioL"/>
                </a:rPr>
                <a:t>1</a:t>
              </a:r>
              <a:r>
                <a:rPr lang="en-US" sz="2000" baseline="30000" dirty="0">
                  <a:latin typeface="CMR10"/>
                </a:rPr>
                <a:t>+</a:t>
              </a:r>
              <a:r>
                <a:rPr lang="en-US" sz="2000" baseline="30000" dirty="0">
                  <a:latin typeface="URWPalladioL"/>
                </a:rPr>
                <a:t>2</a:t>
              </a:r>
              <a:r>
                <a:rPr lang="el-GR" sz="2000" i="1" baseline="30000" dirty="0">
                  <a:latin typeface="PazoMath"/>
                </a:rPr>
                <a:t>ε </a:t>
              </a:r>
              <a:endParaRPr lang="el-GR" sz="2000" baseline="30000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76B8AAD-1F8F-F744-923B-A64E82706B84}"/>
              </a:ext>
            </a:extLst>
          </p:cNvPr>
          <p:cNvGrpSpPr/>
          <p:nvPr/>
        </p:nvGrpSpPr>
        <p:grpSpPr>
          <a:xfrm>
            <a:off x="1866384" y="3124200"/>
            <a:ext cx="7125216" cy="3417332"/>
            <a:chOff x="859909" y="3124200"/>
            <a:chExt cx="7125216" cy="3417332"/>
          </a:xfrm>
        </p:grpSpPr>
        <p:pic>
          <p:nvPicPr>
            <p:cNvPr id="9" name="Picture 8" descr="A close up of a map&#13;&#10;&#13;&#10;Description automatically generated">
              <a:extLst>
                <a:ext uri="{FF2B5EF4-FFF2-40B4-BE49-F238E27FC236}">
                  <a16:creationId xmlns:a16="http://schemas.microsoft.com/office/drawing/2014/main" id="{45B413DA-F048-3645-8D52-422C0B70BB5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58875" y="3124200"/>
              <a:ext cx="6826250" cy="3253736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807885D-D224-2040-A774-476585DF659D}"/>
                </a:ext>
              </a:extLst>
            </p:cNvPr>
            <p:cNvSpPr txBox="1"/>
            <p:nvPr/>
          </p:nvSpPr>
          <p:spPr>
            <a:xfrm>
              <a:off x="1905000" y="6172200"/>
              <a:ext cx="2286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Electroweak Scale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65656033-D9D4-6643-82DF-4A7874A6F880}"/>
                </a:ext>
              </a:extLst>
            </p:cNvPr>
            <p:cNvSpPr txBox="1"/>
            <p:nvPr/>
          </p:nvSpPr>
          <p:spPr>
            <a:xfrm rot="16200000">
              <a:off x="-349250" y="4409560"/>
              <a:ext cx="27876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Deviation from SM EWK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2611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2018 Status : Higgs P</a:t>
            </a:r>
            <a:r>
              <a:rPr lang="en-US" baseline="-25000" dirty="0"/>
              <a:t>T</a:t>
            </a:r>
            <a:r>
              <a:rPr lang="en-US" dirty="0"/>
              <a:t> Spectrum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295401"/>
            <a:ext cx="8686800" cy="1905000"/>
          </a:xfrm>
        </p:spPr>
        <p:txBody>
          <a:bodyPr/>
          <a:lstStyle/>
          <a:p>
            <a:pPr marL="0" indent="-274320"/>
            <a:r>
              <a:rPr lang="en-US" sz="2000" b="1" dirty="0"/>
              <a:t>Our discovery of a Higgs boson completes the Standard Model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2012 : Higgs Boson Discovered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2013 : Physics Nobel Prize award!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2015 : Detailed Higgs Physics Exploration Began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2018 : h(125) continues to look like The SM Higgs Boson</a:t>
            </a:r>
          </a:p>
          <a:p>
            <a:pPr marL="0" indent="-274320"/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9356-365C-4545-A286-1563346C0423}" type="slidenum">
              <a:rPr lang="en-US" smtClean="0"/>
              <a:pPr/>
              <a:t>16</a:t>
            </a:fld>
            <a:endParaRPr lang="en-US"/>
          </a:p>
        </p:txBody>
      </p:sp>
      <p:pic>
        <p:nvPicPr>
          <p:cNvPr id="16" name="Picture 15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0D36D7E8-3BAA-9A4C-9E2A-AA7ACB19E3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222" r="43664" b="6666"/>
          <a:stretch/>
        </p:blipFill>
        <p:spPr>
          <a:xfrm>
            <a:off x="685800" y="3124200"/>
            <a:ext cx="4065108" cy="33072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5FA7881-E13A-D44E-A0D8-EB0928BFC132}"/>
              </a:ext>
            </a:extLst>
          </p:cNvPr>
          <p:cNvSpPr txBox="1"/>
          <p:nvPr/>
        </p:nvSpPr>
        <p:spPr>
          <a:xfrm>
            <a:off x="5410200" y="3429000"/>
            <a:ext cx="3505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Major QCD Calculations</a:t>
            </a:r>
          </a:p>
          <a:p>
            <a:r>
              <a:rPr lang="en-US" dirty="0"/>
              <a:t>	N3NLO</a:t>
            </a:r>
          </a:p>
          <a:p>
            <a:r>
              <a:rPr lang="en-US" dirty="0"/>
              <a:t>	(Ravindran’s talk)</a:t>
            </a:r>
          </a:p>
        </p:txBody>
      </p:sp>
    </p:spTree>
    <p:extLst>
      <p:ext uri="{BB962C8B-B14F-4D97-AF65-F5344CB8AC3E}">
        <p14:creationId xmlns:p14="http://schemas.microsoft.com/office/powerpoint/2010/main" val="29312393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2018 Status : Higgs Self Coupling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295401"/>
            <a:ext cx="8686800" cy="1905000"/>
          </a:xfrm>
        </p:spPr>
        <p:txBody>
          <a:bodyPr/>
          <a:lstStyle/>
          <a:p>
            <a:pPr marL="0" indent="-274320"/>
            <a:r>
              <a:rPr lang="en-US" sz="2000" b="1" dirty="0"/>
              <a:t>Our discovery of a Higgs boson completes the Standard Model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2012 : Higgs Boson Discovered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2013 : Physics Nobel Prize award!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2015 : Detailed Higgs Physics Exploration Began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2018 : h(125) continues to look like The SM Higgs Boson</a:t>
            </a:r>
          </a:p>
          <a:p>
            <a:pPr marL="0" indent="-274320"/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9356-365C-4545-A286-1563346C0423}" type="slidenum">
              <a:rPr lang="en-US" smtClean="0"/>
              <a:pPr/>
              <a:t>17</a:t>
            </a:fld>
            <a:endParaRPr lang="en-US"/>
          </a:p>
        </p:txBody>
      </p:sp>
      <p:pic>
        <p:nvPicPr>
          <p:cNvPr id="8" name="Picture 7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A80692E2-185E-FE49-8972-EB00468184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4444" b="6667"/>
          <a:stretch/>
        </p:blipFill>
        <p:spPr>
          <a:xfrm>
            <a:off x="1007361" y="3200401"/>
            <a:ext cx="7313428" cy="323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161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74F05-87CF-D745-BA16-A1AE27EBD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CAB738-E15F-114F-B8E0-B2A94B787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391171-E324-BF4E-A750-B9BD5948F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9356-365C-4545-A286-1563346C0423}" type="slidenum">
              <a:rPr lang="en-US" smtClean="0"/>
              <a:pPr/>
              <a:t>18</a:t>
            </a:fld>
            <a:endParaRPr lang="en-US"/>
          </a:p>
        </p:txBody>
      </p:sp>
      <p:pic>
        <p:nvPicPr>
          <p:cNvPr id="9" name="Picture 8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7A10AEB3-97C8-A543-BD9F-1F672B68DC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111" b="12223"/>
          <a:stretch/>
        </p:blipFill>
        <p:spPr>
          <a:xfrm>
            <a:off x="0" y="1219200"/>
            <a:ext cx="9144000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5089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0B3DB-7EF8-E845-A1EA-ADF29F0B7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6200"/>
            <a:ext cx="3200400" cy="1143000"/>
          </a:xfrm>
        </p:spPr>
        <p:txBody>
          <a:bodyPr/>
          <a:lstStyle/>
          <a:p>
            <a:r>
              <a:rPr lang="en-US" dirty="0"/>
              <a:t>Invisible Higgs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907C6E-1420-6F4F-BBAA-3922D7270A5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65DC7B-06B0-134F-A90C-9EBAF0D3671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9FC11F0-6B4D-644E-8124-C852C545899F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E600EE-021B-9742-99A6-3679343C6B34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pic>
        <p:nvPicPr>
          <p:cNvPr id="9" name="Picture 8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C7091BA7-0886-6940-A25B-D2E1F1A4A1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6624" y="0"/>
            <a:ext cx="5297376" cy="6858000"/>
          </a:xfrm>
          <a:prstGeom prst="rect">
            <a:avLst/>
          </a:prstGeom>
        </p:spPr>
      </p:pic>
      <p:pic>
        <p:nvPicPr>
          <p:cNvPr id="11" name="Picture 10" descr="A close up of a clock&#13;&#10;&#13;&#10;Description automatically generated">
            <a:extLst>
              <a:ext uri="{FF2B5EF4-FFF2-40B4-BE49-F238E27FC236}">
                <a16:creationId xmlns:a16="http://schemas.microsoft.com/office/drawing/2014/main" id="{06FB23A1-D9C0-8F46-9C94-F5BEB166BA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10" y="1371600"/>
            <a:ext cx="3551802" cy="23876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10EE6A4-9A0A-A842-8E9F-BA4CF014AA90}"/>
              </a:ext>
            </a:extLst>
          </p:cNvPr>
          <p:cNvSpPr txBox="1"/>
          <p:nvPr/>
        </p:nvSpPr>
        <p:spPr>
          <a:xfrm>
            <a:off x="200310" y="4191000"/>
            <a:ext cx="292389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VBF Process:</a:t>
            </a:r>
            <a:br>
              <a:rPr lang="en-US" dirty="0"/>
            </a:br>
            <a:endParaRPr lang="en-US" dirty="0"/>
          </a:p>
          <a:p>
            <a:r>
              <a:rPr lang="en-US" dirty="0"/>
              <a:t>Forward going jets have high </a:t>
            </a:r>
            <a:r>
              <a:rPr lang="en-US" dirty="0">
                <a:latin typeface="Symbol" pitchFamily="2" charset="2"/>
              </a:rPr>
              <a:t>h</a:t>
            </a:r>
            <a:r>
              <a:rPr lang="en-US" dirty="0"/>
              <a:t>-separation </a:t>
            </a:r>
            <a:r>
              <a:rPr lang="en-US" dirty="0">
                <a:sym typeface="Wingdings" pitchFamily="2" charset="2"/>
              </a:rPr>
              <a:t>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large invariant mass</a:t>
            </a:r>
          </a:p>
        </p:txBody>
      </p:sp>
    </p:spTree>
    <p:extLst>
      <p:ext uri="{BB962C8B-B14F-4D97-AF65-F5344CB8AC3E}">
        <p14:creationId xmlns:p14="http://schemas.microsoft.com/office/powerpoint/2010/main" val="10581885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2018 Status : Invisible Higgs?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9356-365C-4545-A286-1563346C0423}" type="slidenum">
              <a:rPr lang="en-US" smtClean="0"/>
              <a:pPr/>
              <a:t>20</a:t>
            </a:fld>
            <a:endParaRPr lang="en-US"/>
          </a:p>
        </p:txBody>
      </p:sp>
      <p:pic>
        <p:nvPicPr>
          <p:cNvPr id="16" name="Picture 15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2074A6EE-3BBF-0A48-8BA8-7C1933F3E2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3902" y="1774844"/>
            <a:ext cx="4375002" cy="4197223"/>
          </a:xfrm>
          <a:prstGeom prst="rect">
            <a:avLst/>
          </a:prstGeom>
        </p:spPr>
      </p:pic>
      <p:pic>
        <p:nvPicPr>
          <p:cNvPr id="18" name="Picture 17" descr="A close up of a map&#13;&#10;&#13;&#10;Description automatically generated">
            <a:extLst>
              <a:ext uri="{FF2B5EF4-FFF2-40B4-BE49-F238E27FC236}">
                <a16:creationId xmlns:a16="http://schemas.microsoft.com/office/drawing/2014/main" id="{C4025621-CBCA-7E4A-ACBC-80284FB6CA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774845"/>
            <a:ext cx="4375002" cy="4162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012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E1CC6-D5EB-7643-B3DD-65D71D747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MSSM Higgs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764FF-EF59-1949-809B-C2CA5BA6A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371600"/>
            <a:ext cx="8915400" cy="5121275"/>
          </a:xfrm>
        </p:spPr>
        <p:txBody>
          <a:bodyPr/>
          <a:lstStyle/>
          <a:p>
            <a:r>
              <a:rPr lang="en-US" dirty="0"/>
              <a:t>Two Higgs Doublets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dirty="0"/>
              <a:t>Two parameters, Mass and </a:t>
            </a:r>
            <a:r>
              <a:rPr lang="en-US" dirty="0" err="1"/>
              <a:t>tan</a:t>
            </a:r>
            <a:r>
              <a:rPr lang="en-US" dirty="0" err="1">
                <a:latin typeface="Symbol" pitchFamily="2" charset="2"/>
              </a:rPr>
              <a:t>b</a:t>
            </a:r>
            <a:r>
              <a:rPr lang="en-US" dirty="0"/>
              <a:t>, ratio of VEVs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dirty="0"/>
              <a:t>Higgs bosons, SM-like light scalar h (125 GeV), heavy neutral scalar H, pseudo scalar A, and charged H</a:t>
            </a:r>
            <a:r>
              <a:rPr lang="en-US" baseline="30000" dirty="0"/>
              <a:t>±</a:t>
            </a:r>
            <a:r>
              <a:rPr lang="en-US" dirty="0"/>
              <a:t>, (H, A, H</a:t>
            </a:r>
            <a:r>
              <a:rPr lang="en-US" baseline="30000" dirty="0"/>
              <a:t>±</a:t>
            </a:r>
            <a:r>
              <a:rPr lang="en-US" dirty="0"/>
              <a:t> ~degenerate)</a:t>
            </a:r>
          </a:p>
          <a:p>
            <a:pPr marL="1257300" lvl="2" indent="-457200">
              <a:buFont typeface="Arial" panose="020B0604020202020204" pitchFamily="34" charset="0"/>
              <a:buChar char="•"/>
            </a:pPr>
            <a:r>
              <a:rPr lang="en-US" dirty="0"/>
              <a:t>Many search possibilities</a:t>
            </a:r>
          </a:p>
          <a:p>
            <a:pPr marL="1257300" lvl="2" indent="-457200">
              <a:buFont typeface="Arial" panose="020B0604020202020204" pitchFamily="34" charset="0"/>
              <a:buChar char="•"/>
            </a:pPr>
            <a:r>
              <a:rPr lang="en-US" dirty="0"/>
              <a:t>At high </a:t>
            </a:r>
            <a:r>
              <a:rPr lang="en-US" dirty="0" err="1"/>
              <a:t>tan</a:t>
            </a:r>
            <a:r>
              <a:rPr lang="en-US" dirty="0" err="1">
                <a:latin typeface="Symbol" pitchFamily="2" charset="2"/>
              </a:rPr>
              <a:t>b</a:t>
            </a:r>
            <a:r>
              <a:rPr lang="en-US" dirty="0"/>
              <a:t>, coupling to b and </a:t>
            </a:r>
            <a:r>
              <a:rPr lang="en-US" dirty="0">
                <a:latin typeface="Symbol" pitchFamily="2" charset="2"/>
              </a:rPr>
              <a:t>t</a:t>
            </a:r>
            <a:r>
              <a:rPr lang="en-US" dirty="0"/>
              <a:t> dominates</a:t>
            </a:r>
          </a:p>
          <a:p>
            <a:pPr marL="1257300" lvl="2" indent="-457200">
              <a:buFont typeface="Arial" panose="020B0604020202020204" pitchFamily="34" charset="0"/>
              <a:buChar char="•"/>
            </a:pPr>
            <a:r>
              <a:rPr lang="en-US" dirty="0"/>
              <a:t>Low </a:t>
            </a:r>
            <a:r>
              <a:rPr lang="en-US" dirty="0" err="1"/>
              <a:t>tan</a:t>
            </a:r>
            <a:r>
              <a:rPr lang="en-US" dirty="0" err="1">
                <a:latin typeface="Symbol" pitchFamily="2" charset="2"/>
              </a:rPr>
              <a:t>b</a:t>
            </a:r>
            <a:r>
              <a:rPr lang="en-US" dirty="0"/>
              <a:t>, bosonic decays (</a:t>
            </a:r>
            <a:r>
              <a:rPr lang="en-US" dirty="0" err="1"/>
              <a:t>hh</a:t>
            </a:r>
            <a:r>
              <a:rPr lang="en-US" dirty="0"/>
              <a:t>, </a:t>
            </a:r>
            <a:r>
              <a:rPr lang="en-US" dirty="0" err="1"/>
              <a:t>Zh</a:t>
            </a:r>
            <a:r>
              <a:rPr lang="en-US" dirty="0"/>
              <a:t>) of H and A,</a:t>
            </a:r>
            <a:br>
              <a:rPr lang="en-US" dirty="0"/>
            </a:br>
            <a:r>
              <a:rPr lang="en-US" dirty="0"/>
              <a:t>for M</a:t>
            </a:r>
            <a:r>
              <a:rPr lang="en-US" baseline="-25000" dirty="0"/>
              <a:t>H,A</a:t>
            </a:r>
            <a:r>
              <a:rPr lang="en-US" dirty="0"/>
              <a:t> &lt; 2M</a:t>
            </a:r>
            <a:r>
              <a:rPr lang="en-US" baseline="-25000" dirty="0"/>
              <a:t>top</a:t>
            </a:r>
          </a:p>
          <a:p>
            <a:pPr marL="1257300" lvl="2" indent="-457200">
              <a:buFont typeface="Arial" panose="020B0604020202020204" pitchFamily="34" charset="0"/>
              <a:buChar char="•"/>
            </a:pPr>
            <a:r>
              <a:rPr lang="en-US" dirty="0"/>
              <a:t>Charged </a:t>
            </a:r>
            <a:r>
              <a:rPr lang="en-US" dirty="0" err="1"/>
              <a:t>higgs</a:t>
            </a:r>
            <a:r>
              <a:rPr lang="en-US" dirty="0"/>
              <a:t> associated production with top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274BC6-B8DB-4846-9E8A-C96BF1542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51CB28-F4D0-0F47-B74B-600599307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CA8C95-1CDB-2B4C-8D91-08FFB6C91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9356-365C-4545-A286-1563346C0423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005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3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CD5B7-D6F0-784C-9452-8B23926803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Heavy Neutral Higgs to </a:t>
            </a:r>
            <a:r>
              <a:rPr lang="en-US" dirty="0" err="1">
                <a:latin typeface="Symbol" pitchFamily="2" charset="2"/>
                <a:sym typeface="Wingdings" pitchFamily="2" charset="2"/>
              </a:rPr>
              <a:t>t</a:t>
            </a:r>
            <a:r>
              <a:rPr lang="en-US" baseline="30000" dirty="0" err="1"/>
              <a:t>+</a:t>
            </a:r>
            <a:r>
              <a:rPr lang="en-US" dirty="0" err="1">
                <a:latin typeface="Symbol" pitchFamily="2" charset="2"/>
                <a:sym typeface="Wingdings" pitchFamily="2" charset="2"/>
              </a:rPr>
              <a:t>t</a:t>
            </a:r>
            <a:r>
              <a:rPr lang="en-US" baseline="30000" dirty="0"/>
              <a:t>–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E8F3E4-BEA6-7B42-A9B4-FDE6F0FD8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EBC487-3060-A64A-A0E7-E9821EC5E5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22E8E1-6861-2447-8850-4F01ED421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9356-365C-4545-A286-1563346C0423}" type="slidenum">
              <a:rPr lang="en-US" smtClean="0"/>
              <a:pPr/>
              <a:t>22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1470F2-1296-5D40-AA96-8521C496E658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752600" y="1219200"/>
            <a:ext cx="5580796" cy="96739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432EB62-2ECA-834E-A440-059F157495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" y="2265492"/>
            <a:ext cx="4438207" cy="422738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C833E89-44B3-B249-BC29-1F0D8F5F0F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857" y="2265492"/>
            <a:ext cx="4416009" cy="4206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142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CD5B7-D6F0-784C-9452-8B23926803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Heavy Neutral Higgs to </a:t>
            </a:r>
            <a:r>
              <a:rPr lang="en-US" dirty="0" err="1">
                <a:latin typeface="Symbol" pitchFamily="2" charset="2"/>
                <a:sym typeface="Wingdings" pitchFamily="2" charset="2"/>
              </a:rPr>
              <a:t>t</a:t>
            </a:r>
            <a:r>
              <a:rPr lang="en-US" baseline="30000" dirty="0" err="1"/>
              <a:t>+</a:t>
            </a:r>
            <a:r>
              <a:rPr lang="en-US" dirty="0" err="1">
                <a:latin typeface="Symbol" pitchFamily="2" charset="2"/>
                <a:sym typeface="Wingdings" pitchFamily="2" charset="2"/>
              </a:rPr>
              <a:t>t</a:t>
            </a:r>
            <a:r>
              <a:rPr lang="en-US" baseline="30000" dirty="0"/>
              <a:t>–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E8F3E4-BEA6-7B42-A9B4-FDE6F0FD8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EBC487-3060-A64A-A0E7-E9821EC5E5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22E8E1-6861-2447-8850-4F01ED421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9356-365C-4545-A286-1563346C0423}" type="slidenum">
              <a:rPr lang="en-US" smtClean="0"/>
              <a:pPr/>
              <a:t>23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1470F2-1296-5D40-AA96-8521C496E658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752600" y="1219200"/>
            <a:ext cx="5580796" cy="96739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519DBF5-331B-F24A-B736-B2E4B5BFB3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002" y="2120357"/>
            <a:ext cx="9144000" cy="4357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7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EDBCA-3FFE-1D43-BB93-86CFB6F83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Charged Higgs, H</a:t>
            </a:r>
            <a:r>
              <a:rPr lang="en-US" baseline="30000" dirty="0"/>
              <a:t>±</a:t>
            </a:r>
            <a:r>
              <a:rPr lang="en-US" dirty="0">
                <a:sym typeface="Wingdings" pitchFamily="2" charset="2"/>
              </a:rPr>
              <a:t></a:t>
            </a:r>
            <a:r>
              <a:rPr lang="en-US" dirty="0">
                <a:latin typeface="Symbol" pitchFamily="2" charset="2"/>
                <a:sym typeface="Wingdings" pitchFamily="2" charset="2"/>
              </a:rPr>
              <a:t>t</a:t>
            </a:r>
            <a:r>
              <a:rPr lang="en-US" baseline="30000" dirty="0"/>
              <a:t> ± </a:t>
            </a:r>
            <a:r>
              <a:rPr lang="en-US" dirty="0">
                <a:latin typeface="Symbol" pitchFamily="2" charset="2"/>
                <a:sym typeface="Wingdings" pitchFamily="2" charset="2"/>
              </a:rPr>
              <a:t>n</a:t>
            </a:r>
            <a:endParaRPr lang="en-US" dirty="0">
              <a:latin typeface="Symbol" pitchFamily="2" charset="2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0D03B0-9208-D447-88CE-C276F2352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3CA742-B7FA-9944-B7DF-42F7D34DA8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1DCEE-4149-024E-B10D-D6047AEC3F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9356-365C-4545-A286-1563346C0423}" type="slidenum">
              <a:rPr lang="en-US" smtClean="0"/>
              <a:pPr/>
              <a:t>24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7BF346-3DB7-694D-8365-D115F0BC0D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7138" y="1981200"/>
            <a:ext cx="4686224" cy="4495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CD276AD-4232-A848-82F0-A032A57802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638" y="1295400"/>
            <a:ext cx="4235353" cy="95866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22C8498-5A99-994F-B0B8-36A28F0DAE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407" y="2351893"/>
            <a:ext cx="3340250" cy="201168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FE81D72-4C86-9F42-97BF-7CDC66E5C2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784" y="4422384"/>
            <a:ext cx="3340250" cy="2011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565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C56879-9351-A848-AAE9-A92F17025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048BC0-E5EC-5D4C-8434-22F5DC4B9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F3EAE9-AF69-B148-9141-948424BB6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00E5D-682D-9043-B9E9-7C255E8153BC}" type="slidenum">
              <a:rPr lang="en-US" smtClean="0"/>
              <a:pPr/>
              <a:t>25</a:t>
            </a:fld>
            <a:endParaRPr lang="en-US"/>
          </a:p>
        </p:txBody>
      </p:sp>
      <p:pic>
        <p:nvPicPr>
          <p:cNvPr id="6" name="Picture 5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D3686ACB-DCC4-8942-AE8F-4AD59D617B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3333"/>
          <a:stretch/>
        </p:blipFill>
        <p:spPr>
          <a:xfrm>
            <a:off x="0" y="0"/>
            <a:ext cx="9144000" cy="647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8343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14559E-8B86-FB4E-A72D-1C2BDDFE53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81A6DF-D4DF-024A-BF99-C4A22FA365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D39198-1A47-C947-BD53-0281CBC68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00E5D-682D-9043-B9E9-7C255E8153BC}" type="slidenum">
              <a:rPr lang="en-US" smtClean="0"/>
              <a:pPr/>
              <a:t>26</a:t>
            </a:fld>
            <a:endParaRPr lang="en-US"/>
          </a:p>
        </p:txBody>
      </p:sp>
      <p:pic>
        <p:nvPicPr>
          <p:cNvPr id="6" name="Picture 5" descr="A close up of a map&#13;&#10;&#13;&#10;Description automatically generated">
            <a:extLst>
              <a:ext uri="{FF2B5EF4-FFF2-40B4-BE49-F238E27FC236}">
                <a16:creationId xmlns:a16="http://schemas.microsoft.com/office/drawing/2014/main" id="{EA64CC4F-50C0-B047-A61F-15D9335EBD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4712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831C43-785C-724C-82B5-2D7F0FBDE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091079-EC8A-0049-9BD4-35CC746F82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474F1C-1C63-1247-A390-1AAE0041F0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00E5D-682D-9043-B9E9-7C255E8153BC}" type="slidenum">
              <a:rPr lang="en-US" smtClean="0"/>
              <a:pPr/>
              <a:t>27</a:t>
            </a:fld>
            <a:endParaRPr lang="en-US"/>
          </a:p>
        </p:txBody>
      </p:sp>
      <p:pic>
        <p:nvPicPr>
          <p:cNvPr id="6" name="Picture 5" descr="A close up of a map&#13;&#10;&#13;&#10;Description automatically generated">
            <a:extLst>
              <a:ext uri="{FF2B5EF4-FFF2-40B4-BE49-F238E27FC236}">
                <a16:creationId xmlns:a16="http://schemas.microsoft.com/office/drawing/2014/main" id="{352D07A3-EE6E-F446-8281-C035DFB92E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778"/>
          <a:stretch/>
        </p:blipFill>
        <p:spPr>
          <a:xfrm>
            <a:off x="0" y="0"/>
            <a:ext cx="9144000" cy="632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0799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48E006-704A-784B-ACD3-63C806C08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959A6A-0DEA-5149-91C4-E7DC51459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08F361-88B9-3448-9C1D-4F9D9AF5E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00E5D-682D-9043-B9E9-7C255E8153BC}" type="slidenum">
              <a:rPr lang="en-US" smtClean="0"/>
              <a:pPr/>
              <a:t>28</a:t>
            </a:fld>
            <a:endParaRPr lang="en-US"/>
          </a:p>
        </p:txBody>
      </p:sp>
      <p:pic>
        <p:nvPicPr>
          <p:cNvPr id="6" name="Picture 5" descr="A close up of text on a white background&#13;&#10;&#13;&#10;Description automatically generated">
            <a:extLst>
              <a:ext uri="{FF2B5EF4-FFF2-40B4-BE49-F238E27FC236}">
                <a16:creationId xmlns:a16="http://schemas.microsoft.com/office/drawing/2014/main" id="{797F7A08-390B-5744-86E2-4B29014550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666"/>
          <a:stretch/>
        </p:blipFill>
        <p:spPr>
          <a:xfrm>
            <a:off x="0" y="0"/>
            <a:ext cx="914400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0178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3F1190-EAA3-A641-BF38-F39D82A25B4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B52203-419C-944A-B897-4A1A8855CF7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298805-4DB5-D04B-9633-9CA1A1E7803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7500E5D-682D-9043-B9E9-7C255E8153BC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42DDD74-E201-B746-8C6F-3F72A1BF8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ym typeface="Wingdings" pitchFamily="2" charset="2"/>
              </a:rPr>
              <a:t>haa</a:t>
            </a:r>
            <a:r>
              <a:rPr lang="en-US" dirty="0" err="1">
                <a:latin typeface="Symbol" pitchFamily="2" charset="2"/>
                <a:sym typeface="Wingdings" pitchFamily="2" charset="2"/>
              </a:rPr>
              <a:t>mmmm</a:t>
            </a:r>
            <a:endParaRPr lang="en-US" dirty="0">
              <a:latin typeface="Symbol" pitchFamily="2" charset="2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4842F40-D8B6-E746-BB57-5E56E6C3F9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46812"/>
            <a:ext cx="9144000" cy="416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0515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3F1190-EAA3-A641-BF38-F39D82A25B4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B52203-419C-944A-B897-4A1A8855CF7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298805-4DB5-D04B-9633-9CA1A1E7803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7500E5D-682D-9043-B9E9-7C255E8153BC}" type="slidenum">
              <a:rPr lang="en-US" smtClean="0"/>
              <a:pPr/>
              <a:t>30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42DDD74-E201-B746-8C6F-3F72A1BF8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ym typeface="Wingdings" pitchFamily="2" charset="2"/>
              </a:rPr>
              <a:t>haa</a:t>
            </a:r>
            <a:r>
              <a:rPr lang="en-US" dirty="0" err="1">
                <a:latin typeface="Symbol" pitchFamily="2" charset="2"/>
                <a:sym typeface="Wingdings" pitchFamily="2" charset="2"/>
              </a:rPr>
              <a:t>mmmm</a:t>
            </a:r>
            <a:endParaRPr lang="en-US" dirty="0">
              <a:latin typeface="Symbol" pitchFamily="2" charset="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C26CDD-7FDB-1346-8A3C-03CC9477EA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84932"/>
            <a:ext cx="9144000" cy="4506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2388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40F83B-4616-9B4D-89E9-6444BD1047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9CB439-44AB-FD4D-8017-9A4F7AB11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F115D8-DFD2-9840-A8C2-7AAB74190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00E5D-682D-9043-B9E9-7C255E8153BC}" type="slidenum">
              <a:rPr lang="en-US" smtClean="0"/>
              <a:pPr/>
              <a:t>31</a:t>
            </a:fld>
            <a:endParaRPr lang="en-US"/>
          </a:p>
        </p:txBody>
      </p:sp>
      <p:pic>
        <p:nvPicPr>
          <p:cNvPr id="7" name="Picture 6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2736D518-D0D4-6A47-B95A-920444597A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666"/>
          <a:stretch/>
        </p:blipFill>
        <p:spPr>
          <a:xfrm>
            <a:off x="0" y="0"/>
            <a:ext cx="914400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9963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919023-6019-F246-820F-31632DA5FD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9F79F0-3BA0-4E4F-94EF-F706607987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87E66E-AB67-9D43-9090-D14B8A142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00E5D-682D-9043-B9E9-7C255E8153BC}" type="slidenum">
              <a:rPr lang="en-US" smtClean="0"/>
              <a:pPr/>
              <a:t>32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B2ABB8-3412-0B40-8491-CFB6B6F29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8" name="Picture 7" descr="A screenshot of a map&#13;&#10;&#13;&#10;Description automatically generated">
            <a:extLst>
              <a:ext uri="{FF2B5EF4-FFF2-40B4-BE49-F238E27FC236}">
                <a16:creationId xmlns:a16="http://schemas.microsoft.com/office/drawing/2014/main" id="{B080FA28-FE18-8B48-8C93-ABEE0C0E6E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6913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6F6414-9FC6-A144-AEB2-E8E52DC7B4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CCFED7-5ABE-254C-B9EC-90A64BE19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4068DA-142B-D74A-B6E6-C02D800D6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00E5D-682D-9043-B9E9-7C255E8153BC}" type="slidenum">
              <a:rPr lang="en-US" smtClean="0"/>
              <a:pPr/>
              <a:t>33</a:t>
            </a:fld>
            <a:endParaRPr lang="en-US"/>
          </a:p>
        </p:txBody>
      </p:sp>
      <p:pic>
        <p:nvPicPr>
          <p:cNvPr id="6" name="Picture 5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F6FC2B47-483B-3646-80D3-01D9224AAC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778"/>
          <a:stretch/>
        </p:blipFill>
        <p:spPr>
          <a:xfrm>
            <a:off x="0" y="0"/>
            <a:ext cx="9144000" cy="632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42454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39F13B-E088-B543-971B-4713D6251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7554F4-3A94-5246-BB3F-29EE785673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74386E-CE8A-4742-A0A6-A4C7EA59E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00E5D-682D-9043-B9E9-7C255E8153BC}" type="slidenum">
              <a:rPr lang="en-US" smtClean="0"/>
              <a:pPr/>
              <a:t>34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6FE811-8482-B848-B0D9-34E254AEEB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8" name="Picture 7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20A1F837-7C09-B74C-BEDC-BDC8370ECE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6666"/>
          <a:stretch/>
        </p:blipFill>
        <p:spPr>
          <a:xfrm>
            <a:off x="0" y="0"/>
            <a:ext cx="914400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24730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2C950B-A992-BB47-A5E9-DF984CFB9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12E46E-0C97-AE40-AE19-B2F116799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21637A-A366-9E4F-9B71-C1A4D8AEB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00E5D-682D-9043-B9E9-7C255E8153BC}" type="slidenum">
              <a:rPr lang="en-US" smtClean="0"/>
              <a:pPr/>
              <a:t>35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C4510D-AA69-FD45-87A8-BC5C8C76BA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889" b="6667"/>
          <a:stretch/>
        </p:blipFill>
        <p:spPr>
          <a:xfrm>
            <a:off x="0" y="1295400"/>
            <a:ext cx="9144000" cy="510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06163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F0839D-B2FB-234D-97FA-7ED094110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CCD02A-EF48-BD49-8A7B-48C4CAFFA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CAB1B6-E5E3-2246-B1D8-A5ADA2A22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00E5D-682D-9043-B9E9-7C255E8153BC}" type="slidenum">
              <a:rPr lang="en-US" smtClean="0"/>
              <a:pPr/>
              <a:t>36</a:t>
            </a:fld>
            <a:endParaRPr lang="en-US"/>
          </a:p>
        </p:txBody>
      </p:sp>
      <p:pic>
        <p:nvPicPr>
          <p:cNvPr id="6" name="Picture 5" descr="A screenshot of a social media post&#13;&#10;&#13;&#10;Description automatically generated">
            <a:extLst>
              <a:ext uri="{FF2B5EF4-FFF2-40B4-BE49-F238E27FC236}">
                <a16:creationId xmlns:a16="http://schemas.microsoft.com/office/drawing/2014/main" id="{A1CB65E6-FDCD-CD49-8077-689E38AED7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778"/>
          <a:stretch/>
        </p:blipFill>
        <p:spPr>
          <a:xfrm>
            <a:off x="0" y="0"/>
            <a:ext cx="9144000" cy="6324600"/>
          </a:xfrm>
          <a:prstGeom prst="rect">
            <a:avLst/>
          </a:prstGeom>
        </p:spPr>
      </p:pic>
      <p:pic>
        <p:nvPicPr>
          <p:cNvPr id="8" name="Picture 7" descr="A close up of a clock&#13;&#10;&#13;&#10;Description automatically generated">
            <a:extLst>
              <a:ext uri="{FF2B5EF4-FFF2-40B4-BE49-F238E27FC236}">
                <a16:creationId xmlns:a16="http://schemas.microsoft.com/office/drawing/2014/main" id="{638A9407-F0D9-834B-8B80-D38E4B819988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172200" y="2694094"/>
            <a:ext cx="2566869" cy="172550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0F3118C-6E26-4D43-8CF6-213AADEC554A}"/>
              </a:ext>
            </a:extLst>
          </p:cNvPr>
          <p:cNvSpPr txBox="1"/>
          <p:nvPr/>
        </p:nvSpPr>
        <p:spPr>
          <a:xfrm>
            <a:off x="8229600" y="2938046"/>
            <a:ext cx="304800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Symbol" pitchFamily="2" charset="2"/>
              </a:rPr>
              <a:t>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4F63E3-0E25-274E-BE9B-900C709370FC}"/>
              </a:ext>
            </a:extLst>
          </p:cNvPr>
          <p:cNvSpPr txBox="1"/>
          <p:nvPr/>
        </p:nvSpPr>
        <p:spPr>
          <a:xfrm>
            <a:off x="8229600" y="3852446"/>
            <a:ext cx="304800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Symbol" pitchFamily="2" charset="2"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320023048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7778AF-87E3-1C45-8C74-B9A6EAAC2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431F88-1C7C-1F4C-B4EA-E0FD550FF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517ACF-FC2F-354A-A8A0-1E47AA110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00E5D-682D-9043-B9E9-7C255E8153BC}" type="slidenum">
              <a:rPr lang="en-US" smtClean="0"/>
              <a:pPr/>
              <a:t>37</a:t>
            </a:fld>
            <a:endParaRPr lang="en-US"/>
          </a:p>
        </p:txBody>
      </p:sp>
      <p:pic>
        <p:nvPicPr>
          <p:cNvPr id="6" name="Picture 5" descr="A screenshot of a social media post&#13;&#10;&#13;&#10;Description automatically generated">
            <a:extLst>
              <a:ext uri="{FF2B5EF4-FFF2-40B4-BE49-F238E27FC236}">
                <a16:creationId xmlns:a16="http://schemas.microsoft.com/office/drawing/2014/main" id="{40F7F009-1194-394E-8767-313DC10FD5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666"/>
          <a:stretch/>
        </p:blipFill>
        <p:spPr>
          <a:xfrm>
            <a:off x="0" y="0"/>
            <a:ext cx="914400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99585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2D3B99-7F81-3841-8602-1A7662B16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11A1A3-CFE3-E640-BCBA-05F9B1C35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4C49-6610-764C-AE60-C537095EB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00E5D-682D-9043-B9E9-7C255E8153BC}" type="slidenum">
              <a:rPr lang="en-US" smtClean="0"/>
              <a:pPr/>
              <a:t>38</a:t>
            </a:fld>
            <a:endParaRPr lang="en-US"/>
          </a:p>
        </p:txBody>
      </p:sp>
      <p:pic>
        <p:nvPicPr>
          <p:cNvPr id="7" name="Picture 6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C442709B-5990-0049-8F9B-75720B5529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357"/>
          <a:stretch/>
        </p:blipFill>
        <p:spPr>
          <a:xfrm>
            <a:off x="0" y="0"/>
            <a:ext cx="9144000" cy="6422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36547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FA0D00-E00F-414E-AB92-4B6C2928E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18FEC4-769B-DC45-ACEA-533ED1940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D0C5DD-1954-054C-9210-4EA990033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00E5D-682D-9043-B9E9-7C255E8153BC}" type="slidenum">
              <a:rPr lang="en-US" smtClean="0"/>
              <a:pPr/>
              <a:t>39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D1B9FD-C33D-984E-B042-C901D2E0FA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8" name="Picture 7" descr="A close up of a map&#13;&#10;&#13;&#10;Description automatically generated">
            <a:extLst>
              <a:ext uri="{FF2B5EF4-FFF2-40B4-BE49-F238E27FC236}">
                <a16:creationId xmlns:a16="http://schemas.microsoft.com/office/drawing/2014/main" id="{817A82B7-C833-5243-96A0-E8E15F7817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333"/>
          <a:stretch/>
        </p:blipFill>
        <p:spPr>
          <a:xfrm>
            <a:off x="0" y="0"/>
            <a:ext cx="9144000" cy="64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51613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2018 Status : So, What’s Next?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295400"/>
            <a:ext cx="8686800" cy="5121275"/>
          </a:xfrm>
        </p:spPr>
        <p:txBody>
          <a:bodyPr/>
          <a:lstStyle/>
          <a:p>
            <a:pPr marL="0" indent="-274320"/>
            <a:r>
              <a:rPr lang="en-US" sz="2000" b="1" dirty="0"/>
              <a:t>Our discovery of a Higgs boson completes the Standard Model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2012 : Higgs Boson Discovered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2013 : Physics Nobel Prize award!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2015 : Detailed Higgs Physics Exploration Began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2018 : h(125) continues to look like The SM Higgs Boson</a:t>
            </a:r>
          </a:p>
          <a:p>
            <a:pPr marL="0" indent="-274320"/>
            <a:r>
              <a:rPr lang="en-US" sz="2000" b="1" dirty="0"/>
              <a:t>However, the Standard Model can be convicted of incompleteness*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We do not fully understand the Higgs Boson yet (at 20% level)</a:t>
            </a:r>
          </a:p>
          <a:p>
            <a:pPr marL="400050" lvl="2" indent="-274320">
              <a:buFont typeface="Arial"/>
              <a:buChar char="•"/>
            </a:pPr>
            <a:r>
              <a:rPr lang="en-US" sz="2000" dirty="0"/>
              <a:t>Perhaps, in Higgs sector there is still tree level new physics to discover</a:t>
            </a:r>
          </a:p>
          <a:p>
            <a:pPr marL="400050" lvl="2" indent="-274320">
              <a:buFont typeface="Arial"/>
              <a:buChar char="•"/>
            </a:pPr>
            <a:r>
              <a:rPr lang="en-US" sz="2000" dirty="0"/>
              <a:t>Why is the Higgs mass so light? New ~&gt; </a:t>
            </a:r>
            <a:r>
              <a:rPr lang="en-US" sz="2000" dirty="0" err="1"/>
              <a:t>TeV</a:t>
            </a:r>
            <a:r>
              <a:rPr lang="en-US" sz="2000" dirty="0"/>
              <a:t> particles? </a:t>
            </a:r>
            <a:r>
              <a:rPr lang="en-US" sz="1800" i="1" dirty="0"/>
              <a:t>* Meenakshi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No new </a:t>
            </a:r>
            <a:r>
              <a:rPr lang="en-US" sz="2000" dirty="0" err="1"/>
              <a:t>TeV</a:t>
            </a:r>
            <a:r>
              <a:rPr lang="en-US" sz="2000" dirty="0"/>
              <a:t> scale particles discovered </a:t>
            </a:r>
            <a:r>
              <a:rPr lang="en-US" sz="2000" b="1" dirty="0"/>
              <a:t>yet, </a:t>
            </a:r>
            <a:r>
              <a:rPr lang="en-US" sz="2000" dirty="0"/>
              <a:t>although </a:t>
            </a:r>
            <a:r>
              <a:rPr lang="en-US" sz="2000" b="1" dirty="0"/>
              <a:t>natural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EWK produced BSM parameter space is only beginning to be explored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Exotic particle direct &amp; indirect searches continue to confound us</a:t>
            </a:r>
          </a:p>
          <a:p>
            <a:pPr marL="0" lvl="1" indent="-274320">
              <a:buFont typeface="Arial"/>
              <a:buChar char="•"/>
            </a:pPr>
            <a:r>
              <a:rPr lang="en-US" sz="2000" dirty="0"/>
              <a:t>Only experiment can shed light, i.e., precise SM measurements needed</a:t>
            </a:r>
          </a:p>
          <a:p>
            <a:pPr marL="0" lvl="2" indent="-274320">
              <a:buFont typeface="Arial"/>
              <a:buChar char="•"/>
            </a:pPr>
            <a:r>
              <a:rPr lang="en-US" sz="2000" b="1" dirty="0">
                <a:solidFill>
                  <a:srgbClr val="008000"/>
                </a:solidFill>
              </a:rPr>
              <a:t>Eagerly awaiting discoveries this decade </a:t>
            </a:r>
            <a:r>
              <a:rPr lang="en-US" sz="2000" b="1" dirty="0">
                <a:solidFill>
                  <a:srgbClr val="008000"/>
                </a:solidFill>
                <a:sym typeface="Wingdings"/>
              </a:rPr>
              <a:t></a:t>
            </a:r>
            <a:r>
              <a:rPr lang="en-US" sz="2000" b="1" dirty="0">
                <a:solidFill>
                  <a:srgbClr val="008000"/>
                </a:solidFill>
              </a:rPr>
              <a:t> </a:t>
            </a:r>
          </a:p>
          <a:p>
            <a:pPr marL="0" indent="-274320"/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9356-365C-4545-A286-1563346C0423}" type="slidenum">
              <a:rPr lang="en-US" smtClean="0"/>
              <a:pPr/>
              <a:t>40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E47FB7-C99A-5049-9395-867A8F813777}"/>
              </a:ext>
            </a:extLst>
          </p:cNvPr>
          <p:cNvSpPr txBox="1"/>
          <p:nvPr/>
        </p:nvSpPr>
        <p:spPr>
          <a:xfrm>
            <a:off x="7467600" y="3429000"/>
            <a:ext cx="16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*ack: </a:t>
            </a:r>
            <a:r>
              <a:rPr lang="en-US" i="1" dirty="0" err="1"/>
              <a:t>Sreerup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853214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bldLvl="3"/>
      <p:bldP spid="7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6757173-B972-874C-8CCA-23A60D52CB28}"/>
              </a:ext>
            </a:extLst>
          </p:cNvPr>
          <p:cNvSpPr/>
          <p:nvPr/>
        </p:nvSpPr>
        <p:spPr>
          <a:xfrm>
            <a:off x="8313994" y="1345108"/>
            <a:ext cx="839993" cy="465357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C291458-FBE7-E74F-B30A-5CF8BA911439}"/>
              </a:ext>
            </a:extLst>
          </p:cNvPr>
          <p:cNvSpPr/>
          <p:nvPr/>
        </p:nvSpPr>
        <p:spPr>
          <a:xfrm>
            <a:off x="7470598" y="1343579"/>
            <a:ext cx="839993" cy="465357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57200" y="76200"/>
            <a:ext cx="8229600" cy="1143000"/>
          </a:xfrm>
        </p:spPr>
        <p:txBody>
          <a:bodyPr/>
          <a:lstStyle/>
          <a:p>
            <a:r>
              <a:rPr lang="en-US" dirty="0"/>
              <a:t>Colliders @ the Energy Frontier!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17 Jan 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IMHEP2019, Sridhara Dasu (Wisconsin)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EC512-DE41-8D4F-9FC7-449F6E7E2BE8}" type="slidenum">
              <a:rPr lang="en-US" smtClean="0"/>
              <a:pPr/>
              <a:t>41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2400" y="1006475"/>
            <a:ext cx="5486400" cy="54864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973171" y="1352774"/>
            <a:ext cx="839993" cy="465357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>
            <a:spLocks noChangeAspect="1"/>
          </p:cNvSpPr>
          <p:nvPr/>
        </p:nvSpPr>
        <p:spPr>
          <a:xfrm>
            <a:off x="4876800" y="2122441"/>
            <a:ext cx="137160" cy="1371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813164" y="1352773"/>
            <a:ext cx="839993" cy="465357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/>
          <p:cNvSpPr txBox="1"/>
          <p:nvPr/>
        </p:nvSpPr>
        <p:spPr>
          <a:xfrm>
            <a:off x="3733800" y="6248400"/>
            <a:ext cx="5334000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dirty="0"/>
              <a:t>We obviously need to invest more in machine R&amp;D</a:t>
            </a:r>
          </a:p>
        </p:txBody>
      </p:sp>
      <p:sp>
        <p:nvSpPr>
          <p:cNvPr id="19" name="TextBox 18"/>
          <p:cNvSpPr txBox="1"/>
          <p:nvPr/>
        </p:nvSpPr>
        <p:spPr>
          <a:xfrm rot="16200000">
            <a:off x="-2164103" y="3611176"/>
            <a:ext cx="48600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hlinkClick r:id="rId3"/>
              </a:rPr>
              <a:t>http://www.slac.stanford.edu/pubs/beamline/27/1/27-1-panofsky.pdf</a:t>
            </a:r>
            <a:r>
              <a:rPr lang="en-US" sz="1200" dirty="0"/>
              <a:t> </a:t>
            </a:r>
          </a:p>
        </p:txBody>
      </p:sp>
      <p:sp>
        <p:nvSpPr>
          <p:cNvPr id="20" name="Rectangle 19"/>
          <p:cNvSpPr/>
          <p:nvPr/>
        </p:nvSpPr>
        <p:spPr>
          <a:xfrm>
            <a:off x="6656560" y="1354302"/>
            <a:ext cx="839993" cy="465357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6395013" y="1867166"/>
            <a:ext cx="914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Times" charset="0"/>
                <a:ea typeface="Times" charset="0"/>
                <a:cs typeface="Times" charset="0"/>
              </a:rPr>
              <a:t>HL-LHC</a:t>
            </a:r>
          </a:p>
        </p:txBody>
      </p:sp>
      <p:sp>
        <p:nvSpPr>
          <p:cNvPr id="15" name="Rectangle 14"/>
          <p:cNvSpPr/>
          <p:nvPr/>
        </p:nvSpPr>
        <p:spPr>
          <a:xfrm rot="20798234">
            <a:off x="4992357" y="1870659"/>
            <a:ext cx="2103120" cy="137160"/>
          </a:xfrm>
          <a:prstGeom prst="rect">
            <a:avLst/>
          </a:prstGeom>
          <a:gradFill flip="none" rotWithShape="1">
            <a:gsLst>
              <a:gs pos="20000">
                <a:schemeClr val="tx1"/>
              </a:gs>
              <a:gs pos="72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/>
          <p:cNvGrpSpPr/>
          <p:nvPr/>
        </p:nvGrpSpPr>
        <p:grpSpPr>
          <a:xfrm>
            <a:off x="7086261" y="1297361"/>
            <a:ext cx="914400" cy="346408"/>
            <a:chOff x="7848600" y="2347953"/>
            <a:chExt cx="914400" cy="346408"/>
          </a:xfrm>
        </p:grpSpPr>
        <p:sp>
          <p:nvSpPr>
            <p:cNvPr id="22" name="TextBox 21"/>
            <p:cNvSpPr txBox="1"/>
            <p:nvPr/>
          </p:nvSpPr>
          <p:spPr>
            <a:xfrm>
              <a:off x="7848600" y="2417362"/>
              <a:ext cx="91440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latin typeface="Times" charset="0"/>
                  <a:ea typeface="Times" charset="0"/>
                  <a:cs typeface="Times" charset="0"/>
                </a:rPr>
                <a:t>HE-LHC</a:t>
              </a: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8214360" y="2347953"/>
              <a:ext cx="91440" cy="10483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12" name="Straight Arrow Connector 11"/>
          <p:cNvCxnSpPr/>
          <p:nvPr/>
        </p:nvCxnSpPr>
        <p:spPr>
          <a:xfrm flipH="1">
            <a:off x="6659880" y="1371600"/>
            <a:ext cx="883581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8153400" y="0"/>
            <a:ext cx="12192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100-TeV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9DB866B-EEEE-D14C-91E3-BB59D9D6B6F5}"/>
              </a:ext>
            </a:extLst>
          </p:cNvPr>
          <p:cNvGrpSpPr/>
          <p:nvPr/>
        </p:nvGrpSpPr>
        <p:grpSpPr>
          <a:xfrm>
            <a:off x="8444447" y="339392"/>
            <a:ext cx="914739" cy="410748"/>
            <a:chOff x="7575795" y="2347953"/>
            <a:chExt cx="914400" cy="410748"/>
          </a:xfrm>
        </p:grpSpPr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A1F7F7CB-C844-2E48-AA15-08FFC6F2E272}"/>
                </a:ext>
              </a:extLst>
            </p:cNvPr>
            <p:cNvSpPr txBox="1"/>
            <p:nvPr/>
          </p:nvSpPr>
          <p:spPr>
            <a:xfrm>
              <a:off x="7575795" y="2481702"/>
              <a:ext cx="91440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latin typeface="Times" charset="0"/>
                  <a:ea typeface="Times" charset="0"/>
                  <a:cs typeface="Times" charset="0"/>
                </a:rPr>
                <a:t>FCC-</a:t>
              </a:r>
              <a:r>
                <a:rPr lang="en-US" sz="1200" dirty="0" err="1">
                  <a:latin typeface="Times" charset="0"/>
                  <a:ea typeface="Times" charset="0"/>
                  <a:cs typeface="Times" charset="0"/>
                </a:rPr>
                <a:t>hh</a:t>
              </a:r>
              <a:endParaRPr lang="en-US" sz="1200" dirty="0">
                <a:latin typeface="Times" charset="0"/>
                <a:ea typeface="Times" charset="0"/>
                <a:cs typeface="Times" charset="0"/>
              </a:endParaRPr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5A7D2F08-18BC-EF47-AECC-7DBF90D0677C}"/>
                </a:ext>
              </a:extLst>
            </p:cNvPr>
            <p:cNvSpPr/>
            <p:nvPr/>
          </p:nvSpPr>
          <p:spPr>
            <a:xfrm>
              <a:off x="8214360" y="2347953"/>
              <a:ext cx="91440" cy="10483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Oval 27">
            <a:extLst>
              <a:ext uri="{FF2B5EF4-FFF2-40B4-BE49-F238E27FC236}">
                <a16:creationId xmlns:a16="http://schemas.microsoft.com/office/drawing/2014/main" id="{114F61CA-49A2-0B42-ABB7-5ECA8EF43015}"/>
              </a:ext>
            </a:extLst>
          </p:cNvPr>
          <p:cNvSpPr>
            <a:spLocks noChangeAspect="1"/>
          </p:cNvSpPr>
          <p:nvPr/>
        </p:nvSpPr>
        <p:spPr>
          <a:xfrm>
            <a:off x="8290560" y="2514600"/>
            <a:ext cx="91440" cy="914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8BB5198-3DA9-E74B-A8DE-283DEAC05E4A}"/>
              </a:ext>
            </a:extLst>
          </p:cNvPr>
          <p:cNvSpPr txBox="1"/>
          <p:nvPr/>
        </p:nvSpPr>
        <p:spPr>
          <a:xfrm>
            <a:off x="7844085" y="2598420"/>
            <a:ext cx="914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Times" charset="0"/>
                <a:ea typeface="Times" charset="0"/>
                <a:cs typeface="Times" charset="0"/>
              </a:rPr>
              <a:t>FCC-</a:t>
            </a:r>
            <a:r>
              <a:rPr lang="en-US" sz="1200" dirty="0" err="1">
                <a:latin typeface="Times" charset="0"/>
                <a:ea typeface="Times" charset="0"/>
                <a:cs typeface="Times" charset="0"/>
              </a:rPr>
              <a:t>ee</a:t>
            </a:r>
            <a:endParaRPr lang="en-US" sz="1200" dirty="0"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F91ED-476E-0C46-8D5F-C53022758824}"/>
              </a:ext>
            </a:extLst>
          </p:cNvPr>
          <p:cNvSpPr txBox="1"/>
          <p:nvPr/>
        </p:nvSpPr>
        <p:spPr>
          <a:xfrm>
            <a:off x="8422789" y="5955268"/>
            <a:ext cx="873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2050 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993B8D-95B6-C343-80B4-52A9586684A9}"/>
              </a:ext>
            </a:extLst>
          </p:cNvPr>
          <p:cNvSpPr txBox="1"/>
          <p:nvPr/>
        </p:nvSpPr>
        <p:spPr>
          <a:xfrm rot="16200000">
            <a:off x="7080766" y="3376219"/>
            <a:ext cx="3581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Precision Higgs Studies to 1-3%</a:t>
            </a:r>
          </a:p>
        </p:txBody>
      </p:sp>
    </p:spTree>
    <p:extLst>
      <p:ext uri="{BB962C8B-B14F-4D97-AF65-F5344CB8AC3E}">
        <p14:creationId xmlns:p14="http://schemas.microsoft.com/office/powerpoint/2010/main" val="177160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0" grpId="0" animBg="1"/>
      <p:bldP spid="8" grpId="0" animBg="1"/>
      <p:bldP spid="9" grpId="0" animBg="1"/>
      <p:bldP spid="11" grpId="0" animBg="1"/>
      <p:bldP spid="18" grpId="0" animBg="1"/>
      <p:bldP spid="20" grpId="0" animBg="1"/>
      <p:bldP spid="17" grpId="0"/>
      <p:bldP spid="15" grpId="0" animBg="1"/>
      <p:bldP spid="13" grpId="0"/>
      <p:bldP spid="28" grpId="0" animBg="1"/>
      <p:bldP spid="29" grpId="0"/>
      <p:bldP spid="3" grpId="0"/>
      <p:bldP spid="14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45912</TotalTime>
  <Words>1272</Words>
  <Application>Microsoft Macintosh PowerPoint</Application>
  <PresentationFormat>On-screen Show (4:3)</PresentationFormat>
  <Paragraphs>239</Paragraphs>
  <Slides>41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0" baseType="lpstr">
      <vt:lpstr>Arial</vt:lpstr>
      <vt:lpstr>Calibri</vt:lpstr>
      <vt:lpstr>CMR10</vt:lpstr>
      <vt:lpstr>Helvetica</vt:lpstr>
      <vt:lpstr>PazoMath</vt:lpstr>
      <vt:lpstr>Symbol</vt:lpstr>
      <vt:lpstr>Times</vt:lpstr>
      <vt:lpstr>URWPalladioL</vt:lpstr>
      <vt:lpstr>Office Theme</vt:lpstr>
      <vt:lpstr>Studies of the  Higgs Boson at the LHC</vt:lpstr>
      <vt:lpstr>Completion of The Standard Model</vt:lpstr>
      <vt:lpstr>LHC Performance Thus Far</vt:lpstr>
      <vt:lpstr>112 Higgs Papers from CMS,  and counting</vt:lpstr>
      <vt:lpstr>2018 Status</vt:lpstr>
      <vt:lpstr>2018 Status : Higgs to t Leptons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2018 Status : Higgs to t Leptons</vt:lpstr>
      <vt:lpstr>2018 Status : Higgs to Bottom</vt:lpstr>
      <vt:lpstr>2018 Status : Higgs to Top (ttH)</vt:lpstr>
      <vt:lpstr>2018 Status : Higgs Couplings</vt:lpstr>
      <vt:lpstr>2018 Status : Higgs PT Spectrum</vt:lpstr>
      <vt:lpstr>2018 Status : Higgs Self Coupling</vt:lpstr>
      <vt:lpstr>PowerPoint Presentation</vt:lpstr>
      <vt:lpstr>Invisible Higgs</vt:lpstr>
      <vt:lpstr>2018 Status : Invisible Higgs?</vt:lpstr>
      <vt:lpstr>MSSM Higgs</vt:lpstr>
      <vt:lpstr>Heavy Neutral Higgs to t+t–</vt:lpstr>
      <vt:lpstr>Heavy Neutral Higgs to t+t–</vt:lpstr>
      <vt:lpstr>Charged Higgs, H±t ± n</vt:lpstr>
      <vt:lpstr>PowerPoint Presentation</vt:lpstr>
      <vt:lpstr>PowerPoint Presentation</vt:lpstr>
      <vt:lpstr>PowerPoint Presentation</vt:lpstr>
      <vt:lpstr>PowerPoint Presentation</vt:lpstr>
      <vt:lpstr>haammmm</vt:lpstr>
      <vt:lpstr>haammmm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2018 Status : So, What’s Next?</vt:lpstr>
      <vt:lpstr>Colliders @ the Energy Frontier!</vt:lpstr>
    </vt:vector>
  </TitlesOfParts>
  <Company>University of Wisconsin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LHC machine and its Physics Potential</dc:title>
  <dc:creator>Sridhara Dasu</dc:creator>
  <cp:lastModifiedBy>Sridhara Dasu</cp:lastModifiedBy>
  <cp:revision>485</cp:revision>
  <dcterms:created xsi:type="dcterms:W3CDTF">2012-01-24T18:30:37Z</dcterms:created>
  <dcterms:modified xsi:type="dcterms:W3CDTF">2019-01-17T02:32:23Z</dcterms:modified>
</cp:coreProperties>
</file>